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96" r:id="rId2"/>
    <p:sldId id="469" r:id="rId3"/>
    <p:sldId id="473" r:id="rId4"/>
    <p:sldId id="413" r:id="rId5"/>
    <p:sldId id="474" r:id="rId6"/>
    <p:sldId id="410" r:id="rId7"/>
    <p:sldId id="482" r:id="rId8"/>
    <p:sldId id="402" r:id="rId9"/>
    <p:sldId id="450" r:id="rId10"/>
    <p:sldId id="476" r:id="rId11"/>
    <p:sldId id="452" r:id="rId12"/>
    <p:sldId id="475" r:id="rId13"/>
    <p:sldId id="453" r:id="rId14"/>
    <p:sldId id="454" r:id="rId15"/>
    <p:sldId id="403" r:id="rId16"/>
    <p:sldId id="477" r:id="rId17"/>
    <p:sldId id="478" r:id="rId18"/>
    <p:sldId id="479" r:id="rId19"/>
    <p:sldId id="483" r:id="rId20"/>
    <p:sldId id="481" r:id="rId21"/>
    <p:sldId id="499" r:id="rId22"/>
    <p:sldId id="463" r:id="rId23"/>
    <p:sldId id="484" r:id="rId24"/>
    <p:sldId id="405" r:id="rId25"/>
    <p:sldId id="485" r:id="rId26"/>
    <p:sldId id="486" r:id="rId27"/>
    <p:sldId id="407" r:id="rId28"/>
    <p:sldId id="489" r:id="rId29"/>
    <p:sldId id="491" r:id="rId30"/>
    <p:sldId id="490" r:id="rId31"/>
    <p:sldId id="494" r:id="rId32"/>
    <p:sldId id="387" r:id="rId33"/>
    <p:sldId id="409" r:id="rId34"/>
    <p:sldId id="412" r:id="rId35"/>
    <p:sldId id="496" r:id="rId36"/>
    <p:sldId id="500" r:id="rId37"/>
    <p:sldId id="360" r:id="rId38"/>
    <p:sldId id="492" r:id="rId39"/>
    <p:sldId id="361" r:id="rId40"/>
    <p:sldId id="493" r:id="rId41"/>
    <p:sldId id="444" r:id="rId42"/>
    <p:sldId id="470" r:id="rId43"/>
    <p:sldId id="471" r:id="rId44"/>
    <p:sldId id="472" r:id="rId45"/>
    <p:sldId id="422" r:id="rId46"/>
    <p:sldId id="423" r:id="rId47"/>
    <p:sldId id="435" r:id="rId48"/>
    <p:sldId id="426" r:id="rId49"/>
    <p:sldId id="427" r:id="rId50"/>
    <p:sldId id="442" r:id="rId51"/>
    <p:sldId id="392" r:id="rId52"/>
    <p:sldId id="497" r:id="rId53"/>
    <p:sldId id="498" r:id="rId54"/>
    <p:sldId id="465" r:id="rId55"/>
    <p:sldId id="443" r:id="rId56"/>
    <p:sldId id="428" r:id="rId57"/>
    <p:sldId id="438" r:id="rId58"/>
    <p:sldId id="439" r:id="rId59"/>
    <p:sldId id="39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olrain" initials="p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755A"/>
    <a:srgbClr val="007474"/>
    <a:srgbClr val="A5C249"/>
    <a:srgbClr val="6E8131"/>
    <a:srgbClr val="19416C"/>
    <a:srgbClr val="C0F7CE"/>
    <a:srgbClr val="1AAE54"/>
    <a:srgbClr val="C63CAA"/>
    <a:srgbClr val="E7F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89165" autoAdjust="0"/>
  </p:normalViewPr>
  <p:slideViewPr>
    <p:cSldViewPr snapToGrid="0">
      <p:cViewPr varScale="1">
        <p:scale>
          <a:sx n="74" d="100"/>
          <a:sy n="74"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A0C95-52A2-4EE3-8106-12589CC5E6D9}" type="datetimeFigureOut">
              <a:rPr lang="en-GB" smtClean="0"/>
              <a:t>04/06/2018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F270C-E67F-48FB-B61A-EAB2EF989F33}" type="slidenum">
              <a:rPr lang="en-GB" smtClean="0"/>
              <a:t>‹#›</a:t>
            </a:fld>
            <a:endParaRPr lang="en-GB"/>
          </a:p>
        </p:txBody>
      </p:sp>
    </p:spTree>
    <p:extLst>
      <p:ext uri="{BB962C8B-B14F-4D97-AF65-F5344CB8AC3E}">
        <p14:creationId xmlns:p14="http://schemas.microsoft.com/office/powerpoint/2010/main" val="271175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E7A92-F244-424B-89AA-3E022CFDFDD1}" type="slidenum">
              <a:rPr lang="en-GB" smtClean="0"/>
              <a:t>1</a:t>
            </a:fld>
            <a:endParaRPr lang="en-GB" dirty="0"/>
          </a:p>
        </p:txBody>
      </p:sp>
    </p:spTree>
    <p:extLst>
      <p:ext uri="{BB962C8B-B14F-4D97-AF65-F5344CB8AC3E}">
        <p14:creationId xmlns:p14="http://schemas.microsoft.com/office/powerpoint/2010/main" val="1711155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A representative sample of sites is selected at each level of the supply chain.</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Each of the 9 EVM Criteria is assessed at each supply chain level by observation, inspection of infrastructure and records, and by interview of staff.</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Inputs, process and performance indicators are evaluated in each of the 9 areas at each level.</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Indicator scores are combined to give criterion scores for each area at each level.</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An area of vaccine management is considered “Effective” if its criterion score is greater than or equal to 80% - the EVM standard.</a:t>
            </a:r>
            <a:endParaRPr lang="en-GB"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AB5F270C-E67F-48FB-B61A-EAB2EF989F33}" type="slidenum">
              <a:rPr lang="en-GB" smtClean="0"/>
              <a:t>10</a:t>
            </a:fld>
            <a:endParaRPr lang="en-GB" dirty="0"/>
          </a:p>
        </p:txBody>
      </p:sp>
    </p:spTree>
    <p:extLst>
      <p:ext uri="{BB962C8B-B14F-4D97-AF65-F5344CB8AC3E}">
        <p14:creationId xmlns:p14="http://schemas.microsoft.com/office/powerpoint/2010/main" val="68074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lnSpc>
                <a:spcPct val="110000"/>
              </a:lnSpc>
              <a:spcAft>
                <a:spcPts val="600"/>
              </a:spcAft>
              <a:buClr>
                <a:srgbClr val="5AABAC"/>
              </a:buClr>
              <a:buFont typeface="Arial"/>
              <a:buChar char="•"/>
            </a:pPr>
            <a:endParaRPr lang="en-GB"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AB5F270C-E67F-48FB-B61A-EAB2EF989F33}" type="slidenum">
              <a:rPr lang="en-GB" smtClean="0"/>
              <a:t>11</a:t>
            </a:fld>
            <a:endParaRPr lang="en-GB" dirty="0"/>
          </a:p>
        </p:txBody>
      </p:sp>
    </p:spTree>
    <p:extLst>
      <p:ext uri="{BB962C8B-B14F-4D97-AF65-F5344CB8AC3E}">
        <p14:creationId xmlns:p14="http://schemas.microsoft.com/office/powerpoint/2010/main" val="138462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lnSpc>
                <a:spcPct val="110000"/>
              </a:lnSpc>
              <a:spcAft>
                <a:spcPts val="600"/>
              </a:spcAft>
              <a:buClr>
                <a:srgbClr val="5AABAC"/>
              </a:buClr>
              <a:buFont typeface="Arial"/>
              <a:buChar char="•"/>
            </a:pPr>
            <a:endParaRPr lang="en-GB"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AB5F270C-E67F-48FB-B61A-EAB2EF989F33}" type="slidenum">
              <a:rPr lang="en-GB" smtClean="0"/>
              <a:t>12</a:t>
            </a:fld>
            <a:endParaRPr lang="en-GB" dirty="0"/>
          </a:p>
        </p:txBody>
      </p:sp>
    </p:spTree>
    <p:extLst>
      <p:ext uri="{BB962C8B-B14F-4D97-AF65-F5344CB8AC3E}">
        <p14:creationId xmlns:p14="http://schemas.microsoft.com/office/powerpoint/2010/main" val="147018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lnSpc>
                <a:spcPct val="110000"/>
              </a:lnSpc>
              <a:spcAft>
                <a:spcPts val="600"/>
              </a:spcAft>
              <a:buClr>
                <a:srgbClr val="5AABAC"/>
              </a:buClr>
              <a:buFont typeface="Arial"/>
              <a:buChar char="•"/>
            </a:pPr>
            <a:endParaRPr lang="en-GB"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AB5F270C-E67F-48FB-B61A-EAB2EF989F33}" type="slidenum">
              <a:rPr lang="en-GB" smtClean="0"/>
              <a:t>13</a:t>
            </a:fld>
            <a:endParaRPr lang="en-GB" dirty="0"/>
          </a:p>
        </p:txBody>
      </p:sp>
    </p:spTree>
    <p:extLst>
      <p:ext uri="{BB962C8B-B14F-4D97-AF65-F5344CB8AC3E}">
        <p14:creationId xmlns:p14="http://schemas.microsoft.com/office/powerpoint/2010/main" val="52215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lnSpc>
                <a:spcPct val="110000"/>
              </a:lnSpc>
              <a:spcAft>
                <a:spcPts val="600"/>
              </a:spcAft>
              <a:buClr>
                <a:srgbClr val="5AABAC"/>
              </a:buClr>
              <a:buFont typeface="Arial"/>
              <a:buChar char="•"/>
            </a:pPr>
            <a:endParaRPr lang="en-GB"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AB5F270C-E67F-48FB-B61A-EAB2EF989F33}" type="slidenum">
              <a:rPr lang="en-GB" smtClean="0"/>
              <a:t>14</a:t>
            </a:fld>
            <a:endParaRPr lang="en-GB" dirty="0"/>
          </a:p>
        </p:txBody>
      </p:sp>
    </p:spTree>
    <p:extLst>
      <p:ext uri="{BB962C8B-B14F-4D97-AF65-F5344CB8AC3E}">
        <p14:creationId xmlns:p14="http://schemas.microsoft.com/office/powerpoint/2010/main" val="147018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needs to show </a:t>
            </a:r>
            <a:r>
              <a:rPr lang="en-GB" dirty="0" smtClean="0"/>
              <a:t>M1-4</a:t>
            </a:r>
            <a:r>
              <a:rPr lang="en-GB" baseline="0" dirty="0" smtClean="0"/>
              <a:t> under E1-9.</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15</a:t>
            </a:fld>
            <a:endParaRPr lang="en-GB"/>
          </a:p>
        </p:txBody>
      </p:sp>
    </p:spTree>
    <p:extLst>
      <p:ext uri="{BB962C8B-B14F-4D97-AF65-F5344CB8AC3E}">
        <p14:creationId xmlns:p14="http://schemas.microsoft.com/office/powerpoint/2010/main" val="90682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versions of this slide showing M1-4, AQE and R1-6.</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16</a:t>
            </a:fld>
            <a:endParaRPr lang="en-GB"/>
          </a:p>
        </p:txBody>
      </p:sp>
    </p:spTree>
    <p:extLst>
      <p:ext uri="{BB962C8B-B14F-4D97-AF65-F5344CB8AC3E}">
        <p14:creationId xmlns:p14="http://schemas.microsoft.com/office/powerpoint/2010/main" val="90682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versions of this slide showing M1-4, AQE and R1-6.</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17</a:t>
            </a:fld>
            <a:endParaRPr lang="en-GB"/>
          </a:p>
        </p:txBody>
      </p:sp>
    </p:spTree>
    <p:extLst>
      <p:ext uri="{BB962C8B-B14F-4D97-AF65-F5344CB8AC3E}">
        <p14:creationId xmlns:p14="http://schemas.microsoft.com/office/powerpoint/2010/main" val="90682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versions of this slide showing M1-4, AQE and R1-6.</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18</a:t>
            </a:fld>
            <a:endParaRPr lang="en-GB"/>
          </a:p>
        </p:txBody>
      </p:sp>
    </p:spTree>
    <p:extLst>
      <p:ext uri="{BB962C8B-B14F-4D97-AF65-F5344CB8AC3E}">
        <p14:creationId xmlns:p14="http://schemas.microsoft.com/office/powerpoint/2010/main" val="906829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19</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see this as a separate deck.</a:t>
            </a:r>
          </a:p>
        </p:txBody>
      </p:sp>
      <p:sp>
        <p:nvSpPr>
          <p:cNvPr id="4" name="Slide Number Placeholder 3"/>
          <p:cNvSpPr>
            <a:spLocks noGrp="1"/>
          </p:cNvSpPr>
          <p:nvPr>
            <p:ph type="sldNum" sz="quarter" idx="10"/>
          </p:nvPr>
        </p:nvSpPr>
        <p:spPr/>
        <p:txBody>
          <a:bodyPr/>
          <a:lstStyle/>
          <a:p>
            <a:fld id="{AB5F270C-E67F-48FB-B61A-EAB2EF989F33}" type="slidenum">
              <a:rPr lang="en-GB" smtClean="0"/>
              <a:t>2</a:t>
            </a:fld>
            <a:endParaRPr lang="en-GB" dirty="0"/>
          </a:p>
        </p:txBody>
      </p:sp>
    </p:spTree>
    <p:extLst>
      <p:ext uri="{BB962C8B-B14F-4D97-AF65-F5344CB8AC3E}">
        <p14:creationId xmlns:p14="http://schemas.microsoft.com/office/powerpoint/2010/main" val="45348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a:t>
            </a:r>
            <a:r>
              <a:rPr lang="en-GB" baseline="0" dirty="0" smtClean="0"/>
              <a:t> to add a slide after this with a good example.</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20</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AB5F270C-E67F-48FB-B61A-EAB2EF989F33}" type="slidenum">
              <a:rPr lang="en-GB" smtClean="0"/>
              <a:t>22</a:t>
            </a:fld>
            <a:endParaRPr lang="en-GB"/>
          </a:p>
        </p:txBody>
      </p:sp>
    </p:spTree>
    <p:extLst>
      <p:ext uri="{BB962C8B-B14F-4D97-AF65-F5344CB8AC3E}">
        <p14:creationId xmlns:p14="http://schemas.microsoft.com/office/powerpoint/2010/main" val="52333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23</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5F270C-E67F-48FB-B61A-EAB2EF989F33}" type="slidenum">
              <a:rPr lang="en-GB" smtClean="0"/>
              <a:t>24</a:t>
            </a:fld>
            <a:endParaRPr lang="en-GB"/>
          </a:p>
        </p:txBody>
      </p:sp>
    </p:spTree>
    <p:extLst>
      <p:ext uri="{BB962C8B-B14F-4D97-AF65-F5344CB8AC3E}">
        <p14:creationId xmlns:p14="http://schemas.microsoft.com/office/powerpoint/2010/main" val="3679873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5F270C-E67F-48FB-B61A-EAB2EF989F33}" type="slidenum">
              <a:rPr lang="en-GB" smtClean="0"/>
              <a:t>25</a:t>
            </a:fld>
            <a:endParaRPr lang="en-GB"/>
          </a:p>
        </p:txBody>
      </p:sp>
    </p:spTree>
    <p:extLst>
      <p:ext uri="{BB962C8B-B14F-4D97-AF65-F5344CB8AC3E}">
        <p14:creationId xmlns:p14="http://schemas.microsoft.com/office/powerpoint/2010/main" val="3679873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26</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are asked to assess whether a requirement has been met. If you can you show the relevant question in the app, that would be great.</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27</a:t>
            </a:fld>
            <a:endParaRPr lang="en-GB"/>
          </a:p>
        </p:txBody>
      </p:sp>
    </p:spTree>
    <p:extLst>
      <p:ext uri="{BB962C8B-B14F-4D97-AF65-F5344CB8AC3E}">
        <p14:creationId xmlns:p14="http://schemas.microsoft.com/office/powerpoint/2010/main" val="69228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28</a:t>
            </a:fld>
            <a:endParaRPr lang="en-GB"/>
          </a:p>
        </p:txBody>
      </p:sp>
    </p:spTree>
    <p:extLst>
      <p:ext uri="{BB962C8B-B14F-4D97-AF65-F5344CB8AC3E}">
        <p14:creationId xmlns:p14="http://schemas.microsoft.com/office/powerpoint/2010/main" val="69228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need to go into much more detail here. I don’t have time to do this now.</a:t>
            </a: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29</a:t>
            </a:fld>
            <a:endParaRPr lang="en-GB" dirty="0"/>
          </a:p>
        </p:txBody>
      </p:sp>
    </p:spTree>
    <p:extLst>
      <p:ext uri="{BB962C8B-B14F-4D97-AF65-F5344CB8AC3E}">
        <p14:creationId xmlns:p14="http://schemas.microsoft.com/office/powerpoint/2010/main" val="453489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31</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3</a:t>
            </a:fld>
            <a:endParaRPr lang="en-GB"/>
          </a:p>
        </p:txBody>
      </p:sp>
    </p:spTree>
    <p:extLst>
      <p:ext uri="{BB962C8B-B14F-4D97-AF65-F5344CB8AC3E}">
        <p14:creationId xmlns:p14="http://schemas.microsoft.com/office/powerpoint/2010/main" val="836276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F270C-E67F-48FB-B61A-EAB2EF989F33}" type="slidenum">
              <a:rPr lang="en-GB" smtClean="0"/>
              <a:t>32</a:t>
            </a:fld>
            <a:endParaRPr lang="en-GB" dirty="0"/>
          </a:p>
        </p:txBody>
      </p:sp>
    </p:spTree>
    <p:extLst>
      <p:ext uri="{BB962C8B-B14F-4D97-AF65-F5344CB8AC3E}">
        <p14:creationId xmlns:p14="http://schemas.microsoft.com/office/powerpoint/2010/main" val="1047788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35</a:t>
            </a:fld>
            <a:endParaRPr lang="en-GB"/>
          </a:p>
        </p:txBody>
      </p:sp>
    </p:spTree>
    <p:extLst>
      <p:ext uri="{BB962C8B-B14F-4D97-AF65-F5344CB8AC3E}">
        <p14:creationId xmlns:p14="http://schemas.microsoft.com/office/powerpoint/2010/main" val="861476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screenshots from app of these graphs.</a:t>
            </a:r>
          </a:p>
        </p:txBody>
      </p:sp>
      <p:sp>
        <p:nvSpPr>
          <p:cNvPr id="4" name="Slide Number Placeholder 3"/>
          <p:cNvSpPr>
            <a:spLocks noGrp="1"/>
          </p:cNvSpPr>
          <p:nvPr>
            <p:ph type="sldNum" sz="quarter" idx="10"/>
          </p:nvPr>
        </p:nvSpPr>
        <p:spPr/>
        <p:txBody>
          <a:bodyPr/>
          <a:lstStyle/>
          <a:p>
            <a:fld id="{AB5F270C-E67F-48FB-B61A-EAB2EF989F33}" type="slidenum">
              <a:rPr lang="en-GB" smtClean="0"/>
              <a:t>37</a:t>
            </a:fld>
            <a:endParaRPr lang="en-GB" dirty="0"/>
          </a:p>
        </p:txBody>
      </p:sp>
    </p:spTree>
    <p:extLst>
      <p:ext uri="{BB962C8B-B14F-4D97-AF65-F5344CB8AC3E}">
        <p14:creationId xmlns:p14="http://schemas.microsoft.com/office/powerpoint/2010/main" val="1811963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screenshots from app of these graphs.</a:t>
            </a:r>
          </a:p>
        </p:txBody>
      </p:sp>
      <p:sp>
        <p:nvSpPr>
          <p:cNvPr id="4" name="Slide Number Placeholder 3"/>
          <p:cNvSpPr>
            <a:spLocks noGrp="1"/>
          </p:cNvSpPr>
          <p:nvPr>
            <p:ph type="sldNum" sz="quarter" idx="10"/>
          </p:nvPr>
        </p:nvSpPr>
        <p:spPr/>
        <p:txBody>
          <a:bodyPr/>
          <a:lstStyle/>
          <a:p>
            <a:fld id="{AB5F270C-E67F-48FB-B61A-EAB2EF989F33}" type="slidenum">
              <a:rPr lang="en-GB" smtClean="0"/>
              <a:t>38</a:t>
            </a:fld>
            <a:endParaRPr lang="en-GB" dirty="0"/>
          </a:p>
        </p:txBody>
      </p:sp>
    </p:spTree>
    <p:extLst>
      <p:ext uri="{BB962C8B-B14F-4D97-AF65-F5344CB8AC3E}">
        <p14:creationId xmlns:p14="http://schemas.microsoft.com/office/powerpoint/2010/main" val="1811963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screenshots from app of these graphs.</a:t>
            </a:r>
          </a:p>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39</a:t>
            </a:fld>
            <a:endParaRPr lang="en-GB" dirty="0"/>
          </a:p>
        </p:txBody>
      </p:sp>
    </p:spTree>
    <p:extLst>
      <p:ext uri="{BB962C8B-B14F-4D97-AF65-F5344CB8AC3E}">
        <p14:creationId xmlns:p14="http://schemas.microsoft.com/office/powerpoint/2010/main" val="123844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screenshots from app of these graphs.</a:t>
            </a:r>
          </a:p>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40</a:t>
            </a:fld>
            <a:endParaRPr lang="en-GB" dirty="0"/>
          </a:p>
        </p:txBody>
      </p:sp>
    </p:spTree>
    <p:extLst>
      <p:ext uri="{BB962C8B-B14F-4D97-AF65-F5344CB8AC3E}">
        <p14:creationId xmlns:p14="http://schemas.microsoft.com/office/powerpoint/2010/main" val="1238443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41</a:t>
            </a:fld>
            <a:endParaRPr lang="en-GB" dirty="0"/>
          </a:p>
        </p:txBody>
      </p:sp>
    </p:spTree>
    <p:extLst>
      <p:ext uri="{BB962C8B-B14F-4D97-AF65-F5344CB8AC3E}">
        <p14:creationId xmlns:p14="http://schemas.microsoft.com/office/powerpoint/2010/main" val="453489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42</a:t>
            </a:fld>
            <a:endParaRPr lang="en-GB" dirty="0"/>
          </a:p>
        </p:txBody>
      </p:sp>
    </p:spTree>
    <p:extLst>
      <p:ext uri="{BB962C8B-B14F-4D97-AF65-F5344CB8AC3E}">
        <p14:creationId xmlns:p14="http://schemas.microsoft.com/office/powerpoint/2010/main" val="453897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43</a:t>
            </a:fld>
            <a:endParaRPr lang="en-GB" dirty="0"/>
          </a:p>
        </p:txBody>
      </p:sp>
    </p:spTree>
    <p:extLst>
      <p:ext uri="{BB962C8B-B14F-4D97-AF65-F5344CB8AC3E}">
        <p14:creationId xmlns:p14="http://schemas.microsoft.com/office/powerpoint/2010/main" val="453897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44</a:t>
            </a:fld>
            <a:endParaRPr lang="en-GB"/>
          </a:p>
        </p:txBody>
      </p:sp>
    </p:spTree>
    <p:extLst>
      <p:ext uri="{BB962C8B-B14F-4D97-AF65-F5344CB8AC3E}">
        <p14:creationId xmlns:p14="http://schemas.microsoft.com/office/powerpoint/2010/main" val="45389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45</a:t>
            </a:fld>
            <a:endParaRPr lang="en-GB" dirty="0"/>
          </a:p>
        </p:txBody>
      </p:sp>
    </p:spTree>
    <p:extLst>
      <p:ext uri="{BB962C8B-B14F-4D97-AF65-F5344CB8AC3E}">
        <p14:creationId xmlns:p14="http://schemas.microsoft.com/office/powerpoint/2010/main" val="1908563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46</a:t>
            </a:fld>
            <a:endParaRPr lang="en-GB"/>
          </a:p>
        </p:txBody>
      </p:sp>
    </p:spTree>
    <p:extLst>
      <p:ext uri="{BB962C8B-B14F-4D97-AF65-F5344CB8AC3E}">
        <p14:creationId xmlns:p14="http://schemas.microsoft.com/office/powerpoint/2010/main" val="208848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earlier comment.</a:t>
            </a:r>
          </a:p>
        </p:txBody>
      </p:sp>
      <p:sp>
        <p:nvSpPr>
          <p:cNvPr id="4" name="Slide Number Placeholder 3"/>
          <p:cNvSpPr>
            <a:spLocks noGrp="1"/>
          </p:cNvSpPr>
          <p:nvPr>
            <p:ph type="sldNum" sz="quarter" idx="10"/>
          </p:nvPr>
        </p:nvSpPr>
        <p:spPr/>
        <p:txBody>
          <a:bodyPr/>
          <a:lstStyle/>
          <a:p>
            <a:fld id="{AB5F270C-E67F-48FB-B61A-EAB2EF989F33}" type="slidenum">
              <a:rPr lang="en-GB" smtClean="0"/>
              <a:t>47</a:t>
            </a:fld>
            <a:endParaRPr lang="en-GB"/>
          </a:p>
        </p:txBody>
      </p:sp>
    </p:spTree>
    <p:extLst>
      <p:ext uri="{BB962C8B-B14F-4D97-AF65-F5344CB8AC3E}">
        <p14:creationId xmlns:p14="http://schemas.microsoft.com/office/powerpoint/2010/main" val="2028642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earlier comment.</a:t>
            </a:r>
          </a:p>
        </p:txBody>
      </p:sp>
      <p:sp>
        <p:nvSpPr>
          <p:cNvPr id="4" name="Slide Number Placeholder 3"/>
          <p:cNvSpPr>
            <a:spLocks noGrp="1"/>
          </p:cNvSpPr>
          <p:nvPr>
            <p:ph type="sldNum" sz="quarter" idx="10"/>
          </p:nvPr>
        </p:nvSpPr>
        <p:spPr/>
        <p:txBody>
          <a:bodyPr/>
          <a:lstStyle/>
          <a:p>
            <a:fld id="{AB5F270C-E67F-48FB-B61A-EAB2EF989F33}"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875848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51</a:t>
            </a:fld>
            <a:endParaRPr lang="en-GB"/>
          </a:p>
        </p:txBody>
      </p:sp>
    </p:spTree>
    <p:extLst>
      <p:ext uri="{BB962C8B-B14F-4D97-AF65-F5344CB8AC3E}">
        <p14:creationId xmlns:p14="http://schemas.microsoft.com/office/powerpoint/2010/main" val="708962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52</a:t>
            </a:fld>
            <a:endParaRPr lang="en-GB"/>
          </a:p>
        </p:txBody>
      </p:sp>
    </p:spTree>
    <p:extLst>
      <p:ext uri="{BB962C8B-B14F-4D97-AF65-F5344CB8AC3E}">
        <p14:creationId xmlns:p14="http://schemas.microsoft.com/office/powerpoint/2010/main" val="708962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53</a:t>
            </a:fld>
            <a:endParaRPr lang="en-GB"/>
          </a:p>
        </p:txBody>
      </p:sp>
    </p:spTree>
    <p:extLst>
      <p:ext uri="{BB962C8B-B14F-4D97-AF65-F5344CB8AC3E}">
        <p14:creationId xmlns:p14="http://schemas.microsoft.com/office/powerpoint/2010/main" val="708962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earlier comment.</a:t>
            </a:r>
          </a:p>
        </p:txBody>
      </p:sp>
      <p:sp>
        <p:nvSpPr>
          <p:cNvPr id="4" name="Slide Number Placeholder 3"/>
          <p:cNvSpPr>
            <a:spLocks noGrp="1"/>
          </p:cNvSpPr>
          <p:nvPr>
            <p:ph type="sldNum" sz="quarter" idx="10"/>
          </p:nvPr>
        </p:nvSpPr>
        <p:spPr/>
        <p:txBody>
          <a:bodyPr/>
          <a:lstStyle/>
          <a:p>
            <a:fld id="{AB5F270C-E67F-48FB-B61A-EAB2EF989F33}"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1762412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0E7A92-F244-424B-89AA-3E022CFDFDD1}" type="slidenum">
              <a:rPr lang="en-GB" smtClean="0"/>
              <a:t>59</a:t>
            </a:fld>
            <a:endParaRPr lang="en-GB"/>
          </a:p>
        </p:txBody>
      </p:sp>
    </p:spTree>
    <p:extLst>
      <p:ext uri="{BB962C8B-B14F-4D97-AF65-F5344CB8AC3E}">
        <p14:creationId xmlns:p14="http://schemas.microsoft.com/office/powerpoint/2010/main" val="96706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5</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6</a:t>
            </a:fld>
            <a:endParaRPr lang="en-GB"/>
          </a:p>
        </p:txBody>
      </p:sp>
    </p:spTree>
    <p:extLst>
      <p:ext uri="{BB962C8B-B14F-4D97-AF65-F5344CB8AC3E}">
        <p14:creationId xmlns:p14="http://schemas.microsoft.com/office/powerpoint/2010/main" val="86147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F270C-E67F-48FB-B61A-EAB2EF989F33}" type="slidenum">
              <a:rPr lang="en-GB" smtClean="0"/>
              <a:t>7</a:t>
            </a:fld>
            <a:endParaRPr lang="en-GB"/>
          </a:p>
        </p:txBody>
      </p:sp>
    </p:spTree>
    <p:extLst>
      <p:ext uri="{BB962C8B-B14F-4D97-AF65-F5344CB8AC3E}">
        <p14:creationId xmlns:p14="http://schemas.microsoft.com/office/powerpoint/2010/main" val="91537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5F270C-E67F-48FB-B61A-EAB2EF989F33}" type="slidenum">
              <a:rPr lang="en-GB" smtClean="0"/>
              <a:t>8</a:t>
            </a:fld>
            <a:endParaRPr lang="en-GB" dirty="0"/>
          </a:p>
        </p:txBody>
      </p:sp>
    </p:spTree>
    <p:extLst>
      <p:ext uri="{BB962C8B-B14F-4D97-AF65-F5344CB8AC3E}">
        <p14:creationId xmlns:p14="http://schemas.microsoft.com/office/powerpoint/2010/main" val="243985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A representative sample of sites is selected at each level of the supply chain.</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Each of the 9 EVM Criteria is assessed at each supply chain level by observation, inspection of infrastructure and records, and by interview of staff.</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Inputs, process and performance indicators are evaluated in each of the 9 areas at each level.</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Indicator scores are combined to give criterion scores for each area at each level.</a:t>
            </a:r>
          </a:p>
          <a:p>
            <a:pPr marL="285750" indent="-285750" eaLnBrk="1" hangingPunct="1">
              <a:lnSpc>
                <a:spcPct val="110000"/>
              </a:lnSpc>
              <a:spcAft>
                <a:spcPts val="600"/>
              </a:spcAft>
              <a:buClr>
                <a:srgbClr val="5AABAC"/>
              </a:buClr>
              <a:buFont typeface="Arial"/>
              <a:buChar char="•"/>
            </a:pPr>
            <a:r>
              <a:rPr lang="en-GB" sz="1200" dirty="0" smtClean="0">
                <a:solidFill>
                  <a:prstClr val="black"/>
                </a:solidFill>
                <a:latin typeface="Arial"/>
                <a:cs typeface="Arial"/>
              </a:rPr>
              <a:t>An area of vaccine management is considered “Effective” if its criterion score is greater than or equal to 80% - the EVM standard.</a:t>
            </a:r>
            <a:endParaRPr lang="en-GB" sz="1200" dirty="0">
              <a:solidFill>
                <a:prstClr val="black"/>
              </a:solidFill>
              <a:latin typeface="Arial"/>
              <a:cs typeface="Arial"/>
            </a:endParaRPr>
          </a:p>
        </p:txBody>
      </p:sp>
      <p:sp>
        <p:nvSpPr>
          <p:cNvPr id="4" name="Slide Number Placeholder 3"/>
          <p:cNvSpPr>
            <a:spLocks noGrp="1"/>
          </p:cNvSpPr>
          <p:nvPr>
            <p:ph type="sldNum" sz="quarter" idx="10"/>
          </p:nvPr>
        </p:nvSpPr>
        <p:spPr/>
        <p:txBody>
          <a:bodyPr/>
          <a:lstStyle/>
          <a:p>
            <a:fld id="{AB5F270C-E67F-48FB-B61A-EAB2EF989F33}" type="slidenum">
              <a:rPr lang="en-GB" smtClean="0"/>
              <a:t>9</a:t>
            </a:fld>
            <a:endParaRPr lang="en-GB" dirty="0"/>
          </a:p>
        </p:txBody>
      </p:sp>
    </p:spTree>
    <p:extLst>
      <p:ext uri="{BB962C8B-B14F-4D97-AF65-F5344CB8AC3E}">
        <p14:creationId xmlns:p14="http://schemas.microsoft.com/office/powerpoint/2010/main" val="6807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Running Head Only">
    <p:spTree>
      <p:nvGrpSpPr>
        <p:cNvPr id="1" name=""/>
        <p:cNvGrpSpPr/>
        <p:nvPr/>
      </p:nvGrpSpPr>
      <p:grpSpPr>
        <a:xfrm>
          <a:off x="0" y="0"/>
          <a:ext cx="0" cy="0"/>
          <a:chOff x="0" y="0"/>
          <a:chExt cx="0" cy="0"/>
        </a:xfrm>
      </p:grpSpPr>
      <p:sp>
        <p:nvSpPr>
          <p:cNvPr id="85" name="Shape 85"/>
          <p:cNvSpPr/>
          <p:nvPr/>
        </p:nvSpPr>
        <p:spPr>
          <a:xfrm flipH="1" flipV="1">
            <a:off x="533069" y="749418"/>
            <a:ext cx="11090843" cy="1"/>
          </a:xfrm>
          <a:prstGeom prst="line">
            <a:avLst/>
          </a:prstGeom>
          <a:ln>
            <a:solidFill>
              <a:srgbClr val="E0E0E0"/>
            </a:solidFill>
            <a:bevel/>
          </a:ln>
        </p:spPr>
        <p:txBody>
          <a:bodyPr lIns="60959" rIns="60959"/>
          <a:lstStyle/>
          <a:p>
            <a:pPr defTabSz="609585" hangingPunct="0">
              <a:defRPr sz="1200">
                <a:latin typeface="+mn-lt"/>
                <a:ea typeface="+mn-ea"/>
                <a:cs typeface="+mn-cs"/>
                <a:sym typeface="Helvetica"/>
              </a:defRPr>
            </a:pPr>
            <a:endParaRPr sz="1600" kern="0">
              <a:solidFill>
                <a:srgbClr val="000000"/>
              </a:solidFill>
              <a:sym typeface="Helvetica"/>
            </a:endParaRPr>
          </a:p>
        </p:txBody>
      </p:sp>
      <p:sp>
        <p:nvSpPr>
          <p:cNvPr id="86" name="Shape 86"/>
          <p:cNvSpPr>
            <a:spLocks noGrp="1"/>
          </p:cNvSpPr>
          <p:nvPr>
            <p:ph type="title"/>
          </p:nvPr>
        </p:nvSpPr>
        <p:spPr>
          <a:xfrm>
            <a:off x="597058" y="0"/>
            <a:ext cx="8128001" cy="823376"/>
          </a:xfrm>
          <a:prstGeom prst="rect">
            <a:avLst/>
          </a:prstGeom>
        </p:spPr>
        <p:txBody>
          <a:bodyPr/>
          <a:lstStyle/>
          <a:p>
            <a:r>
              <a:t>Title Text</a:t>
            </a:r>
          </a:p>
        </p:txBody>
      </p:sp>
      <p:sp>
        <p:nvSpPr>
          <p:cNvPr id="87" name="Shape 87"/>
          <p:cNvSpPr>
            <a:spLocks noGrp="1"/>
          </p:cNvSpPr>
          <p:nvPr>
            <p:ph type="sldNum" sz="quarter" idx="2"/>
          </p:nvPr>
        </p:nvSpPr>
        <p:spPr>
          <a:xfrm>
            <a:off x="8737600" y="6315452"/>
            <a:ext cx="2844800" cy="331075"/>
          </a:xfrm>
          <a:prstGeom prst="rect">
            <a:avLst/>
          </a:prstGeom>
        </p:spPr>
        <p:txBody>
          <a:bodyPr/>
          <a:lstStyle/>
          <a:p>
            <a:fld id="{86CB4B4D-7CA3-9044-876B-883B54F8677D}" type="slidenum">
              <a:rPr>
                <a:solidFill>
                  <a:srgbClr val="000000">
                    <a:tint val="75000"/>
                  </a:srgbClr>
                </a:solidFill>
              </a:rPr>
              <a:pPr/>
              <a:t>‹#›</a:t>
            </a:fld>
            <a:endParaRPr>
              <a:solidFill>
                <a:srgbClr val="000000">
                  <a:tint val="75000"/>
                </a:srgbClr>
              </a:solidFill>
            </a:endParaRPr>
          </a:p>
        </p:txBody>
      </p:sp>
      <p:sp>
        <p:nvSpPr>
          <p:cNvPr id="6" name="Shape 338"/>
          <p:cNvSpPr/>
          <p:nvPr userDrawn="1"/>
        </p:nvSpPr>
        <p:spPr>
          <a:xfrm>
            <a:off x="5186978" y="3604256"/>
            <a:ext cx="379559" cy="378440"/>
          </a:xfrm>
          <a:custGeom>
            <a:avLst/>
            <a:gdLst/>
            <a:ahLst/>
            <a:cxnLst>
              <a:cxn ang="0">
                <a:pos x="wd2" y="hd2"/>
              </a:cxn>
              <a:cxn ang="5400000">
                <a:pos x="wd2" y="hd2"/>
              </a:cxn>
              <a:cxn ang="10800000">
                <a:pos x="wd2" y="hd2"/>
              </a:cxn>
              <a:cxn ang="16200000">
                <a:pos x="wd2" y="hd2"/>
              </a:cxn>
            </a:cxnLst>
            <a:rect l="0" t="0" r="r" b="b"/>
            <a:pathLst>
              <a:path w="21600" h="21600" extrusionOk="0">
                <a:moveTo>
                  <a:pt x="21484" y="20671"/>
                </a:moveTo>
                <a:cubicBezTo>
                  <a:pt x="16258" y="15561"/>
                  <a:pt x="16258" y="15561"/>
                  <a:pt x="16258" y="15561"/>
                </a:cubicBezTo>
                <a:cubicBezTo>
                  <a:pt x="17768" y="13819"/>
                  <a:pt x="18697" y="11729"/>
                  <a:pt x="18697" y="9290"/>
                </a:cubicBezTo>
                <a:cubicBezTo>
                  <a:pt x="18697" y="4181"/>
                  <a:pt x="14516" y="0"/>
                  <a:pt x="9406" y="0"/>
                </a:cubicBezTo>
                <a:cubicBezTo>
                  <a:pt x="4181" y="0"/>
                  <a:pt x="0" y="4181"/>
                  <a:pt x="0" y="9290"/>
                </a:cubicBezTo>
                <a:cubicBezTo>
                  <a:pt x="0" y="14400"/>
                  <a:pt x="4181" y="18581"/>
                  <a:pt x="9406" y="18581"/>
                </a:cubicBezTo>
                <a:cubicBezTo>
                  <a:pt x="11729" y="18581"/>
                  <a:pt x="13935" y="17652"/>
                  <a:pt x="15561" y="16258"/>
                </a:cubicBezTo>
                <a:cubicBezTo>
                  <a:pt x="20787" y="21368"/>
                  <a:pt x="20787" y="21368"/>
                  <a:pt x="20787" y="21368"/>
                </a:cubicBezTo>
                <a:cubicBezTo>
                  <a:pt x="20903" y="21484"/>
                  <a:pt x="21019" y="21600"/>
                  <a:pt x="21135" y="21600"/>
                </a:cubicBezTo>
                <a:cubicBezTo>
                  <a:pt x="21368" y="21600"/>
                  <a:pt x="21600" y="21368"/>
                  <a:pt x="21600" y="21019"/>
                </a:cubicBezTo>
                <a:cubicBezTo>
                  <a:pt x="21600" y="20903"/>
                  <a:pt x="21600" y="20787"/>
                  <a:pt x="21484" y="20671"/>
                </a:cubicBezTo>
                <a:close/>
                <a:moveTo>
                  <a:pt x="9406" y="17652"/>
                </a:moveTo>
                <a:cubicBezTo>
                  <a:pt x="4761" y="17652"/>
                  <a:pt x="1045" y="13935"/>
                  <a:pt x="1045" y="9290"/>
                </a:cubicBezTo>
                <a:cubicBezTo>
                  <a:pt x="1045" y="4761"/>
                  <a:pt x="4761" y="929"/>
                  <a:pt x="9406" y="929"/>
                </a:cubicBezTo>
                <a:cubicBezTo>
                  <a:pt x="13935" y="929"/>
                  <a:pt x="17652" y="4761"/>
                  <a:pt x="17652" y="9290"/>
                </a:cubicBezTo>
                <a:cubicBezTo>
                  <a:pt x="17652" y="13935"/>
                  <a:pt x="13935" y="17652"/>
                  <a:pt x="9406" y="17652"/>
                </a:cubicBezTo>
                <a:close/>
              </a:path>
            </a:pathLst>
          </a:custGeom>
          <a:solidFill>
            <a:srgbClr val="FFFFFF"/>
          </a:solidFill>
          <a:ln w="12700">
            <a:miter lim="400000"/>
          </a:ln>
        </p:spPr>
        <p:txBody>
          <a:bodyPr lIns="60959" rIns="60959"/>
          <a:lstStyle/>
          <a:p>
            <a:pPr defTabSz="609585" hangingPunct="0">
              <a:defRPr sz="1300"/>
            </a:pPr>
            <a:endParaRPr sz="1733" kern="0">
              <a:solidFill>
                <a:srgbClr val="000000"/>
              </a:solidFill>
              <a:latin typeface="Calibri"/>
              <a:ea typeface="Calibri"/>
              <a:cs typeface="Calibri"/>
              <a:sym typeface="Calibri"/>
            </a:endParaRPr>
          </a:p>
        </p:txBody>
      </p:sp>
      <p:sp>
        <p:nvSpPr>
          <p:cNvPr id="7" name="Shape 58"/>
          <p:cNvSpPr/>
          <p:nvPr userDrawn="1"/>
        </p:nvSpPr>
        <p:spPr>
          <a:xfrm>
            <a:off x="609600" y="6332263"/>
            <a:ext cx="3246120" cy="297454"/>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nchor="ctr">
            <a:spAutoFit/>
          </a:bodyPr>
          <a:lstStyle>
            <a:lvl1pPr>
              <a:defRPr sz="1200">
                <a:solidFill>
                  <a:srgbClr val="888888"/>
                </a:solidFill>
                <a:latin typeface="Calibri Light"/>
                <a:ea typeface="Calibri Light"/>
                <a:cs typeface="Calibri Light"/>
                <a:sym typeface="Calibri Light"/>
              </a:defRPr>
            </a:lvl1pPr>
          </a:lstStyle>
          <a:p>
            <a:pPr defTabSz="609585" hangingPunct="0">
              <a:defRPr>
                <a:latin typeface="+mn-lt"/>
                <a:ea typeface="+mn-ea"/>
                <a:cs typeface="+mn-cs"/>
                <a:sym typeface="Helvetica"/>
              </a:defRPr>
            </a:pPr>
            <a:r>
              <a:rPr lang="en-US" sz="1333" kern="0" dirty="0" smtClean="0"/>
              <a:t>EVMA2</a:t>
            </a:r>
            <a:r>
              <a:rPr lang="en-US" sz="1333" kern="0" baseline="0" dirty="0" smtClean="0"/>
              <a:t> FRAMEWORK</a:t>
            </a:r>
            <a:endParaRPr sz="1333" kern="0"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49419"/>
            <a:ext cx="10972800" cy="1307982"/>
          </a:xfrm>
        </p:spPr>
        <p:txBody>
          <a:bodyPr>
            <a:normAutofit/>
          </a:bodyP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609585" hangingPunct="0"/>
            <a:fld id="{41F869DE-8321-1F48-99B9-0936F9A3A8B2}" type="slidenum">
              <a:rPr lang="en-US" kern="0" smtClean="0">
                <a:solidFill>
                  <a:srgbClr val="000000">
                    <a:tint val="75000"/>
                  </a:srgbClr>
                </a:solidFill>
                <a:latin typeface="Calibri"/>
                <a:ea typeface="Calibri"/>
                <a:cs typeface="Calibri"/>
                <a:sym typeface="Calibri"/>
              </a:rPr>
              <a:pPr defTabSz="609585" hangingPunct="0"/>
              <a:t>‹#›</a:t>
            </a:fld>
            <a:endParaRPr lang="en-US" kern="0">
              <a:solidFill>
                <a:srgbClr val="000000">
                  <a:tint val="75000"/>
                </a:srgbClr>
              </a:solidFill>
              <a:latin typeface="Calibri"/>
              <a:ea typeface="Calibri"/>
              <a:cs typeface="Calibri"/>
              <a:sym typeface="Calibri"/>
            </a:endParaRPr>
          </a:p>
        </p:txBody>
      </p:sp>
      <p:sp>
        <p:nvSpPr>
          <p:cNvPr id="4" name="Shape 85"/>
          <p:cNvSpPr/>
          <p:nvPr userDrawn="1"/>
        </p:nvSpPr>
        <p:spPr>
          <a:xfrm flipH="1" flipV="1">
            <a:off x="533069" y="749418"/>
            <a:ext cx="11090843" cy="1"/>
          </a:xfrm>
          <a:prstGeom prst="line">
            <a:avLst/>
          </a:prstGeom>
          <a:ln>
            <a:solidFill>
              <a:srgbClr val="E0E0E0"/>
            </a:solidFill>
            <a:bevel/>
          </a:ln>
        </p:spPr>
        <p:txBody>
          <a:bodyPr lIns="60959" rIns="60959"/>
          <a:lstStyle/>
          <a:p>
            <a:pPr defTabSz="609585" hangingPunct="0">
              <a:defRPr sz="1200">
                <a:latin typeface="+mn-lt"/>
                <a:ea typeface="+mn-ea"/>
                <a:cs typeface="+mn-cs"/>
                <a:sym typeface="Helvetica"/>
              </a:defRPr>
            </a:pPr>
            <a:endParaRPr sz="1600" kern="0">
              <a:solidFill>
                <a:srgbClr val="000000"/>
              </a:solidFill>
              <a:sym typeface="Helvetica"/>
            </a:endParaRPr>
          </a:p>
        </p:txBody>
      </p:sp>
      <p:sp>
        <p:nvSpPr>
          <p:cNvPr id="6" name="Shape 23"/>
          <p:cNvSpPr>
            <a:spLocks noGrp="1"/>
          </p:cNvSpPr>
          <p:nvPr>
            <p:ph idx="1"/>
          </p:nvPr>
        </p:nvSpPr>
        <p:spPr>
          <a:xfrm>
            <a:off x="609600" y="2057400"/>
            <a:ext cx="10972800" cy="41901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7208549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Footer without Title">
    <p:spTree>
      <p:nvGrpSpPr>
        <p:cNvPr id="1" name=""/>
        <p:cNvGrpSpPr/>
        <p:nvPr/>
      </p:nvGrpSpPr>
      <p:grpSpPr>
        <a:xfrm>
          <a:off x="0" y="0"/>
          <a:ext cx="0" cy="0"/>
          <a:chOff x="0" y="0"/>
          <a:chExt cx="0" cy="0"/>
        </a:xfrm>
      </p:grpSpPr>
      <p:sp>
        <p:nvSpPr>
          <p:cNvPr id="175" name="Shape 175"/>
          <p:cNvSpPr>
            <a:spLocks noGrp="1"/>
          </p:cNvSpPr>
          <p:nvPr>
            <p:ph type="sldNum" sz="quarter" idx="2"/>
          </p:nvPr>
        </p:nvSpPr>
        <p:spPr>
          <a:xfrm>
            <a:off x="8737600" y="6315452"/>
            <a:ext cx="2844800" cy="331075"/>
          </a:xfrm>
          <a:prstGeom prst="rect">
            <a:avLst/>
          </a:prstGeom>
        </p:spPr>
        <p:txBody>
          <a:bodyPr/>
          <a:lstStyle/>
          <a:p>
            <a:fld id="{86CB4B4D-7CA3-9044-876B-883B54F8677D}" type="slidenum">
              <a:rPr>
                <a:solidFill>
                  <a:srgbClr val="000000">
                    <a:tint val="75000"/>
                  </a:srgbClr>
                </a:solidFill>
              </a:rPr>
              <a:pPr/>
              <a:t>‹#›</a:t>
            </a:fld>
            <a:endParaRPr>
              <a:solidFill>
                <a:srgbClr val="000000">
                  <a:tint val="75000"/>
                </a:srgbClr>
              </a:solidFill>
            </a:endParaRPr>
          </a:p>
        </p:txBody>
      </p:sp>
      <p:sp>
        <p:nvSpPr>
          <p:cNvPr id="4" name="Shape 58"/>
          <p:cNvSpPr/>
          <p:nvPr userDrawn="1"/>
        </p:nvSpPr>
        <p:spPr>
          <a:xfrm>
            <a:off x="609600" y="6332263"/>
            <a:ext cx="3246120" cy="297454"/>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nchor="ctr">
            <a:spAutoFit/>
          </a:bodyPr>
          <a:lstStyle>
            <a:lvl1pPr>
              <a:defRPr sz="1200">
                <a:solidFill>
                  <a:srgbClr val="888888"/>
                </a:solidFill>
                <a:latin typeface="Calibri Light"/>
                <a:ea typeface="Calibri Light"/>
                <a:cs typeface="Calibri Light"/>
                <a:sym typeface="Calibri Light"/>
              </a:defRPr>
            </a:lvl1pPr>
          </a:lstStyle>
          <a:p>
            <a:pPr defTabSz="609585" hangingPunct="0">
              <a:defRPr>
                <a:latin typeface="+mn-lt"/>
                <a:ea typeface="+mn-ea"/>
                <a:cs typeface="+mn-cs"/>
                <a:sym typeface="Helvetica"/>
              </a:defRPr>
            </a:pPr>
            <a:r>
              <a:rPr lang="en-US" sz="1333" kern="0" dirty="0" smtClean="0"/>
              <a:t>EVMA2</a:t>
            </a:r>
            <a:r>
              <a:rPr lang="en-US" sz="1333" kern="0" baseline="0" dirty="0" smtClean="0"/>
              <a:t> FRAMEWORK</a:t>
            </a:r>
            <a:endParaRPr sz="1333" kern="0"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90" name="Shape 190"/>
          <p:cNvSpPr>
            <a:spLocks noGrp="1"/>
          </p:cNvSpPr>
          <p:nvPr>
            <p:ph type="sldNum" sz="quarter" idx="2"/>
          </p:nvPr>
        </p:nvSpPr>
        <p:spPr>
          <a:xfrm>
            <a:off x="8737601" y="6298217"/>
            <a:ext cx="2844800" cy="328295"/>
          </a:xfrm>
          <a:prstGeom prst="rect">
            <a:avLst/>
          </a:prstGeom>
        </p:spPr>
        <p:txBody>
          <a:bodyPr/>
          <a:lstStyle/>
          <a:p>
            <a:fld id="{86CB4B4D-7CA3-9044-876B-883B54F8677D}" type="slidenum">
              <a:rPr>
                <a:solidFill>
                  <a:srgbClr val="000000">
                    <a:tint val="75000"/>
                  </a:srgbClr>
                </a:solidFill>
              </a:rPr>
              <a:pPr/>
              <a:t>‹#›</a:t>
            </a:fld>
            <a:endParaRPr>
              <a:solidFill>
                <a:srgbClr val="000000">
                  <a:tint val="75000"/>
                </a:srgbClr>
              </a:solidFill>
            </a:endParaRPr>
          </a:p>
        </p:txBody>
      </p:sp>
      <p:sp>
        <p:nvSpPr>
          <p:cNvPr id="3" name="Shape 251"/>
          <p:cNvSpPr/>
          <p:nvPr userDrawn="1"/>
        </p:nvSpPr>
        <p:spPr>
          <a:xfrm>
            <a:off x="0" y="6012872"/>
            <a:ext cx="12192000" cy="845127"/>
          </a:xfrm>
          <a:prstGeom prst="rect">
            <a:avLst/>
          </a:prstGeom>
          <a:solidFill>
            <a:schemeClr val="bg1"/>
          </a:solidFill>
          <a:ln w="12700">
            <a:miter lim="400000"/>
            <a:tailEnd type="triangle"/>
          </a:ln>
        </p:spPr>
        <p:txBody>
          <a:bodyPr lIns="60959" rIns="60959" anchor="ctr"/>
          <a:lstStyle/>
          <a:p>
            <a:pPr algn="ctr" defTabSz="609585" hangingPunct="0">
              <a:defRPr>
                <a:solidFill>
                  <a:srgbClr val="FFFFFF"/>
                </a:solidFill>
              </a:defRPr>
            </a:pPr>
            <a:endParaRPr sz="2400" kern="0">
              <a:solidFill>
                <a:srgbClr val="FFFFFF"/>
              </a:solidFill>
              <a:latin typeface="Calibri"/>
              <a:ea typeface="Calibri"/>
              <a:cs typeface="Calibri"/>
              <a:sym typeface="Calibri"/>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lored Backgroud">
    <p:spTree>
      <p:nvGrpSpPr>
        <p:cNvPr id="1" name=""/>
        <p:cNvGrpSpPr/>
        <p:nvPr/>
      </p:nvGrpSpPr>
      <p:grpSpPr>
        <a:xfrm>
          <a:off x="0" y="0"/>
          <a:ext cx="0" cy="0"/>
          <a:chOff x="0" y="0"/>
          <a:chExt cx="0" cy="0"/>
        </a:xfrm>
      </p:grpSpPr>
      <p:sp>
        <p:nvSpPr>
          <p:cNvPr id="251" name="Shape 251"/>
          <p:cNvSpPr/>
          <p:nvPr/>
        </p:nvSpPr>
        <p:spPr>
          <a:xfrm>
            <a:off x="0" y="0"/>
            <a:ext cx="12192000" cy="6858000"/>
          </a:xfrm>
          <a:prstGeom prst="rect">
            <a:avLst/>
          </a:prstGeom>
          <a:solidFill>
            <a:srgbClr val="A5DAED"/>
          </a:solidFill>
          <a:ln w="12700">
            <a:miter lim="400000"/>
            <a:tailEnd type="triangle"/>
          </a:ln>
        </p:spPr>
        <p:txBody>
          <a:bodyPr lIns="60959" rIns="60959" anchor="ctr"/>
          <a:lstStyle/>
          <a:p>
            <a:pPr algn="ctr" defTabSz="609585" hangingPunct="0">
              <a:defRPr>
                <a:solidFill>
                  <a:srgbClr val="FFFFFF"/>
                </a:solidFill>
              </a:defRPr>
            </a:pPr>
            <a:endParaRPr sz="2400" kern="0">
              <a:solidFill>
                <a:srgbClr val="FFFFFF"/>
              </a:solidFill>
              <a:latin typeface="Calibri"/>
              <a:ea typeface="Calibri"/>
              <a:cs typeface="Calibri"/>
              <a:sym typeface="Calibri"/>
            </a:endParaRPr>
          </a:p>
        </p:txBody>
      </p:sp>
      <p:sp>
        <p:nvSpPr>
          <p:cNvPr id="252" name="Shape 252"/>
          <p:cNvSpPr>
            <a:spLocks noGrp="1"/>
          </p:cNvSpPr>
          <p:nvPr>
            <p:ph type="sldNum" sz="quarter" idx="2"/>
          </p:nvPr>
        </p:nvSpPr>
        <p:spPr>
          <a:xfrm>
            <a:off x="8737601" y="6298217"/>
            <a:ext cx="2844800" cy="328295"/>
          </a:xfrm>
          <a:prstGeom prst="rect">
            <a:avLst/>
          </a:prstGeom>
        </p:spPr>
        <p:txBody>
          <a:bodyPr/>
          <a:lstStyle/>
          <a:p>
            <a:fld id="{86CB4B4D-7CA3-9044-876B-883B54F8677D}" type="slidenum">
              <a:rPr>
                <a:solidFill>
                  <a:srgbClr val="000000">
                    <a:tint val="75000"/>
                  </a:srgbClr>
                </a:solidFill>
              </a:rPr>
              <a:pPr/>
              <a:t>‹#›</a:t>
            </a:fld>
            <a:endParaRPr>
              <a:solidFill>
                <a:srgbClr val="000000">
                  <a:tint val="75000"/>
                </a:srgbClr>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993CD-3AE2-4892-9DC5-058D2ECBB5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429F7CB-87C5-4564-BFB2-FFFC804F78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 xmlns:a16="http://schemas.microsoft.com/office/drawing/2014/main" id="{CA635790-4F9F-4C82-9318-55EB9F363B57}"/>
              </a:ext>
            </a:extLst>
          </p:cNvPr>
          <p:cNvSpPr>
            <a:spLocks noGrp="1"/>
          </p:cNvSpPr>
          <p:nvPr>
            <p:ph type="sldNum" sz="quarter" idx="12"/>
          </p:nvPr>
        </p:nvSpPr>
        <p:spPr/>
        <p:txBody>
          <a:bodyPr/>
          <a:lstStyle/>
          <a:p>
            <a:fld id="{A2C6B9F5-9685-4C5B-B6DB-F5E82811A3DA}" type="slidenum">
              <a:rPr lang="en-GB" smtClean="0"/>
              <a:t>‹#›</a:t>
            </a:fld>
            <a:endParaRPr lang="en-GB"/>
          </a:p>
        </p:txBody>
      </p:sp>
    </p:spTree>
    <p:extLst>
      <p:ext uri="{BB962C8B-B14F-4D97-AF65-F5344CB8AC3E}">
        <p14:creationId xmlns:p14="http://schemas.microsoft.com/office/powerpoint/2010/main" val="1761351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Shape 22"/>
          <p:cNvSpPr>
            <a:spLocks noGrp="1"/>
          </p:cNvSpPr>
          <p:nvPr>
            <p:ph type="title"/>
          </p:nvPr>
        </p:nvSpPr>
        <p:spPr>
          <a:xfrm>
            <a:off x="609600" y="92075"/>
            <a:ext cx="10972800" cy="15081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23" name="Shape 23"/>
          <p:cNvSpPr>
            <a:spLocks noGrp="1"/>
          </p:cNvSpPr>
          <p:nvPr>
            <p:ph type="body" idx="1"/>
          </p:nvPr>
        </p:nvSpPr>
        <p:spPr>
          <a:xfrm>
            <a:off x="609600" y="2057400"/>
            <a:ext cx="10972800" cy="41901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lide Number Placeholder 25"/>
          <p:cNvSpPr>
            <a:spLocks noGrp="1"/>
          </p:cNvSpPr>
          <p:nvPr>
            <p:ph type="sldNum" sz="quarter" idx="4"/>
          </p:nvPr>
        </p:nvSpPr>
        <p:spPr>
          <a:xfrm>
            <a:off x="8839200" y="6247575"/>
            <a:ext cx="2743200" cy="366183"/>
          </a:xfrm>
          <a:prstGeom prst="rect">
            <a:avLst/>
          </a:prstGeom>
        </p:spPr>
        <p:txBody>
          <a:bodyPr vert="horz" lIns="91440" tIns="45720" rIns="91440" bIns="45720" rtlCol="0" anchor="ctr"/>
          <a:lstStyle>
            <a:lvl1pPr algn="r">
              <a:defRPr sz="1333">
                <a:solidFill>
                  <a:schemeClr val="tx1">
                    <a:tint val="75000"/>
                  </a:schemeClr>
                </a:solidFill>
              </a:defRPr>
            </a:lvl1pPr>
          </a:lstStyle>
          <a:p>
            <a:pPr defTabSz="609585" hangingPunct="0"/>
            <a:fld id="{41F869DE-8321-1F48-99B9-0936F9A3A8B2}" type="slidenum">
              <a:rPr lang="en-US" kern="0" smtClean="0">
                <a:solidFill>
                  <a:srgbClr val="000000">
                    <a:tint val="75000"/>
                  </a:srgbClr>
                </a:solidFill>
                <a:latin typeface="Calibri"/>
                <a:ea typeface="Calibri"/>
                <a:cs typeface="Calibri"/>
                <a:sym typeface="Calibri"/>
              </a:rPr>
              <a:pPr defTabSz="609585" hangingPunct="0"/>
              <a:t>‹#›</a:t>
            </a:fld>
            <a:endParaRPr lang="en-US" kern="0">
              <a:solidFill>
                <a:srgbClr val="000000">
                  <a:tint val="75000"/>
                </a:srgbClr>
              </a:solidFill>
              <a:latin typeface="Calibri"/>
              <a:ea typeface="Calibri"/>
              <a:cs typeface="Calibri"/>
              <a:sym typeface="Calibri"/>
            </a:endParaRPr>
          </a:p>
        </p:txBody>
      </p:sp>
      <p:sp>
        <p:nvSpPr>
          <p:cNvPr id="24" name="Shape 58"/>
          <p:cNvSpPr/>
          <p:nvPr userDrawn="1"/>
        </p:nvSpPr>
        <p:spPr>
          <a:xfrm>
            <a:off x="609600" y="6332263"/>
            <a:ext cx="3246120" cy="297454"/>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nchor="ctr">
            <a:spAutoFit/>
          </a:bodyPr>
          <a:lstStyle>
            <a:lvl1pPr>
              <a:defRPr sz="1200">
                <a:solidFill>
                  <a:srgbClr val="888888"/>
                </a:solidFill>
                <a:latin typeface="Calibri Light"/>
                <a:ea typeface="Calibri Light"/>
                <a:cs typeface="Calibri Light"/>
                <a:sym typeface="Calibri Light"/>
              </a:defRPr>
            </a:lvl1pPr>
          </a:lstStyle>
          <a:p>
            <a:pPr defTabSz="609585" hangingPunct="0">
              <a:defRPr>
                <a:latin typeface="+mn-lt"/>
                <a:ea typeface="+mn-ea"/>
                <a:cs typeface="+mn-cs"/>
                <a:sym typeface="Helvetica"/>
              </a:defRPr>
            </a:pPr>
            <a:r>
              <a:rPr lang="en-US" sz="1333" kern="0" dirty="0" smtClean="0"/>
              <a:t>EVMA2</a:t>
            </a:r>
            <a:r>
              <a:rPr lang="en-US" sz="1333" kern="0" baseline="0" dirty="0" smtClean="0"/>
              <a:t> FRAMEWORK</a:t>
            </a:r>
            <a:endParaRPr sz="1333" kern="0" dirty="0"/>
          </a:p>
        </p:txBody>
      </p:sp>
    </p:spTree>
    <p:extLst>
      <p:ext uri="{BB962C8B-B14F-4D97-AF65-F5344CB8AC3E}">
        <p14:creationId xmlns:p14="http://schemas.microsoft.com/office/powerpoint/2010/main" val="15600116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transition spd="med"/>
  <p:hf sldNum="0" hdr="0" dt="0"/>
  <p:txStyles>
    <p:title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p:titleStyle>
    <p:body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Light"/>
        </a:defRPr>
      </a:lvl9pPr>
    </p:otherStyle>
  </p:txStyles>
  <p:extLst mod="1">
    <p:ext uri="{27BBF7A9-308A-43DC-89C8-2F10F3537804}">
      <p15:sldGuideLst xmlns="" xmlns:p15="http://schemas.microsoft.com/office/powerpoint/2012/main">
        <p15:guide id="1" orient="horz" pos="480" userDrawn="1">
          <p15:clr>
            <a:srgbClr val="F26B43"/>
          </p15:clr>
        </p15:guide>
        <p15:guide id="2" pos="3840" userDrawn="1">
          <p15:clr>
            <a:srgbClr val="F26B43"/>
          </p15:clr>
        </p15:guide>
        <p15:guide id="3"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ho.int/entity/immunization/programmes_systems/supply_chain/EVM-Global-Data-Analysis-2009-2015.pdf?ua=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0" y="0"/>
            <a:ext cx="12192000" cy="822960"/>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grpSp>
        <p:nvGrpSpPr>
          <p:cNvPr id="14" name="Group 13"/>
          <p:cNvGrpSpPr>
            <a:grpSpLocks noChangeAspect="1"/>
          </p:cNvGrpSpPr>
          <p:nvPr/>
        </p:nvGrpSpPr>
        <p:grpSpPr>
          <a:xfrm>
            <a:off x="9126155" y="164592"/>
            <a:ext cx="1472660" cy="504000"/>
            <a:chOff x="3352800" y="3036092"/>
            <a:chExt cx="2484000" cy="850107"/>
          </a:xfrm>
          <a:solidFill>
            <a:srgbClr val="009999"/>
          </a:solidFill>
        </p:grpSpPr>
        <p:sp>
          <p:nvSpPr>
            <p:cNvPr id="15" name="Rectangle 14"/>
            <p:cNvSpPr/>
            <p:nvPr/>
          </p:nvSpPr>
          <p:spPr>
            <a:xfrm>
              <a:off x="3352800" y="3036092"/>
              <a:ext cx="2484000" cy="850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WHO_logotype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3095625"/>
              <a:ext cx="2266950" cy="714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noChangeAspect="1"/>
          </p:cNvGrpSpPr>
          <p:nvPr/>
        </p:nvGrpSpPr>
        <p:grpSpPr>
          <a:xfrm>
            <a:off x="10573441" y="164592"/>
            <a:ext cx="1473360" cy="504000"/>
            <a:chOff x="3182310" y="5791200"/>
            <a:chExt cx="3157200" cy="1080000"/>
          </a:xfrm>
          <a:solidFill>
            <a:srgbClr val="009999"/>
          </a:solidFill>
        </p:grpSpPr>
        <p:sp>
          <p:nvSpPr>
            <p:cNvPr id="18" name="Rectangle 17"/>
            <p:cNvSpPr/>
            <p:nvPr/>
          </p:nvSpPr>
          <p:spPr>
            <a:xfrm>
              <a:off x="3182310" y="5791200"/>
              <a:ext cx="31572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2" descr="UNICEF_horiz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121" y="5998349"/>
              <a:ext cx="2366245" cy="612000"/>
            </a:xfrm>
            <a:prstGeom prst="rect">
              <a:avLst/>
            </a:prstGeom>
            <a:grpFill/>
            <a:ln>
              <a:noFill/>
            </a:ln>
          </p:spPr>
        </p:pic>
      </p:grpSp>
      <p:sp>
        <p:nvSpPr>
          <p:cNvPr id="11" name="TextBox 10"/>
          <p:cNvSpPr txBox="1"/>
          <p:nvPr/>
        </p:nvSpPr>
        <p:spPr>
          <a:xfrm>
            <a:off x="829054" y="4155100"/>
            <a:ext cx="10603955" cy="1000274"/>
          </a:xfrm>
          <a:prstGeom prst="rect">
            <a:avLst/>
          </a:prstGeom>
          <a:noFill/>
        </p:spPr>
        <p:txBody>
          <a:bodyPr wrap="square" rtlCol="0">
            <a:spAutoFit/>
          </a:bodyPr>
          <a:lstStyle/>
          <a:p>
            <a:r>
              <a:rPr lang="en-GB" sz="3200" b="1" dirty="0" smtClean="0">
                <a:solidFill>
                  <a:schemeClr val="accent6"/>
                </a:solidFill>
              </a:rPr>
              <a:t>How does EVM2 work?</a:t>
            </a:r>
            <a:endParaRPr lang="en-US" sz="3200" b="1" dirty="0" smtClean="0">
              <a:solidFill>
                <a:srgbClr val="009999"/>
              </a:solidFill>
            </a:endParaRPr>
          </a:p>
          <a:p>
            <a:pPr>
              <a:lnSpc>
                <a:spcPct val="150000"/>
              </a:lnSpc>
            </a:pPr>
            <a:r>
              <a:rPr lang="en-US" dirty="0" smtClean="0">
                <a:solidFill>
                  <a:schemeClr val="accent3"/>
                </a:solidFill>
              </a:rPr>
              <a:t>Dan Brigden, WHO HQ</a:t>
            </a:r>
            <a:endParaRPr lang="en-US" dirty="0">
              <a:solidFill>
                <a:schemeClr val="accent3"/>
              </a:solidFill>
            </a:endParaRPr>
          </a:p>
        </p:txBody>
      </p:sp>
      <p:pic>
        <p:nvPicPr>
          <p:cNvPr id="34" name="Picture 6" descr="\\WIMS.who.int\HQ\GVA11\Home\brigdend\Desktop\EVM_Logo_Larg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055" y="1728412"/>
            <a:ext cx="4729138" cy="188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3674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19" name="Rectangle 18"/>
          <p:cNvSpPr/>
          <p:nvPr/>
        </p:nvSpPr>
        <p:spPr>
          <a:xfrm>
            <a:off x="0" y="-1104658"/>
            <a:ext cx="6096000" cy="646331"/>
          </a:xfrm>
          <a:prstGeom prst="rect">
            <a:avLst/>
          </a:prstGeom>
        </p:spPr>
        <p:txBody>
          <a:bodyPr>
            <a:spAutoFit/>
          </a:bodyPr>
          <a:lstStyle/>
          <a:p>
            <a:r>
              <a:rPr lang="en-GB" dirty="0"/>
              <a:t>For E1-9, suggest you refer back to the EVM1 criteria jigsaw – it might be nice to “quote” that here.</a:t>
            </a:r>
            <a:endParaRPr lang="en-US" dirty="0"/>
          </a:p>
        </p:txBody>
      </p:sp>
      <p:sp>
        <p:nvSpPr>
          <p:cNvPr id="21" name="Content Placeholder 2"/>
          <p:cNvSpPr txBox="1">
            <a:spLocks/>
          </p:cNvSpPr>
          <p:nvPr/>
        </p:nvSpPr>
        <p:spPr>
          <a:xfrm>
            <a:off x="477672" y="1155280"/>
            <a:ext cx="11714328" cy="5702720"/>
          </a:xfrm>
          <a:prstGeom prst="rect">
            <a:avLst/>
          </a:prstGeom>
          <a:ln w="12700">
            <a:miter lim="400000"/>
          </a:ln>
          <a:extLst>
            <a:ext uri="{C572A759-6A51-4108-AA02-DFA0A04FC94B}">
              <ma14:wrappingTextBoxFlag xmlns="" xmlns:ma14="http://schemas.microsoft.com/office/mac/drawingml/2011/main" val="1"/>
            </a:ext>
          </a:extLst>
        </p:spPr>
        <p:txBody>
          <a:bodyPr lIns="45719" rIns="45719" numCol="2" spcCol="18000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Bef>
                <a:spcPts val="0"/>
              </a:spcBef>
              <a:buClr>
                <a:schemeClr val="accent3"/>
              </a:buClr>
              <a:buNone/>
            </a:pPr>
            <a:r>
              <a:rPr lang="en-GB" sz="1500" b="1" kern="0" dirty="0" smtClean="0">
                <a:solidFill>
                  <a:schemeClr val="accent3"/>
                </a:solidFill>
                <a:latin typeface="Arial"/>
                <a:cs typeface="Arial"/>
              </a:rPr>
              <a:t>E1</a:t>
            </a:r>
            <a:r>
              <a:rPr lang="en-GB" sz="1500" b="1" kern="0" dirty="0" smtClean="0">
                <a:solidFill>
                  <a:prstClr val="black"/>
                </a:solidFill>
                <a:latin typeface="Arial"/>
                <a:cs typeface="Arial"/>
              </a:rPr>
              <a:t> Vaccine arrivals</a:t>
            </a:r>
          </a:p>
          <a:p>
            <a:pPr marL="0" indent="0">
              <a:lnSpc>
                <a:spcPct val="110000"/>
              </a:lnSpc>
              <a:spcBef>
                <a:spcPts val="0"/>
              </a:spcBef>
              <a:buClr>
                <a:schemeClr val="accent3"/>
              </a:buClr>
              <a:buNone/>
            </a:pPr>
            <a:r>
              <a:rPr lang="en-US" sz="1500" kern="0" dirty="0" smtClean="0">
                <a:solidFill>
                  <a:prstClr val="black"/>
                </a:solidFill>
                <a:latin typeface="Arial"/>
                <a:cs typeface="Arial"/>
              </a:rPr>
              <a:t>E1.1 Inspection </a:t>
            </a:r>
            <a:r>
              <a:rPr lang="en-US" sz="1500" kern="0" dirty="0">
                <a:solidFill>
                  <a:prstClr val="black"/>
                </a:solidFill>
                <a:latin typeface="Arial"/>
                <a:cs typeface="Arial"/>
              </a:rPr>
              <a:t>of shipments</a:t>
            </a:r>
          </a:p>
          <a:p>
            <a:pPr marL="0" indent="0">
              <a:lnSpc>
                <a:spcPct val="110000"/>
              </a:lnSpc>
              <a:spcBef>
                <a:spcPts val="0"/>
              </a:spcBef>
              <a:buClr>
                <a:schemeClr val="accent3"/>
              </a:buClr>
              <a:buNone/>
            </a:pPr>
            <a:r>
              <a:rPr lang="en-US" sz="1500" kern="0" dirty="0" smtClean="0">
                <a:solidFill>
                  <a:prstClr val="black"/>
                </a:solidFill>
                <a:latin typeface="Arial"/>
                <a:cs typeface="Arial"/>
              </a:rPr>
              <a:t>E1.2 Custom </a:t>
            </a:r>
            <a:r>
              <a:rPr lang="en-US" sz="1500" kern="0" dirty="0">
                <a:solidFill>
                  <a:prstClr val="black"/>
                </a:solidFill>
                <a:latin typeface="Arial"/>
                <a:cs typeface="Arial"/>
              </a:rPr>
              <a:t>clearance &amp; transition facilities</a:t>
            </a:r>
          </a:p>
          <a:p>
            <a:pPr marL="0" indent="0">
              <a:lnSpc>
                <a:spcPct val="110000"/>
              </a:lnSpc>
              <a:spcBef>
                <a:spcPts val="0"/>
              </a:spcBef>
              <a:buClr>
                <a:schemeClr val="accent3"/>
              </a:buClr>
              <a:buNone/>
            </a:pPr>
            <a:r>
              <a:rPr lang="en-US" sz="1500" kern="0" dirty="0" smtClean="0">
                <a:solidFill>
                  <a:prstClr val="black"/>
                </a:solidFill>
                <a:latin typeface="Arial"/>
                <a:cs typeface="Arial"/>
              </a:rPr>
              <a:t>E1.3 Transport </a:t>
            </a:r>
            <a:r>
              <a:rPr lang="en-US" sz="1500" kern="0" dirty="0">
                <a:solidFill>
                  <a:prstClr val="black"/>
                </a:solidFill>
                <a:latin typeface="Arial"/>
                <a:cs typeface="Arial"/>
              </a:rPr>
              <a:t>from port of entry to primary store</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E2</a:t>
            </a:r>
            <a:r>
              <a:rPr lang="en-GB" sz="1500" b="1" kern="0" dirty="0" smtClean="0">
                <a:solidFill>
                  <a:prstClr val="black"/>
                </a:solidFill>
                <a:latin typeface="Arial"/>
                <a:cs typeface="Arial"/>
              </a:rPr>
              <a:t> Temperature management</a:t>
            </a:r>
          </a:p>
          <a:p>
            <a:pPr marL="0" indent="0">
              <a:lnSpc>
                <a:spcPct val="110000"/>
              </a:lnSpc>
              <a:spcBef>
                <a:spcPts val="0"/>
              </a:spcBef>
              <a:buClr>
                <a:schemeClr val="accent3"/>
              </a:buClr>
              <a:buNone/>
            </a:pPr>
            <a:r>
              <a:rPr lang="en-GB" sz="1500" kern="0" dirty="0" smtClean="0">
                <a:solidFill>
                  <a:prstClr val="black"/>
                </a:solidFill>
                <a:latin typeface="Arial"/>
                <a:cs typeface="Arial"/>
              </a:rPr>
              <a:t>E2.1 Temperature </a:t>
            </a:r>
            <a:r>
              <a:rPr lang="en-GB" sz="1500" kern="0" dirty="0">
                <a:solidFill>
                  <a:prstClr val="black"/>
                </a:solidFill>
                <a:latin typeface="Arial"/>
                <a:cs typeface="Arial"/>
              </a:rPr>
              <a:t>management in storage</a:t>
            </a:r>
          </a:p>
          <a:p>
            <a:pPr marL="0" indent="0">
              <a:lnSpc>
                <a:spcPct val="110000"/>
              </a:lnSpc>
              <a:spcBef>
                <a:spcPts val="0"/>
              </a:spcBef>
              <a:buClr>
                <a:schemeClr val="accent3"/>
              </a:buClr>
              <a:buNone/>
            </a:pPr>
            <a:r>
              <a:rPr lang="en-GB" sz="1500" kern="0" dirty="0" smtClean="0">
                <a:solidFill>
                  <a:prstClr val="black"/>
                </a:solidFill>
                <a:latin typeface="Arial"/>
                <a:cs typeface="Arial"/>
              </a:rPr>
              <a:t>E2.2 Temperature </a:t>
            </a:r>
            <a:r>
              <a:rPr lang="en-GB" sz="1500" kern="0" dirty="0">
                <a:solidFill>
                  <a:prstClr val="black"/>
                </a:solidFill>
                <a:latin typeface="Arial"/>
                <a:cs typeface="Arial"/>
              </a:rPr>
              <a:t>management during transportation</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E3</a:t>
            </a:r>
            <a:r>
              <a:rPr lang="en-GB" sz="1500" b="1" kern="0" dirty="0" smtClean="0">
                <a:solidFill>
                  <a:prstClr val="black"/>
                </a:solidFill>
                <a:latin typeface="Arial"/>
                <a:cs typeface="Arial"/>
              </a:rPr>
              <a:t> Storage and transport capacity</a:t>
            </a:r>
          </a:p>
          <a:p>
            <a:pPr marL="0" indent="0">
              <a:lnSpc>
                <a:spcPct val="110000"/>
              </a:lnSpc>
              <a:spcBef>
                <a:spcPts val="0"/>
              </a:spcBef>
              <a:buClr>
                <a:schemeClr val="accent3"/>
              </a:buClr>
              <a:buNone/>
            </a:pPr>
            <a:r>
              <a:rPr lang="en-US" sz="1500" kern="0" dirty="0" smtClean="0">
                <a:solidFill>
                  <a:prstClr val="black"/>
                </a:solidFill>
                <a:latin typeface="Arial"/>
                <a:cs typeface="Arial"/>
              </a:rPr>
              <a:t>E3.1 Physical </a:t>
            </a:r>
            <a:r>
              <a:rPr lang="en-US" sz="1500" kern="0" dirty="0">
                <a:solidFill>
                  <a:prstClr val="black"/>
                </a:solidFill>
                <a:latin typeface="Arial"/>
                <a:cs typeface="Arial"/>
              </a:rPr>
              <a:t>capacity of supply chain infrastructure is sufficient for maximum stock </a:t>
            </a:r>
            <a:r>
              <a:rPr lang="en-US" sz="1500" kern="0" dirty="0" smtClean="0">
                <a:solidFill>
                  <a:prstClr val="black"/>
                </a:solidFill>
                <a:latin typeface="Arial"/>
                <a:cs typeface="Arial"/>
              </a:rPr>
              <a:t>levels</a:t>
            </a:r>
          </a:p>
          <a:p>
            <a:pPr marL="0" indent="0">
              <a:lnSpc>
                <a:spcPct val="110000"/>
              </a:lnSpc>
              <a:spcBef>
                <a:spcPts val="0"/>
              </a:spcBef>
              <a:buClr>
                <a:schemeClr val="accent3"/>
              </a:buClr>
              <a:buNone/>
            </a:pPr>
            <a:r>
              <a:rPr lang="en-US" sz="1500" kern="0" dirty="0" smtClean="0">
                <a:solidFill>
                  <a:prstClr val="black"/>
                </a:solidFill>
                <a:latin typeface="Arial"/>
                <a:cs typeface="Arial"/>
              </a:rPr>
              <a:t>E3.2 Safe </a:t>
            </a:r>
            <a:r>
              <a:rPr lang="en-US" sz="1500" kern="0" dirty="0">
                <a:solidFill>
                  <a:prstClr val="black"/>
                </a:solidFill>
                <a:latin typeface="Arial"/>
                <a:cs typeface="Arial"/>
              </a:rPr>
              <a:t>and optimal utilisation of available capacity.</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E4</a:t>
            </a:r>
            <a:r>
              <a:rPr lang="en-GB" sz="1500" b="1" kern="0" dirty="0" smtClean="0">
                <a:solidFill>
                  <a:prstClr val="black"/>
                </a:solidFill>
                <a:latin typeface="Arial"/>
                <a:cs typeface="Arial"/>
              </a:rPr>
              <a:t> Storage of vaccines and dry goods</a:t>
            </a:r>
          </a:p>
          <a:p>
            <a:pPr marL="0" indent="0">
              <a:lnSpc>
                <a:spcPct val="110000"/>
              </a:lnSpc>
              <a:spcBef>
                <a:spcPts val="0"/>
              </a:spcBef>
              <a:buClr>
                <a:schemeClr val="accent3"/>
              </a:buClr>
              <a:buNone/>
            </a:pPr>
            <a:r>
              <a:rPr lang="en-US" sz="1500" kern="0" dirty="0" smtClean="0">
                <a:solidFill>
                  <a:prstClr val="black"/>
                </a:solidFill>
                <a:latin typeface="Arial"/>
                <a:cs typeface="Arial"/>
              </a:rPr>
              <a:t>E4.1 Storage </a:t>
            </a:r>
            <a:r>
              <a:rPr lang="en-US" sz="1500" kern="0" dirty="0">
                <a:solidFill>
                  <a:prstClr val="black"/>
                </a:solidFill>
                <a:latin typeface="Arial"/>
                <a:cs typeface="Arial"/>
              </a:rPr>
              <a:t>of vaccines</a:t>
            </a:r>
          </a:p>
          <a:p>
            <a:pPr marL="0" indent="0">
              <a:lnSpc>
                <a:spcPct val="110000"/>
              </a:lnSpc>
              <a:spcBef>
                <a:spcPts val="0"/>
              </a:spcBef>
              <a:buClr>
                <a:schemeClr val="accent3"/>
              </a:buClr>
              <a:buNone/>
            </a:pPr>
            <a:r>
              <a:rPr lang="en-US" sz="1500" kern="0" dirty="0" smtClean="0">
                <a:solidFill>
                  <a:prstClr val="black"/>
                </a:solidFill>
                <a:latin typeface="Arial"/>
                <a:cs typeface="Arial"/>
              </a:rPr>
              <a:t>E4.2 Storage </a:t>
            </a:r>
            <a:r>
              <a:rPr lang="en-US" sz="1500" kern="0" dirty="0">
                <a:solidFill>
                  <a:prstClr val="black"/>
                </a:solidFill>
                <a:latin typeface="Arial"/>
                <a:cs typeface="Arial"/>
              </a:rPr>
              <a:t>of dry goods</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E5</a:t>
            </a:r>
            <a:r>
              <a:rPr lang="en-GB" sz="1500" b="1" kern="0" dirty="0" smtClean="0">
                <a:solidFill>
                  <a:prstClr val="black"/>
                </a:solidFill>
                <a:latin typeface="Arial"/>
                <a:cs typeface="Arial"/>
              </a:rPr>
              <a:t> Maintenance</a:t>
            </a:r>
          </a:p>
          <a:p>
            <a:pPr marL="0" indent="0">
              <a:lnSpc>
                <a:spcPct val="110000"/>
              </a:lnSpc>
              <a:spcBef>
                <a:spcPts val="0"/>
              </a:spcBef>
              <a:buClr>
                <a:schemeClr val="accent3"/>
              </a:buClr>
              <a:buNone/>
            </a:pPr>
            <a:r>
              <a:rPr lang="en-US" sz="1500" kern="0" dirty="0" smtClean="0">
                <a:solidFill>
                  <a:prstClr val="black"/>
                </a:solidFill>
                <a:latin typeface="Arial"/>
                <a:cs typeface="Arial"/>
              </a:rPr>
              <a:t>E5.1 Maintenance </a:t>
            </a:r>
            <a:r>
              <a:rPr lang="en-US" sz="1500" kern="0" dirty="0">
                <a:solidFill>
                  <a:prstClr val="black"/>
                </a:solidFill>
                <a:latin typeface="Arial"/>
                <a:cs typeface="Arial"/>
              </a:rPr>
              <a:t>&amp; repair of buildings</a:t>
            </a:r>
          </a:p>
          <a:p>
            <a:pPr marL="0" indent="0">
              <a:lnSpc>
                <a:spcPct val="110000"/>
              </a:lnSpc>
              <a:spcBef>
                <a:spcPts val="0"/>
              </a:spcBef>
              <a:buClr>
                <a:schemeClr val="accent3"/>
              </a:buClr>
              <a:buNone/>
            </a:pPr>
            <a:r>
              <a:rPr lang="en-US" sz="1500" kern="0" dirty="0" smtClean="0">
                <a:solidFill>
                  <a:prstClr val="black"/>
                </a:solidFill>
                <a:latin typeface="Arial"/>
                <a:cs typeface="Arial"/>
              </a:rPr>
              <a:t>E5.2 Maintenance </a:t>
            </a:r>
            <a:r>
              <a:rPr lang="en-US" sz="1500" kern="0" dirty="0">
                <a:solidFill>
                  <a:prstClr val="black"/>
                </a:solidFill>
                <a:latin typeface="Arial"/>
                <a:cs typeface="Arial"/>
              </a:rPr>
              <a:t>&amp; repair of cold storage equipment</a:t>
            </a:r>
          </a:p>
          <a:p>
            <a:pPr marL="0" indent="0">
              <a:lnSpc>
                <a:spcPct val="110000"/>
              </a:lnSpc>
              <a:spcBef>
                <a:spcPts val="0"/>
              </a:spcBef>
              <a:buClr>
                <a:schemeClr val="accent3"/>
              </a:buClr>
              <a:buNone/>
            </a:pPr>
            <a:r>
              <a:rPr lang="en-US" sz="1500" kern="0" dirty="0" smtClean="0">
                <a:solidFill>
                  <a:prstClr val="black"/>
                </a:solidFill>
                <a:latin typeface="Arial"/>
                <a:cs typeface="Arial"/>
              </a:rPr>
              <a:t>E5.3 Maintenance </a:t>
            </a:r>
            <a:r>
              <a:rPr lang="en-US" sz="1500" kern="0" dirty="0">
                <a:solidFill>
                  <a:prstClr val="black"/>
                </a:solidFill>
                <a:latin typeface="Arial"/>
                <a:cs typeface="Arial"/>
              </a:rPr>
              <a:t>&amp; repair of vehicles</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E6</a:t>
            </a:r>
            <a:r>
              <a:rPr lang="en-GB" sz="1500" b="1" kern="0" dirty="0" smtClean="0">
                <a:solidFill>
                  <a:prstClr val="black"/>
                </a:solidFill>
                <a:latin typeface="Arial"/>
                <a:cs typeface="Arial"/>
              </a:rPr>
              <a:t> Stock management</a:t>
            </a:r>
          </a:p>
          <a:p>
            <a:pPr marL="0" indent="0">
              <a:lnSpc>
                <a:spcPct val="110000"/>
              </a:lnSpc>
              <a:spcBef>
                <a:spcPts val="0"/>
              </a:spcBef>
              <a:buClr>
                <a:schemeClr val="accent3"/>
              </a:buClr>
              <a:buNone/>
            </a:pPr>
            <a:r>
              <a:rPr lang="en-US" sz="1500" kern="0" dirty="0" smtClean="0">
                <a:solidFill>
                  <a:prstClr val="black"/>
                </a:solidFill>
                <a:latin typeface="Arial"/>
                <a:cs typeface="Arial"/>
              </a:rPr>
              <a:t>E6.1 Replenishment </a:t>
            </a:r>
            <a:endParaRPr lang="en-US" sz="1500" kern="0" dirty="0">
              <a:solidFill>
                <a:prstClr val="black"/>
              </a:solidFill>
              <a:latin typeface="Arial"/>
              <a:cs typeface="Arial"/>
            </a:endParaRPr>
          </a:p>
          <a:p>
            <a:pPr marL="0" indent="0">
              <a:lnSpc>
                <a:spcPct val="110000"/>
              </a:lnSpc>
              <a:spcBef>
                <a:spcPts val="0"/>
              </a:spcBef>
              <a:buClr>
                <a:schemeClr val="accent3"/>
              </a:buClr>
              <a:buNone/>
            </a:pPr>
            <a:r>
              <a:rPr lang="en-US" sz="1500" kern="0" dirty="0" smtClean="0">
                <a:solidFill>
                  <a:prstClr val="black"/>
                </a:solidFill>
                <a:latin typeface="Arial"/>
                <a:cs typeface="Arial"/>
              </a:rPr>
              <a:t>E6.2 Receipt </a:t>
            </a:r>
            <a:r>
              <a:rPr lang="en-US" sz="1500" kern="0" dirty="0">
                <a:solidFill>
                  <a:prstClr val="black"/>
                </a:solidFill>
                <a:latin typeface="Arial"/>
                <a:cs typeface="Arial"/>
              </a:rPr>
              <a:t>and put-away</a:t>
            </a:r>
          </a:p>
          <a:p>
            <a:pPr marL="0" indent="0">
              <a:lnSpc>
                <a:spcPct val="110000"/>
              </a:lnSpc>
              <a:spcBef>
                <a:spcPts val="0"/>
              </a:spcBef>
              <a:buClr>
                <a:schemeClr val="accent3"/>
              </a:buClr>
              <a:buNone/>
            </a:pPr>
            <a:r>
              <a:rPr lang="en-US" sz="1500" kern="0" dirty="0" smtClean="0">
                <a:solidFill>
                  <a:prstClr val="black"/>
                </a:solidFill>
                <a:latin typeface="Arial"/>
                <a:cs typeface="Arial"/>
              </a:rPr>
              <a:t>E6.3 Inventory </a:t>
            </a:r>
            <a:r>
              <a:rPr lang="en-US" sz="1500" kern="0" dirty="0">
                <a:solidFill>
                  <a:prstClr val="black"/>
                </a:solidFill>
                <a:latin typeface="Arial"/>
                <a:cs typeface="Arial"/>
              </a:rPr>
              <a:t>management</a:t>
            </a:r>
          </a:p>
          <a:p>
            <a:pPr marL="0" indent="0">
              <a:lnSpc>
                <a:spcPct val="110000"/>
              </a:lnSpc>
              <a:spcBef>
                <a:spcPts val="0"/>
              </a:spcBef>
              <a:buClr>
                <a:schemeClr val="accent3"/>
              </a:buClr>
              <a:buNone/>
            </a:pPr>
            <a:r>
              <a:rPr lang="en-US" sz="1500" kern="0" dirty="0" smtClean="0">
                <a:solidFill>
                  <a:prstClr val="black"/>
                </a:solidFill>
                <a:latin typeface="Arial"/>
                <a:cs typeface="Arial"/>
              </a:rPr>
              <a:t>E6.4 Release </a:t>
            </a:r>
            <a:r>
              <a:rPr lang="en-US" sz="1500" kern="0" dirty="0">
                <a:solidFill>
                  <a:prstClr val="black"/>
                </a:solidFill>
                <a:latin typeface="Arial"/>
                <a:cs typeface="Arial"/>
              </a:rPr>
              <a:t>and dispatch</a:t>
            </a:r>
          </a:p>
          <a:p>
            <a:pPr marL="0" indent="0">
              <a:lnSpc>
                <a:spcPct val="110000"/>
              </a:lnSpc>
              <a:spcBef>
                <a:spcPts val="0"/>
              </a:spcBef>
              <a:buClr>
                <a:schemeClr val="accent3"/>
              </a:buClr>
              <a:buNone/>
            </a:pPr>
            <a:r>
              <a:rPr lang="en-US" sz="1500" kern="0" dirty="0" smtClean="0">
                <a:solidFill>
                  <a:prstClr val="black"/>
                </a:solidFill>
                <a:latin typeface="Arial"/>
                <a:cs typeface="Arial"/>
              </a:rPr>
              <a:t>E6.5 Managing </a:t>
            </a:r>
            <a:r>
              <a:rPr lang="en-US" sz="1500" kern="0" dirty="0">
                <a:solidFill>
                  <a:prstClr val="black"/>
                </a:solidFill>
                <a:latin typeface="Arial"/>
                <a:cs typeface="Arial"/>
              </a:rPr>
              <a:t>returns, damaged and expired stock</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E7</a:t>
            </a:r>
            <a:r>
              <a:rPr lang="en-GB" sz="1500" b="1" kern="0" dirty="0" smtClean="0">
                <a:solidFill>
                  <a:prstClr val="black"/>
                </a:solidFill>
                <a:latin typeface="Arial"/>
                <a:cs typeface="Arial"/>
              </a:rPr>
              <a:t> Distribution of vaccines and dry goods</a:t>
            </a:r>
          </a:p>
          <a:p>
            <a:pPr marL="0" indent="0">
              <a:lnSpc>
                <a:spcPct val="110000"/>
              </a:lnSpc>
              <a:spcBef>
                <a:spcPts val="0"/>
              </a:spcBef>
              <a:buClr>
                <a:schemeClr val="accent3"/>
              </a:buClr>
              <a:buNone/>
            </a:pPr>
            <a:r>
              <a:rPr lang="en-US" sz="1500" kern="0" dirty="0" smtClean="0">
                <a:solidFill>
                  <a:prstClr val="black"/>
                </a:solidFill>
                <a:latin typeface="Arial"/>
                <a:cs typeface="Arial"/>
              </a:rPr>
              <a:t>E7.1 Distribution </a:t>
            </a:r>
            <a:r>
              <a:rPr lang="en-US" sz="1500" kern="0" dirty="0">
                <a:solidFill>
                  <a:prstClr val="black"/>
                </a:solidFill>
                <a:latin typeface="Arial"/>
                <a:cs typeface="Arial"/>
              </a:rPr>
              <a:t>planning</a:t>
            </a:r>
          </a:p>
          <a:p>
            <a:pPr marL="0" indent="0">
              <a:lnSpc>
                <a:spcPct val="110000"/>
              </a:lnSpc>
              <a:spcBef>
                <a:spcPts val="0"/>
              </a:spcBef>
              <a:buClr>
                <a:schemeClr val="accent3"/>
              </a:buClr>
              <a:buNone/>
            </a:pPr>
            <a:r>
              <a:rPr lang="en-US" sz="1500" kern="0" dirty="0" smtClean="0">
                <a:solidFill>
                  <a:prstClr val="black"/>
                </a:solidFill>
                <a:latin typeface="Arial"/>
                <a:cs typeface="Arial"/>
              </a:rPr>
              <a:t>E7.2 Transportation </a:t>
            </a:r>
            <a:r>
              <a:rPr lang="en-US" sz="1500" kern="0" dirty="0">
                <a:solidFill>
                  <a:prstClr val="black"/>
                </a:solidFill>
                <a:latin typeface="Arial"/>
                <a:cs typeface="Arial"/>
              </a:rPr>
              <a:t>of vaccines</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E8</a:t>
            </a:r>
            <a:r>
              <a:rPr lang="en-GB" sz="1500" b="1" kern="0" dirty="0" smtClean="0">
                <a:solidFill>
                  <a:prstClr val="black"/>
                </a:solidFill>
                <a:latin typeface="Arial"/>
                <a:cs typeface="Arial"/>
              </a:rPr>
              <a:t> Vaccine management</a:t>
            </a:r>
          </a:p>
          <a:p>
            <a:pPr marL="0" indent="0">
              <a:lnSpc>
                <a:spcPct val="110000"/>
              </a:lnSpc>
              <a:spcBef>
                <a:spcPts val="0"/>
              </a:spcBef>
              <a:buClr>
                <a:schemeClr val="accent3"/>
              </a:buClr>
              <a:buNone/>
            </a:pPr>
            <a:r>
              <a:rPr lang="en-US" sz="1500" kern="0" dirty="0" smtClean="0">
                <a:solidFill>
                  <a:prstClr val="black"/>
                </a:solidFill>
                <a:latin typeface="Arial"/>
                <a:cs typeface="Arial"/>
              </a:rPr>
              <a:t>E8.1 The </a:t>
            </a:r>
            <a:r>
              <a:rPr lang="en-US" sz="1500" kern="0" dirty="0">
                <a:solidFill>
                  <a:prstClr val="black"/>
                </a:solidFill>
                <a:latin typeface="Arial"/>
                <a:cs typeface="Arial"/>
              </a:rPr>
              <a:t>shake test</a:t>
            </a:r>
          </a:p>
          <a:p>
            <a:pPr marL="0" indent="0">
              <a:lnSpc>
                <a:spcPct val="110000"/>
              </a:lnSpc>
              <a:spcBef>
                <a:spcPts val="0"/>
              </a:spcBef>
              <a:buClr>
                <a:schemeClr val="accent3"/>
              </a:buClr>
              <a:buNone/>
            </a:pPr>
            <a:r>
              <a:rPr lang="en-US" sz="1500" kern="0" dirty="0" smtClean="0">
                <a:solidFill>
                  <a:prstClr val="black"/>
                </a:solidFill>
                <a:latin typeface="Arial"/>
                <a:cs typeface="Arial"/>
              </a:rPr>
              <a:t>E8.2 Use </a:t>
            </a:r>
            <a:r>
              <a:rPr lang="en-US" sz="1500" kern="0" dirty="0">
                <a:solidFill>
                  <a:prstClr val="black"/>
                </a:solidFill>
                <a:latin typeface="Arial"/>
                <a:cs typeface="Arial"/>
              </a:rPr>
              <a:t>of freeze-dried vaccines</a:t>
            </a:r>
          </a:p>
          <a:p>
            <a:pPr marL="0" indent="0">
              <a:lnSpc>
                <a:spcPct val="110000"/>
              </a:lnSpc>
              <a:spcBef>
                <a:spcPts val="0"/>
              </a:spcBef>
              <a:buClr>
                <a:schemeClr val="accent3"/>
              </a:buClr>
              <a:buNone/>
            </a:pPr>
            <a:r>
              <a:rPr lang="en-US" sz="1500" kern="0" dirty="0" smtClean="0">
                <a:solidFill>
                  <a:prstClr val="black"/>
                </a:solidFill>
                <a:latin typeface="Arial"/>
                <a:cs typeface="Arial"/>
              </a:rPr>
              <a:t>E8.3 Multi-dose </a:t>
            </a:r>
            <a:r>
              <a:rPr lang="en-US" sz="1500" kern="0" dirty="0">
                <a:solidFill>
                  <a:prstClr val="black"/>
                </a:solidFill>
                <a:latin typeface="Arial"/>
                <a:cs typeface="Arial"/>
              </a:rPr>
              <a:t>vial policy</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r>
              <a:rPr lang="en-GB" sz="1500" b="1" kern="0" dirty="0" smtClean="0">
                <a:solidFill>
                  <a:schemeClr val="accent3"/>
                </a:solidFill>
                <a:latin typeface="Arial"/>
                <a:cs typeface="Arial"/>
              </a:rPr>
              <a:t>E9</a:t>
            </a:r>
            <a:r>
              <a:rPr lang="en-GB" sz="1500" b="1" kern="0" dirty="0" smtClean="0">
                <a:solidFill>
                  <a:prstClr val="black"/>
                </a:solidFill>
                <a:latin typeface="Arial"/>
                <a:cs typeface="Arial"/>
              </a:rPr>
              <a:t> Waste management</a:t>
            </a:r>
          </a:p>
          <a:p>
            <a:pPr marL="0" indent="0">
              <a:lnSpc>
                <a:spcPct val="110000"/>
              </a:lnSpc>
              <a:spcBef>
                <a:spcPts val="0"/>
              </a:spcBef>
              <a:buClr>
                <a:schemeClr val="accent3"/>
              </a:buClr>
              <a:buNone/>
            </a:pPr>
            <a:r>
              <a:rPr lang="en-US" sz="1500" kern="0" dirty="0" smtClean="0">
                <a:solidFill>
                  <a:prstClr val="black"/>
                </a:solidFill>
                <a:latin typeface="Arial"/>
                <a:cs typeface="Arial"/>
              </a:rPr>
              <a:t>E9.1 Handling </a:t>
            </a:r>
            <a:r>
              <a:rPr lang="en-US" sz="1500" kern="0" dirty="0">
                <a:solidFill>
                  <a:prstClr val="black"/>
                </a:solidFill>
                <a:latin typeface="Arial"/>
                <a:cs typeface="Arial"/>
              </a:rPr>
              <a:t>of syringes after use</a:t>
            </a:r>
          </a:p>
          <a:p>
            <a:pPr marL="0" indent="0">
              <a:lnSpc>
                <a:spcPct val="110000"/>
              </a:lnSpc>
              <a:spcBef>
                <a:spcPts val="0"/>
              </a:spcBef>
              <a:buClr>
                <a:schemeClr val="accent3"/>
              </a:buClr>
              <a:buNone/>
            </a:pPr>
            <a:r>
              <a:rPr lang="en-US" sz="1500" kern="0" dirty="0" smtClean="0">
                <a:solidFill>
                  <a:prstClr val="black"/>
                </a:solidFill>
                <a:latin typeface="Arial"/>
                <a:cs typeface="Arial"/>
              </a:rPr>
              <a:t>E9.2 Storage </a:t>
            </a:r>
            <a:r>
              <a:rPr lang="en-US" sz="1500" kern="0" dirty="0">
                <a:solidFill>
                  <a:prstClr val="black"/>
                </a:solidFill>
                <a:latin typeface="Arial"/>
                <a:cs typeface="Arial"/>
              </a:rPr>
              <a:t>of immunization waste</a:t>
            </a:r>
          </a:p>
          <a:p>
            <a:pPr marL="0" indent="0">
              <a:lnSpc>
                <a:spcPct val="110000"/>
              </a:lnSpc>
              <a:spcBef>
                <a:spcPts val="0"/>
              </a:spcBef>
              <a:buClr>
                <a:schemeClr val="accent3"/>
              </a:buClr>
              <a:buNone/>
            </a:pPr>
            <a:r>
              <a:rPr lang="en-US" sz="1500" kern="0" dirty="0" smtClean="0">
                <a:solidFill>
                  <a:prstClr val="black"/>
                </a:solidFill>
                <a:latin typeface="Arial"/>
                <a:cs typeface="Arial"/>
              </a:rPr>
              <a:t>E9.3 Disposal </a:t>
            </a:r>
            <a:r>
              <a:rPr lang="en-US" sz="1500" kern="0" dirty="0">
                <a:solidFill>
                  <a:prstClr val="black"/>
                </a:solidFill>
                <a:latin typeface="Arial"/>
                <a:cs typeface="Arial"/>
              </a:rPr>
              <a:t>of immunization waste</a:t>
            </a:r>
          </a:p>
          <a:p>
            <a:pPr marL="0" indent="0">
              <a:lnSpc>
                <a:spcPct val="110000"/>
              </a:lnSpc>
              <a:spcBef>
                <a:spcPts val="0"/>
              </a:spcBef>
              <a:buClr>
                <a:schemeClr val="accent3"/>
              </a:buClr>
              <a:buNone/>
            </a:pPr>
            <a:endParaRPr lang="en-GB" sz="1500" kern="0" dirty="0" smtClean="0">
              <a:solidFill>
                <a:prstClr val="black"/>
              </a:solidFill>
              <a:latin typeface="Arial"/>
              <a:cs typeface="Arial"/>
            </a:endParaRPr>
          </a:p>
          <a:p>
            <a:pPr marL="0" indent="0">
              <a:lnSpc>
                <a:spcPct val="110000"/>
              </a:lnSpc>
              <a:spcBef>
                <a:spcPts val="0"/>
              </a:spcBef>
              <a:buClr>
                <a:schemeClr val="accent3"/>
              </a:buClr>
              <a:buNone/>
            </a:pPr>
            <a:endParaRPr lang="en-GB" sz="1500" kern="0" dirty="0">
              <a:solidFill>
                <a:prstClr val="black"/>
              </a:solidFill>
              <a:latin typeface="Arial"/>
              <a:cs typeface="Arial"/>
            </a:endParaRPr>
          </a:p>
        </p:txBody>
      </p:sp>
      <p:sp>
        <p:nvSpPr>
          <p:cNvPr id="20" name="TextBox 19"/>
          <p:cNvSpPr txBox="1">
            <a:spLocks noChangeAspect="1"/>
          </p:cNvSpPr>
          <p:nvPr/>
        </p:nvSpPr>
        <p:spPr>
          <a:xfrm>
            <a:off x="10690510" y="0"/>
            <a:ext cx="1501490" cy="1155280"/>
          </a:xfrm>
          <a:prstGeom prst="rect">
            <a:avLst/>
          </a:prstGeom>
          <a:solidFill>
            <a:schemeClr val="accent3"/>
          </a:solidFill>
        </p:spPr>
        <p:txBody>
          <a:bodyPr wrap="square" lIns="45720" rIns="45720" rtlCol="0" anchor="ctr" anchorCtr="0">
            <a:noAutofit/>
          </a:bodyPr>
          <a:lstStyle/>
          <a:p>
            <a:pPr algn="ctr"/>
            <a:r>
              <a:rPr lang="en-US" b="1" spc="100" dirty="0" smtClean="0">
                <a:solidFill>
                  <a:srgbClr val="19416C"/>
                </a:solidFill>
                <a:latin typeface="Helvetica" charset="0"/>
                <a:ea typeface="Helvetica" charset="0"/>
                <a:cs typeface="Helvetica" charset="0"/>
              </a:rPr>
              <a:t>E</a:t>
            </a:r>
            <a:endParaRPr lang="en-US" b="1" spc="100" dirty="0">
              <a:solidFill>
                <a:srgbClr val="19416C"/>
              </a:solidFill>
              <a:latin typeface="Helvetica" charset="0"/>
              <a:ea typeface="Helvetica" charset="0"/>
              <a:cs typeface="Helvetica" charset="0"/>
            </a:endParaRPr>
          </a:p>
        </p:txBody>
      </p:sp>
    </p:spTree>
    <p:extLst>
      <p:ext uri="{BB962C8B-B14F-4D97-AF65-F5344CB8AC3E}">
        <p14:creationId xmlns:p14="http://schemas.microsoft.com/office/powerpoint/2010/main" val="11984881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877026"/>
            <a:ext cx="11022856" cy="904478"/>
          </a:xfrm>
        </p:spPr>
        <p:txBody>
          <a:bodyPr>
            <a:noAutofit/>
          </a:bodyPr>
          <a:lstStyle/>
          <a:p>
            <a:pPr>
              <a:lnSpc>
                <a:spcPct val="110000"/>
              </a:lnSpc>
              <a:buClr>
                <a:srgbClr val="5AABAC"/>
              </a:buClr>
            </a:pPr>
            <a:r>
              <a:rPr lang="en-US" sz="2400" dirty="0" smtClean="0">
                <a:solidFill>
                  <a:schemeClr val="accent4"/>
                </a:solidFill>
                <a:latin typeface="Helvetica" charset="0"/>
                <a:ea typeface="Helvetica" charset="0"/>
                <a:cs typeface="Helvetica" charset="0"/>
              </a:rPr>
              <a:t>FACILITY MANAGEMENT</a:t>
            </a:r>
            <a:endParaRPr lang="en-GB" sz="2400" dirty="0">
              <a:solidFill>
                <a:schemeClr val="tx1"/>
              </a:solidFill>
              <a:latin typeface="Helvetica" charset="0"/>
              <a:ea typeface="Helvetica" charset="0"/>
              <a:cs typeface="Helvetica" charset="0"/>
            </a:endParaRPr>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19" name="Rectangle 18"/>
          <p:cNvSpPr/>
          <p:nvPr/>
        </p:nvSpPr>
        <p:spPr>
          <a:xfrm>
            <a:off x="0" y="-1104658"/>
            <a:ext cx="6096000" cy="646331"/>
          </a:xfrm>
          <a:prstGeom prst="rect">
            <a:avLst/>
          </a:prstGeom>
        </p:spPr>
        <p:txBody>
          <a:bodyPr>
            <a:spAutoFit/>
          </a:bodyPr>
          <a:lstStyle/>
          <a:p>
            <a:r>
              <a:rPr lang="en-GB" dirty="0"/>
              <a:t>For E1-9, suggest you refer back to the EVM1 criteria jigsaw – it might be nice to “quote” that here.</a:t>
            </a:r>
            <a:endParaRPr lang="en-US" dirty="0"/>
          </a:p>
        </p:txBody>
      </p:sp>
      <p:sp>
        <p:nvSpPr>
          <p:cNvPr id="21" name="Content Placeholder 2"/>
          <p:cNvSpPr txBox="1">
            <a:spLocks/>
          </p:cNvSpPr>
          <p:nvPr/>
        </p:nvSpPr>
        <p:spPr>
          <a:xfrm>
            <a:off x="618324" y="2356548"/>
            <a:ext cx="4789248" cy="4033080"/>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Bef>
                <a:spcPts val="0"/>
              </a:spcBef>
              <a:buClr>
                <a:schemeClr val="accent4"/>
              </a:buClr>
              <a:buNone/>
            </a:pPr>
            <a:r>
              <a:rPr lang="en-US" sz="2400" b="1" dirty="0">
                <a:solidFill>
                  <a:schemeClr val="accent4"/>
                </a:solidFill>
                <a:latin typeface="Helvetica" charset="0"/>
                <a:ea typeface="Helvetica" charset="0"/>
                <a:cs typeface="Helvetica" charset="0"/>
              </a:rPr>
              <a:t>M1</a:t>
            </a:r>
            <a:r>
              <a:rPr lang="en-US" sz="2400" dirty="0">
                <a:solidFill>
                  <a:prstClr val="black"/>
                </a:solidFill>
                <a:latin typeface="Helvetica" charset="0"/>
                <a:ea typeface="Helvetica" charset="0"/>
                <a:cs typeface="Helvetica" charset="0"/>
              </a:rPr>
              <a:t> Annual needs forecasting</a:t>
            </a:r>
          </a:p>
          <a:p>
            <a:pPr marL="0" indent="0">
              <a:lnSpc>
                <a:spcPct val="110000"/>
              </a:lnSpc>
              <a:spcBef>
                <a:spcPts val="0"/>
              </a:spcBef>
              <a:buClr>
                <a:schemeClr val="accent4"/>
              </a:buClr>
              <a:buNone/>
            </a:pPr>
            <a:r>
              <a:rPr lang="en-US" sz="2400" b="1" dirty="0" smtClean="0">
                <a:solidFill>
                  <a:schemeClr val="accent4"/>
                </a:solidFill>
                <a:latin typeface="Helvetica" charset="0"/>
                <a:ea typeface="Helvetica" charset="0"/>
                <a:cs typeface="Helvetica" charset="0"/>
              </a:rPr>
              <a:t>M2</a:t>
            </a:r>
            <a:r>
              <a:rPr lang="en-US" sz="2400" dirty="0" smtClean="0">
                <a:solidFill>
                  <a:prstClr val="black"/>
                </a:solidFill>
                <a:latin typeface="Helvetica" charset="0"/>
                <a:ea typeface="Helvetica" charset="0"/>
                <a:cs typeface="Helvetica" charset="0"/>
              </a:rPr>
              <a:t> Annual work planning</a:t>
            </a:r>
          </a:p>
          <a:p>
            <a:pPr marL="0" indent="0">
              <a:lnSpc>
                <a:spcPct val="110000"/>
              </a:lnSpc>
              <a:spcBef>
                <a:spcPts val="0"/>
              </a:spcBef>
              <a:buClr>
                <a:schemeClr val="accent4"/>
              </a:buClr>
              <a:buNone/>
            </a:pPr>
            <a:r>
              <a:rPr lang="en-US" sz="2400" b="1" dirty="0" smtClean="0">
                <a:solidFill>
                  <a:schemeClr val="accent4"/>
                </a:solidFill>
                <a:latin typeface="Helvetica" charset="0"/>
                <a:ea typeface="Helvetica" charset="0"/>
                <a:cs typeface="Helvetica" charset="0"/>
              </a:rPr>
              <a:t>M3</a:t>
            </a:r>
            <a:r>
              <a:rPr lang="en-US" sz="2400" dirty="0" smtClean="0">
                <a:solidFill>
                  <a:prstClr val="black"/>
                </a:solidFill>
                <a:latin typeface="Helvetica" charset="0"/>
                <a:ea typeface="Helvetica" charset="0"/>
                <a:cs typeface="Helvetica" charset="0"/>
              </a:rPr>
              <a:t> Supportive supervision</a:t>
            </a:r>
          </a:p>
          <a:p>
            <a:pPr marL="0" indent="0">
              <a:lnSpc>
                <a:spcPct val="110000"/>
              </a:lnSpc>
              <a:spcBef>
                <a:spcPts val="0"/>
              </a:spcBef>
              <a:buClr>
                <a:schemeClr val="accent4"/>
              </a:buClr>
              <a:buNone/>
            </a:pPr>
            <a:r>
              <a:rPr lang="en-US" sz="2400" b="1" dirty="0" smtClean="0">
                <a:solidFill>
                  <a:schemeClr val="accent4"/>
                </a:solidFill>
                <a:latin typeface="Helvetica" charset="0"/>
                <a:ea typeface="Helvetica" charset="0"/>
                <a:cs typeface="Helvetica" charset="0"/>
              </a:rPr>
              <a:t>M4</a:t>
            </a:r>
            <a:r>
              <a:rPr lang="en-US" sz="2400" dirty="0" smtClean="0">
                <a:solidFill>
                  <a:prstClr val="black"/>
                </a:solidFill>
                <a:latin typeface="Helvetica" charset="0"/>
                <a:ea typeface="Helvetica" charset="0"/>
                <a:cs typeface="Helvetica" charset="0"/>
              </a:rPr>
              <a:t> iSC performance monitoring</a:t>
            </a:r>
          </a:p>
        </p:txBody>
      </p:sp>
      <p:sp>
        <p:nvSpPr>
          <p:cNvPr id="8" name="TextBox 7"/>
          <p:cNvSpPr txBox="1">
            <a:spLocks noChangeAspect="1"/>
          </p:cNvSpPr>
          <p:nvPr/>
        </p:nvSpPr>
        <p:spPr>
          <a:xfrm>
            <a:off x="10690510" y="-18611"/>
            <a:ext cx="1501490" cy="1140927"/>
          </a:xfrm>
          <a:prstGeom prst="rect">
            <a:avLst/>
          </a:prstGeom>
          <a:solidFill>
            <a:schemeClr val="accent4"/>
          </a:solidFill>
        </p:spPr>
        <p:txBody>
          <a:bodyPr wrap="square" lIns="45720" rIns="45720" rtlCol="0" anchor="ctr" anchorCtr="0">
            <a:noAutofit/>
          </a:bodyPr>
          <a:lstStyle/>
          <a:p>
            <a:pPr algn="ctr"/>
            <a:r>
              <a:rPr lang="en-US" b="1" spc="100" dirty="0" smtClean="0">
                <a:solidFill>
                  <a:schemeClr val="accent4">
                    <a:lumMod val="50000"/>
                  </a:schemeClr>
                </a:solidFill>
                <a:latin typeface="Helvetica" charset="0"/>
                <a:ea typeface="Helvetica" charset="0"/>
                <a:cs typeface="Helvetica" charset="0"/>
              </a:rPr>
              <a:t>M</a:t>
            </a:r>
            <a:endParaRPr lang="en-US" b="1" spc="100" dirty="0">
              <a:solidFill>
                <a:schemeClr val="accent4">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5476930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877026"/>
            <a:ext cx="11022856" cy="904478"/>
          </a:xfrm>
        </p:spPr>
        <p:txBody>
          <a:bodyPr>
            <a:noAutofit/>
          </a:bodyPr>
          <a:lstStyle/>
          <a:p>
            <a:pPr>
              <a:lnSpc>
                <a:spcPct val="110000"/>
              </a:lnSpc>
              <a:buClr>
                <a:srgbClr val="5AABAC"/>
              </a:buClr>
            </a:pPr>
            <a:r>
              <a:rPr lang="en-US" sz="2400" dirty="0" smtClean="0">
                <a:solidFill>
                  <a:srgbClr val="FF755A"/>
                </a:solidFill>
                <a:latin typeface="Helvetica" charset="0"/>
                <a:ea typeface="Helvetica" charset="0"/>
                <a:cs typeface="Helvetica" charset="0"/>
              </a:rPr>
              <a:t>PROGRAMME MANAGEMENT</a:t>
            </a:r>
            <a:endParaRPr lang="en-GB" sz="2400" dirty="0">
              <a:solidFill>
                <a:srgbClr val="FF755A"/>
              </a:solidFill>
              <a:latin typeface="Helvetica" charset="0"/>
              <a:ea typeface="Helvetica" charset="0"/>
              <a:cs typeface="Helvetica" charset="0"/>
            </a:endParaRPr>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19" name="Rectangle 18"/>
          <p:cNvSpPr/>
          <p:nvPr/>
        </p:nvSpPr>
        <p:spPr>
          <a:xfrm>
            <a:off x="0" y="-1104658"/>
            <a:ext cx="6096000" cy="646331"/>
          </a:xfrm>
          <a:prstGeom prst="rect">
            <a:avLst/>
          </a:prstGeom>
        </p:spPr>
        <p:txBody>
          <a:bodyPr>
            <a:spAutoFit/>
          </a:bodyPr>
          <a:lstStyle/>
          <a:p>
            <a:r>
              <a:rPr lang="en-GB" dirty="0"/>
              <a:t>For E1-9, suggest you refer back to the EVM1 criteria jigsaw – it might be nice to “quote” that here.</a:t>
            </a:r>
            <a:endParaRPr lang="en-US" dirty="0"/>
          </a:p>
        </p:txBody>
      </p:sp>
      <p:sp>
        <p:nvSpPr>
          <p:cNvPr id="21" name="Content Placeholder 2"/>
          <p:cNvSpPr txBox="1">
            <a:spLocks/>
          </p:cNvSpPr>
          <p:nvPr/>
        </p:nvSpPr>
        <p:spPr>
          <a:xfrm>
            <a:off x="618322" y="2356548"/>
            <a:ext cx="10072187" cy="4033080"/>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Bef>
                <a:spcPts val="0"/>
              </a:spcBef>
              <a:buClr>
                <a:srgbClr val="A5C249"/>
              </a:buClr>
              <a:buNone/>
            </a:pPr>
            <a:r>
              <a:rPr lang="en-US" sz="2400" b="1" dirty="0" smtClean="0">
                <a:solidFill>
                  <a:srgbClr val="FF755A"/>
                </a:solidFill>
                <a:latin typeface="Helvetica" charset="0"/>
                <a:ea typeface="Helvetica" charset="0"/>
                <a:cs typeface="Helvetica" charset="0"/>
              </a:rPr>
              <a:t>R1</a:t>
            </a:r>
            <a:r>
              <a:rPr lang="en-US" sz="2400" dirty="0" smtClean="0">
                <a:solidFill>
                  <a:prstClr val="black"/>
                </a:solidFill>
                <a:latin typeface="Helvetica" charset="0"/>
                <a:ea typeface="Helvetica" charset="0"/>
                <a:cs typeface="Helvetica" charset="0"/>
              </a:rPr>
              <a:t> </a:t>
            </a:r>
            <a:r>
              <a:rPr lang="en-US" sz="2400" dirty="0">
                <a:solidFill>
                  <a:prstClr val="black"/>
                </a:solidFill>
                <a:latin typeface="Helvetica" charset="0"/>
                <a:ea typeface="Helvetica" charset="0"/>
                <a:cs typeface="Helvetica" charset="0"/>
              </a:rPr>
              <a:t>Infrastructure </a:t>
            </a:r>
            <a:r>
              <a:rPr lang="en-US" sz="2400" dirty="0" smtClean="0">
                <a:solidFill>
                  <a:prstClr val="black"/>
                </a:solidFill>
                <a:latin typeface="Helvetica" charset="0"/>
                <a:ea typeface="Helvetica" charset="0"/>
                <a:cs typeface="Helvetica" charset="0"/>
              </a:rPr>
              <a:t>management</a:t>
            </a: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FF755A"/>
                </a:solidFill>
                <a:latin typeface="Helvetica" charset="0"/>
                <a:ea typeface="Helvetica" charset="0"/>
                <a:cs typeface="Helvetica" charset="0"/>
              </a:rPr>
              <a:t>R2</a:t>
            </a:r>
            <a:r>
              <a:rPr lang="en-US" sz="2400" dirty="0" smtClean="0">
                <a:solidFill>
                  <a:srgbClr val="FF755A"/>
                </a:solidFill>
                <a:latin typeface="Helvetica" charset="0"/>
                <a:ea typeface="Helvetica" charset="0"/>
                <a:cs typeface="Helvetica" charset="0"/>
              </a:rPr>
              <a:t> </a:t>
            </a:r>
            <a:r>
              <a:rPr lang="en-US" sz="2400" dirty="0">
                <a:solidFill>
                  <a:prstClr val="black"/>
                </a:solidFill>
                <a:latin typeface="Helvetica" charset="0"/>
                <a:ea typeface="Helvetica" charset="0"/>
                <a:cs typeface="Helvetica" charset="0"/>
              </a:rPr>
              <a:t>Equipment </a:t>
            </a:r>
            <a:r>
              <a:rPr lang="en-US" sz="2400" dirty="0" smtClean="0">
                <a:solidFill>
                  <a:prstClr val="black"/>
                </a:solidFill>
                <a:latin typeface="Helvetica" charset="0"/>
                <a:ea typeface="Helvetica" charset="0"/>
                <a:cs typeface="Helvetica" charset="0"/>
              </a:rPr>
              <a:t>management</a:t>
            </a: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FF755A"/>
                </a:solidFill>
                <a:latin typeface="Helvetica" charset="0"/>
                <a:ea typeface="Helvetica" charset="0"/>
                <a:cs typeface="Helvetica" charset="0"/>
              </a:rPr>
              <a:t>R3</a:t>
            </a:r>
            <a:r>
              <a:rPr lang="en-US" sz="2400" dirty="0" smtClean="0">
                <a:solidFill>
                  <a:srgbClr val="FF755A"/>
                </a:solidFill>
                <a:latin typeface="Helvetica" charset="0"/>
                <a:ea typeface="Helvetica" charset="0"/>
                <a:cs typeface="Helvetica" charset="0"/>
              </a:rPr>
              <a:t> </a:t>
            </a:r>
            <a:r>
              <a:rPr lang="en-US" sz="2400" dirty="0">
                <a:solidFill>
                  <a:prstClr val="black"/>
                </a:solidFill>
                <a:latin typeface="Helvetica" charset="0"/>
                <a:ea typeface="Helvetica" charset="0"/>
                <a:cs typeface="Helvetica" charset="0"/>
              </a:rPr>
              <a:t>IT systems management</a:t>
            </a:r>
          </a:p>
          <a:p>
            <a:pPr marL="0" indent="0">
              <a:lnSpc>
                <a:spcPct val="110000"/>
              </a:lnSpc>
              <a:spcBef>
                <a:spcPts val="0"/>
              </a:spcBef>
              <a:buClr>
                <a:srgbClr val="A5C249"/>
              </a:buClr>
              <a:buNone/>
            </a:pPr>
            <a:r>
              <a:rPr lang="en-US" sz="2400" b="1" dirty="0" smtClean="0">
                <a:solidFill>
                  <a:srgbClr val="FF755A"/>
                </a:solidFill>
                <a:latin typeface="Helvetica" charset="0"/>
                <a:ea typeface="Helvetica" charset="0"/>
                <a:cs typeface="Helvetica" charset="0"/>
              </a:rPr>
              <a:t>R4</a:t>
            </a:r>
            <a:r>
              <a:rPr lang="en-US" sz="2400" dirty="0" smtClean="0">
                <a:solidFill>
                  <a:srgbClr val="FF755A"/>
                </a:solidFill>
                <a:latin typeface="Helvetica" charset="0"/>
                <a:ea typeface="Helvetica" charset="0"/>
                <a:cs typeface="Helvetica" charset="0"/>
              </a:rPr>
              <a:t> </a:t>
            </a:r>
            <a:r>
              <a:rPr lang="en-US" sz="2400" dirty="0">
                <a:solidFill>
                  <a:prstClr val="black"/>
                </a:solidFill>
                <a:latin typeface="Helvetica" charset="0"/>
                <a:ea typeface="Helvetica" charset="0"/>
                <a:cs typeface="Helvetica" charset="0"/>
              </a:rPr>
              <a:t>Human resources management</a:t>
            </a:r>
            <a:endParaRPr lang="en-US" sz="2400" dirty="0" smtClean="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FF755A"/>
                </a:solidFill>
                <a:latin typeface="Helvetica" charset="0"/>
                <a:ea typeface="Helvetica" charset="0"/>
                <a:cs typeface="Helvetica" charset="0"/>
              </a:rPr>
              <a:t>R5</a:t>
            </a:r>
            <a:r>
              <a:rPr lang="en-US" sz="2400" b="1" dirty="0" smtClean="0">
                <a:solidFill>
                  <a:srgbClr val="A5C249"/>
                </a:solidFill>
                <a:latin typeface="Helvetica" charset="0"/>
                <a:ea typeface="Helvetica" charset="0"/>
                <a:cs typeface="Helvetica" charset="0"/>
              </a:rPr>
              <a:t> </a:t>
            </a:r>
            <a:r>
              <a:rPr lang="en-US" sz="2400" dirty="0">
                <a:solidFill>
                  <a:prstClr val="black"/>
                </a:solidFill>
                <a:latin typeface="Helvetica" charset="0"/>
                <a:ea typeface="Helvetica" charset="0"/>
                <a:cs typeface="Helvetica" charset="0"/>
              </a:rPr>
              <a:t>Knowledge management</a:t>
            </a:r>
          </a:p>
          <a:p>
            <a:pPr marL="0" indent="0">
              <a:lnSpc>
                <a:spcPct val="110000"/>
              </a:lnSpc>
              <a:spcBef>
                <a:spcPts val="0"/>
              </a:spcBef>
              <a:buClr>
                <a:srgbClr val="A5C249"/>
              </a:buClr>
              <a:buNone/>
            </a:pPr>
            <a:r>
              <a:rPr lang="en-US" sz="2400" b="1" dirty="0" smtClean="0">
                <a:solidFill>
                  <a:srgbClr val="FF755A"/>
                </a:solidFill>
                <a:latin typeface="Helvetica" charset="0"/>
                <a:ea typeface="Helvetica" charset="0"/>
                <a:cs typeface="Helvetica" charset="0"/>
              </a:rPr>
              <a:t>R6</a:t>
            </a:r>
            <a:r>
              <a:rPr lang="en-US" sz="2400" b="1" dirty="0" smtClean="0">
                <a:solidFill>
                  <a:srgbClr val="A5C249"/>
                </a:solidFill>
                <a:latin typeface="Helvetica" charset="0"/>
                <a:ea typeface="Helvetica" charset="0"/>
                <a:cs typeface="Helvetica" charset="0"/>
              </a:rPr>
              <a:t> </a:t>
            </a:r>
            <a:r>
              <a:rPr lang="en-US" sz="2400" dirty="0">
                <a:solidFill>
                  <a:prstClr val="black"/>
                </a:solidFill>
                <a:latin typeface="Helvetica" charset="0"/>
                <a:ea typeface="Helvetica" charset="0"/>
                <a:cs typeface="Helvetica" charset="0"/>
              </a:rPr>
              <a:t>Financial resources </a:t>
            </a:r>
            <a:r>
              <a:rPr lang="en-US" sz="2400" dirty="0" smtClean="0">
                <a:solidFill>
                  <a:prstClr val="black"/>
                </a:solidFill>
                <a:latin typeface="Helvetica" charset="0"/>
                <a:ea typeface="Helvetica" charset="0"/>
                <a:cs typeface="Helvetica" charset="0"/>
              </a:rPr>
              <a:t>management</a:t>
            </a:r>
          </a:p>
          <a:p>
            <a:pPr marL="0" indent="0">
              <a:lnSpc>
                <a:spcPct val="110000"/>
              </a:lnSpc>
              <a:spcBef>
                <a:spcPts val="0"/>
              </a:spcBef>
              <a:buClr>
                <a:srgbClr val="A5C249"/>
              </a:buClr>
              <a:buNone/>
            </a:pP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dirty="0" smtClean="0">
                <a:solidFill>
                  <a:prstClr val="black"/>
                </a:solidFill>
                <a:latin typeface="Helvetica" charset="0"/>
                <a:ea typeface="Helvetica" charset="0"/>
                <a:cs typeface="Helvetica" charset="0"/>
              </a:rPr>
              <a:t>Applicable at national programme level only. Not applicable at location level.</a:t>
            </a:r>
          </a:p>
          <a:p>
            <a:pPr marL="0" indent="0">
              <a:lnSpc>
                <a:spcPct val="110000"/>
              </a:lnSpc>
              <a:spcBef>
                <a:spcPts val="0"/>
              </a:spcBef>
              <a:buClr>
                <a:srgbClr val="A5C249"/>
              </a:buClr>
              <a:buNone/>
            </a:pP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endParaRPr lang="en-US" sz="2400" dirty="0">
              <a:solidFill>
                <a:prstClr val="black"/>
              </a:solidFill>
              <a:latin typeface="Helvetica" charset="0"/>
              <a:ea typeface="Helvetica" charset="0"/>
              <a:cs typeface="Helvetica" charset="0"/>
            </a:endParaRPr>
          </a:p>
        </p:txBody>
      </p:sp>
      <p:sp>
        <p:nvSpPr>
          <p:cNvPr id="8" name="TextBox 7"/>
          <p:cNvSpPr txBox="1">
            <a:spLocks noChangeAspect="1"/>
          </p:cNvSpPr>
          <p:nvPr/>
        </p:nvSpPr>
        <p:spPr>
          <a:xfrm>
            <a:off x="10690510" y="-2648"/>
            <a:ext cx="1501490" cy="1184789"/>
          </a:xfrm>
          <a:prstGeom prst="rect">
            <a:avLst/>
          </a:prstGeom>
          <a:solidFill>
            <a:srgbClr val="FF755A"/>
          </a:solidFill>
        </p:spPr>
        <p:txBody>
          <a:bodyPr wrap="square" lIns="45720" rIns="45720" rtlCol="0" anchor="ctr" anchorCtr="0">
            <a:noAutofit/>
          </a:bodyPr>
          <a:lstStyle/>
          <a:p>
            <a:pPr algn="ctr"/>
            <a:r>
              <a:rPr lang="en-US" b="1" spc="100" dirty="0">
                <a:solidFill>
                  <a:srgbClr val="6E8131"/>
                </a:solidFill>
                <a:latin typeface="Helvetica" charset="0"/>
                <a:ea typeface="Helvetica" charset="0"/>
                <a:cs typeface="Helvetica" charset="0"/>
              </a:rPr>
              <a:t>R</a:t>
            </a:r>
          </a:p>
        </p:txBody>
      </p:sp>
    </p:spTree>
    <p:extLst>
      <p:ext uri="{BB962C8B-B14F-4D97-AF65-F5344CB8AC3E}">
        <p14:creationId xmlns:p14="http://schemas.microsoft.com/office/powerpoint/2010/main" val="220387406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877026"/>
            <a:ext cx="11022856" cy="904478"/>
          </a:xfrm>
        </p:spPr>
        <p:txBody>
          <a:bodyPr>
            <a:noAutofit/>
          </a:bodyPr>
          <a:lstStyle/>
          <a:p>
            <a:pPr>
              <a:lnSpc>
                <a:spcPct val="110000"/>
              </a:lnSpc>
              <a:buClr>
                <a:srgbClr val="5AABAC"/>
              </a:buClr>
            </a:pPr>
            <a:r>
              <a:rPr lang="en-US" sz="2400" dirty="0" smtClean="0">
                <a:solidFill>
                  <a:schemeClr val="accent5"/>
                </a:solidFill>
                <a:latin typeface="Helvetica" charset="0"/>
                <a:ea typeface="Helvetica" charset="0"/>
                <a:cs typeface="Helvetica" charset="0"/>
              </a:rPr>
              <a:t>SYSTEM INDICATORS</a:t>
            </a:r>
            <a:endParaRPr lang="en-GB" sz="2400" dirty="0">
              <a:solidFill>
                <a:schemeClr val="accent5"/>
              </a:solidFill>
              <a:latin typeface="Helvetica" charset="0"/>
              <a:ea typeface="Helvetica" charset="0"/>
              <a:cs typeface="Helvetica" charset="0"/>
            </a:endParaRPr>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19" name="Rectangle 18"/>
          <p:cNvSpPr/>
          <p:nvPr/>
        </p:nvSpPr>
        <p:spPr>
          <a:xfrm>
            <a:off x="0" y="-1104658"/>
            <a:ext cx="6096000" cy="646331"/>
          </a:xfrm>
          <a:prstGeom prst="rect">
            <a:avLst/>
          </a:prstGeom>
        </p:spPr>
        <p:txBody>
          <a:bodyPr>
            <a:spAutoFit/>
          </a:bodyPr>
          <a:lstStyle/>
          <a:p>
            <a:r>
              <a:rPr lang="en-GB" dirty="0"/>
              <a:t>For E1-9, suggest you refer back to the EVM1 criteria jigsaw – it might be nice to “quote” that here.</a:t>
            </a:r>
            <a:endParaRPr lang="en-US" dirty="0"/>
          </a:p>
        </p:txBody>
      </p:sp>
      <p:sp>
        <p:nvSpPr>
          <p:cNvPr id="21" name="Content Placeholder 2"/>
          <p:cNvSpPr txBox="1">
            <a:spLocks/>
          </p:cNvSpPr>
          <p:nvPr/>
        </p:nvSpPr>
        <p:spPr>
          <a:xfrm>
            <a:off x="618324" y="2356548"/>
            <a:ext cx="3729038" cy="4033080"/>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Bef>
                <a:spcPts val="0"/>
              </a:spcBef>
              <a:buClr>
                <a:schemeClr val="accent5"/>
              </a:buClr>
              <a:buNone/>
            </a:pPr>
            <a:r>
              <a:rPr lang="en-US" sz="2400" b="1" dirty="0" smtClean="0">
                <a:solidFill>
                  <a:schemeClr val="accent5"/>
                </a:solidFill>
                <a:latin typeface="Helvetica" charset="0"/>
                <a:ea typeface="Helvetica" charset="0"/>
                <a:cs typeface="Helvetica" charset="0"/>
              </a:rPr>
              <a:t>SY1</a:t>
            </a:r>
            <a:r>
              <a:rPr lang="en-US" sz="2400" dirty="0" smtClean="0">
                <a:solidFill>
                  <a:prstClr val="black"/>
                </a:solidFill>
                <a:latin typeface="Helvetica" charset="0"/>
                <a:ea typeface="Helvetica" charset="0"/>
                <a:cs typeface="Helvetica" charset="0"/>
              </a:rPr>
              <a:t> Availability</a:t>
            </a:r>
          </a:p>
          <a:p>
            <a:pPr marL="0" indent="0">
              <a:lnSpc>
                <a:spcPct val="110000"/>
              </a:lnSpc>
              <a:spcBef>
                <a:spcPts val="0"/>
              </a:spcBef>
              <a:buClr>
                <a:schemeClr val="accent5"/>
              </a:buClr>
              <a:buNone/>
            </a:pPr>
            <a:r>
              <a:rPr lang="en-US" sz="2400" b="1" dirty="0">
                <a:solidFill>
                  <a:schemeClr val="accent5"/>
                </a:solidFill>
                <a:latin typeface="Helvetica" charset="0"/>
                <a:ea typeface="Helvetica" charset="0"/>
                <a:cs typeface="Helvetica" charset="0"/>
              </a:rPr>
              <a:t>SY1 </a:t>
            </a:r>
            <a:r>
              <a:rPr lang="en-US" sz="2400" dirty="0" smtClean="0">
                <a:solidFill>
                  <a:prstClr val="black"/>
                </a:solidFill>
                <a:latin typeface="Helvetica" charset="0"/>
                <a:ea typeface="Helvetica" charset="0"/>
                <a:cs typeface="Helvetica" charset="0"/>
              </a:rPr>
              <a:t>Quality</a:t>
            </a:r>
          </a:p>
          <a:p>
            <a:pPr marL="0" indent="0">
              <a:lnSpc>
                <a:spcPct val="110000"/>
              </a:lnSpc>
              <a:spcBef>
                <a:spcPts val="0"/>
              </a:spcBef>
              <a:buClr>
                <a:schemeClr val="accent5"/>
              </a:buClr>
              <a:buNone/>
            </a:pPr>
            <a:r>
              <a:rPr lang="en-US" sz="2400" b="1" dirty="0">
                <a:solidFill>
                  <a:schemeClr val="accent5"/>
                </a:solidFill>
                <a:latin typeface="Helvetica" charset="0"/>
                <a:ea typeface="Helvetica" charset="0"/>
                <a:cs typeface="Helvetica" charset="0"/>
              </a:rPr>
              <a:t>SY1 </a:t>
            </a:r>
            <a:r>
              <a:rPr lang="en-US" sz="2400" dirty="0" smtClean="0">
                <a:solidFill>
                  <a:prstClr val="black"/>
                </a:solidFill>
                <a:latin typeface="Helvetica" charset="0"/>
                <a:ea typeface="Helvetica" charset="0"/>
                <a:cs typeface="Helvetica" charset="0"/>
              </a:rPr>
              <a:t>Efficiency</a:t>
            </a:r>
          </a:p>
        </p:txBody>
      </p:sp>
      <p:sp>
        <p:nvSpPr>
          <p:cNvPr id="10" name="TextBox 9"/>
          <p:cNvSpPr txBox="1">
            <a:spLocks noChangeAspect="1"/>
          </p:cNvSpPr>
          <p:nvPr/>
        </p:nvSpPr>
        <p:spPr>
          <a:xfrm>
            <a:off x="10690510" y="-2648"/>
            <a:ext cx="1501490" cy="1184789"/>
          </a:xfrm>
          <a:prstGeom prst="rect">
            <a:avLst/>
          </a:prstGeom>
          <a:solidFill>
            <a:schemeClr val="accent5"/>
          </a:solidFill>
        </p:spPr>
        <p:txBody>
          <a:bodyPr wrap="square" lIns="45720" rIns="45720" rtlCol="0" anchor="ctr" anchorCtr="0">
            <a:noAutofit/>
          </a:bodyPr>
          <a:lstStyle/>
          <a:p>
            <a:pPr algn="ctr"/>
            <a:r>
              <a:rPr lang="en-US" b="1" spc="100" dirty="0" smtClean="0">
                <a:solidFill>
                  <a:schemeClr val="accent5">
                    <a:lumMod val="50000"/>
                  </a:schemeClr>
                </a:solidFill>
                <a:latin typeface="Helvetica" charset="0"/>
                <a:ea typeface="Helvetica" charset="0"/>
                <a:cs typeface="Helvetica" charset="0"/>
              </a:rPr>
              <a:t>AQE</a:t>
            </a:r>
            <a:endParaRPr lang="en-US" b="1" spc="100" dirty="0">
              <a:solidFill>
                <a:schemeClr val="accent5">
                  <a:lumMod val="50000"/>
                </a:schemeClr>
              </a:solidFill>
              <a:latin typeface="Helvetica" charset="0"/>
              <a:ea typeface="Helvetica" charset="0"/>
              <a:cs typeface="Helvetica"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1182141"/>
            <a:ext cx="16002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1863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877026"/>
            <a:ext cx="11022856" cy="904478"/>
          </a:xfrm>
        </p:spPr>
        <p:txBody>
          <a:bodyPr>
            <a:noAutofit/>
          </a:bodyPr>
          <a:lstStyle/>
          <a:p>
            <a:pPr>
              <a:lnSpc>
                <a:spcPct val="110000"/>
              </a:lnSpc>
              <a:buClr>
                <a:srgbClr val="5AABAC"/>
              </a:buClr>
            </a:pPr>
            <a:r>
              <a:rPr lang="en-US" sz="2400" dirty="0" smtClean="0">
                <a:solidFill>
                  <a:srgbClr val="A5C249"/>
                </a:solidFill>
                <a:latin typeface="Helvetica" charset="0"/>
                <a:ea typeface="Helvetica" charset="0"/>
                <a:cs typeface="Helvetica" charset="0"/>
              </a:rPr>
              <a:t>SUPPLY CHAIN ESSENTIALS</a:t>
            </a:r>
            <a:endParaRPr lang="en-GB" sz="2400" dirty="0">
              <a:solidFill>
                <a:srgbClr val="A5C249"/>
              </a:solidFill>
              <a:latin typeface="Helvetica" charset="0"/>
              <a:ea typeface="Helvetica" charset="0"/>
              <a:cs typeface="Helvetica" charset="0"/>
            </a:endParaRPr>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19" name="Rectangle 18"/>
          <p:cNvSpPr/>
          <p:nvPr/>
        </p:nvSpPr>
        <p:spPr>
          <a:xfrm>
            <a:off x="0" y="-1104658"/>
            <a:ext cx="6096000" cy="646331"/>
          </a:xfrm>
          <a:prstGeom prst="rect">
            <a:avLst/>
          </a:prstGeom>
        </p:spPr>
        <p:txBody>
          <a:bodyPr>
            <a:spAutoFit/>
          </a:bodyPr>
          <a:lstStyle/>
          <a:p>
            <a:r>
              <a:rPr lang="en-GB" dirty="0"/>
              <a:t>For E1-9, suggest you refer back to the EVM1 criteria jigsaw – it might be nice to “quote” that here.</a:t>
            </a:r>
            <a:endParaRPr lang="en-US" dirty="0"/>
          </a:p>
        </p:txBody>
      </p:sp>
      <p:sp>
        <p:nvSpPr>
          <p:cNvPr id="21" name="Content Placeholder 2"/>
          <p:cNvSpPr txBox="1">
            <a:spLocks/>
          </p:cNvSpPr>
          <p:nvPr/>
        </p:nvSpPr>
        <p:spPr>
          <a:xfrm>
            <a:off x="618323" y="2356548"/>
            <a:ext cx="5025731" cy="4033080"/>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Bef>
                <a:spcPts val="0"/>
              </a:spcBef>
              <a:buClr>
                <a:srgbClr val="A5C249"/>
              </a:buClr>
              <a:buNone/>
            </a:pPr>
            <a:r>
              <a:rPr lang="en-US" sz="2400" b="1" dirty="0" smtClean="0">
                <a:solidFill>
                  <a:srgbClr val="A5C249"/>
                </a:solidFill>
                <a:latin typeface="Helvetica" charset="0"/>
                <a:ea typeface="Helvetica" charset="0"/>
                <a:cs typeface="Helvetica" charset="0"/>
              </a:rPr>
              <a:t>SCE1</a:t>
            </a:r>
            <a:r>
              <a:rPr lang="en-US" sz="2400" dirty="0" smtClean="0">
                <a:solidFill>
                  <a:prstClr val="black"/>
                </a:solidFill>
                <a:latin typeface="Helvetica" charset="0"/>
                <a:ea typeface="Helvetica" charset="0"/>
                <a:cs typeface="Helvetica" charset="0"/>
              </a:rPr>
              <a:t> System design</a:t>
            </a: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A5C249"/>
                </a:solidFill>
                <a:latin typeface="Helvetica" charset="0"/>
                <a:ea typeface="Helvetica" charset="0"/>
                <a:cs typeface="Helvetica" charset="0"/>
              </a:rPr>
              <a:t>SCE2</a:t>
            </a:r>
            <a:r>
              <a:rPr lang="en-US" sz="2400" dirty="0" smtClean="0">
                <a:solidFill>
                  <a:prstClr val="black"/>
                </a:solidFill>
                <a:latin typeface="Helvetica" charset="0"/>
                <a:ea typeface="Helvetica" charset="0"/>
                <a:cs typeface="Helvetica" charset="0"/>
              </a:rPr>
              <a:t> Cold chain equipment</a:t>
            </a: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A5C249"/>
                </a:solidFill>
                <a:latin typeface="Helvetica" charset="0"/>
                <a:ea typeface="Helvetica" charset="0"/>
                <a:cs typeface="Helvetica" charset="0"/>
              </a:rPr>
              <a:t>SCE3</a:t>
            </a:r>
            <a:r>
              <a:rPr lang="en-US" sz="2400" dirty="0" smtClean="0">
                <a:solidFill>
                  <a:prstClr val="black"/>
                </a:solidFill>
                <a:latin typeface="Helvetica" charset="0"/>
                <a:ea typeface="Helvetica" charset="0"/>
                <a:cs typeface="Helvetica" charset="0"/>
              </a:rPr>
              <a:t> Temperature management</a:t>
            </a: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A5C249"/>
                </a:solidFill>
                <a:latin typeface="Helvetica" charset="0"/>
                <a:ea typeface="Helvetica" charset="0"/>
                <a:cs typeface="Helvetica" charset="0"/>
              </a:rPr>
              <a:t>SCE4</a:t>
            </a:r>
            <a:r>
              <a:rPr lang="en-US" sz="2400" dirty="0" smtClean="0">
                <a:solidFill>
                  <a:prstClr val="black"/>
                </a:solidFill>
                <a:latin typeface="Helvetica" charset="0"/>
                <a:ea typeface="Helvetica" charset="0"/>
                <a:cs typeface="Helvetica" charset="0"/>
              </a:rPr>
              <a:t> Distribution</a:t>
            </a:r>
          </a:p>
          <a:p>
            <a:pPr marL="0" indent="0">
              <a:lnSpc>
                <a:spcPct val="110000"/>
              </a:lnSpc>
              <a:spcBef>
                <a:spcPts val="0"/>
              </a:spcBef>
              <a:buClr>
                <a:srgbClr val="A5C249"/>
              </a:buClr>
              <a:buNone/>
            </a:pPr>
            <a:r>
              <a:rPr lang="en-US" sz="2400" b="1" dirty="0" smtClean="0">
                <a:solidFill>
                  <a:srgbClr val="A5C249"/>
                </a:solidFill>
                <a:latin typeface="Helvetica" charset="0"/>
                <a:ea typeface="Helvetica" charset="0"/>
                <a:cs typeface="Helvetica" charset="0"/>
              </a:rPr>
              <a:t>SCE4 </a:t>
            </a:r>
            <a:r>
              <a:rPr lang="en-US" sz="2400" dirty="0" smtClean="0">
                <a:solidFill>
                  <a:prstClr val="black"/>
                </a:solidFill>
                <a:latin typeface="Helvetica" charset="0"/>
                <a:ea typeface="Helvetica" charset="0"/>
                <a:cs typeface="Helvetica" charset="0"/>
              </a:rPr>
              <a:t>Human resources</a:t>
            </a:r>
            <a:endParaRPr lang="en-US" sz="2400" b="1" dirty="0" smtClean="0">
              <a:solidFill>
                <a:srgbClr val="A5C249"/>
              </a:solidFill>
              <a:latin typeface="Helvetica" charset="0"/>
              <a:ea typeface="Helvetica" charset="0"/>
              <a:cs typeface="Helvetica" charset="0"/>
            </a:endParaRPr>
          </a:p>
          <a:p>
            <a:pPr marL="0" indent="0">
              <a:lnSpc>
                <a:spcPct val="110000"/>
              </a:lnSpc>
              <a:spcBef>
                <a:spcPts val="0"/>
              </a:spcBef>
              <a:buClr>
                <a:srgbClr val="A5C249"/>
              </a:buClr>
              <a:buNone/>
            </a:pPr>
            <a:r>
              <a:rPr lang="en-US" sz="2400" b="1" dirty="0" smtClean="0">
                <a:solidFill>
                  <a:srgbClr val="A5C249"/>
                </a:solidFill>
                <a:latin typeface="Helvetica" charset="0"/>
                <a:ea typeface="Helvetica" charset="0"/>
                <a:cs typeface="Helvetica" charset="0"/>
              </a:rPr>
              <a:t>SCE4 </a:t>
            </a:r>
            <a:r>
              <a:rPr lang="en-US" sz="2400" dirty="0" smtClean="0">
                <a:solidFill>
                  <a:prstClr val="black"/>
                </a:solidFill>
                <a:latin typeface="Helvetica" charset="0"/>
                <a:ea typeface="Helvetica" charset="0"/>
                <a:cs typeface="Helvetica" charset="0"/>
              </a:rPr>
              <a:t>Data</a:t>
            </a:r>
          </a:p>
          <a:p>
            <a:pPr marL="0" indent="0">
              <a:lnSpc>
                <a:spcPct val="110000"/>
              </a:lnSpc>
              <a:spcBef>
                <a:spcPts val="0"/>
              </a:spcBef>
              <a:buClr>
                <a:srgbClr val="A5C249"/>
              </a:buClr>
              <a:buNone/>
            </a:pPr>
            <a:endParaRPr lang="en-US" sz="2400" dirty="0">
              <a:solidFill>
                <a:prstClr val="black"/>
              </a:solidFill>
              <a:latin typeface="Helvetica" charset="0"/>
              <a:ea typeface="Helvetica" charset="0"/>
              <a:cs typeface="Helvetica" charset="0"/>
            </a:endParaRPr>
          </a:p>
          <a:p>
            <a:pPr marL="0" indent="0">
              <a:lnSpc>
                <a:spcPct val="110000"/>
              </a:lnSpc>
              <a:spcBef>
                <a:spcPts val="0"/>
              </a:spcBef>
              <a:buClr>
                <a:srgbClr val="A5C249"/>
              </a:buClr>
              <a:buNone/>
            </a:pPr>
            <a:r>
              <a:rPr lang="en-US" sz="2400" dirty="0" smtClean="0">
                <a:solidFill>
                  <a:prstClr val="black"/>
                </a:solidFill>
                <a:latin typeface="Helvetica" charset="0"/>
                <a:ea typeface="Helvetica" charset="0"/>
                <a:cs typeface="Helvetica" charset="0"/>
              </a:rPr>
              <a:t>Note: Not yet built.</a:t>
            </a:r>
            <a:endParaRPr lang="en-US" sz="2400" dirty="0">
              <a:solidFill>
                <a:prstClr val="black"/>
              </a:solidFill>
              <a:latin typeface="Helvetica" charset="0"/>
              <a:ea typeface="Helvetica" charset="0"/>
              <a:cs typeface="Helvetica" charset="0"/>
            </a:endParaRPr>
          </a:p>
        </p:txBody>
      </p:sp>
      <p:sp>
        <p:nvSpPr>
          <p:cNvPr id="10" name="TextBox 9"/>
          <p:cNvSpPr txBox="1">
            <a:spLocks noChangeAspect="1"/>
          </p:cNvSpPr>
          <p:nvPr/>
        </p:nvSpPr>
        <p:spPr>
          <a:xfrm>
            <a:off x="10690510" y="-2648"/>
            <a:ext cx="1501490" cy="1184789"/>
          </a:xfrm>
          <a:prstGeom prst="rect">
            <a:avLst/>
          </a:prstGeom>
          <a:solidFill>
            <a:srgbClr val="A5C249"/>
          </a:solidFill>
        </p:spPr>
        <p:txBody>
          <a:bodyPr wrap="square" lIns="45720" rIns="45720" rtlCol="0" anchor="ctr" anchorCtr="0">
            <a:noAutofit/>
          </a:bodyPr>
          <a:lstStyle/>
          <a:p>
            <a:pPr algn="ctr"/>
            <a:r>
              <a:rPr lang="en-US" b="1" spc="100" dirty="0" smtClean="0">
                <a:solidFill>
                  <a:srgbClr val="6E8131"/>
                </a:solidFill>
                <a:latin typeface="Helvetica" charset="0"/>
                <a:ea typeface="Helvetica" charset="0"/>
                <a:cs typeface="Helvetica" charset="0"/>
              </a:rPr>
              <a:t>SCE</a:t>
            </a:r>
            <a:endParaRPr lang="en-US" b="1" spc="100" dirty="0">
              <a:solidFill>
                <a:srgbClr val="6E8131"/>
              </a:solidFill>
              <a:latin typeface="Helvetica" charset="0"/>
              <a:ea typeface="Helvetica" charset="0"/>
              <a:cs typeface="Helvetica"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841" y="1182141"/>
            <a:ext cx="1895159" cy="567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33859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21" y="1123499"/>
            <a:ext cx="11750040" cy="5407393"/>
          </a:xfrm>
          <a:prstGeom prst="rect">
            <a:avLst/>
          </a:prstGeom>
        </p:spPr>
      </p:pic>
      <p:sp>
        <p:nvSpPr>
          <p:cNvPr id="17" name="Rectangle 16"/>
          <p:cNvSpPr/>
          <p:nvPr/>
        </p:nvSpPr>
        <p:spPr>
          <a:xfrm>
            <a:off x="2707004" y="1536939"/>
            <a:ext cx="9103996" cy="463239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2106440" y="749962"/>
            <a:ext cx="8128001" cy="823376"/>
          </a:xfrm>
        </p:spPr>
        <p:txBody>
          <a:bodyPr>
            <a:normAutofit/>
          </a:bodyPr>
          <a:lstStyle/>
          <a:p>
            <a:r>
              <a:rPr lang="en-US" sz="2400" b="1" dirty="0">
                <a:solidFill>
                  <a:srgbClr val="007474"/>
                </a:solidFill>
              </a:rPr>
              <a:t>CRITERIA</a:t>
            </a:r>
            <a:r>
              <a:rPr lang="en-US" sz="2400" dirty="0"/>
              <a:t> appear vertically </a:t>
            </a:r>
            <a:r>
              <a:rPr lang="en-US" sz="2400" dirty="0" smtClean="0"/>
              <a:t>across </a:t>
            </a:r>
            <a:r>
              <a:rPr lang="en-US" sz="2400" dirty="0"/>
              <a:t>the matrix. </a:t>
            </a:r>
          </a:p>
        </p:txBody>
      </p:sp>
      <p:sp>
        <p:nvSpPr>
          <p:cNvPr id="14" name="Down Arrow 13"/>
          <p:cNvSpPr/>
          <p:nvPr/>
        </p:nvSpPr>
        <p:spPr>
          <a:xfrm>
            <a:off x="1361170" y="1097748"/>
            <a:ext cx="581722" cy="56521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8" name="Rectangle 7"/>
          <p:cNvSpPr/>
          <p:nvPr/>
        </p:nvSpPr>
        <p:spPr>
          <a:xfrm>
            <a:off x="9747168" y="859101"/>
            <a:ext cx="2416716" cy="646331"/>
          </a:xfrm>
          <a:prstGeom prst="rect">
            <a:avLst/>
          </a:prstGeom>
        </p:spPr>
        <p:txBody>
          <a:bodyPr wrap="square">
            <a:spAutoFit/>
          </a:bodyPr>
          <a:lstStyle/>
          <a:p>
            <a:pPr defTabSz="609585" hangingPunct="0"/>
            <a:r>
              <a:rPr lang="en-US" b="1" kern="0" dirty="0">
                <a:solidFill>
                  <a:srgbClr val="0BD0D9"/>
                </a:solidFill>
                <a:latin typeface="Calibri"/>
                <a:ea typeface="Calibri"/>
                <a:cs typeface="Calibri"/>
                <a:sym typeface="Calibri"/>
              </a:rPr>
              <a:t>E1-E9</a:t>
            </a:r>
            <a:r>
              <a:rPr lang="en-US" b="1" kern="0" dirty="0">
                <a:solidFill>
                  <a:srgbClr val="A7A7A7"/>
                </a:solidFill>
                <a:latin typeface="Calibri"/>
                <a:ea typeface="Calibri"/>
                <a:cs typeface="Calibri"/>
                <a:sym typeface="Calibri"/>
              </a:rPr>
              <a:t> </a:t>
            </a:r>
          </a:p>
          <a:p>
            <a:pPr defTabSz="609585" hangingPunct="0"/>
            <a:r>
              <a:rPr lang="en-US" b="1" kern="0" dirty="0">
                <a:solidFill>
                  <a:schemeClr val="bg2"/>
                </a:solidFill>
                <a:latin typeface="Calibri"/>
                <a:ea typeface="Calibri"/>
                <a:cs typeface="Calibri"/>
                <a:sym typeface="Calibri"/>
              </a:rPr>
              <a:t>Facility </a:t>
            </a:r>
            <a:r>
              <a:rPr lang="en-US" b="1" kern="0" dirty="0" smtClean="0">
                <a:solidFill>
                  <a:schemeClr val="bg2"/>
                </a:solidFill>
                <a:latin typeface="Calibri"/>
                <a:ea typeface="Calibri"/>
                <a:cs typeface="Calibri"/>
                <a:sym typeface="Calibri"/>
              </a:rPr>
              <a:t>Operations</a:t>
            </a:r>
          </a:p>
        </p:txBody>
      </p:sp>
      <p:sp>
        <p:nvSpPr>
          <p:cNvPr id="15" name="TextBox 14"/>
          <p:cNvSpPr txBox="1"/>
          <p:nvPr/>
        </p:nvSpPr>
        <p:spPr>
          <a:xfrm>
            <a:off x="8947946" y="889825"/>
            <a:ext cx="673834" cy="518463"/>
          </a:xfrm>
          <a:prstGeom prst="rect">
            <a:avLst/>
          </a:prstGeom>
          <a:solidFill>
            <a:schemeClr val="accent3"/>
          </a:solidFill>
        </p:spPr>
        <p:txBody>
          <a:bodyPr wrap="square" lIns="45720" rIns="45720" rtlCol="0" anchor="ctr" anchorCtr="0">
            <a:noAutofit/>
          </a:bodyPr>
          <a:lstStyle/>
          <a:p>
            <a:pPr algn="ctr"/>
            <a:r>
              <a:rPr lang="en-US" b="1" spc="100" dirty="0" smtClean="0">
                <a:solidFill>
                  <a:srgbClr val="19416C"/>
                </a:solidFill>
                <a:latin typeface="Helvetica" charset="0"/>
                <a:ea typeface="Helvetica" charset="0"/>
                <a:cs typeface="Helvetica" charset="0"/>
              </a:rPr>
              <a:t>E</a:t>
            </a:r>
            <a:endParaRPr lang="en-US" b="1" spc="100" dirty="0">
              <a:solidFill>
                <a:srgbClr val="19416C"/>
              </a:solidFill>
              <a:latin typeface="Helvetica" charset="0"/>
              <a:ea typeface="Helvetica" charset="0"/>
              <a:cs typeface="Helvetica" charset="0"/>
            </a:endParaRPr>
          </a:p>
        </p:txBody>
      </p:sp>
    </p:spTree>
    <p:extLst>
      <p:ext uri="{BB962C8B-B14F-4D97-AF65-F5344CB8AC3E}">
        <p14:creationId xmlns:p14="http://schemas.microsoft.com/office/powerpoint/2010/main" val="64067881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77871"/>
          <a:stretch/>
        </p:blipFill>
        <p:spPr>
          <a:xfrm>
            <a:off x="295421" y="1123500"/>
            <a:ext cx="11750040" cy="1196620"/>
          </a:xfrm>
          <a:prstGeom prst="rect">
            <a:avLst/>
          </a:prstGeom>
        </p:spPr>
      </p:pic>
      <p:sp>
        <p:nvSpPr>
          <p:cNvPr id="17" name="Rectangle 16"/>
          <p:cNvSpPr/>
          <p:nvPr/>
        </p:nvSpPr>
        <p:spPr>
          <a:xfrm>
            <a:off x="2707004" y="1536939"/>
            <a:ext cx="9103996" cy="463239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1361170" y="1097748"/>
            <a:ext cx="581722" cy="56521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8" name="Rectangle 7"/>
          <p:cNvSpPr/>
          <p:nvPr/>
        </p:nvSpPr>
        <p:spPr>
          <a:xfrm>
            <a:off x="9747168" y="859101"/>
            <a:ext cx="2416716" cy="646331"/>
          </a:xfrm>
          <a:prstGeom prst="rect">
            <a:avLst/>
          </a:prstGeom>
        </p:spPr>
        <p:txBody>
          <a:bodyPr wrap="square">
            <a:spAutoFit/>
          </a:bodyPr>
          <a:lstStyle/>
          <a:p>
            <a:pPr defTabSz="609585" hangingPunct="0"/>
            <a:r>
              <a:rPr lang="en-US" b="1" kern="0" dirty="0">
                <a:solidFill>
                  <a:srgbClr val="10CF9B"/>
                </a:solidFill>
                <a:latin typeface="Calibri"/>
                <a:ea typeface="Calibri"/>
                <a:cs typeface="Calibri"/>
                <a:sym typeface="Calibri"/>
              </a:rPr>
              <a:t>M1-M4</a:t>
            </a:r>
            <a:r>
              <a:rPr lang="en-US" kern="0" dirty="0">
                <a:solidFill>
                  <a:srgbClr val="A7A7A7"/>
                </a:solidFill>
                <a:latin typeface="Calibri"/>
                <a:ea typeface="Calibri"/>
                <a:cs typeface="Calibri"/>
                <a:sym typeface="Calibri"/>
              </a:rPr>
              <a:t> </a:t>
            </a:r>
          </a:p>
          <a:p>
            <a:pPr defTabSz="609585" hangingPunct="0"/>
            <a:r>
              <a:rPr lang="en-US" b="1" kern="0" dirty="0">
                <a:solidFill>
                  <a:schemeClr val="bg2"/>
                </a:solidFill>
                <a:latin typeface="Calibri"/>
                <a:ea typeface="Calibri"/>
                <a:cs typeface="Calibri"/>
                <a:sym typeface="Calibri"/>
              </a:rPr>
              <a:t>Facility Management</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1850" b="49481"/>
          <a:stretch/>
        </p:blipFill>
        <p:spPr>
          <a:xfrm>
            <a:off x="308706" y="2316212"/>
            <a:ext cx="11728939" cy="1547447"/>
          </a:xfrm>
          <a:prstGeom prst="rect">
            <a:avLst/>
          </a:prstGeom>
        </p:spPr>
      </p:pic>
      <p:sp>
        <p:nvSpPr>
          <p:cNvPr id="16" name="TextBox 15"/>
          <p:cNvSpPr txBox="1"/>
          <p:nvPr/>
        </p:nvSpPr>
        <p:spPr>
          <a:xfrm>
            <a:off x="9064857" y="923034"/>
            <a:ext cx="682311" cy="518463"/>
          </a:xfrm>
          <a:prstGeom prst="rect">
            <a:avLst/>
          </a:prstGeom>
          <a:solidFill>
            <a:schemeClr val="accent4"/>
          </a:solidFill>
        </p:spPr>
        <p:txBody>
          <a:bodyPr wrap="square" lIns="45720" rIns="45720" rtlCol="0" anchor="ctr" anchorCtr="0">
            <a:noAutofit/>
          </a:bodyPr>
          <a:lstStyle/>
          <a:p>
            <a:pPr algn="ctr"/>
            <a:r>
              <a:rPr lang="en-US" b="1" spc="100" dirty="0" smtClean="0">
                <a:solidFill>
                  <a:schemeClr val="accent4">
                    <a:lumMod val="50000"/>
                  </a:schemeClr>
                </a:solidFill>
                <a:latin typeface="Helvetica" charset="0"/>
                <a:ea typeface="Helvetica" charset="0"/>
                <a:cs typeface="Helvetica" charset="0"/>
              </a:rPr>
              <a:t>M</a:t>
            </a:r>
            <a:endParaRPr lang="en-US" b="1" spc="100" dirty="0">
              <a:solidFill>
                <a:schemeClr val="accent4">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167571200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77871"/>
          <a:stretch/>
        </p:blipFill>
        <p:spPr>
          <a:xfrm>
            <a:off x="295421" y="1123500"/>
            <a:ext cx="11750040" cy="1196620"/>
          </a:xfrm>
          <a:prstGeom prst="rect">
            <a:avLst/>
          </a:prstGeom>
        </p:spPr>
      </p:pic>
      <p:sp>
        <p:nvSpPr>
          <p:cNvPr id="17" name="Rectangle 16"/>
          <p:cNvSpPr/>
          <p:nvPr/>
        </p:nvSpPr>
        <p:spPr>
          <a:xfrm>
            <a:off x="2707004" y="1536939"/>
            <a:ext cx="9103996" cy="463239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1361170" y="1097748"/>
            <a:ext cx="581722" cy="56521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8" name="Rectangle 7"/>
          <p:cNvSpPr/>
          <p:nvPr/>
        </p:nvSpPr>
        <p:spPr>
          <a:xfrm>
            <a:off x="9747168" y="859101"/>
            <a:ext cx="2416716" cy="646331"/>
          </a:xfrm>
          <a:prstGeom prst="rect">
            <a:avLst/>
          </a:prstGeom>
        </p:spPr>
        <p:txBody>
          <a:bodyPr wrap="square">
            <a:spAutoFit/>
          </a:bodyPr>
          <a:lstStyle/>
          <a:p>
            <a:pPr defTabSz="609585" hangingPunct="0"/>
            <a:r>
              <a:rPr lang="en-US" b="1" kern="0" dirty="0">
                <a:solidFill>
                  <a:srgbClr val="7CCA62"/>
                </a:solidFill>
                <a:latin typeface="Calibri"/>
                <a:ea typeface="Calibri"/>
                <a:cs typeface="Calibri"/>
                <a:sym typeface="Calibri"/>
              </a:rPr>
              <a:t>SY1-SY3</a:t>
            </a:r>
            <a:r>
              <a:rPr lang="en-US" b="1" kern="0" dirty="0">
                <a:solidFill>
                  <a:srgbClr val="A7A7A7"/>
                </a:solidFill>
                <a:latin typeface="Calibri"/>
                <a:ea typeface="Calibri"/>
                <a:cs typeface="Calibri"/>
                <a:sym typeface="Calibri"/>
              </a:rPr>
              <a:t> </a:t>
            </a:r>
          </a:p>
          <a:p>
            <a:pPr defTabSz="609585" hangingPunct="0"/>
            <a:r>
              <a:rPr lang="en-US" b="1" kern="0" dirty="0">
                <a:solidFill>
                  <a:schemeClr val="bg2"/>
                </a:solidFill>
                <a:latin typeface="Calibri"/>
                <a:ea typeface="Calibri"/>
                <a:cs typeface="Calibri"/>
                <a:sym typeface="Calibri"/>
              </a:rPr>
              <a:t>System Indicators</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1896" r="1522" b="46385"/>
          <a:stretch/>
        </p:blipFill>
        <p:spPr>
          <a:xfrm>
            <a:off x="303821" y="2321167"/>
            <a:ext cx="11553093" cy="1712474"/>
          </a:xfrm>
          <a:prstGeom prst="rect">
            <a:avLst/>
          </a:prstGeom>
        </p:spPr>
      </p:pic>
      <p:sp>
        <p:nvSpPr>
          <p:cNvPr id="15" name="TextBox 14"/>
          <p:cNvSpPr txBox="1"/>
          <p:nvPr/>
        </p:nvSpPr>
        <p:spPr>
          <a:xfrm>
            <a:off x="9090117" y="923034"/>
            <a:ext cx="657051" cy="518463"/>
          </a:xfrm>
          <a:prstGeom prst="rect">
            <a:avLst/>
          </a:prstGeom>
          <a:solidFill>
            <a:schemeClr val="accent5"/>
          </a:solidFill>
        </p:spPr>
        <p:txBody>
          <a:bodyPr wrap="square" lIns="45720" rIns="45720" rtlCol="0" anchor="ctr" anchorCtr="0">
            <a:noAutofit/>
          </a:bodyPr>
          <a:lstStyle/>
          <a:p>
            <a:pPr algn="ctr"/>
            <a:r>
              <a:rPr lang="en-US" b="1" spc="100" dirty="0" smtClean="0">
                <a:solidFill>
                  <a:schemeClr val="accent5">
                    <a:lumMod val="50000"/>
                  </a:schemeClr>
                </a:solidFill>
                <a:latin typeface="Helvetica" charset="0"/>
                <a:ea typeface="Helvetica" charset="0"/>
                <a:cs typeface="Helvetica" charset="0"/>
              </a:rPr>
              <a:t>AQE</a:t>
            </a:r>
            <a:endParaRPr lang="en-US" b="1" spc="100" dirty="0">
              <a:solidFill>
                <a:schemeClr val="accent5">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5672368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77871"/>
          <a:stretch/>
        </p:blipFill>
        <p:spPr>
          <a:xfrm>
            <a:off x="295421" y="1123500"/>
            <a:ext cx="11750040" cy="1196620"/>
          </a:xfrm>
          <a:prstGeom prst="rect">
            <a:avLst/>
          </a:prstGeom>
        </p:spPr>
      </p:pic>
      <p:sp>
        <p:nvSpPr>
          <p:cNvPr id="17" name="Rectangle 16"/>
          <p:cNvSpPr/>
          <p:nvPr/>
        </p:nvSpPr>
        <p:spPr>
          <a:xfrm>
            <a:off x="2707004" y="1536939"/>
            <a:ext cx="9103996" cy="463239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1361170" y="1097748"/>
            <a:ext cx="581722" cy="56521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8" name="Rectangle 7"/>
          <p:cNvSpPr/>
          <p:nvPr/>
        </p:nvSpPr>
        <p:spPr>
          <a:xfrm>
            <a:off x="9747168" y="859101"/>
            <a:ext cx="2416716" cy="646331"/>
          </a:xfrm>
          <a:prstGeom prst="rect">
            <a:avLst/>
          </a:prstGeom>
        </p:spPr>
        <p:txBody>
          <a:bodyPr wrap="square">
            <a:spAutoFit/>
          </a:bodyPr>
          <a:lstStyle/>
          <a:p>
            <a:pPr defTabSz="609585" hangingPunct="0"/>
            <a:r>
              <a:rPr lang="en-US" b="1" kern="0" dirty="0">
                <a:solidFill>
                  <a:srgbClr val="A5C249"/>
                </a:solidFill>
                <a:latin typeface="Calibri"/>
                <a:ea typeface="Calibri"/>
                <a:cs typeface="Calibri"/>
                <a:sym typeface="Calibri"/>
              </a:rPr>
              <a:t>SCE1-SCE6 </a:t>
            </a:r>
          </a:p>
          <a:p>
            <a:pPr defTabSz="609585" hangingPunct="0"/>
            <a:r>
              <a:rPr lang="en-US" b="1" kern="0" dirty="0">
                <a:solidFill>
                  <a:schemeClr val="bg2"/>
                </a:solidFill>
                <a:latin typeface="Calibri"/>
                <a:ea typeface="Calibri"/>
                <a:cs typeface="Calibri"/>
                <a:sym typeface="Calibri"/>
              </a:rPr>
              <a:t>Supply Chain Essentials</a:t>
            </a:r>
          </a:p>
        </p:txBody>
      </p:sp>
      <p:sp>
        <p:nvSpPr>
          <p:cNvPr id="10" name="TextBox 9"/>
          <p:cNvSpPr txBox="1"/>
          <p:nvPr/>
        </p:nvSpPr>
        <p:spPr>
          <a:xfrm>
            <a:off x="9090117" y="923034"/>
            <a:ext cx="657051" cy="518463"/>
          </a:xfrm>
          <a:prstGeom prst="rect">
            <a:avLst/>
          </a:prstGeom>
          <a:solidFill>
            <a:srgbClr val="A5C249"/>
          </a:solidFill>
        </p:spPr>
        <p:txBody>
          <a:bodyPr wrap="square" lIns="45720" rIns="45720" rtlCol="0" anchor="ctr" anchorCtr="0">
            <a:noAutofit/>
          </a:bodyPr>
          <a:lstStyle/>
          <a:p>
            <a:pPr algn="ctr"/>
            <a:r>
              <a:rPr lang="en-US" b="1" spc="100" dirty="0" smtClean="0">
                <a:solidFill>
                  <a:srgbClr val="6E8131"/>
                </a:solidFill>
                <a:latin typeface="Helvetica" charset="0"/>
                <a:ea typeface="Helvetica" charset="0"/>
                <a:cs typeface="Helvetica" charset="0"/>
              </a:rPr>
              <a:t>SCE</a:t>
            </a:r>
            <a:endParaRPr lang="en-US" b="1" spc="100" dirty="0">
              <a:solidFill>
                <a:srgbClr val="6E8131"/>
              </a:solidFill>
              <a:latin typeface="Helvetica" charset="0"/>
              <a:ea typeface="Helvetica" charset="0"/>
              <a:cs typeface="Helvetica"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21696" b="27494"/>
          <a:stretch/>
        </p:blipFill>
        <p:spPr>
          <a:xfrm>
            <a:off x="302415" y="2309824"/>
            <a:ext cx="11731752" cy="2743200"/>
          </a:xfrm>
          <a:prstGeom prst="rect">
            <a:avLst/>
          </a:prstGeom>
        </p:spPr>
      </p:pic>
    </p:spTree>
    <p:extLst>
      <p:ext uri="{BB962C8B-B14F-4D97-AF65-F5344CB8AC3E}">
        <p14:creationId xmlns:p14="http://schemas.microsoft.com/office/powerpoint/2010/main" val="308776249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251" y="2414412"/>
            <a:ext cx="10880188" cy="1014588"/>
          </a:xfrm>
        </p:spPr>
        <p:txBody>
          <a:bodyPr>
            <a:normAutofit/>
          </a:bodyPr>
          <a:lstStyle/>
          <a:p>
            <a:r>
              <a:rPr lang="en-US" sz="2600" b="1" spc="100" dirty="0" smtClean="0">
                <a:solidFill>
                  <a:schemeClr val="accent1">
                    <a:lumMod val="20000"/>
                    <a:lumOff val="80000"/>
                  </a:schemeClr>
                </a:solidFill>
                <a:latin typeface="Helvetica" charset="0"/>
                <a:ea typeface="Helvetica" charset="0"/>
                <a:cs typeface="Helvetica" charset="0"/>
              </a:rPr>
              <a:t>EVM &gt; </a:t>
            </a:r>
            <a:r>
              <a:rPr lang="en-US" sz="2600" b="1" spc="100" dirty="0">
                <a:solidFill>
                  <a:schemeClr val="accent2">
                    <a:lumMod val="20000"/>
                    <a:lumOff val="80000"/>
                  </a:schemeClr>
                </a:solidFill>
                <a:latin typeface="Helvetica" charset="0"/>
                <a:ea typeface="Helvetica" charset="0"/>
                <a:cs typeface="Helvetica" charset="0"/>
              </a:rPr>
              <a:t>CRITERIA </a:t>
            </a:r>
            <a:r>
              <a:rPr lang="en-US" sz="2600" b="1" spc="100" dirty="0">
                <a:solidFill>
                  <a:schemeClr val="accent1">
                    <a:lumMod val="20000"/>
                    <a:lumOff val="80000"/>
                  </a:schemeClr>
                </a:solidFill>
                <a:latin typeface="Helvetica" charset="0"/>
                <a:ea typeface="Helvetica" charset="0"/>
                <a:cs typeface="Helvetica" charset="0"/>
              </a:rPr>
              <a:t>&gt; </a:t>
            </a:r>
            <a:r>
              <a:rPr lang="en-US" sz="2600" b="1" spc="100" dirty="0">
                <a:solidFill>
                  <a:srgbClr val="009999"/>
                </a:solidFill>
                <a:latin typeface="Helvetica" charset="0"/>
                <a:ea typeface="Helvetica" charset="0"/>
                <a:cs typeface="Helvetica" charset="0"/>
              </a:rPr>
              <a:t>CATEGORY</a:t>
            </a:r>
            <a:r>
              <a:rPr lang="en-US" sz="2600" b="1" spc="100" dirty="0">
                <a:solidFill>
                  <a:schemeClr val="accent1">
                    <a:lumMod val="20000"/>
                    <a:lumOff val="80000"/>
                  </a:schemeClr>
                </a:solidFill>
                <a:latin typeface="Helvetica" charset="0"/>
                <a:ea typeface="Helvetica" charset="0"/>
                <a:cs typeface="Helvetica" charset="0"/>
              </a:rPr>
              <a:t> &gt; REQUIREMENT &gt; QUESTION</a:t>
            </a:r>
          </a:p>
        </p:txBody>
      </p:sp>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24"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lvl="0">
              <a:defRPr/>
            </a:pPr>
            <a:r>
              <a:rPr lang="en-US" sz="3600" kern="0" dirty="0"/>
              <a:t>How does EVM work?</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426425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315200"/>
          </a:xfrm>
          <a:prstGeom prst="rect">
            <a:avLst/>
          </a:prstGeom>
          <a:solidFill>
            <a:srgbClr val="009F9F"/>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a:srcRect l="3315" t="3326" r="6673" b="5896"/>
          <a:stretch/>
        </p:blipFill>
        <p:spPr>
          <a:xfrm>
            <a:off x="9971354" y="5138928"/>
            <a:ext cx="1732966" cy="1719072"/>
          </a:xfrm>
          <a:prstGeom prst="rect">
            <a:avLst/>
          </a:prstGeom>
        </p:spPr>
      </p:pic>
      <p:sp>
        <p:nvSpPr>
          <p:cNvPr id="6" name="TextBox 5"/>
          <p:cNvSpPr txBox="1"/>
          <p:nvPr/>
        </p:nvSpPr>
        <p:spPr>
          <a:xfrm>
            <a:off x="1286256" y="1748605"/>
            <a:ext cx="5907024" cy="2862322"/>
          </a:xfrm>
          <a:prstGeom prst="rect">
            <a:avLst/>
          </a:prstGeom>
          <a:noFill/>
        </p:spPr>
        <p:txBody>
          <a:bodyPr wrap="square" rtlCol="0">
            <a:spAutoFit/>
          </a:bodyPr>
          <a:lstStyle/>
          <a:p>
            <a:r>
              <a:rPr lang="en-US" sz="6000" b="1" dirty="0" smtClean="0">
                <a:solidFill>
                  <a:schemeClr val="bg1"/>
                </a:solidFill>
              </a:rPr>
              <a:t>The EVM assessment framework</a:t>
            </a:r>
            <a:endParaRPr lang="en-US" sz="6000" b="1" dirty="0">
              <a:solidFill>
                <a:schemeClr val="bg1"/>
              </a:solidFill>
            </a:endParaRPr>
          </a:p>
        </p:txBody>
      </p:sp>
      <p:sp>
        <p:nvSpPr>
          <p:cNvPr id="2" name="AutoShape 2" descr="Framework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9" descr="House Framework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317144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5550"/>
          <a:stretch/>
        </p:blipFill>
        <p:spPr>
          <a:xfrm>
            <a:off x="10337" y="1124010"/>
            <a:ext cx="12181663" cy="5294896"/>
          </a:xfrm>
          <a:prstGeom prst="rect">
            <a:avLst/>
          </a:prstGeom>
        </p:spPr>
      </p:pic>
      <p:sp>
        <p:nvSpPr>
          <p:cNvPr id="8" name="TextBox 7"/>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CRITERIA &gt; </a:t>
            </a:r>
            <a:r>
              <a:rPr lang="en-US" b="1" spc="100" dirty="0">
                <a:solidFill>
                  <a:schemeClr val="bg1"/>
                </a:solidFill>
                <a:latin typeface="Helvetica" charset="0"/>
                <a:ea typeface="Helvetica" charset="0"/>
                <a:cs typeface="Helvetica" charset="0"/>
              </a:rPr>
              <a:t>CATEGORY</a:t>
            </a:r>
            <a:r>
              <a:rPr lang="en-US" b="1" spc="100" dirty="0">
                <a:solidFill>
                  <a:srgbClr val="007474"/>
                </a:solidFill>
                <a:latin typeface="Helvetica" charset="0"/>
                <a:ea typeface="Helvetica" charset="0"/>
                <a:cs typeface="Helvetica" charset="0"/>
              </a:rPr>
              <a:t> &gt; REQUIREMENT &gt; QUESTION</a:t>
            </a:r>
          </a:p>
        </p:txBody>
      </p:sp>
      <p:sp>
        <p:nvSpPr>
          <p:cNvPr id="9" name="Rectangle 8"/>
          <p:cNvSpPr/>
          <p:nvPr/>
        </p:nvSpPr>
        <p:spPr>
          <a:xfrm>
            <a:off x="10337" y="2055553"/>
            <a:ext cx="11890511" cy="416782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109182" y="1129339"/>
            <a:ext cx="2413439" cy="92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4294967295"/>
          </p:nvPr>
        </p:nvSpPr>
        <p:spPr>
          <a:xfrm>
            <a:off x="2639961" y="2643187"/>
            <a:ext cx="8851454" cy="3237108"/>
          </a:xfrm>
        </p:spPr>
        <p:txBody>
          <a:bodyPr numCol="1" spcCol="0">
            <a:noAutofit/>
          </a:bodyPr>
          <a:lstStyle/>
          <a:p>
            <a:pPr marL="0" indent="0">
              <a:lnSpc>
                <a:spcPct val="110000"/>
              </a:lnSpc>
              <a:spcAft>
                <a:spcPts val="600"/>
              </a:spcAft>
              <a:buClr>
                <a:srgbClr val="5AABAC"/>
              </a:buClr>
              <a:buNone/>
            </a:pPr>
            <a:r>
              <a:rPr lang="en-US" sz="2000" dirty="0">
                <a:solidFill>
                  <a:prstClr val="black"/>
                </a:solidFill>
                <a:latin typeface="Arial"/>
                <a:cs typeface="Arial"/>
              </a:rPr>
              <a:t>All functions (e.g. baking a cake, storing vaccines, </a:t>
            </a:r>
            <a:r>
              <a:rPr lang="en-US" sz="2000" dirty="0" smtClean="0">
                <a:solidFill>
                  <a:prstClr val="black"/>
                </a:solidFill>
                <a:latin typeface="Arial"/>
                <a:cs typeface="Arial"/>
              </a:rPr>
              <a:t>flying a kite) </a:t>
            </a:r>
            <a:r>
              <a:rPr lang="en-US" sz="2000" dirty="0">
                <a:solidFill>
                  <a:prstClr val="black"/>
                </a:solidFill>
                <a:latin typeface="Arial"/>
                <a:cs typeface="Arial"/>
              </a:rPr>
              <a:t>require 6 different types of input</a:t>
            </a:r>
            <a:r>
              <a:rPr lang="en-US" sz="2000" dirty="0" smtClean="0">
                <a:solidFill>
                  <a:prstClr val="black"/>
                </a:solidFill>
                <a:latin typeface="Arial"/>
                <a:cs typeface="Arial"/>
              </a:rPr>
              <a:t>.</a:t>
            </a:r>
          </a:p>
          <a:p>
            <a:pPr marL="0" indent="0">
              <a:lnSpc>
                <a:spcPct val="110000"/>
              </a:lnSpc>
              <a:spcAft>
                <a:spcPts val="600"/>
              </a:spcAft>
              <a:buClr>
                <a:srgbClr val="5AABAC"/>
              </a:buClr>
              <a:buNone/>
            </a:pPr>
            <a:r>
              <a:rPr lang="en-US" sz="2000" dirty="0" smtClean="0">
                <a:solidFill>
                  <a:prstClr val="black"/>
                </a:solidFill>
                <a:latin typeface="Arial"/>
                <a:cs typeface="Arial"/>
              </a:rPr>
              <a:t>EVM </a:t>
            </a:r>
            <a:r>
              <a:rPr lang="en-US" sz="2000" dirty="0">
                <a:solidFill>
                  <a:prstClr val="black"/>
                </a:solidFill>
                <a:latin typeface="Arial"/>
                <a:cs typeface="Arial"/>
              </a:rPr>
              <a:t>assesses the required </a:t>
            </a:r>
            <a:r>
              <a:rPr lang="en-US" sz="2000" i="1" dirty="0">
                <a:solidFill>
                  <a:prstClr val="black"/>
                </a:solidFill>
                <a:latin typeface="Arial"/>
                <a:cs typeface="Arial"/>
              </a:rPr>
              <a:t>inputs</a:t>
            </a:r>
            <a:r>
              <a:rPr lang="en-US" sz="2000" dirty="0">
                <a:solidFill>
                  <a:prstClr val="black"/>
                </a:solidFill>
                <a:latin typeface="Arial"/>
                <a:cs typeface="Arial"/>
              </a:rPr>
              <a:t>, </a:t>
            </a:r>
            <a:r>
              <a:rPr lang="en-US" sz="2000" dirty="0" smtClean="0">
                <a:solidFill>
                  <a:prstClr val="black"/>
                </a:solidFill>
                <a:latin typeface="Arial"/>
                <a:cs typeface="Arial"/>
              </a:rPr>
              <a:t>the </a:t>
            </a:r>
            <a:r>
              <a:rPr lang="en-US" sz="2000" dirty="0">
                <a:solidFill>
                  <a:prstClr val="black"/>
                </a:solidFill>
                <a:latin typeface="Arial"/>
                <a:cs typeface="Arial"/>
              </a:rPr>
              <a:t>expected </a:t>
            </a:r>
            <a:r>
              <a:rPr lang="en-US" sz="2000" i="1" dirty="0">
                <a:solidFill>
                  <a:prstClr val="black"/>
                </a:solidFill>
                <a:latin typeface="Arial"/>
                <a:cs typeface="Arial"/>
              </a:rPr>
              <a:t>outputs</a:t>
            </a:r>
            <a:r>
              <a:rPr lang="en-US" sz="2000" dirty="0">
                <a:solidFill>
                  <a:prstClr val="black"/>
                </a:solidFill>
                <a:latin typeface="Arial"/>
                <a:cs typeface="Arial"/>
              </a:rPr>
              <a:t> and </a:t>
            </a:r>
            <a:r>
              <a:rPr lang="en-US" sz="2000" dirty="0" smtClean="0">
                <a:solidFill>
                  <a:prstClr val="black"/>
                </a:solidFill>
                <a:latin typeface="Arial"/>
                <a:cs typeface="Arial"/>
              </a:rPr>
              <a:t>the </a:t>
            </a:r>
            <a:r>
              <a:rPr lang="en-US" sz="2000" i="1" dirty="0" smtClean="0">
                <a:solidFill>
                  <a:prstClr val="black"/>
                </a:solidFill>
                <a:latin typeface="Arial"/>
                <a:cs typeface="Arial"/>
              </a:rPr>
              <a:t>performance </a:t>
            </a:r>
            <a:r>
              <a:rPr lang="en-US" sz="2000" dirty="0">
                <a:solidFill>
                  <a:prstClr val="black"/>
                </a:solidFill>
                <a:latin typeface="Arial"/>
                <a:cs typeface="Arial"/>
              </a:rPr>
              <a:t>of </a:t>
            </a:r>
            <a:r>
              <a:rPr lang="en-US" sz="2000" dirty="0" smtClean="0">
                <a:solidFill>
                  <a:prstClr val="black"/>
                </a:solidFill>
                <a:latin typeface="Arial"/>
                <a:cs typeface="Arial"/>
              </a:rPr>
              <a:t>EVM functions.</a:t>
            </a:r>
          </a:p>
          <a:p>
            <a:pPr marL="0" indent="0">
              <a:lnSpc>
                <a:spcPct val="110000"/>
              </a:lnSpc>
              <a:spcAft>
                <a:spcPts val="600"/>
              </a:spcAft>
              <a:buClr>
                <a:srgbClr val="5AABAC"/>
              </a:buClr>
              <a:buNone/>
            </a:pPr>
            <a:r>
              <a:rPr lang="en-US" sz="2000" dirty="0" smtClean="0">
                <a:solidFill>
                  <a:prstClr val="black"/>
                </a:solidFill>
                <a:latin typeface="Arial"/>
                <a:cs typeface="Arial"/>
              </a:rPr>
              <a:t>Inputs, outputs and performance of functions are organized into </a:t>
            </a:r>
            <a:r>
              <a:rPr lang="en-US" sz="2000" b="1" dirty="0" smtClean="0">
                <a:solidFill>
                  <a:prstClr val="black"/>
                </a:solidFill>
                <a:latin typeface="Arial"/>
                <a:cs typeface="Arial"/>
              </a:rPr>
              <a:t>categories</a:t>
            </a:r>
            <a:r>
              <a:rPr lang="en-US" sz="2000" dirty="0" smtClean="0">
                <a:solidFill>
                  <a:prstClr val="black"/>
                </a:solidFill>
                <a:latin typeface="Arial"/>
                <a:cs typeface="Arial"/>
              </a:rPr>
              <a:t>. </a:t>
            </a:r>
          </a:p>
          <a:p>
            <a:pPr marL="0" indent="0">
              <a:lnSpc>
                <a:spcPct val="110000"/>
              </a:lnSpc>
              <a:spcAft>
                <a:spcPts val="600"/>
              </a:spcAft>
              <a:buClr>
                <a:srgbClr val="5AABAC"/>
              </a:buClr>
              <a:buNone/>
            </a:pPr>
            <a:r>
              <a:rPr lang="en-US" sz="2000" dirty="0" smtClean="0">
                <a:solidFill>
                  <a:prstClr val="black"/>
                </a:solidFill>
                <a:latin typeface="Arial"/>
                <a:cs typeface="Arial"/>
              </a:rPr>
              <a:t>EVM </a:t>
            </a:r>
            <a:r>
              <a:rPr lang="en-US" sz="2000" dirty="0">
                <a:solidFill>
                  <a:prstClr val="black"/>
                </a:solidFill>
                <a:latin typeface="Arial"/>
                <a:cs typeface="Arial"/>
              </a:rPr>
              <a:t>defines minimum requirements (standards) for </a:t>
            </a:r>
            <a:r>
              <a:rPr lang="en-US" sz="2000" dirty="0" smtClean="0">
                <a:solidFill>
                  <a:prstClr val="black"/>
                </a:solidFill>
                <a:latin typeface="Arial"/>
                <a:cs typeface="Arial"/>
              </a:rPr>
              <a:t>categories.</a:t>
            </a:r>
            <a:endParaRPr lang="en-US" sz="2000" dirty="0">
              <a:solidFill>
                <a:prstClr val="black"/>
              </a:solidFill>
              <a:latin typeface="Arial"/>
              <a:cs typeface="Arial"/>
            </a:endParaRPr>
          </a:p>
        </p:txBody>
      </p:sp>
      <p:sp>
        <p:nvSpPr>
          <p:cNvPr id="12" name="Rectangle 11"/>
          <p:cNvSpPr/>
          <p:nvPr/>
        </p:nvSpPr>
        <p:spPr>
          <a:xfrm flipV="1">
            <a:off x="10847101" y="1127141"/>
            <a:ext cx="1344899" cy="92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829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https://ak2.picdn.net/shutterstock/videos/27445822/thumb/3.jpg?i10c=img.resize(height: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32"/>
            <a:ext cx="1219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7511" y="221227"/>
            <a:ext cx="4430180" cy="18314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a:defRPr/>
            </a:pPr>
            <a:r>
              <a:rPr lang="en-US" sz="3600" kern="0" dirty="0"/>
              <a:t>K1 </a:t>
            </a:r>
            <a:r>
              <a:rPr lang="en-US" sz="3600" kern="0" dirty="0" smtClean="0"/>
              <a:t>Kite-flying - a</a:t>
            </a:r>
            <a:r>
              <a:rPr kumimoji="0" lang="en-US" sz="3600" b="1" i="0" u="none" strike="noStrike" kern="0" cap="none" spc="0" normalizeH="0" baseline="0" noProof="0" dirty="0" smtClean="0">
                <a:ln>
                  <a:noFill/>
                </a:ln>
                <a:solidFill>
                  <a:srgbClr val="000000"/>
                </a:solidFill>
                <a:effectLst/>
                <a:uLnTx/>
                <a:uFillTx/>
                <a:latin typeface="Helvetica"/>
                <a:ea typeface="Helvetica"/>
                <a:cs typeface="Helvetica"/>
                <a:sym typeface="Helvetica"/>
              </a:rPr>
              <a:t> new EVM criterion?</a:t>
            </a:r>
            <a:r>
              <a:rPr kumimoji="0" lang="en-US" sz="3600" b="1" i="0" u="none" strike="noStrike" kern="0" cap="none" spc="0" normalizeH="0" noProof="0" dirty="0" smtClean="0">
                <a:ln>
                  <a:noFill/>
                </a:ln>
                <a:solidFill>
                  <a:srgbClr val="000000"/>
                </a:solidFill>
                <a:effectLst/>
                <a:uLnTx/>
                <a:uFillTx/>
                <a:latin typeface="Helvetica"/>
                <a:ea typeface="Helvetica"/>
                <a:cs typeface="Helvetica"/>
                <a:sym typeface="Helvetica"/>
              </a:rPr>
              <a:t> </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
        <p:nvSpPr>
          <p:cNvPr id="5" name="Title 1"/>
          <p:cNvSpPr txBox="1">
            <a:spLocks/>
          </p:cNvSpPr>
          <p:nvPr/>
        </p:nvSpPr>
        <p:spPr>
          <a:xfrm>
            <a:off x="687510" y="3119905"/>
            <a:ext cx="2802942"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Helvetica"/>
                <a:ea typeface="Helvetica"/>
                <a:cs typeface="Helvetica"/>
                <a:sym typeface="Helvetica"/>
              </a:rPr>
              <a:t>Inputs?</a:t>
            </a:r>
            <a:endParaRPr kumimoji="0" lang="en-US" sz="3600" b="1" i="0" u="none" strike="noStrike" kern="0" cap="none" spc="0" normalizeH="0" baseline="0" noProof="0" dirty="0">
              <a:ln>
                <a:noFill/>
              </a:ln>
              <a:solidFill>
                <a:schemeClr val="bg1"/>
              </a:solidFill>
              <a:effectLst/>
              <a:uLnTx/>
              <a:uFillTx/>
              <a:latin typeface="Helvetica"/>
              <a:ea typeface="Helvetica"/>
              <a:cs typeface="Helvetica"/>
              <a:sym typeface="Helvetica"/>
            </a:endParaRPr>
          </a:p>
        </p:txBody>
      </p:sp>
      <p:sp>
        <p:nvSpPr>
          <p:cNvPr id="6" name="Title 1"/>
          <p:cNvSpPr txBox="1">
            <a:spLocks/>
          </p:cNvSpPr>
          <p:nvPr/>
        </p:nvSpPr>
        <p:spPr>
          <a:xfrm>
            <a:off x="4694529" y="3119905"/>
            <a:ext cx="2802942"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3600" kern="0" dirty="0" smtClean="0">
                <a:solidFill>
                  <a:schemeClr val="bg1"/>
                </a:solidFill>
                <a:latin typeface="Helvetica"/>
                <a:ea typeface="Helvetica"/>
                <a:cs typeface="Helvetica"/>
              </a:rPr>
              <a:t>Out</a:t>
            </a:r>
            <a:r>
              <a:rPr kumimoji="0" lang="en-US" sz="3600" b="1" i="0" u="none" strike="noStrike" kern="0" cap="none" spc="0" normalizeH="0" baseline="0" noProof="0" dirty="0" smtClean="0">
                <a:ln>
                  <a:noFill/>
                </a:ln>
                <a:solidFill>
                  <a:schemeClr val="bg1"/>
                </a:solidFill>
                <a:effectLst/>
                <a:uLnTx/>
                <a:uFillTx/>
                <a:latin typeface="Helvetica"/>
                <a:ea typeface="Helvetica"/>
                <a:cs typeface="Helvetica"/>
                <a:sym typeface="Helvetica"/>
              </a:rPr>
              <a:t>puts?</a:t>
            </a:r>
            <a:endParaRPr kumimoji="0" lang="en-US" sz="3600" b="1" i="0" u="none" strike="noStrike" kern="0" cap="none" spc="0" normalizeH="0" baseline="0" noProof="0" dirty="0">
              <a:ln>
                <a:noFill/>
              </a:ln>
              <a:solidFill>
                <a:schemeClr val="bg1"/>
              </a:solidFill>
              <a:effectLst/>
              <a:uLnTx/>
              <a:uFillTx/>
              <a:latin typeface="Helvetica"/>
              <a:ea typeface="Helvetica"/>
              <a:cs typeface="Helvetica"/>
              <a:sym typeface="Helvetica"/>
            </a:endParaRPr>
          </a:p>
        </p:txBody>
      </p:sp>
      <p:sp>
        <p:nvSpPr>
          <p:cNvPr id="7" name="Title 1"/>
          <p:cNvSpPr txBox="1">
            <a:spLocks/>
          </p:cNvSpPr>
          <p:nvPr/>
        </p:nvSpPr>
        <p:spPr>
          <a:xfrm>
            <a:off x="8804787" y="3098418"/>
            <a:ext cx="3063122"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3600" kern="0" dirty="0" smtClean="0">
                <a:solidFill>
                  <a:schemeClr val="bg1"/>
                </a:solidFill>
                <a:latin typeface="Helvetica"/>
                <a:ea typeface="Helvetica"/>
                <a:cs typeface="Helvetica"/>
              </a:rPr>
              <a:t>Performance?</a:t>
            </a:r>
            <a:endParaRPr kumimoji="0" lang="en-US" sz="3600" b="1" i="0" u="none" strike="noStrike" kern="0" cap="none" spc="0" normalizeH="0" baseline="0" noProof="0" dirty="0">
              <a:ln>
                <a:noFill/>
              </a:ln>
              <a:solidFill>
                <a:schemeClr val="bg1"/>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1256834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1109489"/>
            <a:ext cx="11065059" cy="823376"/>
          </a:xfrm>
        </p:spPr>
        <p:txBody>
          <a:bodyPr>
            <a:noAutofit/>
          </a:bodyPr>
          <a:lstStyle/>
          <a:p>
            <a:r>
              <a:rPr lang="en-GB" sz="2400" dirty="0" smtClean="0">
                <a:solidFill>
                  <a:srgbClr val="009999"/>
                </a:solidFill>
              </a:rPr>
              <a:t>Input c</a:t>
            </a:r>
            <a:r>
              <a:rPr lang="en-GB" sz="2400" b="1" dirty="0" smtClean="0">
                <a:solidFill>
                  <a:srgbClr val="009999"/>
                </a:solidFill>
              </a:rPr>
              <a:t>ategories</a:t>
            </a:r>
            <a:endParaRPr lang="en-US" sz="2400" dirty="0"/>
          </a:p>
        </p:txBody>
      </p:sp>
      <p:sp>
        <p:nvSpPr>
          <p:cNvPr id="16" name="TextBox 15"/>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CRITERIA &gt; </a:t>
            </a:r>
            <a:r>
              <a:rPr lang="en-US" b="1" spc="100" dirty="0">
                <a:solidFill>
                  <a:schemeClr val="bg1"/>
                </a:solidFill>
                <a:latin typeface="Helvetica" charset="0"/>
                <a:ea typeface="Helvetica" charset="0"/>
                <a:cs typeface="Helvetica" charset="0"/>
              </a:rPr>
              <a:t>CATEGORY</a:t>
            </a:r>
            <a:r>
              <a:rPr lang="en-US" b="1" spc="100" dirty="0">
                <a:solidFill>
                  <a:srgbClr val="007474"/>
                </a:solidFill>
                <a:latin typeface="Helvetica" charset="0"/>
                <a:ea typeface="Helvetica" charset="0"/>
                <a:cs typeface="Helvetica" charset="0"/>
              </a:rPr>
              <a:t> &gt; REQUIREMENT &gt; QUESTION</a:t>
            </a:r>
          </a:p>
        </p:txBody>
      </p:sp>
      <p:graphicFrame>
        <p:nvGraphicFramePr>
          <p:cNvPr id="6" name="Table 5"/>
          <p:cNvGraphicFramePr>
            <a:graphicFrameLocks noGrp="1"/>
          </p:cNvGraphicFramePr>
          <p:nvPr>
            <p:extLst>
              <p:ext uri="{D42A27DB-BD31-4B8C-83A1-F6EECF244321}">
                <p14:modId xmlns:p14="http://schemas.microsoft.com/office/powerpoint/2010/main" val="2438481624"/>
              </p:ext>
            </p:extLst>
          </p:nvPr>
        </p:nvGraphicFramePr>
        <p:xfrm>
          <a:off x="3963579" y="1431144"/>
          <a:ext cx="3291382" cy="4615464"/>
        </p:xfrm>
        <a:graphic>
          <a:graphicData uri="http://schemas.openxmlformats.org/drawingml/2006/table">
            <a:tbl>
              <a:tblPr/>
              <a:tblGrid>
                <a:gridCol w="651213"/>
                <a:gridCol w="2640169"/>
              </a:tblGrid>
              <a:tr h="329676">
                <a:tc>
                  <a:txBody>
                    <a:bodyPr/>
                    <a:lstStyle/>
                    <a:p>
                      <a:pPr algn="l" fontAlgn="t"/>
                      <a:r>
                        <a:rPr lang="en-GB" sz="1600" b="1" i="0" u="none" strike="noStrike" dirty="0">
                          <a:solidFill>
                            <a:srgbClr val="000000"/>
                          </a:solidFill>
                          <a:effectLst/>
                          <a:latin typeface="Calibri"/>
                        </a:rPr>
                        <a:t>C1</a:t>
                      </a:r>
                    </a:p>
                  </a:txBody>
                  <a:tcPr marL="0" marR="0" marT="0" marB="0">
                    <a:lnL>
                      <a:noFill/>
                    </a:lnL>
                    <a:lnR>
                      <a:noFill/>
                    </a:lnR>
                    <a:lnT>
                      <a:noFill/>
                    </a:lnT>
                    <a:lnB>
                      <a:noFill/>
                    </a:lnB>
                  </a:tcPr>
                </a:tc>
                <a:tc>
                  <a:txBody>
                    <a:bodyPr/>
                    <a:lstStyle/>
                    <a:p>
                      <a:pPr algn="l" fontAlgn="t"/>
                      <a:r>
                        <a:rPr lang="en-GB" sz="1600" b="1" i="0" u="none" strike="noStrike" dirty="0">
                          <a:solidFill>
                            <a:srgbClr val="000000"/>
                          </a:solidFill>
                          <a:effectLst/>
                          <a:latin typeface="Calibri"/>
                        </a:rPr>
                        <a:t>Infrastructure</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C1.1</a:t>
                      </a:r>
                    </a:p>
                  </a:txBody>
                  <a:tcPr marL="0" marR="0" marT="0" marB="0">
                    <a:lnL>
                      <a:noFill/>
                    </a:lnL>
                    <a:lnR>
                      <a:noFill/>
                    </a:lnR>
                    <a:lnT>
                      <a:noFill/>
                    </a:lnT>
                    <a:lnB>
                      <a:noFill/>
                    </a:lnB>
                  </a:tcPr>
                </a:tc>
                <a:tc>
                  <a:txBody>
                    <a:bodyPr/>
                    <a:lstStyle/>
                    <a:p>
                      <a:pPr algn="l" fontAlgn="t"/>
                      <a:r>
                        <a:rPr lang="en-GB" sz="1600" b="0" i="0" u="none" strike="noStrike" dirty="0">
                          <a:solidFill>
                            <a:srgbClr val="000000"/>
                          </a:solidFill>
                          <a:effectLst/>
                          <a:latin typeface="Calibri"/>
                        </a:rPr>
                        <a:t>Utilities &amp; services</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C1.2</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Buildings &amp; facilities</a:t>
                      </a:r>
                    </a:p>
                  </a:txBody>
                  <a:tcPr marL="0" marR="0" marT="0" marB="0">
                    <a:lnL>
                      <a:noFill/>
                    </a:lnL>
                    <a:lnR>
                      <a:noFill/>
                    </a:lnR>
                    <a:lnT>
                      <a:noFill/>
                    </a:lnT>
                    <a:lnB>
                      <a:noFill/>
                    </a:lnB>
                  </a:tcPr>
                </a:tc>
              </a:tr>
              <a:tr h="329676">
                <a:tc>
                  <a:txBody>
                    <a:bodyPr/>
                    <a:lstStyle/>
                    <a:p>
                      <a:pPr algn="l" fontAlgn="t"/>
                      <a:r>
                        <a:rPr lang="en-GB" sz="1600" b="1" i="0" u="none" strike="noStrike">
                          <a:solidFill>
                            <a:srgbClr val="000000"/>
                          </a:solidFill>
                          <a:effectLst/>
                          <a:latin typeface="Calibri"/>
                        </a:rPr>
                        <a:t>C2</a:t>
                      </a:r>
                    </a:p>
                  </a:txBody>
                  <a:tcPr marL="0" marR="0" marT="0" marB="0">
                    <a:lnL>
                      <a:noFill/>
                    </a:lnL>
                    <a:lnR>
                      <a:noFill/>
                    </a:lnR>
                    <a:lnT>
                      <a:noFill/>
                    </a:lnT>
                    <a:lnB>
                      <a:noFill/>
                    </a:lnB>
                  </a:tcPr>
                </a:tc>
                <a:tc>
                  <a:txBody>
                    <a:bodyPr/>
                    <a:lstStyle/>
                    <a:p>
                      <a:pPr algn="l" fontAlgn="t"/>
                      <a:r>
                        <a:rPr lang="en-GB" sz="1600" b="1" i="0" u="none" strike="noStrike" dirty="0">
                          <a:solidFill>
                            <a:srgbClr val="000000"/>
                          </a:solidFill>
                          <a:effectLst/>
                          <a:latin typeface="Calibri"/>
                        </a:rPr>
                        <a:t>Equipment</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Storage equipment</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C2.1.1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Cold storage equipment</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C2.1.2</a:t>
                      </a:r>
                    </a:p>
                  </a:txBody>
                  <a:tcPr marL="0" marR="0" marT="0" marB="0">
                    <a:lnL>
                      <a:noFill/>
                    </a:lnL>
                    <a:lnR>
                      <a:noFill/>
                    </a:lnR>
                    <a:lnT>
                      <a:noFill/>
                    </a:lnT>
                    <a:lnB>
                      <a:noFill/>
                    </a:lnB>
                  </a:tcPr>
                </a:tc>
                <a:tc>
                  <a:txBody>
                    <a:bodyPr/>
                    <a:lstStyle/>
                    <a:p>
                      <a:pPr algn="l" fontAlgn="t"/>
                      <a:r>
                        <a:rPr lang="en-GB" sz="1600" b="0" i="0" u="none" strike="noStrike" dirty="0">
                          <a:solidFill>
                            <a:srgbClr val="000000"/>
                          </a:solidFill>
                          <a:effectLst/>
                          <a:latin typeface="Calibri"/>
                        </a:rPr>
                        <a:t>Other storage equipment</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C2.2</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Transportation equipment</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C2.2.1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Vehicles</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C2.2.2</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Insulated containers</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C2.3</a:t>
                      </a:r>
                    </a:p>
                  </a:txBody>
                  <a:tcPr marL="0" marR="0" marT="0" marB="0">
                    <a:lnL>
                      <a:noFill/>
                    </a:lnL>
                    <a:lnR>
                      <a:noFill/>
                    </a:lnR>
                    <a:lnT>
                      <a:noFill/>
                    </a:lnT>
                    <a:lnB>
                      <a:noFill/>
                    </a:lnB>
                  </a:tcPr>
                </a:tc>
                <a:tc>
                  <a:txBody>
                    <a:bodyPr/>
                    <a:lstStyle/>
                    <a:p>
                      <a:pPr algn="l" fontAlgn="t"/>
                      <a:r>
                        <a:rPr lang="en-GB" sz="1600" b="0" i="0" u="none" strike="noStrike" dirty="0">
                          <a:solidFill>
                            <a:srgbClr val="000000"/>
                          </a:solidFill>
                          <a:effectLst/>
                          <a:latin typeface="Calibri"/>
                        </a:rPr>
                        <a:t>Other equipment</a:t>
                      </a:r>
                    </a:p>
                  </a:txBody>
                  <a:tcPr marL="0" marR="0" marT="0" marB="0">
                    <a:lnL>
                      <a:noFill/>
                    </a:lnL>
                    <a:lnR>
                      <a:noFill/>
                    </a:lnR>
                    <a:lnT>
                      <a:noFill/>
                    </a:lnT>
                    <a:lnB>
                      <a:noFill/>
                    </a:lnB>
                  </a:tcPr>
                </a:tc>
              </a:tr>
              <a:tr h="329676">
                <a:tc>
                  <a:txBody>
                    <a:bodyPr/>
                    <a:lstStyle/>
                    <a:p>
                      <a:pPr algn="l" fontAlgn="t"/>
                      <a:r>
                        <a:rPr lang="en-GB" sz="1600" b="1" i="0" u="none" strike="noStrike">
                          <a:solidFill>
                            <a:srgbClr val="000000"/>
                          </a:solidFill>
                          <a:effectLst/>
                          <a:latin typeface="Calibri"/>
                        </a:rPr>
                        <a:t>C3</a:t>
                      </a:r>
                    </a:p>
                  </a:txBody>
                  <a:tcPr marL="0" marR="0" marT="0" marB="0">
                    <a:lnL>
                      <a:noFill/>
                    </a:lnL>
                    <a:lnR>
                      <a:noFill/>
                    </a:lnR>
                    <a:lnT>
                      <a:noFill/>
                    </a:lnT>
                    <a:lnB>
                      <a:noFill/>
                    </a:lnB>
                  </a:tcPr>
                </a:tc>
                <a:tc>
                  <a:txBody>
                    <a:bodyPr/>
                    <a:lstStyle/>
                    <a:p>
                      <a:pPr algn="l" fontAlgn="t"/>
                      <a:r>
                        <a:rPr lang="en-GB" sz="1600" b="1" i="0" u="none" strike="noStrike" dirty="0">
                          <a:solidFill>
                            <a:srgbClr val="000000"/>
                          </a:solidFill>
                          <a:effectLst/>
                          <a:latin typeface="Calibri"/>
                        </a:rPr>
                        <a:t>Information technology</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C3.1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General IT equipment</a:t>
                      </a:r>
                    </a:p>
                  </a:txBody>
                  <a:tcPr marL="0" marR="0" marT="0" marB="0">
                    <a:lnL>
                      <a:noFill/>
                    </a:lnL>
                    <a:lnR>
                      <a:noFill/>
                    </a:lnR>
                    <a:lnT>
                      <a:noFill/>
                    </a:lnT>
                    <a:lnB>
                      <a:noFill/>
                    </a:lnB>
                  </a:tcPr>
                </a:tc>
              </a:tr>
              <a:tr h="329676">
                <a:tc>
                  <a:txBody>
                    <a:bodyPr/>
                    <a:lstStyle/>
                    <a:p>
                      <a:pPr algn="l" fontAlgn="t"/>
                      <a:r>
                        <a:rPr lang="en-GB" sz="1600" b="0" i="0" u="none" strike="noStrike">
                          <a:solidFill>
                            <a:srgbClr val="000000"/>
                          </a:solidFill>
                          <a:effectLst/>
                          <a:latin typeface="Calibri"/>
                        </a:rPr>
                        <a:t>C3.2</a:t>
                      </a:r>
                    </a:p>
                  </a:txBody>
                  <a:tcPr marL="0" marR="0" marT="0" marB="0">
                    <a:lnL>
                      <a:noFill/>
                    </a:lnL>
                    <a:lnR>
                      <a:noFill/>
                    </a:lnR>
                    <a:lnT>
                      <a:noFill/>
                    </a:lnT>
                    <a:lnB>
                      <a:noFill/>
                    </a:lnB>
                  </a:tcPr>
                </a:tc>
                <a:tc>
                  <a:txBody>
                    <a:bodyPr/>
                    <a:lstStyle/>
                    <a:p>
                      <a:pPr algn="l" fontAlgn="t"/>
                      <a:r>
                        <a:rPr lang="en-GB" sz="1600" b="0" i="0" u="none" strike="noStrike" dirty="0">
                          <a:solidFill>
                            <a:srgbClr val="000000"/>
                          </a:solidFill>
                          <a:effectLst/>
                          <a:latin typeface="Calibri"/>
                        </a:rPr>
                        <a:t>Data management technology</a:t>
                      </a:r>
                    </a:p>
                  </a:txBody>
                  <a:tcPr marL="0" marR="0" marT="0" marB="0">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73861693"/>
              </p:ext>
            </p:extLst>
          </p:nvPr>
        </p:nvGraphicFramePr>
        <p:xfrm>
          <a:off x="8107390" y="1443093"/>
          <a:ext cx="3291382" cy="4658394"/>
        </p:xfrm>
        <a:graphic>
          <a:graphicData uri="http://schemas.openxmlformats.org/drawingml/2006/table">
            <a:tbl>
              <a:tblPr/>
              <a:tblGrid>
                <a:gridCol w="651213"/>
                <a:gridCol w="2640169"/>
              </a:tblGrid>
              <a:tr h="358338">
                <a:tc>
                  <a:txBody>
                    <a:bodyPr/>
                    <a:lstStyle/>
                    <a:p>
                      <a:pPr algn="l" fontAlgn="t"/>
                      <a:r>
                        <a:rPr lang="en-GB" sz="1600" b="1" i="0" u="none" strike="noStrike" dirty="0">
                          <a:solidFill>
                            <a:srgbClr val="000000"/>
                          </a:solidFill>
                          <a:effectLst/>
                          <a:latin typeface="Calibri"/>
                        </a:rPr>
                        <a:t>C4</a:t>
                      </a:r>
                    </a:p>
                  </a:txBody>
                  <a:tcPr marL="0" marR="0" marT="0" marB="0">
                    <a:lnL>
                      <a:noFill/>
                    </a:lnL>
                    <a:lnR>
                      <a:noFill/>
                    </a:lnR>
                    <a:lnT>
                      <a:noFill/>
                    </a:lnT>
                    <a:lnB>
                      <a:noFill/>
                    </a:lnB>
                  </a:tcPr>
                </a:tc>
                <a:tc>
                  <a:txBody>
                    <a:bodyPr/>
                    <a:lstStyle/>
                    <a:p>
                      <a:pPr algn="l" fontAlgn="t"/>
                      <a:r>
                        <a:rPr lang="en-GB" sz="1600" b="1" i="0" u="none" strike="noStrike" dirty="0">
                          <a:solidFill>
                            <a:srgbClr val="000000"/>
                          </a:solidFill>
                          <a:effectLst/>
                          <a:latin typeface="Calibri"/>
                        </a:rPr>
                        <a:t>Human resources</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C4.1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Staffing</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C4.2</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Training</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C4.3</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Knowledge &amp; understanding</a:t>
                      </a:r>
                    </a:p>
                  </a:txBody>
                  <a:tcPr marL="0" marR="0" marT="0" marB="0">
                    <a:lnL>
                      <a:noFill/>
                    </a:lnL>
                    <a:lnR>
                      <a:noFill/>
                    </a:lnR>
                    <a:lnT>
                      <a:noFill/>
                    </a:lnT>
                    <a:lnB>
                      <a:noFill/>
                    </a:lnB>
                  </a:tcPr>
                </a:tc>
              </a:tr>
              <a:tr h="358338">
                <a:tc>
                  <a:txBody>
                    <a:bodyPr/>
                    <a:lstStyle/>
                    <a:p>
                      <a:pPr algn="l" fontAlgn="t"/>
                      <a:r>
                        <a:rPr lang="en-GB" sz="1600" b="1" i="0" u="none" strike="noStrike">
                          <a:solidFill>
                            <a:srgbClr val="000000"/>
                          </a:solidFill>
                          <a:effectLst/>
                          <a:latin typeface="Calibri"/>
                        </a:rPr>
                        <a:t>C5</a:t>
                      </a:r>
                    </a:p>
                  </a:txBody>
                  <a:tcPr marL="0" marR="0" marT="0" marB="0">
                    <a:lnL>
                      <a:noFill/>
                    </a:lnL>
                    <a:lnR>
                      <a:noFill/>
                    </a:lnR>
                    <a:lnT>
                      <a:noFill/>
                    </a:lnT>
                    <a:lnB>
                      <a:noFill/>
                    </a:lnB>
                  </a:tcPr>
                </a:tc>
                <a:tc>
                  <a:txBody>
                    <a:bodyPr/>
                    <a:lstStyle/>
                    <a:p>
                      <a:pPr algn="l" fontAlgn="t"/>
                      <a:r>
                        <a:rPr lang="en-GB" sz="1600" b="1" i="0" u="none" strike="noStrike" dirty="0">
                          <a:solidFill>
                            <a:srgbClr val="000000"/>
                          </a:solidFill>
                          <a:effectLst/>
                          <a:latin typeface="Calibri"/>
                        </a:rPr>
                        <a:t>Policies &amp; procedures</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C5.1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Evidence</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C5.2</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Policy &amp; strategy</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C5.3</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SOPs</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C5.4</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Contracts</a:t>
                      </a:r>
                    </a:p>
                  </a:txBody>
                  <a:tcPr marL="0" marR="0" marT="0" marB="0">
                    <a:lnL>
                      <a:noFill/>
                    </a:lnL>
                    <a:lnR>
                      <a:noFill/>
                    </a:lnR>
                    <a:lnT>
                      <a:noFill/>
                    </a:lnT>
                    <a:lnB>
                      <a:noFill/>
                    </a:lnB>
                  </a:tcPr>
                </a:tc>
              </a:tr>
              <a:tr h="358338">
                <a:tc>
                  <a:txBody>
                    <a:bodyPr/>
                    <a:lstStyle/>
                    <a:p>
                      <a:pPr algn="l" fontAlgn="t"/>
                      <a:r>
                        <a:rPr lang="en-GB" sz="1600" b="1" i="0" u="none" strike="noStrike">
                          <a:solidFill>
                            <a:srgbClr val="000000"/>
                          </a:solidFill>
                          <a:effectLst/>
                          <a:latin typeface="Calibri"/>
                        </a:rPr>
                        <a:t>C6</a:t>
                      </a:r>
                    </a:p>
                  </a:txBody>
                  <a:tcPr marL="0" marR="0" marT="0" marB="0">
                    <a:lnL>
                      <a:noFill/>
                    </a:lnL>
                    <a:lnR>
                      <a:noFill/>
                    </a:lnR>
                    <a:lnT>
                      <a:noFill/>
                    </a:lnT>
                    <a:lnB>
                      <a:noFill/>
                    </a:lnB>
                  </a:tcPr>
                </a:tc>
                <a:tc>
                  <a:txBody>
                    <a:bodyPr/>
                    <a:lstStyle/>
                    <a:p>
                      <a:pPr algn="l" fontAlgn="t"/>
                      <a:r>
                        <a:rPr lang="en-GB" sz="1600" b="1" i="0" u="none" strike="noStrike" dirty="0">
                          <a:solidFill>
                            <a:srgbClr val="000000"/>
                          </a:solidFill>
                          <a:effectLst/>
                          <a:latin typeface="Calibri"/>
                        </a:rPr>
                        <a:t>Financial resources</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C6.1</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Salaries</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C6.2</a:t>
                      </a:r>
                    </a:p>
                  </a:txBody>
                  <a:tcPr marL="0" marR="0" marT="0" marB="0">
                    <a:lnL>
                      <a:noFill/>
                    </a:lnL>
                    <a:lnR>
                      <a:noFill/>
                    </a:lnR>
                    <a:lnT>
                      <a:noFill/>
                    </a:lnT>
                    <a:lnB>
                      <a:noFill/>
                    </a:lnB>
                  </a:tcPr>
                </a:tc>
                <a:tc>
                  <a:txBody>
                    <a:bodyPr/>
                    <a:lstStyle/>
                    <a:p>
                      <a:pPr algn="l" fontAlgn="t"/>
                      <a:r>
                        <a:rPr lang="en-GB" sz="1600" b="0" i="0" u="none" strike="noStrike">
                          <a:solidFill>
                            <a:srgbClr val="000000"/>
                          </a:solidFill>
                          <a:effectLst/>
                          <a:latin typeface="Calibri"/>
                        </a:rPr>
                        <a:t>Funds for operations</a:t>
                      </a:r>
                    </a:p>
                  </a:txBody>
                  <a:tcPr marL="0" marR="0" marT="0" marB="0">
                    <a:lnL>
                      <a:noFill/>
                    </a:lnL>
                    <a:lnR>
                      <a:noFill/>
                    </a:lnR>
                    <a:lnT>
                      <a:noFill/>
                    </a:lnT>
                    <a:lnB>
                      <a:noFill/>
                    </a:lnB>
                  </a:tcPr>
                </a:tc>
              </a:tr>
              <a:tr h="358338">
                <a:tc>
                  <a:txBody>
                    <a:bodyPr/>
                    <a:lstStyle/>
                    <a:p>
                      <a:pPr algn="l" fontAlgn="t"/>
                      <a:r>
                        <a:rPr lang="en-GB" sz="1600" b="0" i="0" u="none" strike="noStrike">
                          <a:solidFill>
                            <a:srgbClr val="000000"/>
                          </a:solidFill>
                          <a:effectLst/>
                          <a:latin typeface="Calibri"/>
                        </a:rPr>
                        <a:t>C6.3</a:t>
                      </a:r>
                    </a:p>
                  </a:txBody>
                  <a:tcPr marL="0" marR="0" marT="0" marB="0">
                    <a:lnL>
                      <a:noFill/>
                    </a:lnL>
                    <a:lnR>
                      <a:noFill/>
                    </a:lnR>
                    <a:lnT>
                      <a:noFill/>
                    </a:lnT>
                    <a:lnB>
                      <a:noFill/>
                    </a:lnB>
                  </a:tcPr>
                </a:tc>
                <a:tc>
                  <a:txBody>
                    <a:bodyPr/>
                    <a:lstStyle/>
                    <a:p>
                      <a:pPr algn="l" fontAlgn="t"/>
                      <a:r>
                        <a:rPr lang="en-GB" sz="1600" b="0" i="0" u="none" strike="noStrike" dirty="0">
                          <a:solidFill>
                            <a:srgbClr val="000000"/>
                          </a:solidFill>
                          <a:effectLst/>
                          <a:latin typeface="Calibri"/>
                        </a:rPr>
                        <a:t>Funds for development</a:t>
                      </a: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40737200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251" y="2414412"/>
            <a:ext cx="10880188" cy="1014588"/>
          </a:xfrm>
        </p:spPr>
        <p:txBody>
          <a:bodyPr>
            <a:normAutofit/>
          </a:bodyPr>
          <a:lstStyle/>
          <a:p>
            <a:r>
              <a:rPr lang="en-US" sz="2600" b="1" spc="100" dirty="0" smtClean="0">
                <a:solidFill>
                  <a:schemeClr val="accent1">
                    <a:lumMod val="20000"/>
                    <a:lumOff val="80000"/>
                  </a:schemeClr>
                </a:solidFill>
                <a:latin typeface="Helvetica" charset="0"/>
                <a:ea typeface="Helvetica" charset="0"/>
                <a:cs typeface="Helvetica" charset="0"/>
              </a:rPr>
              <a:t>EVM &gt; </a:t>
            </a:r>
            <a:r>
              <a:rPr lang="en-US" sz="2600" b="1" spc="100" dirty="0">
                <a:solidFill>
                  <a:schemeClr val="accent2">
                    <a:lumMod val="20000"/>
                    <a:lumOff val="80000"/>
                  </a:schemeClr>
                </a:solidFill>
                <a:latin typeface="Helvetica" charset="0"/>
                <a:ea typeface="Helvetica" charset="0"/>
                <a:cs typeface="Helvetica" charset="0"/>
              </a:rPr>
              <a:t>CRITERIA </a:t>
            </a:r>
            <a:r>
              <a:rPr lang="en-US" sz="2600" b="1" spc="100" dirty="0">
                <a:solidFill>
                  <a:schemeClr val="accent1">
                    <a:lumMod val="20000"/>
                    <a:lumOff val="80000"/>
                  </a:schemeClr>
                </a:solidFill>
                <a:latin typeface="Helvetica" charset="0"/>
                <a:ea typeface="Helvetica" charset="0"/>
                <a:cs typeface="Helvetica" charset="0"/>
              </a:rPr>
              <a:t>&gt; </a:t>
            </a:r>
            <a:r>
              <a:rPr lang="en-US" sz="2600" b="1" spc="100" dirty="0">
                <a:solidFill>
                  <a:schemeClr val="accent2">
                    <a:lumMod val="20000"/>
                    <a:lumOff val="80000"/>
                  </a:schemeClr>
                </a:solidFill>
                <a:latin typeface="Helvetica" charset="0"/>
                <a:ea typeface="Helvetica" charset="0"/>
                <a:cs typeface="Helvetica" charset="0"/>
              </a:rPr>
              <a:t>CATEGORY </a:t>
            </a:r>
            <a:r>
              <a:rPr lang="en-US" sz="2600" b="1" spc="100" dirty="0">
                <a:solidFill>
                  <a:schemeClr val="accent1">
                    <a:lumMod val="20000"/>
                    <a:lumOff val="80000"/>
                  </a:schemeClr>
                </a:solidFill>
                <a:latin typeface="Helvetica" charset="0"/>
                <a:ea typeface="Helvetica" charset="0"/>
                <a:cs typeface="Helvetica" charset="0"/>
              </a:rPr>
              <a:t>&gt; </a:t>
            </a:r>
            <a:r>
              <a:rPr lang="en-US" sz="2600" b="1" spc="100" dirty="0">
                <a:solidFill>
                  <a:srgbClr val="009999"/>
                </a:solidFill>
                <a:latin typeface="Helvetica" charset="0"/>
                <a:ea typeface="Helvetica" charset="0"/>
                <a:cs typeface="Helvetica" charset="0"/>
              </a:rPr>
              <a:t>REQUIREMENT</a:t>
            </a:r>
            <a:r>
              <a:rPr lang="en-US" sz="2600" b="1" spc="100" dirty="0">
                <a:solidFill>
                  <a:schemeClr val="accent1">
                    <a:lumMod val="20000"/>
                    <a:lumOff val="80000"/>
                  </a:schemeClr>
                </a:solidFill>
                <a:latin typeface="Helvetica" charset="0"/>
                <a:ea typeface="Helvetica" charset="0"/>
                <a:cs typeface="Helvetica" charset="0"/>
              </a:rPr>
              <a:t> &gt; QUESTION</a:t>
            </a:r>
          </a:p>
        </p:txBody>
      </p:sp>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24"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lvl="0">
              <a:defRPr/>
            </a:pPr>
            <a:r>
              <a:rPr lang="en-US" sz="3600" kern="0" dirty="0"/>
              <a:t>How does EVM work?</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3497841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963868"/>
            <a:ext cx="11036924" cy="2283680"/>
          </a:xfrm>
        </p:spPr>
        <p:txBody>
          <a:bodyPr>
            <a:normAutofit/>
          </a:bodyPr>
          <a:lstStyle/>
          <a:p>
            <a:r>
              <a:rPr lang="en-US" sz="2400" b="0" dirty="0" smtClean="0">
                <a:solidFill>
                  <a:schemeClr val="tx1"/>
                </a:solidFill>
              </a:rPr>
              <a:t>For </a:t>
            </a:r>
            <a:r>
              <a:rPr lang="en-US" sz="2400" b="0" dirty="0" smtClean="0"/>
              <a:t>each </a:t>
            </a:r>
            <a:r>
              <a:rPr lang="en-US" sz="2400" b="0" dirty="0"/>
              <a:t>category, minimum standards </a:t>
            </a:r>
            <a:r>
              <a:rPr lang="en-US" sz="2400" b="0" dirty="0" smtClean="0"/>
              <a:t>are </a:t>
            </a:r>
            <a:r>
              <a:rPr lang="en-US" sz="2400" b="0" dirty="0"/>
              <a:t>set</a:t>
            </a:r>
            <a:r>
              <a:rPr lang="en-US" sz="2400" b="0" dirty="0" smtClean="0"/>
              <a:t>. These requirements set the standard for immunization supply chains. </a:t>
            </a:r>
            <a:br>
              <a:rPr lang="en-US" sz="2400" b="0" dirty="0" smtClean="0"/>
            </a:br>
            <a:r>
              <a:rPr lang="en-US" sz="2400" b="0" dirty="0" smtClean="0"/>
              <a:t/>
            </a:r>
            <a:br>
              <a:rPr lang="en-US" sz="2400" b="0" dirty="0" smtClean="0"/>
            </a:br>
            <a:r>
              <a:rPr lang="en-US" sz="2400" b="0" dirty="0" smtClean="0"/>
              <a:t>Requirements are organized by category and applicable to particular criteria. They are also given a weighting of 5,1, or 0. </a:t>
            </a:r>
            <a:endParaRPr lang="en-US" sz="2400" b="0" dirty="0"/>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CRITERIA &gt; CATEGORY &gt; </a:t>
            </a:r>
            <a:r>
              <a:rPr lang="en-US" b="1" spc="100" dirty="0">
                <a:solidFill>
                  <a:schemeClr val="bg1"/>
                </a:solidFill>
                <a:latin typeface="Helvetica" charset="0"/>
                <a:ea typeface="Helvetica" charset="0"/>
                <a:cs typeface="Helvetica" charset="0"/>
              </a:rPr>
              <a:t>REQUIREMENT</a:t>
            </a:r>
            <a:r>
              <a:rPr lang="en-US" b="1" spc="100" dirty="0">
                <a:solidFill>
                  <a:srgbClr val="007474"/>
                </a:solidFill>
                <a:latin typeface="Helvetica" charset="0"/>
                <a:ea typeface="Helvetica" charset="0"/>
                <a:cs typeface="Helvetica" charset="0"/>
              </a:rPr>
              <a:t> &gt; QUESTION</a:t>
            </a:r>
          </a:p>
        </p:txBody>
      </p:sp>
      <p:sp>
        <p:nvSpPr>
          <p:cNvPr id="6" name="Title 1"/>
          <p:cNvSpPr txBox="1">
            <a:spLocks/>
          </p:cNvSpPr>
          <p:nvPr/>
        </p:nvSpPr>
        <p:spPr>
          <a:xfrm>
            <a:off x="597057" y="3247548"/>
            <a:ext cx="4124571" cy="21461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r>
              <a:rPr lang="en-US" sz="15000" kern="0" dirty="0" smtClean="0">
                <a:solidFill>
                  <a:srgbClr val="009999"/>
                </a:solidFill>
              </a:rPr>
              <a:t>247</a:t>
            </a:r>
            <a:endParaRPr lang="en-US" sz="15000" kern="0" dirty="0"/>
          </a:p>
        </p:txBody>
      </p:sp>
      <p:sp>
        <p:nvSpPr>
          <p:cNvPr id="7" name="Title 1"/>
          <p:cNvSpPr txBox="1">
            <a:spLocks/>
          </p:cNvSpPr>
          <p:nvPr/>
        </p:nvSpPr>
        <p:spPr>
          <a:xfrm>
            <a:off x="6398768" y="3097920"/>
            <a:ext cx="5621436" cy="24786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r>
              <a:rPr lang="en-US" sz="15000" kern="0" dirty="0" smtClean="0">
                <a:solidFill>
                  <a:srgbClr val="009999"/>
                </a:solidFill>
              </a:rPr>
              <a:t>618</a:t>
            </a:r>
            <a:endParaRPr lang="en-US" sz="15000" kern="0" dirty="0"/>
          </a:p>
        </p:txBody>
      </p:sp>
      <p:sp>
        <p:nvSpPr>
          <p:cNvPr id="4" name="Rectangle 3"/>
          <p:cNvSpPr/>
          <p:nvPr/>
        </p:nvSpPr>
        <p:spPr>
          <a:xfrm>
            <a:off x="511047" y="5383999"/>
            <a:ext cx="2068195" cy="430887"/>
          </a:xfrm>
          <a:prstGeom prst="rect">
            <a:avLst/>
          </a:prstGeom>
        </p:spPr>
        <p:txBody>
          <a:bodyPr wrap="none">
            <a:spAutoFit/>
          </a:bodyPr>
          <a:lstStyle/>
          <a:p>
            <a:r>
              <a:rPr lang="en-GB" sz="2200" b="1" kern="0" dirty="0" smtClean="0">
                <a:solidFill>
                  <a:srgbClr val="000000"/>
                </a:solidFill>
                <a:sym typeface="Helvetica"/>
              </a:rPr>
              <a:t>Requirements</a:t>
            </a:r>
            <a:endParaRPr lang="en-US" dirty="0"/>
          </a:p>
        </p:txBody>
      </p:sp>
      <p:sp>
        <p:nvSpPr>
          <p:cNvPr id="9" name="Rectangle 8"/>
          <p:cNvSpPr/>
          <p:nvPr/>
        </p:nvSpPr>
        <p:spPr>
          <a:xfrm>
            <a:off x="6470412" y="5383999"/>
            <a:ext cx="2601994" cy="430887"/>
          </a:xfrm>
          <a:prstGeom prst="rect">
            <a:avLst/>
          </a:prstGeom>
        </p:spPr>
        <p:txBody>
          <a:bodyPr wrap="none">
            <a:spAutoFit/>
          </a:bodyPr>
          <a:lstStyle/>
          <a:p>
            <a:r>
              <a:rPr lang="en-GB" sz="2200" b="1" kern="0" dirty="0" smtClean="0">
                <a:solidFill>
                  <a:srgbClr val="000000"/>
                </a:solidFill>
                <a:sym typeface="Helvetica"/>
              </a:rPr>
              <a:t>Sub-requirements</a:t>
            </a:r>
            <a:endParaRPr lang="en-US" dirty="0"/>
          </a:p>
        </p:txBody>
      </p:sp>
    </p:spTree>
    <p:extLst>
      <p:ext uri="{BB962C8B-B14F-4D97-AF65-F5344CB8AC3E}">
        <p14:creationId xmlns:p14="http://schemas.microsoft.com/office/powerpoint/2010/main" val="26077550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963868"/>
            <a:ext cx="11036924" cy="1513325"/>
          </a:xfrm>
        </p:spPr>
        <p:txBody>
          <a:bodyPr>
            <a:normAutofit/>
          </a:bodyPr>
          <a:lstStyle/>
          <a:p>
            <a:r>
              <a:rPr lang="en-US" sz="2400" dirty="0" smtClean="0"/>
              <a:t>R120 Refrigerated </a:t>
            </a:r>
            <a:r>
              <a:rPr lang="en-US" sz="2400" dirty="0"/>
              <a:t>vehicles meet minimum standards</a:t>
            </a:r>
            <a:r>
              <a:rPr lang="en-US" sz="2400" dirty="0" smtClean="0"/>
              <a:t>.</a:t>
            </a:r>
            <a:endParaRPr lang="en-US" sz="2400" dirty="0"/>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CRITERIA &gt; CATEGORY &gt; </a:t>
            </a:r>
            <a:r>
              <a:rPr lang="en-US" b="1" spc="100" dirty="0">
                <a:solidFill>
                  <a:schemeClr val="bg1"/>
                </a:solidFill>
                <a:latin typeface="Helvetica" charset="0"/>
                <a:ea typeface="Helvetica" charset="0"/>
                <a:cs typeface="Helvetica" charset="0"/>
              </a:rPr>
              <a:t>REQUIREMENT</a:t>
            </a:r>
            <a:r>
              <a:rPr lang="en-US" b="1" spc="100" dirty="0">
                <a:solidFill>
                  <a:srgbClr val="007474"/>
                </a:solidFill>
                <a:latin typeface="Helvetica" charset="0"/>
                <a:ea typeface="Helvetica" charset="0"/>
                <a:cs typeface="Helvetica" charset="0"/>
              </a:rPr>
              <a:t> &gt; QUESTION</a:t>
            </a:r>
          </a:p>
        </p:txBody>
      </p:sp>
      <p:sp>
        <p:nvSpPr>
          <p:cNvPr id="5" name="Rectangle 4"/>
          <p:cNvSpPr/>
          <p:nvPr/>
        </p:nvSpPr>
        <p:spPr>
          <a:xfrm>
            <a:off x="484909" y="2039863"/>
            <a:ext cx="10474036" cy="3170099"/>
          </a:xfrm>
          <a:prstGeom prst="rect">
            <a:avLst/>
          </a:prstGeom>
        </p:spPr>
        <p:txBody>
          <a:bodyPr wrap="square">
            <a:spAutoFit/>
          </a:bodyPr>
          <a:lstStyle/>
          <a:p>
            <a:r>
              <a:rPr lang="en-GB" sz="2000" dirty="0" smtClean="0"/>
              <a:t>R121 Refrigeration </a:t>
            </a:r>
            <a:r>
              <a:rPr lang="en-GB" sz="2000" dirty="0"/>
              <a:t>units have a standby electric power system. </a:t>
            </a:r>
          </a:p>
          <a:p>
            <a:r>
              <a:rPr lang="en-GB" sz="2000" dirty="0" smtClean="0"/>
              <a:t>R122 Refrigeration </a:t>
            </a:r>
            <a:r>
              <a:rPr lang="en-GB" sz="2000" dirty="0"/>
              <a:t>units can operate for 24 hours autonomously.</a:t>
            </a:r>
          </a:p>
          <a:p>
            <a:r>
              <a:rPr lang="en-GB" sz="2000" dirty="0" smtClean="0"/>
              <a:t>R123 Refrigeration </a:t>
            </a:r>
            <a:r>
              <a:rPr lang="en-GB" sz="2000" dirty="0"/>
              <a:t>units have adjustable thermostats.</a:t>
            </a:r>
          </a:p>
          <a:p>
            <a:r>
              <a:rPr lang="en-GB" sz="2000" dirty="0" smtClean="0"/>
              <a:t>R124 Refrigeration </a:t>
            </a:r>
            <a:r>
              <a:rPr lang="en-GB" sz="2000" dirty="0"/>
              <a:t>units have low temperature protection.</a:t>
            </a:r>
          </a:p>
          <a:p>
            <a:r>
              <a:rPr lang="en-GB" sz="2000" dirty="0" smtClean="0"/>
              <a:t>R125 Refrigeration </a:t>
            </a:r>
            <a:r>
              <a:rPr lang="en-GB" sz="2000" dirty="0"/>
              <a:t>units have automatic defrosting.</a:t>
            </a:r>
          </a:p>
          <a:p>
            <a:r>
              <a:rPr lang="en-GB" sz="2000" dirty="0" smtClean="0"/>
              <a:t>R126 Refrigeration </a:t>
            </a:r>
            <a:r>
              <a:rPr lang="en-GB" sz="2000" dirty="0"/>
              <a:t>units use CFC-free refrigerant.</a:t>
            </a:r>
          </a:p>
          <a:p>
            <a:r>
              <a:rPr lang="en-GB" sz="2000" dirty="0" smtClean="0"/>
              <a:t>R127 Refrigerated </a:t>
            </a:r>
            <a:r>
              <a:rPr lang="en-GB" sz="2000" dirty="0"/>
              <a:t>compartment doors have plastic strip curtain.</a:t>
            </a:r>
          </a:p>
          <a:p>
            <a:r>
              <a:rPr lang="en-GB" sz="2000" dirty="0" smtClean="0"/>
              <a:t>R128 Refrigerated </a:t>
            </a:r>
            <a:r>
              <a:rPr lang="en-GB" sz="2000" dirty="0"/>
              <a:t>compartments have non-slip floors.</a:t>
            </a:r>
          </a:p>
          <a:p>
            <a:r>
              <a:rPr lang="en-GB" sz="2000" dirty="0" smtClean="0"/>
              <a:t>R129 Refrigerated </a:t>
            </a:r>
            <a:r>
              <a:rPr lang="en-GB" sz="2000" dirty="0"/>
              <a:t>compartments have suitable containers for holding the vaccine load.</a:t>
            </a:r>
          </a:p>
          <a:p>
            <a:r>
              <a:rPr lang="en-GB" sz="2000" dirty="0" smtClean="0"/>
              <a:t>R130 Refrigerated </a:t>
            </a:r>
            <a:r>
              <a:rPr lang="en-GB" sz="2000" dirty="0"/>
              <a:t>compartments have a mechanism for restraining the vaccine load.</a:t>
            </a:r>
          </a:p>
        </p:txBody>
      </p:sp>
    </p:spTree>
    <p:extLst>
      <p:ext uri="{BB962C8B-B14F-4D97-AF65-F5344CB8AC3E}">
        <p14:creationId xmlns:p14="http://schemas.microsoft.com/office/powerpoint/2010/main" val="299423581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251" y="2414412"/>
            <a:ext cx="10880188" cy="1014588"/>
          </a:xfrm>
        </p:spPr>
        <p:txBody>
          <a:bodyPr>
            <a:normAutofit/>
          </a:bodyPr>
          <a:lstStyle/>
          <a:p>
            <a:r>
              <a:rPr lang="en-US" sz="2600" b="1" spc="100" dirty="0" smtClean="0">
                <a:solidFill>
                  <a:schemeClr val="accent1">
                    <a:lumMod val="20000"/>
                    <a:lumOff val="80000"/>
                  </a:schemeClr>
                </a:solidFill>
                <a:latin typeface="Helvetica" charset="0"/>
                <a:ea typeface="Helvetica" charset="0"/>
                <a:cs typeface="Helvetica" charset="0"/>
              </a:rPr>
              <a:t>EVM &gt; </a:t>
            </a:r>
            <a:r>
              <a:rPr lang="en-US" sz="2600" b="1" spc="100" dirty="0">
                <a:solidFill>
                  <a:schemeClr val="accent2">
                    <a:lumMod val="20000"/>
                    <a:lumOff val="80000"/>
                  </a:schemeClr>
                </a:solidFill>
                <a:latin typeface="Helvetica" charset="0"/>
                <a:ea typeface="Helvetica" charset="0"/>
                <a:cs typeface="Helvetica" charset="0"/>
              </a:rPr>
              <a:t>CRITERIA </a:t>
            </a:r>
            <a:r>
              <a:rPr lang="en-US" sz="2600" b="1" spc="100" dirty="0">
                <a:solidFill>
                  <a:schemeClr val="accent1">
                    <a:lumMod val="20000"/>
                    <a:lumOff val="80000"/>
                  </a:schemeClr>
                </a:solidFill>
                <a:latin typeface="Helvetica" charset="0"/>
                <a:ea typeface="Helvetica" charset="0"/>
                <a:cs typeface="Helvetica" charset="0"/>
              </a:rPr>
              <a:t>&gt; </a:t>
            </a:r>
            <a:r>
              <a:rPr lang="en-US" sz="2600" b="1" spc="100" dirty="0">
                <a:solidFill>
                  <a:schemeClr val="accent2">
                    <a:lumMod val="20000"/>
                    <a:lumOff val="80000"/>
                  </a:schemeClr>
                </a:solidFill>
                <a:latin typeface="Helvetica" charset="0"/>
                <a:ea typeface="Helvetica" charset="0"/>
                <a:cs typeface="Helvetica" charset="0"/>
              </a:rPr>
              <a:t>CATEGORY </a:t>
            </a:r>
            <a:r>
              <a:rPr lang="en-US" sz="2600" b="1" spc="100" dirty="0">
                <a:solidFill>
                  <a:schemeClr val="accent1">
                    <a:lumMod val="20000"/>
                    <a:lumOff val="80000"/>
                  </a:schemeClr>
                </a:solidFill>
                <a:latin typeface="Helvetica" charset="0"/>
                <a:ea typeface="Helvetica" charset="0"/>
                <a:cs typeface="Helvetica" charset="0"/>
              </a:rPr>
              <a:t>&gt; </a:t>
            </a:r>
            <a:r>
              <a:rPr lang="en-US" sz="2600" b="1" spc="100" dirty="0">
                <a:solidFill>
                  <a:schemeClr val="accent2">
                    <a:lumMod val="20000"/>
                    <a:lumOff val="80000"/>
                  </a:schemeClr>
                </a:solidFill>
                <a:latin typeface="Helvetica" charset="0"/>
                <a:ea typeface="Helvetica" charset="0"/>
                <a:cs typeface="Helvetica" charset="0"/>
              </a:rPr>
              <a:t>REQUIREMENT </a:t>
            </a:r>
            <a:r>
              <a:rPr lang="en-US" sz="2600" b="1" spc="100" dirty="0">
                <a:solidFill>
                  <a:schemeClr val="accent1">
                    <a:lumMod val="20000"/>
                    <a:lumOff val="80000"/>
                  </a:schemeClr>
                </a:solidFill>
                <a:latin typeface="Helvetica" charset="0"/>
                <a:ea typeface="Helvetica" charset="0"/>
                <a:cs typeface="Helvetica" charset="0"/>
              </a:rPr>
              <a:t>&gt; </a:t>
            </a:r>
            <a:r>
              <a:rPr lang="en-US" sz="2600" b="1" spc="100" dirty="0">
                <a:solidFill>
                  <a:srgbClr val="009999"/>
                </a:solidFill>
                <a:latin typeface="Helvetica" charset="0"/>
                <a:ea typeface="Helvetica" charset="0"/>
                <a:cs typeface="Helvetica" charset="0"/>
              </a:rPr>
              <a:t>QUESTION</a:t>
            </a:r>
          </a:p>
        </p:txBody>
      </p:sp>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24"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lvl="0">
              <a:defRPr/>
            </a:pPr>
            <a:r>
              <a:rPr lang="en-US" sz="3600" kern="0" dirty="0"/>
              <a:t>How does EVM work?</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3474502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9" y="1308294"/>
            <a:ext cx="4164127" cy="4414589"/>
          </a:xfrm>
        </p:spPr>
        <p:txBody>
          <a:bodyPr anchor="t">
            <a:normAutofit/>
          </a:bodyPr>
          <a:lstStyle/>
          <a:p>
            <a:r>
              <a:rPr lang="en-US" sz="2400" b="0" dirty="0" smtClean="0"/>
              <a:t>Each question is a tool to assess whether a requirement has been met.</a:t>
            </a:r>
            <a:r>
              <a:rPr lang="en-US" sz="2400" b="0" dirty="0" smtClean="0">
                <a:solidFill>
                  <a:schemeClr val="tx1"/>
                </a:solidFill>
              </a:rPr>
              <a:t> </a:t>
            </a:r>
            <a:br>
              <a:rPr lang="en-US" sz="2400" b="0" dirty="0" smtClean="0">
                <a:solidFill>
                  <a:schemeClr val="tx1"/>
                </a:solidFill>
              </a:rPr>
            </a:br>
            <a:r>
              <a:rPr lang="en-US" sz="2400" b="0" dirty="0">
                <a:solidFill>
                  <a:schemeClr val="tx1"/>
                </a:solidFill>
              </a:rPr>
              <a:t/>
            </a:r>
            <a:br>
              <a:rPr lang="en-US" sz="2400" b="0" dirty="0">
                <a:solidFill>
                  <a:schemeClr val="tx1"/>
                </a:solidFill>
              </a:rPr>
            </a:br>
            <a:r>
              <a:rPr lang="en-US" sz="2400" b="0" dirty="0" smtClean="0">
                <a:solidFill>
                  <a:schemeClr val="tx1"/>
                </a:solidFill>
              </a:rPr>
              <a:t>EVM </a:t>
            </a:r>
            <a:r>
              <a:rPr lang="en-US" sz="2400" b="0" dirty="0"/>
              <a:t>asks assessors to answer a question or questions by </a:t>
            </a:r>
            <a:r>
              <a:rPr lang="en-GB" sz="2400" b="0" dirty="0">
                <a:solidFill>
                  <a:prstClr val="black"/>
                </a:solidFill>
                <a:latin typeface="Arial"/>
                <a:cs typeface="Arial"/>
              </a:rPr>
              <a:t>observation, inspection of infrastructure and records, and by interview of staff</a:t>
            </a:r>
            <a:r>
              <a:rPr lang="en-GB" sz="2400" b="0" dirty="0" smtClean="0">
                <a:solidFill>
                  <a:prstClr val="black"/>
                </a:solidFill>
                <a:latin typeface="Arial"/>
                <a:cs typeface="Arial"/>
              </a:rPr>
              <a:t>.</a:t>
            </a:r>
            <a:endParaRPr lang="en-US" sz="2400" b="0" dirty="0"/>
          </a:p>
        </p:txBody>
      </p:sp>
      <p:sp>
        <p:nvSpPr>
          <p:cNvPr id="11"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EVM &gt; CRITERIA &gt; CATEGORY &gt; REQUIREMENT &gt; QUESTION</a:t>
            </a:r>
          </a:p>
        </p:txBody>
      </p:sp>
      <p:sp>
        <p:nvSpPr>
          <p:cNvPr id="7" name="TextBox 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 &gt; CRITERIA &gt; CATEGORY &gt; REQUIREMENT &gt; </a:t>
            </a:r>
            <a:r>
              <a:rPr lang="en-US" b="1" spc="100" dirty="0">
                <a:solidFill>
                  <a:schemeClr val="bg1"/>
                </a:solidFill>
                <a:latin typeface="Helvetica" charset="0"/>
                <a:ea typeface="Helvetica" charset="0"/>
                <a:cs typeface="Helvetica" charset="0"/>
              </a:rPr>
              <a:t>QUESTION</a:t>
            </a:r>
          </a:p>
        </p:txBody>
      </p:sp>
      <p:sp>
        <p:nvSpPr>
          <p:cNvPr id="10" name="Shape 4475"/>
          <p:cNvSpPr/>
          <p:nvPr/>
        </p:nvSpPr>
        <p:spPr>
          <a:xfrm>
            <a:off x="7020970" y="2956646"/>
            <a:ext cx="2196962" cy="2923953"/>
          </a:xfrm>
          <a:prstGeom prst="rect">
            <a:avLst/>
          </a:prstGeom>
          <a:solidFill>
            <a:srgbClr val="FFFFFF"/>
          </a:solidFill>
          <a:ln w="12700">
            <a:miter lim="400000"/>
            <a:tailEnd type="triangle"/>
          </a:ln>
        </p:spPr>
        <p:txBody>
          <a:bodyPr lIns="45719" rIns="45719" anchor="ctr"/>
          <a:lstStyle/>
          <a:p>
            <a:pPr algn="ctr">
              <a:defRPr>
                <a:solidFill>
                  <a:srgbClr val="FFFFFF"/>
                </a:solidFill>
              </a:defRPr>
            </a:pPr>
            <a:endParaRPr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26426" y="1925960"/>
            <a:ext cx="7002796" cy="50742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479" y="1623849"/>
            <a:ext cx="3773870" cy="6038192"/>
          </a:xfrm>
          <a:prstGeom prst="rect">
            <a:avLst/>
          </a:prstGeom>
        </p:spPr>
      </p:pic>
    </p:spTree>
    <p:extLst>
      <p:ext uri="{BB962C8B-B14F-4D97-AF65-F5344CB8AC3E}">
        <p14:creationId xmlns:p14="http://schemas.microsoft.com/office/powerpoint/2010/main" val="174817542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9" y="1308294"/>
            <a:ext cx="4164127" cy="4414589"/>
          </a:xfrm>
        </p:spPr>
        <p:txBody>
          <a:bodyPr anchor="t">
            <a:normAutofit/>
          </a:bodyPr>
          <a:lstStyle/>
          <a:p>
            <a:r>
              <a:rPr lang="en-US" sz="2400" b="0" dirty="0" smtClean="0">
                <a:solidFill>
                  <a:schemeClr val="tx1"/>
                </a:solidFill>
              </a:rPr>
              <a:t>To enable assessors to collect data more efficiently, questions are organized into questionnaire </a:t>
            </a:r>
            <a:r>
              <a:rPr lang="en-US" sz="2400" dirty="0" smtClean="0">
                <a:solidFill>
                  <a:schemeClr val="tx1"/>
                </a:solidFill>
              </a:rPr>
              <a:t>sections</a:t>
            </a:r>
            <a:r>
              <a:rPr lang="en-US" sz="2400" b="0" dirty="0" smtClean="0">
                <a:solidFill>
                  <a:schemeClr val="tx1"/>
                </a:solidFill>
              </a:rPr>
              <a:t>. These are  mostly related to physical locations.</a:t>
            </a:r>
            <a:br>
              <a:rPr lang="en-US" sz="2400" b="0" dirty="0" smtClean="0">
                <a:solidFill>
                  <a:schemeClr val="tx1"/>
                </a:solidFill>
              </a:rPr>
            </a:br>
            <a:r>
              <a:rPr lang="en-US" sz="2400" b="0" dirty="0">
                <a:solidFill>
                  <a:schemeClr val="tx1"/>
                </a:solidFill>
              </a:rPr>
              <a:t/>
            </a:r>
            <a:br>
              <a:rPr lang="en-US" sz="2400" b="0" dirty="0">
                <a:solidFill>
                  <a:schemeClr val="tx1"/>
                </a:solidFill>
              </a:rPr>
            </a:br>
            <a:r>
              <a:rPr lang="en-US" sz="2400" b="0" dirty="0" smtClean="0">
                <a:solidFill>
                  <a:schemeClr val="tx1"/>
                </a:solidFill>
              </a:rPr>
              <a:t>There are 37 sections.</a:t>
            </a:r>
            <a:br>
              <a:rPr lang="en-US" sz="2400" b="0" dirty="0" smtClean="0">
                <a:solidFill>
                  <a:schemeClr val="tx1"/>
                </a:solidFill>
              </a:rPr>
            </a:br>
            <a:r>
              <a:rPr lang="en-US" sz="2400" b="0" dirty="0"/>
              <a:t/>
            </a:r>
            <a:br>
              <a:rPr lang="en-US" sz="2400" b="0" dirty="0"/>
            </a:br>
            <a:endParaRPr lang="en-US" sz="2400" b="0" dirty="0"/>
          </a:p>
        </p:txBody>
      </p:sp>
      <p:sp>
        <p:nvSpPr>
          <p:cNvPr id="11"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EVM &gt; CRITERIA &gt; CATEGORY &gt; REQUIREMENT &gt; QUESTION</a:t>
            </a:r>
          </a:p>
        </p:txBody>
      </p:sp>
      <p:sp>
        <p:nvSpPr>
          <p:cNvPr id="7" name="TextBox 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 &gt; CRITERIA &gt; CATEGORY &gt; REQUIREMENT &gt; </a:t>
            </a:r>
            <a:r>
              <a:rPr lang="en-US" b="1" spc="100" dirty="0">
                <a:solidFill>
                  <a:schemeClr val="bg1"/>
                </a:solidFill>
                <a:latin typeface="Helvetica" charset="0"/>
                <a:ea typeface="Helvetica" charset="0"/>
                <a:cs typeface="Helvetica" charset="0"/>
              </a:rPr>
              <a:t>QUESTION</a:t>
            </a:r>
          </a:p>
        </p:txBody>
      </p:sp>
      <p:sp>
        <p:nvSpPr>
          <p:cNvPr id="10" name="Shape 4475"/>
          <p:cNvSpPr/>
          <p:nvPr/>
        </p:nvSpPr>
        <p:spPr>
          <a:xfrm>
            <a:off x="7020970" y="2956646"/>
            <a:ext cx="2196962" cy="2923953"/>
          </a:xfrm>
          <a:prstGeom prst="rect">
            <a:avLst/>
          </a:prstGeom>
          <a:solidFill>
            <a:srgbClr val="FFFFFF"/>
          </a:solidFill>
          <a:ln w="12700">
            <a:miter lim="400000"/>
            <a:tailEnd type="triangle"/>
          </a:ln>
        </p:spPr>
        <p:txBody>
          <a:bodyPr lIns="45719" rIns="45719" anchor="ctr"/>
          <a:lstStyle/>
          <a:p>
            <a:pPr algn="ctr">
              <a:defRPr>
                <a:solidFill>
                  <a:srgbClr val="FFFFFF"/>
                </a:solidFill>
              </a:defRPr>
            </a:pPr>
            <a:endParaRPr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26426" y="1925960"/>
            <a:ext cx="7002796" cy="5074270"/>
          </a:xfrm>
          <a:prstGeom prst="rect">
            <a:avLst/>
          </a:prstGeom>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975" y="1637071"/>
            <a:ext cx="3915697" cy="522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50172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12192000" cy="7315200"/>
          </a:xfrm>
          <a:prstGeom prst="rect">
            <a:avLst/>
          </a:prstGeom>
          <a:solidFill>
            <a:srgbClr val="009F9F"/>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a:srcRect l="3315" t="3326" r="6673" b="5896"/>
          <a:stretch/>
        </p:blipFill>
        <p:spPr>
          <a:xfrm>
            <a:off x="9971354" y="5138928"/>
            <a:ext cx="1732966" cy="1719072"/>
          </a:xfrm>
          <a:prstGeom prst="rect">
            <a:avLst/>
          </a:prstGeom>
        </p:spPr>
      </p:pic>
      <p:sp>
        <p:nvSpPr>
          <p:cNvPr id="6" name="TextBox 5"/>
          <p:cNvSpPr txBox="1"/>
          <p:nvPr/>
        </p:nvSpPr>
        <p:spPr>
          <a:xfrm>
            <a:off x="1286256" y="1748605"/>
            <a:ext cx="5907024" cy="2862322"/>
          </a:xfrm>
          <a:prstGeom prst="rect">
            <a:avLst/>
          </a:prstGeom>
          <a:noFill/>
        </p:spPr>
        <p:txBody>
          <a:bodyPr wrap="square" rtlCol="0">
            <a:spAutoFit/>
          </a:bodyPr>
          <a:lstStyle/>
          <a:p>
            <a:r>
              <a:rPr lang="en-US" sz="6000" b="1" dirty="0" smtClean="0">
                <a:solidFill>
                  <a:schemeClr val="bg1"/>
                </a:solidFill>
              </a:rPr>
              <a:t>EVM assessment scores</a:t>
            </a:r>
            <a:endParaRPr lang="en-US" sz="6000" b="1" dirty="0">
              <a:solidFill>
                <a:schemeClr val="bg1"/>
              </a:solidFill>
            </a:endParaRPr>
          </a:p>
        </p:txBody>
      </p:sp>
    </p:spTree>
    <p:extLst>
      <p:ext uri="{BB962C8B-B14F-4D97-AF65-F5344CB8AC3E}">
        <p14:creationId xmlns:p14="http://schemas.microsoft.com/office/powerpoint/2010/main" val="102287848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mw under the h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46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927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hebubble.com/wp-content/uploads/2014/05/Number-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onfusing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90749"/>
            <a:ext cx="3810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8741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9164"/>
            <a:ext cx="12192000" cy="5610782"/>
          </a:xfrm>
          <a:prstGeom prst="rect">
            <a:avLst/>
          </a:prstGeom>
        </p:spPr>
      </p:pic>
    </p:spTree>
    <p:extLst>
      <p:ext uri="{BB962C8B-B14F-4D97-AF65-F5344CB8AC3E}">
        <p14:creationId xmlns:p14="http://schemas.microsoft.com/office/powerpoint/2010/main" val="3909546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58" y="1622099"/>
            <a:ext cx="10666604" cy="4908793"/>
          </a:xfrm>
          <a:prstGeom prst="rect">
            <a:avLst/>
          </a:prstGeom>
        </p:spPr>
      </p:pic>
      <p:sp>
        <p:nvSpPr>
          <p:cNvPr id="6" name="Rectangle 5"/>
          <p:cNvSpPr/>
          <p:nvPr/>
        </p:nvSpPr>
        <p:spPr>
          <a:xfrm>
            <a:off x="363495" y="2707574"/>
            <a:ext cx="3337777" cy="102885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702388" y="1997909"/>
            <a:ext cx="8116185" cy="209324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083269"/>
            <a:ext cx="11828964" cy="211654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
        <p:nvSpPr>
          <p:cNvPr id="10" name="Rectangle 9"/>
          <p:cNvSpPr/>
          <p:nvPr/>
        </p:nvSpPr>
        <p:spPr>
          <a:xfrm>
            <a:off x="1356303" y="1160434"/>
            <a:ext cx="10830912" cy="461665"/>
          </a:xfrm>
          <a:prstGeom prst="rect">
            <a:avLst/>
          </a:prstGeom>
        </p:spPr>
        <p:txBody>
          <a:bodyPr wrap="square">
            <a:spAutoFit/>
          </a:bodyPr>
          <a:lstStyle/>
          <a:p>
            <a:r>
              <a:rPr lang="en-US" sz="2400" b="1" kern="0" dirty="0" smtClean="0">
                <a:solidFill>
                  <a:schemeClr val="tx2"/>
                </a:solidFill>
              </a:rPr>
              <a:t>Category scores</a:t>
            </a:r>
            <a:endParaRPr lang="en-US" sz="2400" b="1" dirty="0">
              <a:solidFill>
                <a:schemeClr val="tx2"/>
              </a:solidFill>
            </a:endParaRPr>
          </a:p>
        </p:txBody>
      </p:sp>
      <p:sp>
        <p:nvSpPr>
          <p:cNvPr id="12" name="TextBox 11"/>
          <p:cNvSpPr txBox="1"/>
          <p:nvPr/>
        </p:nvSpPr>
        <p:spPr>
          <a:xfrm>
            <a:off x="617879" y="1136915"/>
            <a:ext cx="738424" cy="518463"/>
          </a:xfrm>
          <a:prstGeom prst="rect">
            <a:avLst/>
          </a:prstGeom>
          <a:solidFill>
            <a:schemeClr val="tx2"/>
          </a:solidFill>
        </p:spPr>
        <p:txBody>
          <a:bodyPr wrap="square" lIns="45720" rIns="45720" rtlCol="0" anchor="ctr" anchorCtr="0">
            <a:noAutofit/>
          </a:bodyPr>
          <a:lstStyle/>
          <a:p>
            <a:pPr algn="ctr"/>
            <a:r>
              <a:rPr lang="en-US" b="1" spc="100" dirty="0" smtClean="0">
                <a:latin typeface="Helvetica" charset="0"/>
                <a:ea typeface="Helvetica" charset="0"/>
                <a:cs typeface="Helvetica" charset="0"/>
              </a:rPr>
              <a:t>C1</a:t>
            </a:r>
            <a:endParaRPr lang="en-US" b="1" spc="100" dirty="0">
              <a:latin typeface="Helvetica" charset="0"/>
              <a:ea typeface="Helvetica" charset="0"/>
              <a:cs typeface="Helvetica" charset="0"/>
            </a:endParaRPr>
          </a:p>
        </p:txBody>
      </p:sp>
      <p:sp>
        <p:nvSpPr>
          <p:cNvPr id="13" name="Down Arrow 12"/>
          <p:cNvSpPr/>
          <p:nvPr/>
        </p:nvSpPr>
        <p:spPr>
          <a:xfrm>
            <a:off x="2961370" y="3059898"/>
            <a:ext cx="581722" cy="565213"/>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4262284" y="3324763"/>
            <a:ext cx="4807974" cy="2255183"/>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Requirement scores for C1 that are applicable to E4 are aggregated and presented in this cell.</a:t>
            </a:r>
            <a:endParaRPr lang="en-GB" sz="2000" kern="0" dirty="0">
              <a:solidFill>
                <a:prstClr val="black"/>
              </a:solidFill>
              <a:latin typeface="Arial"/>
              <a:cs typeface="Arial"/>
            </a:endParaRPr>
          </a:p>
        </p:txBody>
      </p:sp>
    </p:spTree>
    <p:extLst>
      <p:ext uri="{BB962C8B-B14F-4D97-AF65-F5344CB8AC3E}">
        <p14:creationId xmlns:p14="http://schemas.microsoft.com/office/powerpoint/2010/main" val="37286240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7033499" y="1642771"/>
            <a:ext cx="1036443" cy="44393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58" y="1622099"/>
            <a:ext cx="10666604" cy="4908793"/>
          </a:xfrm>
          <a:prstGeom prst="rect">
            <a:avLst/>
          </a:prstGeom>
        </p:spPr>
      </p:pic>
      <p:sp>
        <p:nvSpPr>
          <p:cNvPr id="14" name="Rectangle 13"/>
          <p:cNvSpPr/>
          <p:nvPr/>
        </p:nvSpPr>
        <p:spPr>
          <a:xfrm>
            <a:off x="369250" y="1974837"/>
            <a:ext cx="10960997" cy="177031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4075889"/>
            <a:ext cx="11828964" cy="212392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479664" y="1055078"/>
            <a:ext cx="10326965" cy="7387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r>
              <a:rPr lang="en-US" sz="2400" kern="0" dirty="0" smtClean="0">
                <a:solidFill>
                  <a:schemeClr val="tx2"/>
                </a:solidFill>
              </a:rPr>
              <a:t>Criteria scores</a:t>
            </a:r>
            <a:endParaRPr lang="en-US" sz="2400" kern="0" dirty="0">
              <a:solidFill>
                <a:schemeClr val="tx2"/>
              </a:solidFill>
            </a:endParaRPr>
          </a:p>
        </p:txBody>
      </p:sp>
      <p:sp>
        <p:nvSpPr>
          <p:cNvPr id="10" name="TextBox 9"/>
          <p:cNvSpPr txBox="1"/>
          <p:nvPr/>
        </p:nvSpPr>
        <p:spPr>
          <a:xfrm>
            <a:off x="617879" y="1153603"/>
            <a:ext cx="738424" cy="518463"/>
          </a:xfrm>
          <a:prstGeom prst="rect">
            <a:avLst/>
          </a:prstGeom>
          <a:solidFill>
            <a:schemeClr val="accent3"/>
          </a:solidFill>
        </p:spPr>
        <p:txBody>
          <a:bodyPr wrap="square" lIns="45720" rIns="45720" rtlCol="0" anchor="ctr" anchorCtr="0">
            <a:noAutofit/>
          </a:bodyPr>
          <a:lstStyle/>
          <a:p>
            <a:pPr algn="ctr"/>
            <a:r>
              <a:rPr lang="en-US" b="1" spc="100" dirty="0" smtClean="0">
                <a:solidFill>
                  <a:srgbClr val="19416C"/>
                </a:solidFill>
                <a:latin typeface="Helvetica" charset="0"/>
                <a:ea typeface="Helvetica" charset="0"/>
                <a:cs typeface="Helvetica" charset="0"/>
              </a:rPr>
              <a:t>E4</a:t>
            </a:r>
            <a:endParaRPr lang="en-US" b="1" spc="100" dirty="0">
              <a:solidFill>
                <a:srgbClr val="19416C"/>
              </a:solidFill>
              <a:latin typeface="Helvetica" charset="0"/>
              <a:ea typeface="Helvetica" charset="0"/>
              <a:cs typeface="Helvetica" charset="0"/>
            </a:endParaRPr>
          </a:p>
        </p:txBody>
      </p:sp>
      <p:sp>
        <p:nvSpPr>
          <p:cNvPr id="16" name="Down Arrow 15"/>
          <p:cNvSpPr/>
          <p:nvPr/>
        </p:nvSpPr>
        <p:spPr>
          <a:xfrm>
            <a:off x="10181320" y="3059898"/>
            <a:ext cx="581722" cy="565213"/>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3067665" y="2859993"/>
            <a:ext cx="6813754" cy="3020302"/>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Requirement scores for each category that are applicable to E4 are aggregated and presented in this cell.</a:t>
            </a:r>
            <a:endParaRPr lang="en-GB" sz="2000" kern="0" dirty="0">
              <a:solidFill>
                <a:prstClr val="black"/>
              </a:solidFill>
              <a:latin typeface="Arial"/>
              <a:cs typeface="Arial"/>
            </a:endParaRPr>
          </a:p>
        </p:txBody>
      </p:sp>
      <p:sp>
        <p:nvSpPr>
          <p:cNvPr id="15" name="TextBox 14"/>
          <p:cNvSpPr txBox="1"/>
          <p:nvPr/>
        </p:nvSpPr>
        <p:spPr>
          <a:xfrm>
            <a:off x="0" y="0"/>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Tree>
    <p:extLst>
      <p:ext uri="{BB962C8B-B14F-4D97-AF65-F5344CB8AC3E}">
        <p14:creationId xmlns:p14="http://schemas.microsoft.com/office/powerpoint/2010/main" val="178950653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9164"/>
            <a:ext cx="12192000" cy="5610782"/>
          </a:xfrm>
          <a:prstGeom prst="rect">
            <a:avLst/>
          </a:prstGeom>
        </p:spPr>
      </p:pic>
      <p:sp>
        <p:nvSpPr>
          <p:cNvPr id="8" name="Down Arrow 7"/>
          <p:cNvSpPr/>
          <p:nvPr/>
        </p:nvSpPr>
        <p:spPr>
          <a:xfrm rot="10800000">
            <a:off x="10998558" y="6044460"/>
            <a:ext cx="581722" cy="565213"/>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445774" y="1171977"/>
            <a:ext cx="8372480" cy="477162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7964544" y="5130673"/>
            <a:ext cx="2625213" cy="1445342"/>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None/>
            </a:pPr>
            <a:r>
              <a:rPr lang="en-GB" sz="2000" kern="0" dirty="0" smtClean="0">
                <a:solidFill>
                  <a:prstClr val="black"/>
                </a:solidFill>
                <a:latin typeface="Arial"/>
                <a:cs typeface="Arial"/>
              </a:rPr>
              <a:t>The aggregate of E1-9 </a:t>
            </a:r>
            <a:r>
              <a:rPr lang="en-GB" sz="2000" kern="0" dirty="0" smtClean="0">
                <a:solidFill>
                  <a:prstClr val="black"/>
                </a:solidFill>
                <a:latin typeface="Arial"/>
                <a:cs typeface="Arial"/>
              </a:rPr>
              <a:t>and M1-4 criteria </a:t>
            </a:r>
            <a:r>
              <a:rPr lang="en-GB" sz="2000" kern="0" dirty="0" smtClean="0">
                <a:solidFill>
                  <a:prstClr val="black"/>
                </a:solidFill>
                <a:latin typeface="Arial"/>
                <a:cs typeface="Arial"/>
              </a:rPr>
              <a:t>scores is shown in this cell.</a:t>
            </a:r>
          </a:p>
        </p:txBody>
      </p:sp>
      <p:sp>
        <p:nvSpPr>
          <p:cNvPr id="11" name="TextBox 10"/>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
        <p:nvSpPr>
          <p:cNvPr id="15" name="Title 1"/>
          <p:cNvSpPr>
            <a:spLocks noGrp="1"/>
          </p:cNvSpPr>
          <p:nvPr>
            <p:ph type="title"/>
          </p:nvPr>
        </p:nvSpPr>
        <p:spPr>
          <a:xfrm>
            <a:off x="534572" y="755607"/>
            <a:ext cx="11066584" cy="823376"/>
          </a:xfrm>
        </p:spPr>
        <p:txBody>
          <a:bodyPr>
            <a:noAutofit/>
          </a:bodyPr>
          <a:lstStyle/>
          <a:p>
            <a:pPr marL="0" indent="0"/>
            <a:r>
              <a:rPr lang="en-US" sz="2400" dirty="0" smtClean="0"/>
              <a:t>All </a:t>
            </a:r>
            <a:r>
              <a:rPr lang="en-US" sz="2400" dirty="0"/>
              <a:t>other criteria are also scored.</a:t>
            </a:r>
            <a:endParaRPr lang="en-GB" sz="2400" dirty="0"/>
          </a:p>
        </p:txBody>
      </p:sp>
    </p:spTree>
    <p:extLst>
      <p:ext uri="{BB962C8B-B14F-4D97-AF65-F5344CB8AC3E}">
        <p14:creationId xmlns:p14="http://schemas.microsoft.com/office/powerpoint/2010/main" val="163546176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5439839"/>
              </p:ext>
            </p:extLst>
          </p:nvPr>
        </p:nvGraphicFramePr>
        <p:xfrm>
          <a:off x="7239080" y="1228725"/>
          <a:ext cx="4389582" cy="3139440"/>
        </p:xfrm>
        <a:graphic>
          <a:graphicData uri="http://schemas.openxmlformats.org/drawingml/2006/table">
            <a:tbl>
              <a:tblPr firstRow="1" bandRow="1">
                <a:tableStyleId>{5C22544A-7EE6-4342-B048-85BDC9FD1C3A}</a:tableStyleId>
              </a:tblPr>
              <a:tblGrid>
                <a:gridCol w="4389582">
                  <a:extLst>
                    <a:ext uri="{9D8B030D-6E8A-4147-A177-3AD203B41FA5}">
                      <a16:colId xmlns="" xmlns:a16="http://schemas.microsoft.com/office/drawing/2014/main" val="20000"/>
                    </a:ext>
                  </a:extLst>
                </a:gridCol>
              </a:tblGrid>
              <a:tr h="2969107">
                <a:tc>
                  <a:txBody>
                    <a:bodyPr/>
                    <a:lstStyle/>
                    <a:p>
                      <a:pPr algn="ctr"/>
                      <a:r>
                        <a:rPr lang="en-US" sz="20000" b="0" dirty="0">
                          <a:solidFill>
                            <a:srgbClr val="1AAE54"/>
                          </a:solidFill>
                        </a:rPr>
                        <a:t>77</a:t>
                      </a:r>
                    </a:p>
                  </a:txBody>
                  <a:tcPr>
                    <a:solidFill>
                      <a:srgbClr val="C0F7CE"/>
                    </a:solidFill>
                  </a:tcPr>
                </a:tc>
                <a:extLst>
                  <a:ext uri="{0D108BD9-81ED-4DB2-BD59-A6C34878D82A}">
                    <a16:rowId xmlns="" xmlns:a16="http://schemas.microsoft.com/office/drawing/2014/main" val="10000"/>
                  </a:ext>
                </a:extLst>
              </a:tr>
            </a:tbl>
          </a:graphicData>
        </a:graphic>
      </p:graphicFrame>
      <p:sp>
        <p:nvSpPr>
          <p:cNvPr id="9" name="TextBox 8"/>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8"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Helvetica"/>
                <a:ea typeface="Helvetica"/>
                <a:cs typeface="Helvetica"/>
                <a:sym typeface="Helvetica"/>
              </a:rPr>
              <a:t>The EVM composite score</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
        <p:nvSpPr>
          <p:cNvPr id="5" name="Content Placeholder 2"/>
          <p:cNvSpPr txBox="1">
            <a:spLocks/>
          </p:cNvSpPr>
          <p:nvPr/>
        </p:nvSpPr>
        <p:spPr>
          <a:xfrm>
            <a:off x="687510" y="2491283"/>
            <a:ext cx="5408490" cy="4174988"/>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This is a single percentage score that:</a:t>
            </a:r>
          </a:p>
          <a:p>
            <a:pPr>
              <a:lnSpc>
                <a:spcPct val="110000"/>
              </a:lnSpc>
              <a:spcAft>
                <a:spcPts val="600"/>
              </a:spcAft>
              <a:buClr>
                <a:srgbClr val="5AABAC"/>
              </a:buClr>
            </a:pPr>
            <a:r>
              <a:rPr lang="en-GB" sz="2000" kern="0" dirty="0" smtClean="0">
                <a:solidFill>
                  <a:prstClr val="black"/>
                </a:solidFill>
                <a:latin typeface="Arial"/>
                <a:cs typeface="Arial"/>
              </a:rPr>
              <a:t>For a location questionnaire is obtained by aggregating E1-9 and M1-4 criteria scores.</a:t>
            </a:r>
          </a:p>
          <a:p>
            <a:pPr>
              <a:lnSpc>
                <a:spcPct val="110000"/>
              </a:lnSpc>
              <a:spcAft>
                <a:spcPts val="600"/>
              </a:spcAft>
              <a:buClr>
                <a:srgbClr val="5AABAC"/>
              </a:buClr>
            </a:pPr>
            <a:r>
              <a:rPr lang="en-GB" sz="2000" kern="0" dirty="0" smtClean="0">
                <a:solidFill>
                  <a:prstClr val="black"/>
                </a:solidFill>
                <a:latin typeface="Arial"/>
                <a:cs typeface="Arial"/>
              </a:rPr>
              <a:t>For an EVM assessment</a:t>
            </a:r>
            <a:r>
              <a:rPr lang="en-GB" sz="2000" kern="0" dirty="0">
                <a:solidFill>
                  <a:prstClr val="black"/>
                </a:solidFill>
                <a:latin typeface="Arial"/>
                <a:cs typeface="Arial"/>
              </a:rPr>
              <a:t> is obtained by aggregating </a:t>
            </a:r>
            <a:r>
              <a:rPr lang="en-GB" sz="2000" kern="0" dirty="0" smtClean="0">
                <a:solidFill>
                  <a:prstClr val="black"/>
                </a:solidFill>
                <a:latin typeface="Arial"/>
                <a:cs typeface="Arial"/>
              </a:rPr>
              <a:t>E1-9, M1-4 and R1-6 criteria scores.</a:t>
            </a:r>
          </a:p>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If you want a single indicator to reflect location or assessment performance, this is it. </a:t>
            </a:r>
          </a:p>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Use with caution.</a:t>
            </a:r>
            <a:endParaRPr lang="en-GB" sz="2000" kern="0" dirty="0">
              <a:solidFill>
                <a:prstClr val="black"/>
              </a:solidFill>
              <a:latin typeface="Arial"/>
              <a:cs typeface="Arial"/>
            </a:endParaRPr>
          </a:p>
        </p:txBody>
      </p:sp>
    </p:spTree>
    <p:extLst>
      <p:ext uri="{BB962C8B-B14F-4D97-AF65-F5344CB8AC3E}">
        <p14:creationId xmlns:p14="http://schemas.microsoft.com/office/powerpoint/2010/main" val="2261666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warning con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921" y="1519084"/>
            <a:ext cx="5286962" cy="381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9625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3FF44BF-1D5F-4FB0-8AB0-F832E8D6BE4B}"/>
              </a:ext>
            </a:extLst>
          </p:cNvPr>
          <p:cNvPicPr>
            <a:picLocks noChangeAspect="1"/>
          </p:cNvPicPr>
          <p:nvPr/>
        </p:nvPicPr>
        <p:blipFill>
          <a:blip r:embed="rId3"/>
          <a:stretch>
            <a:fillRect/>
          </a:stretch>
        </p:blipFill>
        <p:spPr>
          <a:xfrm>
            <a:off x="0" y="774586"/>
            <a:ext cx="12192000" cy="6083414"/>
          </a:xfrm>
          <a:prstGeom prst="rect">
            <a:avLst/>
          </a:prstGeom>
        </p:spPr>
      </p:pic>
      <p:sp>
        <p:nvSpPr>
          <p:cNvPr id="7" name="TextBox 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
        <p:nvSpPr>
          <p:cNvPr id="8" name="Rectangle 7"/>
          <p:cNvSpPr/>
          <p:nvPr/>
        </p:nvSpPr>
        <p:spPr>
          <a:xfrm>
            <a:off x="6548284" y="742214"/>
            <a:ext cx="5643716" cy="611578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6548284" y="2580967"/>
            <a:ext cx="4837471" cy="3299327"/>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Let’s take an example. In the graph opposite, the score for C3-E6 is 81%. How was this number calculated?</a:t>
            </a:r>
          </a:p>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In the app, I can click the C3-E6 bar and I will see a second graph with more detailed information.</a:t>
            </a:r>
          </a:p>
        </p:txBody>
      </p:sp>
    </p:spTree>
    <p:extLst>
      <p:ext uri="{BB962C8B-B14F-4D97-AF65-F5344CB8AC3E}">
        <p14:creationId xmlns:p14="http://schemas.microsoft.com/office/powerpoint/2010/main" val="236824538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3FF44BF-1D5F-4FB0-8AB0-F832E8D6BE4B}"/>
              </a:ext>
            </a:extLst>
          </p:cNvPr>
          <p:cNvPicPr>
            <a:picLocks noChangeAspect="1"/>
          </p:cNvPicPr>
          <p:nvPr/>
        </p:nvPicPr>
        <p:blipFill>
          <a:blip r:embed="rId3"/>
          <a:stretch>
            <a:fillRect/>
          </a:stretch>
        </p:blipFill>
        <p:spPr>
          <a:xfrm>
            <a:off x="0" y="774586"/>
            <a:ext cx="12192000" cy="6083414"/>
          </a:xfrm>
          <a:prstGeom prst="rect">
            <a:avLst/>
          </a:prstGeom>
        </p:spPr>
      </p:pic>
      <p:sp>
        <p:nvSpPr>
          <p:cNvPr id="7" name="TextBox 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
        <p:nvSpPr>
          <p:cNvPr id="6" name="Rectangle 5"/>
          <p:cNvSpPr/>
          <p:nvPr/>
        </p:nvSpPr>
        <p:spPr>
          <a:xfrm>
            <a:off x="0" y="742214"/>
            <a:ext cx="6445045" cy="611578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162232" y="1401097"/>
            <a:ext cx="6282813" cy="5088193"/>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This second graph shows the individual requirement scores for C3-E6. </a:t>
            </a:r>
          </a:p>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In this instance, there are six requirements. The maximum possible score for each of the six requirements is 26. The score obtained is 21, which is 81% of 26 (the first requirement was not met).</a:t>
            </a:r>
          </a:p>
          <a:p>
            <a:pPr marL="0" indent="0">
              <a:lnSpc>
                <a:spcPct val="110000"/>
              </a:lnSpc>
              <a:spcAft>
                <a:spcPts val="600"/>
              </a:spcAft>
              <a:buClr>
                <a:srgbClr val="5AABAC"/>
              </a:buClr>
              <a:buNone/>
            </a:pPr>
            <a:r>
              <a:rPr lang="en-GB" sz="2000" kern="0" dirty="0" smtClean="0">
                <a:solidFill>
                  <a:prstClr val="black"/>
                </a:solidFill>
                <a:latin typeface="Arial"/>
                <a:cs typeface="Arial"/>
              </a:rPr>
              <a:t>Note:</a:t>
            </a:r>
          </a:p>
          <a:p>
            <a:pPr>
              <a:lnSpc>
                <a:spcPct val="110000"/>
              </a:lnSpc>
              <a:spcAft>
                <a:spcPts val="600"/>
              </a:spcAft>
              <a:buClr>
                <a:srgbClr val="5AABAC"/>
              </a:buClr>
            </a:pPr>
            <a:r>
              <a:rPr lang="en-GB" sz="2000" kern="0" dirty="0" smtClean="0">
                <a:solidFill>
                  <a:prstClr val="black"/>
                </a:solidFill>
                <a:latin typeface="Arial"/>
                <a:cs typeface="Arial"/>
              </a:rPr>
              <a:t>The </a:t>
            </a:r>
            <a:r>
              <a:rPr lang="en-GB" sz="2000" kern="0" dirty="0">
                <a:solidFill>
                  <a:prstClr val="black"/>
                </a:solidFill>
                <a:latin typeface="Arial"/>
                <a:cs typeface="Arial"/>
              </a:rPr>
              <a:t>sixth requirement contains two sub-requirements</a:t>
            </a:r>
            <a:r>
              <a:rPr lang="en-GB" sz="2000" kern="0" dirty="0" smtClean="0">
                <a:solidFill>
                  <a:prstClr val="black"/>
                </a:solidFill>
                <a:latin typeface="Arial"/>
                <a:cs typeface="Arial"/>
              </a:rPr>
              <a:t>. The requirement score is simply the average of the sub-requirement scores.</a:t>
            </a:r>
          </a:p>
          <a:p>
            <a:pPr>
              <a:lnSpc>
                <a:spcPct val="110000"/>
              </a:lnSpc>
              <a:spcAft>
                <a:spcPts val="600"/>
              </a:spcAft>
              <a:buClr>
                <a:srgbClr val="5AABAC"/>
              </a:buClr>
            </a:pPr>
            <a:r>
              <a:rPr lang="en-GB" sz="2000" kern="0" dirty="0" smtClean="0">
                <a:solidFill>
                  <a:prstClr val="black"/>
                </a:solidFill>
                <a:latin typeface="Arial"/>
                <a:cs typeface="Arial"/>
              </a:rPr>
              <a:t>The </a:t>
            </a:r>
            <a:r>
              <a:rPr lang="en-GB" sz="2000" kern="0" dirty="0">
                <a:solidFill>
                  <a:prstClr val="black"/>
                </a:solidFill>
                <a:latin typeface="Arial"/>
                <a:cs typeface="Arial"/>
              </a:rPr>
              <a:t>second requirement is weighted </a:t>
            </a:r>
            <a:r>
              <a:rPr lang="en-GB" sz="2000" kern="0" dirty="0" smtClean="0">
                <a:solidFill>
                  <a:prstClr val="black"/>
                </a:solidFill>
                <a:latin typeface="Arial"/>
                <a:cs typeface="Arial"/>
              </a:rPr>
              <a:t>1, which means that this is the maximum score it can have.</a:t>
            </a:r>
          </a:p>
          <a:p>
            <a:pPr marL="0" indent="0">
              <a:lnSpc>
                <a:spcPct val="110000"/>
              </a:lnSpc>
              <a:spcAft>
                <a:spcPts val="600"/>
              </a:spcAft>
              <a:buClr>
                <a:srgbClr val="5AABAC"/>
              </a:buClr>
              <a:buFont typeface="Arial"/>
              <a:buNone/>
            </a:pPr>
            <a:endParaRPr lang="en-GB" sz="2000" kern="0" dirty="0" smtClean="0">
              <a:solidFill>
                <a:prstClr val="black"/>
              </a:solidFill>
              <a:latin typeface="Arial"/>
              <a:cs typeface="Arial"/>
            </a:endParaRPr>
          </a:p>
          <a:p>
            <a:pPr marL="0" indent="0">
              <a:lnSpc>
                <a:spcPct val="110000"/>
              </a:lnSpc>
              <a:spcAft>
                <a:spcPts val="600"/>
              </a:spcAft>
              <a:buClr>
                <a:srgbClr val="5AABAC"/>
              </a:buClr>
              <a:buFont typeface="Arial"/>
              <a:buNone/>
            </a:pPr>
            <a:endParaRPr lang="en-GB" sz="2000" kern="0" dirty="0" smtClean="0">
              <a:solidFill>
                <a:prstClr val="black"/>
              </a:solidFill>
              <a:latin typeface="Arial"/>
              <a:cs typeface="Arial"/>
            </a:endParaRPr>
          </a:p>
        </p:txBody>
      </p:sp>
    </p:spTree>
    <p:extLst>
      <p:ext uri="{BB962C8B-B14F-4D97-AF65-F5344CB8AC3E}">
        <p14:creationId xmlns:p14="http://schemas.microsoft.com/office/powerpoint/2010/main" val="309183852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1CB617-C6E0-498D-AD6D-5680F11DD54C}"/>
              </a:ext>
            </a:extLst>
          </p:cNvPr>
          <p:cNvPicPr>
            <a:picLocks noChangeAspect="1"/>
          </p:cNvPicPr>
          <p:nvPr/>
        </p:nvPicPr>
        <p:blipFill>
          <a:blip r:embed="rId3"/>
          <a:stretch>
            <a:fillRect/>
          </a:stretch>
        </p:blipFill>
        <p:spPr>
          <a:xfrm>
            <a:off x="0" y="761799"/>
            <a:ext cx="12192000" cy="5654870"/>
          </a:xfrm>
          <a:prstGeom prst="rect">
            <a:avLst/>
          </a:prstGeom>
        </p:spPr>
      </p:pic>
      <p:sp>
        <p:nvSpPr>
          <p:cNvPr id="7" name="TextBox 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
        <p:nvSpPr>
          <p:cNvPr id="8" name="Rectangle 7"/>
          <p:cNvSpPr/>
          <p:nvPr/>
        </p:nvSpPr>
        <p:spPr>
          <a:xfrm>
            <a:off x="6548284" y="742214"/>
            <a:ext cx="5643716" cy="611578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6548284" y="2580967"/>
            <a:ext cx="4837471" cy="3299327"/>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Another example. In the graph opposite, the score for C3-E2 is 67%. </a:t>
            </a:r>
          </a:p>
          <a:p>
            <a:pPr marL="0" indent="0">
              <a:lnSpc>
                <a:spcPct val="110000"/>
              </a:lnSpc>
              <a:spcAft>
                <a:spcPts val="600"/>
              </a:spcAft>
              <a:buClr>
                <a:srgbClr val="5AABAC"/>
              </a:buClr>
              <a:buFont typeface="Arial"/>
              <a:buNone/>
            </a:pPr>
            <a:r>
              <a:rPr lang="en-GB" sz="2000" kern="0" dirty="0" smtClean="0">
                <a:solidFill>
                  <a:prstClr val="black"/>
                </a:solidFill>
                <a:latin typeface="Arial"/>
                <a:cs typeface="Arial"/>
              </a:rPr>
              <a:t>In the app, I can click the C3-E2 bar to see a second graph with more detailed information.</a:t>
            </a:r>
          </a:p>
        </p:txBody>
      </p:sp>
    </p:spTree>
    <p:extLst>
      <p:ext uri="{BB962C8B-B14F-4D97-AF65-F5344CB8AC3E}">
        <p14:creationId xmlns:p14="http://schemas.microsoft.com/office/powerpoint/2010/main" val="231458288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251" y="2414412"/>
            <a:ext cx="10880188" cy="1014588"/>
          </a:xfrm>
        </p:spPr>
        <p:txBody>
          <a:bodyPr>
            <a:normAutofit/>
          </a:bodyPr>
          <a:lstStyle/>
          <a:p>
            <a:r>
              <a:rPr lang="en-US" sz="2600" b="1" spc="100" dirty="0" smtClean="0">
                <a:solidFill>
                  <a:srgbClr val="009999"/>
                </a:solidFill>
                <a:latin typeface="Helvetica" charset="0"/>
                <a:ea typeface="Helvetica" charset="0"/>
                <a:cs typeface="Helvetica" charset="0"/>
              </a:rPr>
              <a:t>EVM &gt; </a:t>
            </a:r>
            <a:r>
              <a:rPr lang="en-US" sz="2600" b="1" spc="100" dirty="0">
                <a:solidFill>
                  <a:srgbClr val="009999"/>
                </a:solidFill>
                <a:latin typeface="Helvetica" charset="0"/>
                <a:ea typeface="Helvetica" charset="0"/>
                <a:cs typeface="Helvetica" charset="0"/>
              </a:rPr>
              <a:t>CRITERIA &gt; CATEGORY &gt; REQUIREMENT &gt; QUESTION</a:t>
            </a:r>
          </a:p>
        </p:txBody>
      </p:sp>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cxnSp>
        <p:nvCxnSpPr>
          <p:cNvPr id="10" name="Straight Connector 9"/>
          <p:cNvCxnSpPr/>
          <p:nvPr/>
        </p:nvCxnSpPr>
        <p:spPr>
          <a:xfrm>
            <a:off x="2058162" y="3192509"/>
            <a:ext cx="0" cy="675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892573" y="4060331"/>
            <a:ext cx="2139365" cy="22858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Calibri" charset="0"/>
                <a:ea typeface="Calibri" charset="0"/>
                <a:cs typeface="Calibri" charset="0"/>
              </a:rPr>
              <a:t>E2.2 </a:t>
            </a:r>
            <a:r>
              <a:rPr lang="en-US" sz="1800" dirty="0">
                <a:latin typeface="Calibri" charset="0"/>
                <a:ea typeface="Calibri" charset="0"/>
                <a:cs typeface="Calibri" charset="0"/>
              </a:rPr>
              <a:t>Temperature management during </a:t>
            </a:r>
            <a:r>
              <a:rPr lang="en-US" sz="1800" dirty="0" smtClean="0">
                <a:latin typeface="Calibri" charset="0"/>
                <a:ea typeface="Calibri" charset="0"/>
                <a:cs typeface="Calibri" charset="0"/>
              </a:rPr>
              <a:t>transportation</a:t>
            </a:r>
          </a:p>
          <a:p>
            <a:r>
              <a:rPr lang="en-US" sz="1800" dirty="0" smtClean="0">
                <a:latin typeface="Calibri" charset="0"/>
                <a:ea typeface="Calibri" charset="0"/>
                <a:cs typeface="Calibri" charset="0"/>
              </a:rPr>
              <a:t>E6.3 </a:t>
            </a:r>
            <a:r>
              <a:rPr lang="en-US" sz="1800" dirty="0">
                <a:latin typeface="Calibri" charset="0"/>
                <a:ea typeface="Calibri" charset="0"/>
                <a:cs typeface="Calibri" charset="0"/>
              </a:rPr>
              <a:t>Inventory </a:t>
            </a:r>
            <a:r>
              <a:rPr lang="en-US" sz="1800" dirty="0" smtClean="0">
                <a:latin typeface="Calibri" charset="0"/>
                <a:ea typeface="Calibri" charset="0"/>
                <a:cs typeface="Calibri" charset="0"/>
              </a:rPr>
              <a:t>management</a:t>
            </a:r>
          </a:p>
          <a:p>
            <a:r>
              <a:rPr lang="en-US" sz="1800" dirty="0" smtClean="0">
                <a:latin typeface="Calibri" charset="0"/>
                <a:ea typeface="Calibri" charset="0"/>
                <a:cs typeface="Calibri" charset="0"/>
              </a:rPr>
              <a:t>E8.1 </a:t>
            </a:r>
            <a:r>
              <a:rPr lang="en-US" sz="1800" dirty="0">
                <a:latin typeface="Calibri" charset="0"/>
                <a:ea typeface="Calibri" charset="0"/>
                <a:cs typeface="Calibri" charset="0"/>
              </a:rPr>
              <a:t>The shake </a:t>
            </a:r>
            <a:r>
              <a:rPr lang="en-US" sz="1800" dirty="0" smtClean="0">
                <a:latin typeface="Calibri" charset="0"/>
                <a:ea typeface="Calibri" charset="0"/>
                <a:cs typeface="Calibri" charset="0"/>
              </a:rPr>
              <a:t>test</a:t>
            </a:r>
            <a:endParaRPr lang="en-US" sz="1800" dirty="0">
              <a:latin typeface="Calibri" charset="0"/>
              <a:ea typeface="Calibri" charset="0"/>
              <a:cs typeface="Calibri" charset="0"/>
            </a:endParaRPr>
          </a:p>
        </p:txBody>
      </p:sp>
      <p:cxnSp>
        <p:nvCxnSpPr>
          <p:cNvPr id="13" name="Straight Connector 12"/>
          <p:cNvCxnSpPr/>
          <p:nvPr/>
        </p:nvCxnSpPr>
        <p:spPr>
          <a:xfrm>
            <a:off x="4158546" y="3192509"/>
            <a:ext cx="0" cy="675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4031938" y="4060331"/>
            <a:ext cx="2106070" cy="21766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Calibri" charset="0"/>
                <a:ea typeface="Calibri" charset="0"/>
                <a:cs typeface="Calibri" charset="0"/>
              </a:rPr>
              <a:t>C1.2 </a:t>
            </a:r>
            <a:r>
              <a:rPr lang="en-US" sz="1800" dirty="0">
                <a:latin typeface="Calibri" charset="0"/>
                <a:ea typeface="Calibri" charset="0"/>
                <a:cs typeface="Calibri" charset="0"/>
              </a:rPr>
              <a:t>Buildings &amp; </a:t>
            </a:r>
            <a:r>
              <a:rPr lang="en-US" sz="1800" dirty="0" smtClean="0">
                <a:latin typeface="Calibri" charset="0"/>
                <a:ea typeface="Calibri" charset="0"/>
                <a:cs typeface="Calibri" charset="0"/>
              </a:rPr>
              <a:t>facilities</a:t>
            </a:r>
          </a:p>
          <a:p>
            <a:r>
              <a:rPr lang="en-US" sz="1800" dirty="0" smtClean="0">
                <a:latin typeface="Calibri" charset="0"/>
                <a:ea typeface="Calibri" charset="0"/>
                <a:cs typeface="Calibri" charset="0"/>
              </a:rPr>
              <a:t>C4 </a:t>
            </a:r>
            <a:r>
              <a:rPr lang="en-US" sz="1800" dirty="0">
                <a:latin typeface="Calibri" charset="0"/>
                <a:ea typeface="Calibri" charset="0"/>
                <a:cs typeface="Calibri" charset="0"/>
              </a:rPr>
              <a:t>Human </a:t>
            </a:r>
            <a:r>
              <a:rPr lang="en-US" sz="1800" dirty="0" smtClean="0">
                <a:latin typeface="Calibri" charset="0"/>
                <a:ea typeface="Calibri" charset="0"/>
                <a:cs typeface="Calibri" charset="0"/>
              </a:rPr>
              <a:t>resources</a:t>
            </a:r>
          </a:p>
          <a:p>
            <a:r>
              <a:rPr lang="en-US" sz="1800" dirty="0" smtClean="0">
                <a:latin typeface="Calibri" charset="0"/>
                <a:ea typeface="Calibri" charset="0"/>
                <a:cs typeface="Calibri" charset="0"/>
              </a:rPr>
              <a:t>C2.1.1 </a:t>
            </a:r>
            <a:r>
              <a:rPr lang="en-US" sz="1800" dirty="0">
                <a:latin typeface="Calibri" charset="0"/>
                <a:ea typeface="Calibri" charset="0"/>
                <a:cs typeface="Calibri" charset="0"/>
              </a:rPr>
              <a:t>Cold storage </a:t>
            </a:r>
            <a:r>
              <a:rPr lang="en-US" sz="1800" dirty="0" smtClean="0">
                <a:latin typeface="Calibri" charset="0"/>
                <a:ea typeface="Calibri" charset="0"/>
                <a:cs typeface="Calibri" charset="0"/>
              </a:rPr>
              <a:t>equipment</a:t>
            </a:r>
          </a:p>
          <a:p>
            <a:endParaRPr lang="en-US" sz="1800" dirty="0">
              <a:latin typeface="Calibri" charset="0"/>
              <a:ea typeface="Calibri" charset="0"/>
              <a:cs typeface="Calibri" charset="0"/>
            </a:endParaRPr>
          </a:p>
        </p:txBody>
      </p:sp>
      <p:cxnSp>
        <p:nvCxnSpPr>
          <p:cNvPr id="15" name="Straight Connector 14"/>
          <p:cNvCxnSpPr/>
          <p:nvPr/>
        </p:nvCxnSpPr>
        <p:spPr>
          <a:xfrm>
            <a:off x="6425596" y="3192509"/>
            <a:ext cx="0" cy="675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6282767" y="4060330"/>
            <a:ext cx="2888529" cy="15898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Calibri" charset="0"/>
                <a:ea typeface="Calibri" charset="0"/>
                <a:cs typeface="Calibri" charset="0"/>
              </a:rPr>
              <a:t>R221 </a:t>
            </a:r>
            <a:r>
              <a:rPr lang="en-US" sz="1800" dirty="0">
                <a:latin typeface="Calibri" charset="0"/>
                <a:ea typeface="Calibri" charset="0"/>
                <a:cs typeface="Calibri" charset="0"/>
              </a:rPr>
              <a:t>Temperature sensors meet minimum standards.</a:t>
            </a:r>
          </a:p>
          <a:p>
            <a:r>
              <a:rPr lang="en-US" sz="1800" dirty="0">
                <a:latin typeface="Calibri" charset="0"/>
                <a:ea typeface="Calibri" charset="0"/>
                <a:cs typeface="Calibri" charset="0"/>
              </a:rPr>
              <a:t>R369 Responsible staff know how to condition ice-packs.</a:t>
            </a:r>
          </a:p>
        </p:txBody>
      </p:sp>
      <p:cxnSp>
        <p:nvCxnSpPr>
          <p:cNvPr id="17" name="Straight Connector 16"/>
          <p:cNvCxnSpPr/>
          <p:nvPr/>
        </p:nvCxnSpPr>
        <p:spPr>
          <a:xfrm>
            <a:off x="9504270" y="3192509"/>
            <a:ext cx="0" cy="675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9360467" y="4060330"/>
            <a:ext cx="2322017" cy="179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Calibri" charset="0"/>
                <a:ea typeface="Calibri" charset="0"/>
                <a:cs typeface="Calibri" charset="0"/>
              </a:rPr>
              <a:t>Q198 Is there 24 hour surveillance</a:t>
            </a:r>
            <a:r>
              <a:rPr lang="en-US" sz="1800" dirty="0" smtClean="0">
                <a:latin typeface="Calibri" charset="0"/>
                <a:ea typeface="Calibri" charset="0"/>
                <a:cs typeface="Calibri" charset="0"/>
              </a:rPr>
              <a:t>?</a:t>
            </a:r>
          </a:p>
          <a:p>
            <a:r>
              <a:rPr lang="en-US" sz="1800" dirty="0">
                <a:latin typeface="Calibri" charset="0"/>
                <a:ea typeface="Calibri" charset="0"/>
                <a:cs typeface="Calibri" charset="0"/>
              </a:rPr>
              <a:t>Q450 Is there a temperature mapping report available for the cold/freezer room?</a:t>
            </a: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24"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Helvetica"/>
                <a:ea typeface="Helvetica"/>
                <a:cs typeface="Helvetica"/>
                <a:sym typeface="Helvetica"/>
              </a:rPr>
              <a:t>How does EVM work?</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
        <p:nvSpPr>
          <p:cNvPr id="19" name="Title 1"/>
          <p:cNvSpPr txBox="1">
            <a:spLocks/>
          </p:cNvSpPr>
          <p:nvPr/>
        </p:nvSpPr>
        <p:spPr>
          <a:xfrm>
            <a:off x="625581" y="4053629"/>
            <a:ext cx="1266992" cy="6425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Calibri" charset="0"/>
                <a:ea typeface="Calibri" charset="0"/>
                <a:cs typeface="Calibri" charset="0"/>
              </a:rPr>
              <a:t>Examples:</a:t>
            </a:r>
            <a:endParaRPr lang="en-US" sz="1800" dirty="0">
              <a:latin typeface="Calibri" charset="0"/>
              <a:ea typeface="Calibri" charset="0"/>
              <a:cs typeface="Calibri" charset="0"/>
            </a:endParaRPr>
          </a:p>
        </p:txBody>
      </p:sp>
    </p:spTree>
    <p:extLst>
      <p:ext uri="{BB962C8B-B14F-4D97-AF65-F5344CB8AC3E}">
        <p14:creationId xmlns:p14="http://schemas.microsoft.com/office/powerpoint/2010/main" val="1229457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1CB617-C6E0-498D-AD6D-5680F11DD54C}"/>
              </a:ext>
            </a:extLst>
          </p:cNvPr>
          <p:cNvPicPr>
            <a:picLocks noChangeAspect="1"/>
          </p:cNvPicPr>
          <p:nvPr/>
        </p:nvPicPr>
        <p:blipFill>
          <a:blip r:embed="rId3"/>
          <a:stretch>
            <a:fillRect/>
          </a:stretch>
        </p:blipFill>
        <p:spPr>
          <a:xfrm>
            <a:off x="0" y="761799"/>
            <a:ext cx="12192000" cy="5654870"/>
          </a:xfrm>
          <a:prstGeom prst="rect">
            <a:avLst/>
          </a:prstGeom>
        </p:spPr>
      </p:pic>
      <p:sp>
        <p:nvSpPr>
          <p:cNvPr id="7" name="TextBox 6"/>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dirty="0">
                <a:solidFill>
                  <a:schemeClr val="bg1"/>
                </a:solidFill>
              </a:rPr>
              <a:t>EVM assessment scores</a:t>
            </a:r>
          </a:p>
        </p:txBody>
      </p:sp>
      <p:sp>
        <p:nvSpPr>
          <p:cNvPr id="8" name="Rectangle 7"/>
          <p:cNvSpPr/>
          <p:nvPr/>
        </p:nvSpPr>
        <p:spPr>
          <a:xfrm>
            <a:off x="44245" y="761799"/>
            <a:ext cx="5643716" cy="611578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176982" y="1017639"/>
            <a:ext cx="5919018" cy="5633884"/>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Aft>
                <a:spcPts val="600"/>
              </a:spcAft>
              <a:buClr>
                <a:srgbClr val="5AABAC"/>
              </a:buClr>
              <a:buNone/>
            </a:pPr>
            <a:r>
              <a:rPr lang="en-GB" sz="2000" kern="0" dirty="0">
                <a:solidFill>
                  <a:prstClr val="black"/>
                </a:solidFill>
                <a:latin typeface="Arial"/>
                <a:cs typeface="Arial"/>
              </a:rPr>
              <a:t>This second graph shows the individual requirement scores for </a:t>
            </a:r>
            <a:r>
              <a:rPr lang="en-GB" sz="2000" kern="0" dirty="0" smtClean="0">
                <a:solidFill>
                  <a:prstClr val="black"/>
                </a:solidFill>
                <a:latin typeface="Arial"/>
                <a:cs typeface="Arial"/>
              </a:rPr>
              <a:t>C3-E2. </a:t>
            </a:r>
            <a:endParaRPr lang="en-GB" sz="2000" kern="0" dirty="0">
              <a:solidFill>
                <a:prstClr val="black"/>
              </a:solidFill>
              <a:latin typeface="Arial"/>
              <a:cs typeface="Arial"/>
            </a:endParaRPr>
          </a:p>
          <a:p>
            <a:pPr marL="0" indent="0">
              <a:lnSpc>
                <a:spcPct val="110000"/>
              </a:lnSpc>
              <a:spcAft>
                <a:spcPts val="600"/>
              </a:spcAft>
              <a:buClr>
                <a:srgbClr val="5AABAC"/>
              </a:buClr>
              <a:buNone/>
            </a:pPr>
            <a:r>
              <a:rPr lang="en-GB" sz="2000" kern="0" dirty="0">
                <a:solidFill>
                  <a:prstClr val="black"/>
                </a:solidFill>
                <a:latin typeface="Arial"/>
                <a:cs typeface="Arial"/>
              </a:rPr>
              <a:t>In this instance, there are </a:t>
            </a:r>
            <a:r>
              <a:rPr lang="en-GB" sz="2000" kern="0" dirty="0" smtClean="0">
                <a:solidFill>
                  <a:prstClr val="black"/>
                </a:solidFill>
                <a:latin typeface="Arial"/>
                <a:cs typeface="Arial"/>
              </a:rPr>
              <a:t>five </a:t>
            </a:r>
            <a:r>
              <a:rPr lang="en-GB" sz="2000" kern="0" dirty="0">
                <a:solidFill>
                  <a:prstClr val="black"/>
                </a:solidFill>
                <a:latin typeface="Arial"/>
                <a:cs typeface="Arial"/>
              </a:rPr>
              <a:t>requirements. The maximum possible score for each </a:t>
            </a:r>
            <a:r>
              <a:rPr lang="en-GB" sz="2000" kern="0" dirty="0" smtClean="0">
                <a:solidFill>
                  <a:prstClr val="black"/>
                </a:solidFill>
                <a:latin typeface="Arial"/>
                <a:cs typeface="Arial"/>
              </a:rPr>
              <a:t>requirement </a:t>
            </a:r>
            <a:r>
              <a:rPr lang="en-GB" sz="2000" kern="0" dirty="0">
                <a:solidFill>
                  <a:prstClr val="black"/>
                </a:solidFill>
                <a:latin typeface="Arial"/>
                <a:cs typeface="Arial"/>
              </a:rPr>
              <a:t>is </a:t>
            </a:r>
            <a:r>
              <a:rPr lang="en-GB" sz="2000" kern="0" dirty="0" smtClean="0">
                <a:solidFill>
                  <a:prstClr val="black"/>
                </a:solidFill>
                <a:latin typeface="Arial"/>
                <a:cs typeface="Arial"/>
              </a:rPr>
              <a:t>21. </a:t>
            </a:r>
            <a:r>
              <a:rPr lang="en-GB" sz="2000" kern="0" dirty="0">
                <a:solidFill>
                  <a:prstClr val="black"/>
                </a:solidFill>
                <a:latin typeface="Arial"/>
                <a:cs typeface="Arial"/>
              </a:rPr>
              <a:t>The score obtained is </a:t>
            </a:r>
            <a:r>
              <a:rPr lang="en-GB" sz="2000" kern="0" dirty="0" smtClean="0">
                <a:solidFill>
                  <a:prstClr val="black"/>
                </a:solidFill>
                <a:latin typeface="Arial"/>
                <a:cs typeface="Arial"/>
              </a:rPr>
              <a:t>14.17, </a:t>
            </a:r>
            <a:r>
              <a:rPr lang="en-GB" sz="2000" kern="0" dirty="0">
                <a:solidFill>
                  <a:prstClr val="black"/>
                </a:solidFill>
                <a:latin typeface="Arial"/>
                <a:cs typeface="Arial"/>
              </a:rPr>
              <a:t>which is </a:t>
            </a:r>
            <a:r>
              <a:rPr lang="en-GB" sz="2000" kern="0" dirty="0" smtClean="0">
                <a:solidFill>
                  <a:prstClr val="black"/>
                </a:solidFill>
                <a:latin typeface="Arial"/>
                <a:cs typeface="Arial"/>
              </a:rPr>
              <a:t>67% </a:t>
            </a:r>
            <a:r>
              <a:rPr lang="en-GB" sz="2000" kern="0" dirty="0">
                <a:solidFill>
                  <a:prstClr val="black"/>
                </a:solidFill>
                <a:latin typeface="Arial"/>
                <a:cs typeface="Arial"/>
              </a:rPr>
              <a:t>of </a:t>
            </a:r>
            <a:r>
              <a:rPr lang="en-GB" sz="2000" kern="0" dirty="0" smtClean="0">
                <a:solidFill>
                  <a:prstClr val="black"/>
                </a:solidFill>
                <a:latin typeface="Arial"/>
                <a:cs typeface="Arial"/>
              </a:rPr>
              <a:t>21.</a:t>
            </a:r>
            <a:endParaRPr lang="en-GB" sz="2000" kern="0" dirty="0">
              <a:solidFill>
                <a:prstClr val="black"/>
              </a:solidFill>
              <a:latin typeface="Arial"/>
              <a:cs typeface="Arial"/>
            </a:endParaRPr>
          </a:p>
          <a:p>
            <a:pPr marL="0" indent="0">
              <a:lnSpc>
                <a:spcPct val="110000"/>
              </a:lnSpc>
              <a:spcAft>
                <a:spcPts val="600"/>
              </a:spcAft>
              <a:buClr>
                <a:srgbClr val="5AABAC"/>
              </a:buClr>
              <a:buNone/>
            </a:pPr>
            <a:r>
              <a:rPr lang="en-GB" sz="2000" kern="0" dirty="0" smtClean="0">
                <a:solidFill>
                  <a:prstClr val="black"/>
                </a:solidFill>
                <a:latin typeface="Arial"/>
                <a:cs typeface="Arial"/>
              </a:rPr>
              <a:t>The fifth </a:t>
            </a:r>
            <a:r>
              <a:rPr lang="en-GB" sz="2000" kern="0" dirty="0">
                <a:solidFill>
                  <a:prstClr val="black"/>
                </a:solidFill>
                <a:latin typeface="Arial"/>
                <a:cs typeface="Arial"/>
              </a:rPr>
              <a:t>requirement </a:t>
            </a:r>
            <a:r>
              <a:rPr lang="en-GB" sz="2000" kern="0" dirty="0" smtClean="0">
                <a:solidFill>
                  <a:prstClr val="black"/>
                </a:solidFill>
                <a:latin typeface="Arial"/>
                <a:cs typeface="Arial"/>
              </a:rPr>
              <a:t>is weighted 5 and contains </a:t>
            </a:r>
            <a:r>
              <a:rPr lang="en-GB" sz="2000" kern="0" dirty="0">
                <a:solidFill>
                  <a:prstClr val="black"/>
                </a:solidFill>
                <a:latin typeface="Arial"/>
                <a:cs typeface="Arial"/>
              </a:rPr>
              <a:t>two sub-requirements. </a:t>
            </a:r>
            <a:r>
              <a:rPr lang="en-GB" sz="2000" kern="0" dirty="0" smtClean="0">
                <a:solidFill>
                  <a:prstClr val="black"/>
                </a:solidFill>
                <a:latin typeface="Arial"/>
                <a:cs typeface="Arial"/>
              </a:rPr>
              <a:t>The first is weighted 5 and the second 1. The maximum score for the two sub-requirements is therefore 6, and the score obtained is 5 out of 6 (83.3%). As the maximum for this requirement is 5, the score is 4.17 (</a:t>
            </a:r>
            <a:r>
              <a:rPr lang="en-GB" sz="2000" kern="0" dirty="0">
                <a:solidFill>
                  <a:prstClr val="black"/>
                </a:solidFill>
                <a:latin typeface="Arial"/>
                <a:cs typeface="Arial"/>
              </a:rPr>
              <a:t>83.3</a:t>
            </a:r>
            <a:r>
              <a:rPr lang="en-GB" sz="2000" kern="0" dirty="0" smtClean="0">
                <a:solidFill>
                  <a:prstClr val="black"/>
                </a:solidFill>
                <a:latin typeface="Arial"/>
                <a:cs typeface="Arial"/>
              </a:rPr>
              <a:t>% of 5).</a:t>
            </a:r>
          </a:p>
        </p:txBody>
      </p:sp>
    </p:spTree>
    <p:extLst>
      <p:ext uri="{BB962C8B-B14F-4D97-AF65-F5344CB8AC3E}">
        <p14:creationId xmlns:p14="http://schemas.microsoft.com/office/powerpoint/2010/main" val="233081335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12192000" cy="7315200"/>
          </a:xfrm>
          <a:prstGeom prst="rect">
            <a:avLst/>
          </a:prstGeom>
          <a:solidFill>
            <a:srgbClr val="009F9F"/>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a:srcRect l="3315" t="3326" r="6673" b="5896"/>
          <a:stretch/>
        </p:blipFill>
        <p:spPr>
          <a:xfrm>
            <a:off x="9971354" y="5138928"/>
            <a:ext cx="1732966" cy="1719072"/>
          </a:xfrm>
          <a:prstGeom prst="rect">
            <a:avLst/>
          </a:prstGeom>
        </p:spPr>
      </p:pic>
      <p:sp>
        <p:nvSpPr>
          <p:cNvPr id="6" name="TextBox 5"/>
          <p:cNvSpPr txBox="1"/>
          <p:nvPr/>
        </p:nvSpPr>
        <p:spPr>
          <a:xfrm>
            <a:off x="1286256" y="1748605"/>
            <a:ext cx="6943344" cy="3785652"/>
          </a:xfrm>
          <a:prstGeom prst="rect">
            <a:avLst/>
          </a:prstGeom>
          <a:noFill/>
        </p:spPr>
        <p:txBody>
          <a:bodyPr wrap="square" rtlCol="0">
            <a:spAutoFit/>
          </a:bodyPr>
          <a:lstStyle/>
          <a:p>
            <a:r>
              <a:rPr lang="en-US" sz="6000" b="1" dirty="0" smtClean="0">
                <a:solidFill>
                  <a:schemeClr val="bg1"/>
                </a:solidFill>
              </a:rPr>
              <a:t>No more numbers, please. Just tell me how the software works</a:t>
            </a:r>
            <a:endParaRPr lang="en-US" sz="6000" b="1" dirty="0">
              <a:solidFill>
                <a:schemeClr val="bg1"/>
              </a:solidFill>
            </a:endParaRPr>
          </a:p>
        </p:txBody>
      </p:sp>
    </p:spTree>
    <p:extLst>
      <p:ext uri="{BB962C8B-B14F-4D97-AF65-F5344CB8AC3E}">
        <p14:creationId xmlns:p14="http://schemas.microsoft.com/office/powerpoint/2010/main" val="28687774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Chevron 22"/>
          <p:cNvSpPr/>
          <p:nvPr/>
        </p:nvSpPr>
        <p:spPr>
          <a:xfrm>
            <a:off x="8484639" y="1827160"/>
            <a:ext cx="2926080" cy="1046417"/>
          </a:xfrm>
          <a:prstGeom prst="chevron">
            <a:avLst/>
          </a:prstGeom>
          <a:solidFill>
            <a:srgbClr val="C63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RESULTS ANALYSIS</a:t>
            </a:r>
            <a:endParaRPr lang="en-GB" sz="1600" b="1" spc="200" dirty="0">
              <a:solidFill>
                <a:schemeClr val="bg1"/>
              </a:solidFill>
            </a:endParaRPr>
          </a:p>
        </p:txBody>
      </p:sp>
      <p:sp>
        <p:nvSpPr>
          <p:cNvPr id="20" name="Pentagon 19"/>
          <p:cNvSpPr/>
          <p:nvPr/>
        </p:nvSpPr>
        <p:spPr>
          <a:xfrm>
            <a:off x="559228" y="1827157"/>
            <a:ext cx="2926080" cy="1046417"/>
          </a:xfrm>
          <a:prstGeom prst="homePlate">
            <a:avLst/>
          </a:prstGeom>
          <a:solidFill>
            <a:srgbClr val="19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COUNTRY SETUP</a:t>
            </a:r>
            <a:endParaRPr lang="en-GB" sz="1600" b="1" spc="200" dirty="0">
              <a:solidFill>
                <a:schemeClr val="bg1"/>
              </a:solidFill>
            </a:endParaRPr>
          </a:p>
        </p:txBody>
      </p:sp>
      <p:sp>
        <p:nvSpPr>
          <p:cNvPr id="4" name="Title 3"/>
          <p:cNvSpPr>
            <a:spLocks noGrp="1"/>
          </p:cNvSpPr>
          <p:nvPr>
            <p:ph type="title"/>
          </p:nvPr>
        </p:nvSpPr>
        <p:spPr/>
        <p:txBody>
          <a:bodyPr>
            <a:normAutofit/>
          </a:bodyPr>
          <a:lstStyle/>
          <a:p>
            <a:r>
              <a:rPr lang="en-US" dirty="0" smtClean="0"/>
              <a:t>First assessment</a:t>
            </a:r>
            <a:endParaRPr lang="en-US" dirty="0"/>
          </a:p>
        </p:txBody>
      </p:sp>
      <p:sp>
        <p:nvSpPr>
          <p:cNvPr id="21" name="TextBox 20"/>
          <p:cNvSpPr txBox="1"/>
          <p:nvPr/>
        </p:nvSpPr>
        <p:spPr>
          <a:xfrm>
            <a:off x="0" y="3303"/>
            <a:ext cx="12192000" cy="746115"/>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EVMA2 INTRODUCTION</a:t>
            </a:r>
            <a:endParaRPr lang="en-US" b="1" spc="100" dirty="0">
              <a:solidFill>
                <a:srgbClr val="007474"/>
              </a:solidFill>
              <a:latin typeface="Helvetica" charset="0"/>
              <a:ea typeface="Helvetica" charset="0"/>
              <a:cs typeface="Helvetica" charset="0"/>
            </a:endParaRPr>
          </a:p>
        </p:txBody>
      </p:sp>
      <p:sp>
        <p:nvSpPr>
          <p:cNvPr id="8" name="TextBox 7"/>
          <p:cNvSpPr txBox="1"/>
          <p:nvPr/>
        </p:nvSpPr>
        <p:spPr>
          <a:xfrm>
            <a:off x="1052945" y="243131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4" name="Chevron 33"/>
          <p:cNvSpPr/>
          <p:nvPr/>
        </p:nvSpPr>
        <p:spPr>
          <a:xfrm>
            <a:off x="5853438" y="1823869"/>
            <a:ext cx="2926080" cy="105441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DATA-COLLECTION</a:t>
            </a:r>
            <a:endParaRPr lang="en-GB" sz="1600" b="1" spc="200" dirty="0">
              <a:solidFill>
                <a:schemeClr val="bg1"/>
              </a:solidFill>
            </a:endParaRPr>
          </a:p>
        </p:txBody>
      </p:sp>
      <p:sp>
        <p:nvSpPr>
          <p:cNvPr id="22" name="Chevron 21"/>
          <p:cNvSpPr/>
          <p:nvPr/>
        </p:nvSpPr>
        <p:spPr>
          <a:xfrm>
            <a:off x="3222237" y="1823869"/>
            <a:ext cx="2926080" cy="10544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ASSESSMENT CREATION</a:t>
            </a:r>
            <a:endParaRPr lang="en-GB" sz="1600" b="1" spc="200" dirty="0">
              <a:solidFill>
                <a:schemeClr val="bg1"/>
              </a:solidFill>
            </a:endParaRPr>
          </a:p>
        </p:txBody>
      </p:sp>
      <p:sp>
        <p:nvSpPr>
          <p:cNvPr id="29" name="Shape 383"/>
          <p:cNvSpPr/>
          <p:nvPr/>
        </p:nvSpPr>
        <p:spPr>
          <a:xfrm>
            <a:off x="559228" y="3145613"/>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rgbClr val="19416C"/>
          </a:solidFill>
          <a:ln w="12700">
            <a:miter lim="400000"/>
          </a:ln>
        </p:spPr>
        <p:txBody>
          <a:bodyPr lIns="45719" rIns="45719"/>
          <a:lstStyle/>
          <a:p>
            <a:pPr>
              <a:defRPr sz="1300"/>
            </a:pPr>
            <a:endParaRPr dirty="0"/>
          </a:p>
        </p:txBody>
      </p:sp>
      <p:sp>
        <p:nvSpPr>
          <p:cNvPr id="7" name="Rectangle 6"/>
          <p:cNvSpPr/>
          <p:nvPr/>
        </p:nvSpPr>
        <p:spPr>
          <a:xfrm>
            <a:off x="910289" y="3123350"/>
            <a:ext cx="2224813" cy="276999"/>
          </a:xfrm>
          <a:prstGeom prst="rect">
            <a:avLst/>
          </a:prstGeom>
        </p:spPr>
        <p:txBody>
          <a:bodyPr wrap="square">
            <a:spAutoFit/>
          </a:bodyPr>
          <a:lstStyle/>
          <a:p>
            <a:r>
              <a:rPr lang="en-GB" sz="1200" b="1" dirty="0">
                <a:solidFill>
                  <a:srgbClr val="19416C"/>
                </a:solidFill>
              </a:rPr>
              <a:t>Country </a:t>
            </a:r>
            <a:r>
              <a:rPr lang="en-GB" sz="1200" b="1" dirty="0" smtClean="0">
                <a:solidFill>
                  <a:srgbClr val="19416C"/>
                </a:solidFill>
              </a:rPr>
              <a:t>Manager</a:t>
            </a:r>
            <a:endParaRPr lang="en-GB" sz="1200" b="1" dirty="0">
              <a:solidFill>
                <a:srgbClr val="19416C"/>
              </a:solidFill>
            </a:endParaRPr>
          </a:p>
        </p:txBody>
      </p:sp>
      <p:sp>
        <p:nvSpPr>
          <p:cNvPr id="11" name="Rectangle 10"/>
          <p:cNvSpPr/>
          <p:nvPr/>
        </p:nvSpPr>
        <p:spPr>
          <a:xfrm>
            <a:off x="3652559" y="3159633"/>
            <a:ext cx="2373107" cy="276999"/>
          </a:xfrm>
          <a:prstGeom prst="rect">
            <a:avLst/>
          </a:prstGeom>
        </p:spPr>
        <p:txBody>
          <a:bodyPr wrap="square">
            <a:spAutoFit/>
          </a:bodyPr>
          <a:lstStyle/>
          <a:p>
            <a:r>
              <a:rPr lang="en-GB" sz="1200" b="1" dirty="0">
                <a:solidFill>
                  <a:schemeClr val="accent2"/>
                </a:solidFill>
              </a:rPr>
              <a:t>Country </a:t>
            </a:r>
            <a:r>
              <a:rPr lang="en-GB" sz="1200" b="1" dirty="0" smtClean="0">
                <a:solidFill>
                  <a:schemeClr val="accent2"/>
                </a:solidFill>
              </a:rPr>
              <a:t>Manager</a:t>
            </a:r>
            <a:endParaRPr lang="en-GB" sz="1200" b="1" dirty="0">
              <a:solidFill>
                <a:schemeClr val="accent2"/>
              </a:solidFill>
            </a:endParaRPr>
          </a:p>
        </p:txBody>
      </p:sp>
      <p:sp>
        <p:nvSpPr>
          <p:cNvPr id="31" name="Shape 383"/>
          <p:cNvSpPr/>
          <p:nvPr/>
        </p:nvSpPr>
        <p:spPr>
          <a:xfrm>
            <a:off x="3312417" y="3145613"/>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chemeClr val="accent2"/>
          </a:solidFill>
          <a:ln w="12700">
            <a:miter lim="400000"/>
          </a:ln>
        </p:spPr>
        <p:txBody>
          <a:bodyPr lIns="45719" rIns="45719"/>
          <a:lstStyle/>
          <a:p>
            <a:pPr>
              <a:defRPr sz="1300"/>
            </a:pPr>
            <a:endParaRPr dirty="0"/>
          </a:p>
        </p:txBody>
      </p:sp>
      <p:sp>
        <p:nvSpPr>
          <p:cNvPr id="12" name="Rectangle 11"/>
          <p:cNvSpPr/>
          <p:nvPr/>
        </p:nvSpPr>
        <p:spPr>
          <a:xfrm>
            <a:off x="550340" y="4182077"/>
            <a:ext cx="2101472" cy="1015663"/>
          </a:xfrm>
          <a:prstGeom prst="rect">
            <a:avLst/>
          </a:prstGeom>
        </p:spPr>
        <p:txBody>
          <a:bodyPr wrap="square">
            <a:spAutoFit/>
          </a:bodyPr>
          <a:lstStyle/>
          <a:p>
            <a:pPr marL="0" lvl="1" indent="-171450">
              <a:buFont typeface="Arial" charset="0"/>
              <a:buChar char="•"/>
            </a:pPr>
            <a:r>
              <a:rPr lang="en-GB" sz="1200" dirty="0" smtClean="0">
                <a:solidFill>
                  <a:schemeClr val="tx2"/>
                </a:solidFill>
              </a:rPr>
              <a:t>Administrative </a:t>
            </a:r>
            <a:r>
              <a:rPr lang="en-GB" sz="1200" dirty="0">
                <a:solidFill>
                  <a:schemeClr val="tx2"/>
                </a:solidFill>
              </a:rPr>
              <a:t>units</a:t>
            </a:r>
          </a:p>
          <a:p>
            <a:pPr marL="0" lvl="1" indent="-171450">
              <a:buFont typeface="Arial" charset="0"/>
              <a:buChar char="•"/>
            </a:pPr>
            <a:r>
              <a:rPr lang="en-GB" sz="1200" dirty="0">
                <a:solidFill>
                  <a:schemeClr val="tx2"/>
                </a:solidFill>
              </a:rPr>
              <a:t>Locations</a:t>
            </a:r>
          </a:p>
          <a:p>
            <a:pPr marL="0" lvl="1" indent="-171450">
              <a:buFont typeface="Arial" charset="0"/>
              <a:buChar char="•"/>
            </a:pPr>
            <a:r>
              <a:rPr lang="en-GB" sz="1200" dirty="0">
                <a:solidFill>
                  <a:schemeClr val="tx2"/>
                </a:solidFill>
              </a:rPr>
              <a:t>Immunization schedule</a:t>
            </a:r>
          </a:p>
          <a:p>
            <a:pPr marL="0" lvl="1" indent="-171450">
              <a:buFont typeface="Arial" charset="0"/>
              <a:buChar char="•"/>
            </a:pPr>
            <a:r>
              <a:rPr lang="en-GB" sz="1200" dirty="0">
                <a:solidFill>
                  <a:schemeClr val="tx2"/>
                </a:solidFill>
              </a:rPr>
              <a:t>Supply chain parameters</a:t>
            </a:r>
          </a:p>
          <a:p>
            <a:pPr marL="0" lvl="1" indent="-171450">
              <a:buFont typeface="Arial" charset="0"/>
              <a:buChar char="•"/>
            </a:pPr>
            <a:r>
              <a:rPr lang="en-GB" sz="1200" dirty="0">
                <a:solidFill>
                  <a:schemeClr val="tx2"/>
                </a:solidFill>
              </a:rPr>
              <a:t>Tracer products</a:t>
            </a:r>
          </a:p>
        </p:txBody>
      </p:sp>
      <p:sp>
        <p:nvSpPr>
          <p:cNvPr id="32" name="Rectangle 31"/>
          <p:cNvSpPr/>
          <p:nvPr/>
        </p:nvSpPr>
        <p:spPr>
          <a:xfrm>
            <a:off x="3135102" y="4211786"/>
            <a:ext cx="2595137" cy="830997"/>
          </a:xfrm>
          <a:prstGeom prst="rect">
            <a:avLst/>
          </a:prstGeom>
        </p:spPr>
        <p:txBody>
          <a:bodyPr wrap="square">
            <a:spAutoFit/>
          </a:bodyPr>
          <a:lstStyle/>
          <a:p>
            <a:pPr marL="228600" indent="-228600">
              <a:buFont typeface="Arial" panose="020B0604020202020204" pitchFamily="34" charset="0"/>
              <a:buChar char="•"/>
            </a:pPr>
            <a:r>
              <a:rPr lang="en-GB" sz="1200" dirty="0" smtClean="0">
                <a:solidFill>
                  <a:schemeClr val="tx2"/>
                </a:solidFill>
              </a:rPr>
              <a:t>Identify locations</a:t>
            </a:r>
          </a:p>
          <a:p>
            <a:pPr marL="228600" indent="-228600">
              <a:buFont typeface="Arial" panose="020B0604020202020204" pitchFamily="34" charset="0"/>
              <a:buChar char="•"/>
            </a:pPr>
            <a:r>
              <a:rPr lang="en-GB" sz="1200" dirty="0" smtClean="0">
                <a:solidFill>
                  <a:schemeClr val="tx2"/>
                </a:solidFill>
              </a:rPr>
              <a:t>Define scope (full or partial)</a:t>
            </a:r>
            <a:endParaRPr lang="en-GB" sz="1200" dirty="0">
              <a:solidFill>
                <a:schemeClr val="tx2"/>
              </a:solidFill>
            </a:endParaRPr>
          </a:p>
          <a:p>
            <a:pPr marL="228600" indent="-228600">
              <a:buFont typeface="Arial" panose="020B0604020202020204" pitchFamily="34" charset="0"/>
              <a:buChar char="•"/>
            </a:pPr>
            <a:r>
              <a:rPr lang="en-GB" sz="1200" dirty="0">
                <a:solidFill>
                  <a:schemeClr val="tx2"/>
                </a:solidFill>
              </a:rPr>
              <a:t>Assign questionnaires to assessors</a:t>
            </a:r>
          </a:p>
        </p:txBody>
      </p:sp>
      <p:sp>
        <p:nvSpPr>
          <p:cNvPr id="33" name="Rectangle 32"/>
          <p:cNvSpPr/>
          <p:nvPr/>
        </p:nvSpPr>
        <p:spPr>
          <a:xfrm>
            <a:off x="5853436" y="3619017"/>
            <a:ext cx="2533365" cy="276999"/>
          </a:xfrm>
          <a:prstGeom prst="rect">
            <a:avLst/>
          </a:prstGeom>
        </p:spPr>
        <p:txBody>
          <a:bodyPr wrap="square">
            <a:spAutoFit/>
          </a:bodyPr>
          <a:lstStyle/>
          <a:p>
            <a:r>
              <a:rPr lang="en-GB" sz="1200" b="1" dirty="0" smtClean="0">
                <a:solidFill>
                  <a:schemeClr val="accent4"/>
                </a:solidFill>
              </a:rPr>
              <a:t>Location assessment</a:t>
            </a:r>
          </a:p>
        </p:txBody>
      </p:sp>
      <p:sp>
        <p:nvSpPr>
          <p:cNvPr id="38" name="Rectangle 37"/>
          <p:cNvSpPr/>
          <p:nvPr/>
        </p:nvSpPr>
        <p:spPr>
          <a:xfrm>
            <a:off x="5853437" y="4467868"/>
            <a:ext cx="2743201" cy="276999"/>
          </a:xfrm>
          <a:prstGeom prst="rect">
            <a:avLst/>
          </a:prstGeom>
        </p:spPr>
        <p:txBody>
          <a:bodyPr wrap="square">
            <a:spAutoFit/>
          </a:bodyPr>
          <a:lstStyle/>
          <a:p>
            <a:r>
              <a:rPr lang="en-GB" sz="1200" b="1" dirty="0" smtClean="0">
                <a:solidFill>
                  <a:schemeClr val="accent4"/>
                </a:solidFill>
              </a:rPr>
              <a:t>Programme assessment</a:t>
            </a:r>
          </a:p>
        </p:txBody>
      </p:sp>
      <p:sp>
        <p:nvSpPr>
          <p:cNvPr id="39" name="Rectangle 38"/>
          <p:cNvSpPr/>
          <p:nvPr/>
        </p:nvSpPr>
        <p:spPr>
          <a:xfrm>
            <a:off x="6205835" y="3123349"/>
            <a:ext cx="2373107" cy="276999"/>
          </a:xfrm>
          <a:prstGeom prst="rect">
            <a:avLst/>
          </a:prstGeom>
        </p:spPr>
        <p:txBody>
          <a:bodyPr wrap="square">
            <a:spAutoFit/>
          </a:bodyPr>
          <a:lstStyle/>
          <a:p>
            <a:r>
              <a:rPr lang="en-GB" sz="1200" b="1" dirty="0" smtClean="0">
                <a:solidFill>
                  <a:schemeClr val="accent6"/>
                </a:solidFill>
              </a:rPr>
              <a:t>Assessor</a:t>
            </a:r>
            <a:endParaRPr lang="en-GB" sz="1200" b="1" dirty="0">
              <a:solidFill>
                <a:schemeClr val="accent6"/>
              </a:solidFill>
            </a:endParaRPr>
          </a:p>
        </p:txBody>
      </p:sp>
      <p:sp>
        <p:nvSpPr>
          <p:cNvPr id="40" name="Shape 383"/>
          <p:cNvSpPr/>
          <p:nvPr/>
        </p:nvSpPr>
        <p:spPr>
          <a:xfrm>
            <a:off x="5922845" y="3141711"/>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chemeClr val="accent6"/>
          </a:solidFill>
          <a:ln w="12700">
            <a:miter lim="400000"/>
          </a:ln>
        </p:spPr>
        <p:txBody>
          <a:bodyPr lIns="45719" rIns="45719"/>
          <a:lstStyle/>
          <a:p>
            <a:pPr>
              <a:defRPr sz="1300"/>
            </a:pPr>
            <a:endParaRPr dirty="0"/>
          </a:p>
        </p:txBody>
      </p:sp>
      <p:sp>
        <p:nvSpPr>
          <p:cNvPr id="43" name="Rectangle 42"/>
          <p:cNvSpPr/>
          <p:nvPr/>
        </p:nvSpPr>
        <p:spPr>
          <a:xfrm>
            <a:off x="8855534" y="3040508"/>
            <a:ext cx="2373107" cy="461665"/>
          </a:xfrm>
          <a:prstGeom prst="rect">
            <a:avLst/>
          </a:prstGeom>
        </p:spPr>
        <p:txBody>
          <a:bodyPr wrap="square">
            <a:spAutoFit/>
          </a:bodyPr>
          <a:lstStyle/>
          <a:p>
            <a:r>
              <a:rPr lang="en-GB" sz="1200" b="1" dirty="0">
                <a:solidFill>
                  <a:srgbClr val="C63CAA"/>
                </a:solidFill>
              </a:rPr>
              <a:t>Country </a:t>
            </a:r>
            <a:r>
              <a:rPr lang="en-GB" sz="1200" b="1" dirty="0" smtClean="0">
                <a:solidFill>
                  <a:srgbClr val="C63CAA"/>
                </a:solidFill>
              </a:rPr>
              <a:t>Manager</a:t>
            </a:r>
          </a:p>
          <a:p>
            <a:r>
              <a:rPr lang="en-GB" sz="1200" b="1" dirty="0" smtClean="0">
                <a:solidFill>
                  <a:srgbClr val="C63CAA"/>
                </a:solidFill>
              </a:rPr>
              <a:t>EPI Manager</a:t>
            </a:r>
            <a:endParaRPr lang="en-GB" sz="1200" b="1" dirty="0">
              <a:solidFill>
                <a:srgbClr val="C63CAA"/>
              </a:solidFill>
            </a:endParaRPr>
          </a:p>
        </p:txBody>
      </p:sp>
      <p:sp>
        <p:nvSpPr>
          <p:cNvPr id="44" name="Shape 383"/>
          <p:cNvSpPr/>
          <p:nvPr/>
        </p:nvSpPr>
        <p:spPr>
          <a:xfrm>
            <a:off x="8543968" y="3145613"/>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rgbClr val="C63CAA"/>
          </a:solidFill>
          <a:ln w="12700">
            <a:miter lim="400000"/>
          </a:ln>
        </p:spPr>
        <p:txBody>
          <a:bodyPr lIns="45719" rIns="45719"/>
          <a:lstStyle/>
          <a:p>
            <a:pPr>
              <a:defRPr sz="1300"/>
            </a:pPr>
            <a:endParaRPr dirty="0"/>
          </a:p>
        </p:txBody>
      </p:sp>
      <p:sp>
        <p:nvSpPr>
          <p:cNvPr id="46" name="Shape 411"/>
          <p:cNvSpPr/>
          <p:nvPr/>
        </p:nvSpPr>
        <p:spPr>
          <a:xfrm>
            <a:off x="5958131" y="3968748"/>
            <a:ext cx="209040" cy="287217"/>
          </a:xfrm>
          <a:custGeom>
            <a:avLst/>
            <a:gdLst/>
            <a:ahLst/>
            <a:cxnLst>
              <a:cxn ang="0">
                <a:pos x="wd2" y="hd2"/>
              </a:cxn>
              <a:cxn ang="5400000">
                <a:pos x="wd2" y="hd2"/>
              </a:cxn>
              <a:cxn ang="10800000">
                <a:pos x="wd2" y="hd2"/>
              </a:cxn>
              <a:cxn ang="16200000">
                <a:pos x="wd2" y="hd2"/>
              </a:cxn>
            </a:cxnLst>
            <a:rect l="0" t="0" r="r" b="b"/>
            <a:pathLst>
              <a:path w="21600" h="21600" extrusionOk="0">
                <a:moveTo>
                  <a:pt x="18880" y="0"/>
                </a:moveTo>
                <a:cubicBezTo>
                  <a:pt x="2720" y="0"/>
                  <a:pt x="2720" y="0"/>
                  <a:pt x="2720" y="0"/>
                </a:cubicBezTo>
                <a:cubicBezTo>
                  <a:pt x="1280" y="0"/>
                  <a:pt x="0" y="929"/>
                  <a:pt x="0" y="1974"/>
                </a:cubicBezTo>
                <a:cubicBezTo>
                  <a:pt x="0" y="19626"/>
                  <a:pt x="0" y="19626"/>
                  <a:pt x="0" y="19626"/>
                </a:cubicBezTo>
                <a:cubicBezTo>
                  <a:pt x="0" y="20671"/>
                  <a:pt x="1280" y="21600"/>
                  <a:pt x="2720" y="21600"/>
                </a:cubicBezTo>
                <a:cubicBezTo>
                  <a:pt x="18880" y="21600"/>
                  <a:pt x="18880" y="21600"/>
                  <a:pt x="18880" y="21600"/>
                </a:cubicBezTo>
                <a:cubicBezTo>
                  <a:pt x="20480" y="21600"/>
                  <a:pt x="21600" y="20671"/>
                  <a:pt x="21600" y="19626"/>
                </a:cubicBezTo>
                <a:cubicBezTo>
                  <a:pt x="21600" y="1974"/>
                  <a:pt x="21600" y="1974"/>
                  <a:pt x="21600" y="1974"/>
                </a:cubicBezTo>
                <a:cubicBezTo>
                  <a:pt x="21600" y="929"/>
                  <a:pt x="20480" y="0"/>
                  <a:pt x="18880" y="0"/>
                </a:cubicBezTo>
                <a:close/>
                <a:moveTo>
                  <a:pt x="20320" y="19626"/>
                </a:moveTo>
                <a:cubicBezTo>
                  <a:pt x="20320" y="20206"/>
                  <a:pt x="19680" y="20555"/>
                  <a:pt x="18880" y="20555"/>
                </a:cubicBezTo>
                <a:cubicBezTo>
                  <a:pt x="2720" y="20555"/>
                  <a:pt x="2720" y="20555"/>
                  <a:pt x="2720" y="20555"/>
                </a:cubicBezTo>
                <a:cubicBezTo>
                  <a:pt x="1920" y="20555"/>
                  <a:pt x="1440" y="20206"/>
                  <a:pt x="1440" y="19626"/>
                </a:cubicBezTo>
                <a:cubicBezTo>
                  <a:pt x="1440" y="1974"/>
                  <a:pt x="1440" y="1974"/>
                  <a:pt x="1440" y="1974"/>
                </a:cubicBezTo>
                <a:cubicBezTo>
                  <a:pt x="1440" y="1510"/>
                  <a:pt x="1920" y="1045"/>
                  <a:pt x="2720" y="1045"/>
                </a:cubicBezTo>
                <a:cubicBezTo>
                  <a:pt x="18880" y="1045"/>
                  <a:pt x="18880" y="1045"/>
                  <a:pt x="18880" y="1045"/>
                </a:cubicBezTo>
                <a:cubicBezTo>
                  <a:pt x="19680" y="1045"/>
                  <a:pt x="20320" y="1510"/>
                  <a:pt x="20320" y="1974"/>
                </a:cubicBezTo>
                <a:lnTo>
                  <a:pt x="20320" y="19626"/>
                </a:lnTo>
                <a:close/>
                <a:moveTo>
                  <a:pt x="10080" y="2439"/>
                </a:moveTo>
                <a:cubicBezTo>
                  <a:pt x="11520" y="2439"/>
                  <a:pt x="11520" y="2439"/>
                  <a:pt x="11520" y="2439"/>
                </a:cubicBezTo>
                <a:cubicBezTo>
                  <a:pt x="11840" y="2439"/>
                  <a:pt x="12160" y="2323"/>
                  <a:pt x="12160" y="1974"/>
                </a:cubicBezTo>
                <a:cubicBezTo>
                  <a:pt x="12160" y="1742"/>
                  <a:pt x="11840" y="1510"/>
                  <a:pt x="11520" y="1510"/>
                </a:cubicBezTo>
                <a:cubicBezTo>
                  <a:pt x="10080" y="1510"/>
                  <a:pt x="10080" y="1510"/>
                  <a:pt x="10080" y="1510"/>
                </a:cubicBezTo>
                <a:cubicBezTo>
                  <a:pt x="9760" y="1510"/>
                  <a:pt x="9440" y="1742"/>
                  <a:pt x="9440" y="1974"/>
                </a:cubicBezTo>
                <a:cubicBezTo>
                  <a:pt x="9440" y="2323"/>
                  <a:pt x="9760" y="2439"/>
                  <a:pt x="10080" y="2439"/>
                </a:cubicBezTo>
                <a:close/>
                <a:moveTo>
                  <a:pt x="10880" y="19161"/>
                </a:moveTo>
                <a:cubicBezTo>
                  <a:pt x="10400" y="19161"/>
                  <a:pt x="10080" y="19394"/>
                  <a:pt x="10080" y="19626"/>
                </a:cubicBezTo>
                <a:cubicBezTo>
                  <a:pt x="10080" y="19858"/>
                  <a:pt x="10400" y="20090"/>
                  <a:pt x="10880" y="20090"/>
                </a:cubicBezTo>
                <a:cubicBezTo>
                  <a:pt x="11200" y="20090"/>
                  <a:pt x="11520" y="19858"/>
                  <a:pt x="11520" y="19626"/>
                </a:cubicBezTo>
                <a:cubicBezTo>
                  <a:pt x="11520" y="19394"/>
                  <a:pt x="11200" y="19161"/>
                  <a:pt x="10880" y="19161"/>
                </a:cubicBezTo>
                <a:close/>
                <a:moveTo>
                  <a:pt x="2720" y="18697"/>
                </a:moveTo>
                <a:cubicBezTo>
                  <a:pt x="18880" y="18697"/>
                  <a:pt x="18880" y="18697"/>
                  <a:pt x="18880" y="18697"/>
                </a:cubicBezTo>
                <a:cubicBezTo>
                  <a:pt x="18880" y="3019"/>
                  <a:pt x="18880" y="3019"/>
                  <a:pt x="18880" y="3019"/>
                </a:cubicBezTo>
                <a:cubicBezTo>
                  <a:pt x="2720" y="3019"/>
                  <a:pt x="2720" y="3019"/>
                  <a:pt x="2720" y="3019"/>
                </a:cubicBezTo>
                <a:lnTo>
                  <a:pt x="2720" y="18697"/>
                </a:lnTo>
                <a:close/>
                <a:moveTo>
                  <a:pt x="4000" y="3948"/>
                </a:moveTo>
                <a:cubicBezTo>
                  <a:pt x="17600" y="3948"/>
                  <a:pt x="17600" y="3948"/>
                  <a:pt x="17600" y="3948"/>
                </a:cubicBezTo>
                <a:cubicBezTo>
                  <a:pt x="17600" y="17652"/>
                  <a:pt x="17600" y="17652"/>
                  <a:pt x="17600" y="17652"/>
                </a:cubicBezTo>
                <a:cubicBezTo>
                  <a:pt x="4000" y="17652"/>
                  <a:pt x="4000" y="17652"/>
                  <a:pt x="4000" y="17652"/>
                </a:cubicBezTo>
                <a:lnTo>
                  <a:pt x="4000" y="3948"/>
                </a:lnTo>
                <a:close/>
              </a:path>
            </a:pathLst>
          </a:custGeom>
          <a:solidFill>
            <a:schemeClr val="accent6"/>
          </a:solidFill>
          <a:ln w="12700">
            <a:miter lim="400000"/>
          </a:ln>
        </p:spPr>
        <p:txBody>
          <a:bodyPr lIns="45719" rIns="45719"/>
          <a:lstStyle/>
          <a:p>
            <a:pPr>
              <a:defRPr sz="1300"/>
            </a:pPr>
            <a:endParaRPr dirty="0"/>
          </a:p>
        </p:txBody>
      </p:sp>
      <p:sp>
        <p:nvSpPr>
          <p:cNvPr id="48" name="Shape 413"/>
          <p:cNvSpPr/>
          <p:nvPr/>
        </p:nvSpPr>
        <p:spPr>
          <a:xfrm>
            <a:off x="544901" y="3608799"/>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rgbClr val="19416C"/>
          </a:solidFill>
          <a:ln w="12700">
            <a:miter lim="400000"/>
          </a:ln>
        </p:spPr>
        <p:txBody>
          <a:bodyPr lIns="45719" rIns="45719"/>
          <a:lstStyle/>
          <a:p>
            <a:pPr>
              <a:defRPr sz="1300"/>
            </a:pPr>
            <a:endParaRPr dirty="0"/>
          </a:p>
        </p:txBody>
      </p:sp>
      <p:sp>
        <p:nvSpPr>
          <p:cNvPr id="49" name="Rectangle 48"/>
          <p:cNvSpPr/>
          <p:nvPr/>
        </p:nvSpPr>
        <p:spPr>
          <a:xfrm>
            <a:off x="910289" y="3608799"/>
            <a:ext cx="2224813" cy="276999"/>
          </a:xfrm>
          <a:prstGeom prst="rect">
            <a:avLst/>
          </a:prstGeom>
        </p:spPr>
        <p:txBody>
          <a:bodyPr wrap="square">
            <a:spAutoFit/>
          </a:bodyPr>
          <a:lstStyle/>
          <a:p>
            <a:r>
              <a:rPr lang="en-GB" sz="1200" b="1" dirty="0">
                <a:solidFill>
                  <a:srgbClr val="19416C"/>
                </a:solidFill>
              </a:rPr>
              <a:t>EVM Assessment Manager</a:t>
            </a:r>
          </a:p>
        </p:txBody>
      </p:sp>
      <p:sp>
        <p:nvSpPr>
          <p:cNvPr id="50" name="Shape 413"/>
          <p:cNvSpPr/>
          <p:nvPr/>
        </p:nvSpPr>
        <p:spPr>
          <a:xfrm>
            <a:off x="3316187" y="3608799"/>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chemeClr val="accent2"/>
          </a:solidFill>
          <a:ln w="12700">
            <a:miter lim="400000"/>
          </a:ln>
        </p:spPr>
        <p:txBody>
          <a:bodyPr lIns="45719" rIns="45719"/>
          <a:lstStyle/>
          <a:p>
            <a:pPr>
              <a:defRPr sz="1300"/>
            </a:pPr>
            <a:endParaRPr dirty="0"/>
          </a:p>
        </p:txBody>
      </p:sp>
      <p:sp>
        <p:nvSpPr>
          <p:cNvPr id="51" name="Rectangle 50"/>
          <p:cNvSpPr/>
          <p:nvPr/>
        </p:nvSpPr>
        <p:spPr>
          <a:xfrm>
            <a:off x="3652559" y="3608799"/>
            <a:ext cx="2200878" cy="276999"/>
          </a:xfrm>
          <a:prstGeom prst="rect">
            <a:avLst/>
          </a:prstGeom>
        </p:spPr>
        <p:txBody>
          <a:bodyPr wrap="square">
            <a:spAutoFit/>
          </a:bodyPr>
          <a:lstStyle/>
          <a:p>
            <a:r>
              <a:rPr lang="en-GB" sz="1200" b="1" dirty="0">
                <a:solidFill>
                  <a:schemeClr val="accent2"/>
                </a:solidFill>
              </a:rPr>
              <a:t>EVM Assessment </a:t>
            </a:r>
            <a:r>
              <a:rPr lang="en-GB" sz="1200" b="1" dirty="0" smtClean="0">
                <a:solidFill>
                  <a:schemeClr val="accent2"/>
                </a:solidFill>
              </a:rPr>
              <a:t>Manager</a:t>
            </a:r>
            <a:endParaRPr lang="en-GB" sz="1200" b="1" dirty="0">
              <a:solidFill>
                <a:schemeClr val="accent2"/>
              </a:solidFill>
            </a:endParaRPr>
          </a:p>
        </p:txBody>
      </p:sp>
      <p:sp>
        <p:nvSpPr>
          <p:cNvPr id="52" name="Rectangle 51"/>
          <p:cNvSpPr/>
          <p:nvPr/>
        </p:nvSpPr>
        <p:spPr>
          <a:xfrm>
            <a:off x="6223531" y="3973856"/>
            <a:ext cx="2373107" cy="276999"/>
          </a:xfrm>
          <a:prstGeom prst="rect">
            <a:avLst/>
          </a:prstGeom>
        </p:spPr>
        <p:txBody>
          <a:bodyPr wrap="square">
            <a:spAutoFit/>
          </a:bodyPr>
          <a:lstStyle/>
          <a:p>
            <a:r>
              <a:rPr lang="en-GB" sz="1200" b="1" dirty="0" smtClean="0">
                <a:solidFill>
                  <a:schemeClr val="accent6"/>
                </a:solidFill>
              </a:rPr>
              <a:t>EVM Locations (app)</a:t>
            </a:r>
            <a:endParaRPr lang="en-GB" sz="1200" b="1" dirty="0">
              <a:solidFill>
                <a:schemeClr val="accent6"/>
              </a:solidFill>
            </a:endParaRPr>
          </a:p>
        </p:txBody>
      </p:sp>
      <p:sp>
        <p:nvSpPr>
          <p:cNvPr id="53" name="Shape 413"/>
          <p:cNvSpPr/>
          <p:nvPr/>
        </p:nvSpPr>
        <p:spPr>
          <a:xfrm>
            <a:off x="8546887" y="3608799"/>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rgbClr val="C63CAA"/>
          </a:solidFill>
          <a:ln w="12700">
            <a:miter lim="400000"/>
          </a:ln>
        </p:spPr>
        <p:txBody>
          <a:bodyPr lIns="45719" rIns="45719"/>
          <a:lstStyle/>
          <a:p>
            <a:pPr>
              <a:defRPr sz="1300"/>
            </a:pPr>
            <a:endParaRPr dirty="0"/>
          </a:p>
        </p:txBody>
      </p:sp>
      <p:sp>
        <p:nvSpPr>
          <p:cNvPr id="54" name="Rectangle 53"/>
          <p:cNvSpPr/>
          <p:nvPr/>
        </p:nvSpPr>
        <p:spPr>
          <a:xfrm>
            <a:off x="8855533" y="3608799"/>
            <a:ext cx="2373107" cy="276999"/>
          </a:xfrm>
          <a:prstGeom prst="rect">
            <a:avLst/>
          </a:prstGeom>
        </p:spPr>
        <p:txBody>
          <a:bodyPr wrap="square">
            <a:spAutoFit/>
          </a:bodyPr>
          <a:lstStyle/>
          <a:p>
            <a:r>
              <a:rPr lang="en-GB" sz="1200" b="1" dirty="0">
                <a:solidFill>
                  <a:srgbClr val="C63CAA"/>
                </a:solidFill>
              </a:rPr>
              <a:t>EVM Assessment </a:t>
            </a:r>
            <a:r>
              <a:rPr lang="en-GB" sz="1200" b="1" dirty="0" smtClean="0">
                <a:solidFill>
                  <a:srgbClr val="C63CAA"/>
                </a:solidFill>
              </a:rPr>
              <a:t>Manager</a:t>
            </a:r>
            <a:endParaRPr lang="en-GB" sz="1200" b="1" dirty="0">
              <a:solidFill>
                <a:srgbClr val="C63CAA"/>
              </a:solidFill>
            </a:endParaRPr>
          </a:p>
        </p:txBody>
      </p:sp>
      <p:sp>
        <p:nvSpPr>
          <p:cNvPr id="56" name="Rectangle 55"/>
          <p:cNvSpPr/>
          <p:nvPr/>
        </p:nvSpPr>
        <p:spPr>
          <a:xfrm>
            <a:off x="6262195" y="4810499"/>
            <a:ext cx="2373107" cy="276999"/>
          </a:xfrm>
          <a:prstGeom prst="rect">
            <a:avLst/>
          </a:prstGeom>
        </p:spPr>
        <p:txBody>
          <a:bodyPr wrap="square">
            <a:spAutoFit/>
          </a:bodyPr>
          <a:lstStyle/>
          <a:p>
            <a:r>
              <a:rPr lang="en-GB" sz="1200" b="1" dirty="0">
                <a:solidFill>
                  <a:schemeClr val="accent6"/>
                </a:solidFill>
              </a:rPr>
              <a:t>EVM Assessment Manager</a:t>
            </a:r>
          </a:p>
        </p:txBody>
      </p:sp>
      <p:sp>
        <p:nvSpPr>
          <p:cNvPr id="57" name="Title 3"/>
          <p:cNvSpPr txBox="1">
            <a:spLocks/>
          </p:cNvSpPr>
          <p:nvPr/>
        </p:nvSpPr>
        <p:spPr>
          <a:xfrm>
            <a:off x="609600" y="-2225747"/>
            <a:ext cx="10972800" cy="13079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0" marR="0" indent="0" algn="l" defTabSz="609585" rtl="0" latinLnBrk="0">
              <a:lnSpc>
                <a:spcPct val="100000"/>
              </a:lnSpc>
              <a:spcBef>
                <a:spcPts val="0"/>
              </a:spcBef>
              <a:spcAft>
                <a:spcPts val="0"/>
              </a:spcAft>
              <a:buClrTx/>
              <a:buSzTx/>
              <a:buFontTx/>
              <a:buNone/>
              <a:tabLst/>
              <a:defRPr sz="2400"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r>
              <a:rPr lang="en-US" sz="1800" kern="0" dirty="0" smtClean="0"/>
              <a:t>EVMA2 is primarily an online solution (requires internet connection), although data-collection can operate both online and offline</a:t>
            </a:r>
            <a:r>
              <a:rPr lang="en-US" sz="1800" i="1" kern="0" dirty="0" smtClean="0"/>
              <a:t>.</a:t>
            </a:r>
            <a:endParaRPr lang="en-US" sz="1800" kern="0" dirty="0"/>
          </a:p>
        </p:txBody>
      </p:sp>
      <p:sp>
        <p:nvSpPr>
          <p:cNvPr id="35" name="Shape 413"/>
          <p:cNvSpPr/>
          <p:nvPr/>
        </p:nvSpPr>
        <p:spPr>
          <a:xfrm>
            <a:off x="5958131" y="4822222"/>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chemeClr val="accent6"/>
          </a:solidFill>
          <a:ln w="12700">
            <a:miter lim="400000"/>
          </a:ln>
        </p:spPr>
        <p:txBody>
          <a:bodyPr lIns="45719" rIns="45719"/>
          <a:lstStyle/>
          <a:p>
            <a:pPr>
              <a:defRPr sz="1300"/>
            </a:pPr>
            <a:endParaRPr dirty="0"/>
          </a:p>
        </p:txBody>
      </p:sp>
    </p:spTree>
    <p:extLst>
      <p:ext uri="{BB962C8B-B14F-4D97-AF65-F5344CB8AC3E}">
        <p14:creationId xmlns:p14="http://schemas.microsoft.com/office/powerpoint/2010/main" val="1735245513"/>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Chevron 22"/>
          <p:cNvSpPr/>
          <p:nvPr/>
        </p:nvSpPr>
        <p:spPr>
          <a:xfrm>
            <a:off x="8484639" y="1827160"/>
            <a:ext cx="2926080" cy="1046417"/>
          </a:xfrm>
          <a:prstGeom prst="chevron">
            <a:avLst/>
          </a:prstGeom>
          <a:solidFill>
            <a:srgbClr val="C63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RESULTS ANALYSIS</a:t>
            </a:r>
            <a:endParaRPr lang="en-GB" sz="1600" b="1" spc="200" dirty="0">
              <a:solidFill>
                <a:schemeClr val="bg1"/>
              </a:solidFill>
            </a:endParaRPr>
          </a:p>
        </p:txBody>
      </p:sp>
      <p:sp>
        <p:nvSpPr>
          <p:cNvPr id="4" name="Title 3"/>
          <p:cNvSpPr>
            <a:spLocks noGrp="1"/>
          </p:cNvSpPr>
          <p:nvPr>
            <p:ph type="title"/>
          </p:nvPr>
        </p:nvSpPr>
        <p:spPr/>
        <p:txBody>
          <a:bodyPr>
            <a:normAutofit/>
          </a:bodyPr>
          <a:lstStyle/>
          <a:p>
            <a:r>
              <a:rPr lang="en-US" dirty="0" smtClean="0"/>
              <a:t>Second assessment</a:t>
            </a:r>
            <a:endParaRPr lang="en-US" dirty="0"/>
          </a:p>
        </p:txBody>
      </p:sp>
      <p:sp>
        <p:nvSpPr>
          <p:cNvPr id="21" name="TextBox 20"/>
          <p:cNvSpPr txBox="1"/>
          <p:nvPr/>
        </p:nvSpPr>
        <p:spPr>
          <a:xfrm>
            <a:off x="0" y="3303"/>
            <a:ext cx="12192000" cy="746115"/>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EVMA2 INTRODUCTION</a:t>
            </a:r>
            <a:endParaRPr lang="en-US" b="1" spc="100" dirty="0">
              <a:solidFill>
                <a:srgbClr val="007474"/>
              </a:solidFill>
              <a:latin typeface="Helvetica" charset="0"/>
              <a:ea typeface="Helvetica" charset="0"/>
              <a:cs typeface="Helvetica" charset="0"/>
            </a:endParaRPr>
          </a:p>
        </p:txBody>
      </p:sp>
      <p:sp>
        <p:nvSpPr>
          <p:cNvPr id="8" name="TextBox 7"/>
          <p:cNvSpPr txBox="1"/>
          <p:nvPr/>
        </p:nvSpPr>
        <p:spPr>
          <a:xfrm>
            <a:off x="1052945" y="243131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4" name="Chevron 33"/>
          <p:cNvSpPr/>
          <p:nvPr/>
        </p:nvSpPr>
        <p:spPr>
          <a:xfrm>
            <a:off x="5853438" y="1823869"/>
            <a:ext cx="2926080" cy="105441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DATA-COLLECTION</a:t>
            </a:r>
            <a:endParaRPr lang="en-GB" sz="1600" b="1" spc="200" dirty="0">
              <a:solidFill>
                <a:schemeClr val="bg1"/>
              </a:solidFill>
            </a:endParaRPr>
          </a:p>
        </p:txBody>
      </p:sp>
      <p:sp>
        <p:nvSpPr>
          <p:cNvPr id="22" name="Chevron 21"/>
          <p:cNvSpPr/>
          <p:nvPr/>
        </p:nvSpPr>
        <p:spPr>
          <a:xfrm>
            <a:off x="3222237" y="1823869"/>
            <a:ext cx="2926080" cy="10544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ASSESSMENT CREATION</a:t>
            </a:r>
            <a:endParaRPr lang="en-GB" sz="1600" b="1" spc="200" dirty="0">
              <a:solidFill>
                <a:schemeClr val="bg1"/>
              </a:solidFill>
            </a:endParaRPr>
          </a:p>
        </p:txBody>
      </p:sp>
      <p:sp>
        <p:nvSpPr>
          <p:cNvPr id="11" name="Rectangle 10"/>
          <p:cNvSpPr/>
          <p:nvPr/>
        </p:nvSpPr>
        <p:spPr>
          <a:xfrm>
            <a:off x="3652559" y="3159633"/>
            <a:ext cx="2373107" cy="276999"/>
          </a:xfrm>
          <a:prstGeom prst="rect">
            <a:avLst/>
          </a:prstGeom>
        </p:spPr>
        <p:txBody>
          <a:bodyPr wrap="square">
            <a:spAutoFit/>
          </a:bodyPr>
          <a:lstStyle/>
          <a:p>
            <a:r>
              <a:rPr lang="en-GB" sz="1200" b="1" dirty="0">
                <a:solidFill>
                  <a:schemeClr val="accent2"/>
                </a:solidFill>
              </a:rPr>
              <a:t>Country </a:t>
            </a:r>
            <a:r>
              <a:rPr lang="en-GB" sz="1200" b="1" dirty="0" smtClean="0">
                <a:solidFill>
                  <a:schemeClr val="accent2"/>
                </a:solidFill>
              </a:rPr>
              <a:t>Manager</a:t>
            </a:r>
            <a:endParaRPr lang="en-GB" sz="1200" b="1" dirty="0">
              <a:solidFill>
                <a:schemeClr val="accent2"/>
              </a:solidFill>
            </a:endParaRPr>
          </a:p>
        </p:txBody>
      </p:sp>
      <p:sp>
        <p:nvSpPr>
          <p:cNvPr id="31" name="Shape 383"/>
          <p:cNvSpPr/>
          <p:nvPr/>
        </p:nvSpPr>
        <p:spPr>
          <a:xfrm>
            <a:off x="3312417" y="3145613"/>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chemeClr val="accent2"/>
          </a:solidFill>
          <a:ln w="12700">
            <a:miter lim="400000"/>
          </a:ln>
        </p:spPr>
        <p:txBody>
          <a:bodyPr lIns="45719" rIns="45719"/>
          <a:lstStyle/>
          <a:p>
            <a:pPr>
              <a:defRPr sz="1300"/>
            </a:pPr>
            <a:endParaRPr dirty="0"/>
          </a:p>
        </p:txBody>
      </p:sp>
      <p:sp>
        <p:nvSpPr>
          <p:cNvPr id="32" name="Rectangle 31"/>
          <p:cNvSpPr/>
          <p:nvPr/>
        </p:nvSpPr>
        <p:spPr>
          <a:xfrm>
            <a:off x="3135102" y="4211786"/>
            <a:ext cx="2718333" cy="830997"/>
          </a:xfrm>
          <a:prstGeom prst="rect">
            <a:avLst/>
          </a:prstGeom>
        </p:spPr>
        <p:txBody>
          <a:bodyPr wrap="square">
            <a:spAutoFit/>
          </a:bodyPr>
          <a:lstStyle/>
          <a:p>
            <a:pPr marL="228600" indent="-228600">
              <a:buFont typeface="Arial" panose="020B0604020202020204" pitchFamily="34" charset="0"/>
              <a:buChar char="•"/>
            </a:pPr>
            <a:r>
              <a:rPr lang="en-GB" sz="1200" dirty="0">
                <a:solidFill>
                  <a:schemeClr val="tx2"/>
                </a:solidFill>
              </a:rPr>
              <a:t>Identify locations</a:t>
            </a:r>
          </a:p>
          <a:p>
            <a:pPr marL="228600" indent="-228600">
              <a:buFont typeface="Arial" panose="020B0604020202020204" pitchFamily="34" charset="0"/>
              <a:buChar char="•"/>
            </a:pPr>
            <a:r>
              <a:rPr lang="en-GB" sz="1200" dirty="0">
                <a:solidFill>
                  <a:schemeClr val="tx2"/>
                </a:solidFill>
              </a:rPr>
              <a:t>Define scope (full or partial)</a:t>
            </a:r>
          </a:p>
          <a:p>
            <a:pPr marL="228600" indent="-228600">
              <a:buFont typeface="Arial" panose="020B0604020202020204" pitchFamily="34" charset="0"/>
              <a:buChar char="•"/>
            </a:pPr>
            <a:r>
              <a:rPr lang="en-GB" sz="1200" dirty="0">
                <a:solidFill>
                  <a:schemeClr val="tx2"/>
                </a:solidFill>
              </a:rPr>
              <a:t>Assign questionnaires to assessors</a:t>
            </a:r>
          </a:p>
        </p:txBody>
      </p:sp>
      <p:sp>
        <p:nvSpPr>
          <p:cNvPr id="33" name="Rectangle 32"/>
          <p:cNvSpPr/>
          <p:nvPr/>
        </p:nvSpPr>
        <p:spPr>
          <a:xfrm>
            <a:off x="5853436" y="3619017"/>
            <a:ext cx="2533365" cy="276999"/>
          </a:xfrm>
          <a:prstGeom prst="rect">
            <a:avLst/>
          </a:prstGeom>
        </p:spPr>
        <p:txBody>
          <a:bodyPr wrap="square">
            <a:spAutoFit/>
          </a:bodyPr>
          <a:lstStyle/>
          <a:p>
            <a:r>
              <a:rPr lang="en-GB" sz="1200" b="1" dirty="0" smtClean="0">
                <a:solidFill>
                  <a:schemeClr val="accent4"/>
                </a:solidFill>
              </a:rPr>
              <a:t>Location data-collection</a:t>
            </a:r>
          </a:p>
        </p:txBody>
      </p:sp>
      <p:sp>
        <p:nvSpPr>
          <p:cNvPr id="38" name="Rectangle 37"/>
          <p:cNvSpPr/>
          <p:nvPr/>
        </p:nvSpPr>
        <p:spPr>
          <a:xfrm>
            <a:off x="5853437" y="4467868"/>
            <a:ext cx="2743201" cy="276999"/>
          </a:xfrm>
          <a:prstGeom prst="rect">
            <a:avLst/>
          </a:prstGeom>
        </p:spPr>
        <p:txBody>
          <a:bodyPr wrap="square">
            <a:spAutoFit/>
          </a:bodyPr>
          <a:lstStyle/>
          <a:p>
            <a:r>
              <a:rPr lang="en-GB" sz="1200" b="1" dirty="0" smtClean="0">
                <a:solidFill>
                  <a:schemeClr val="accent4"/>
                </a:solidFill>
              </a:rPr>
              <a:t>Programme assessment</a:t>
            </a:r>
          </a:p>
        </p:txBody>
      </p:sp>
      <p:sp>
        <p:nvSpPr>
          <p:cNvPr id="39" name="Rectangle 38"/>
          <p:cNvSpPr/>
          <p:nvPr/>
        </p:nvSpPr>
        <p:spPr>
          <a:xfrm>
            <a:off x="6205835" y="3123349"/>
            <a:ext cx="2373107" cy="276999"/>
          </a:xfrm>
          <a:prstGeom prst="rect">
            <a:avLst/>
          </a:prstGeom>
        </p:spPr>
        <p:txBody>
          <a:bodyPr wrap="square">
            <a:spAutoFit/>
          </a:bodyPr>
          <a:lstStyle/>
          <a:p>
            <a:r>
              <a:rPr lang="en-GB" sz="1200" b="1" dirty="0" smtClean="0">
                <a:solidFill>
                  <a:schemeClr val="accent6"/>
                </a:solidFill>
              </a:rPr>
              <a:t>Assessor</a:t>
            </a:r>
            <a:endParaRPr lang="en-GB" sz="1200" b="1" dirty="0">
              <a:solidFill>
                <a:schemeClr val="accent6"/>
              </a:solidFill>
            </a:endParaRPr>
          </a:p>
        </p:txBody>
      </p:sp>
      <p:sp>
        <p:nvSpPr>
          <p:cNvPr id="40" name="Shape 383"/>
          <p:cNvSpPr/>
          <p:nvPr/>
        </p:nvSpPr>
        <p:spPr>
          <a:xfrm>
            <a:off x="5922845" y="3141711"/>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chemeClr val="accent6"/>
          </a:solidFill>
          <a:ln w="12700">
            <a:miter lim="400000"/>
          </a:ln>
        </p:spPr>
        <p:txBody>
          <a:bodyPr lIns="45719" rIns="45719"/>
          <a:lstStyle/>
          <a:p>
            <a:pPr>
              <a:defRPr sz="1300"/>
            </a:pPr>
            <a:endParaRPr dirty="0"/>
          </a:p>
        </p:txBody>
      </p:sp>
      <p:sp>
        <p:nvSpPr>
          <p:cNvPr id="44" name="Shape 383"/>
          <p:cNvSpPr/>
          <p:nvPr/>
        </p:nvSpPr>
        <p:spPr>
          <a:xfrm>
            <a:off x="8543968" y="3145613"/>
            <a:ext cx="282990" cy="258637"/>
          </a:xfrm>
          <a:custGeom>
            <a:avLst/>
            <a:gdLst/>
            <a:ahLst/>
            <a:cxnLst>
              <a:cxn ang="0">
                <a:pos x="wd2" y="hd2"/>
              </a:cxn>
              <a:cxn ang="5400000">
                <a:pos x="wd2" y="hd2"/>
              </a:cxn>
              <a:cxn ang="10800000">
                <a:pos x="wd2" y="hd2"/>
              </a:cxn>
              <a:cxn ang="16200000">
                <a:pos x="wd2" y="hd2"/>
              </a:cxn>
            </a:cxnLst>
            <a:rect l="0" t="0" r="r" b="b"/>
            <a:pathLst>
              <a:path w="21600" h="21600" extrusionOk="0">
                <a:moveTo>
                  <a:pt x="18097" y="15849"/>
                </a:moveTo>
                <a:cubicBezTo>
                  <a:pt x="18097" y="15849"/>
                  <a:pt x="16229" y="15337"/>
                  <a:pt x="16229" y="13292"/>
                </a:cubicBezTo>
                <a:cubicBezTo>
                  <a:pt x="16229" y="11503"/>
                  <a:pt x="17046" y="10864"/>
                  <a:pt x="17397" y="10480"/>
                </a:cubicBezTo>
                <a:cubicBezTo>
                  <a:pt x="17397" y="10480"/>
                  <a:pt x="17981" y="9969"/>
                  <a:pt x="17630" y="8180"/>
                </a:cubicBezTo>
                <a:cubicBezTo>
                  <a:pt x="18214" y="7157"/>
                  <a:pt x="18448" y="5496"/>
                  <a:pt x="17630" y="3579"/>
                </a:cubicBezTo>
                <a:cubicBezTo>
                  <a:pt x="17280" y="2428"/>
                  <a:pt x="16696" y="1789"/>
                  <a:pt x="16112" y="1534"/>
                </a:cubicBezTo>
                <a:cubicBezTo>
                  <a:pt x="15645" y="1150"/>
                  <a:pt x="15062" y="1150"/>
                  <a:pt x="14595" y="1150"/>
                </a:cubicBezTo>
                <a:cubicBezTo>
                  <a:pt x="13894" y="1150"/>
                  <a:pt x="13194" y="1278"/>
                  <a:pt x="12726" y="1534"/>
                </a:cubicBezTo>
                <a:cubicBezTo>
                  <a:pt x="12843" y="1789"/>
                  <a:pt x="12960" y="2045"/>
                  <a:pt x="13077" y="2428"/>
                </a:cubicBezTo>
                <a:cubicBezTo>
                  <a:pt x="13077" y="2428"/>
                  <a:pt x="13194" y="2428"/>
                  <a:pt x="13194" y="2556"/>
                </a:cubicBezTo>
                <a:cubicBezTo>
                  <a:pt x="13427" y="2428"/>
                  <a:pt x="14011" y="2173"/>
                  <a:pt x="14595" y="2173"/>
                </a:cubicBezTo>
                <a:cubicBezTo>
                  <a:pt x="14945" y="2173"/>
                  <a:pt x="15295" y="2301"/>
                  <a:pt x="15645" y="2428"/>
                </a:cubicBezTo>
                <a:cubicBezTo>
                  <a:pt x="15879" y="2556"/>
                  <a:pt x="16346" y="2940"/>
                  <a:pt x="16813" y="4090"/>
                </a:cubicBezTo>
                <a:cubicBezTo>
                  <a:pt x="17397" y="5624"/>
                  <a:pt x="17163" y="6902"/>
                  <a:pt x="16813" y="7541"/>
                </a:cubicBezTo>
                <a:cubicBezTo>
                  <a:pt x="16579" y="7796"/>
                  <a:pt x="16579" y="8052"/>
                  <a:pt x="16579" y="8436"/>
                </a:cubicBezTo>
                <a:cubicBezTo>
                  <a:pt x="16813" y="9330"/>
                  <a:pt x="16696" y="9714"/>
                  <a:pt x="16696" y="9714"/>
                </a:cubicBezTo>
                <a:cubicBezTo>
                  <a:pt x="16579" y="9714"/>
                  <a:pt x="16579" y="9841"/>
                  <a:pt x="16579" y="9841"/>
                </a:cubicBezTo>
                <a:cubicBezTo>
                  <a:pt x="16579" y="9841"/>
                  <a:pt x="16463" y="9969"/>
                  <a:pt x="16463" y="9969"/>
                </a:cubicBezTo>
                <a:cubicBezTo>
                  <a:pt x="15996" y="10480"/>
                  <a:pt x="15178" y="11375"/>
                  <a:pt x="15178" y="13292"/>
                </a:cubicBezTo>
                <a:cubicBezTo>
                  <a:pt x="15178" y="15593"/>
                  <a:pt x="16813" y="16615"/>
                  <a:pt x="17747" y="16871"/>
                </a:cubicBezTo>
                <a:cubicBezTo>
                  <a:pt x="19031" y="17254"/>
                  <a:pt x="20316" y="17893"/>
                  <a:pt x="20549" y="19427"/>
                </a:cubicBezTo>
                <a:cubicBezTo>
                  <a:pt x="17514" y="19427"/>
                  <a:pt x="17514" y="19427"/>
                  <a:pt x="17514" y="19427"/>
                </a:cubicBezTo>
                <a:cubicBezTo>
                  <a:pt x="17514" y="19811"/>
                  <a:pt x="17630" y="20194"/>
                  <a:pt x="17630" y="20578"/>
                </a:cubicBezTo>
                <a:cubicBezTo>
                  <a:pt x="21133" y="20578"/>
                  <a:pt x="21133" y="20578"/>
                  <a:pt x="21133" y="20578"/>
                </a:cubicBezTo>
                <a:cubicBezTo>
                  <a:pt x="21600" y="20578"/>
                  <a:pt x="21600" y="20066"/>
                  <a:pt x="21600" y="20066"/>
                </a:cubicBezTo>
                <a:cubicBezTo>
                  <a:pt x="21600" y="17127"/>
                  <a:pt x="19148" y="16232"/>
                  <a:pt x="18097" y="15849"/>
                </a:cubicBezTo>
                <a:close/>
                <a:moveTo>
                  <a:pt x="12726" y="16360"/>
                </a:moveTo>
                <a:cubicBezTo>
                  <a:pt x="12726" y="16360"/>
                  <a:pt x="10742" y="15849"/>
                  <a:pt x="10742" y="13548"/>
                </a:cubicBezTo>
                <a:cubicBezTo>
                  <a:pt x="10742" y="11631"/>
                  <a:pt x="11559" y="10864"/>
                  <a:pt x="11909" y="10480"/>
                </a:cubicBezTo>
                <a:cubicBezTo>
                  <a:pt x="11909" y="10480"/>
                  <a:pt x="12610" y="9841"/>
                  <a:pt x="12143" y="7796"/>
                </a:cubicBezTo>
                <a:cubicBezTo>
                  <a:pt x="12843" y="6774"/>
                  <a:pt x="12960" y="4857"/>
                  <a:pt x="12259" y="2812"/>
                </a:cubicBezTo>
                <a:cubicBezTo>
                  <a:pt x="11676" y="1534"/>
                  <a:pt x="11209" y="895"/>
                  <a:pt x="10625" y="383"/>
                </a:cubicBezTo>
                <a:cubicBezTo>
                  <a:pt x="10158" y="128"/>
                  <a:pt x="9574" y="0"/>
                  <a:pt x="8990" y="0"/>
                </a:cubicBezTo>
                <a:cubicBezTo>
                  <a:pt x="8056" y="0"/>
                  <a:pt x="7005" y="383"/>
                  <a:pt x="6655" y="639"/>
                </a:cubicBezTo>
                <a:cubicBezTo>
                  <a:pt x="5488" y="1278"/>
                  <a:pt x="4787" y="1662"/>
                  <a:pt x="4086" y="3579"/>
                </a:cubicBezTo>
                <a:cubicBezTo>
                  <a:pt x="3503" y="5112"/>
                  <a:pt x="4203" y="6902"/>
                  <a:pt x="4554" y="7796"/>
                </a:cubicBezTo>
                <a:cubicBezTo>
                  <a:pt x="4086" y="9714"/>
                  <a:pt x="4787" y="10480"/>
                  <a:pt x="4787" y="10480"/>
                </a:cubicBezTo>
                <a:cubicBezTo>
                  <a:pt x="5021" y="10864"/>
                  <a:pt x="5838" y="11631"/>
                  <a:pt x="5838" y="13548"/>
                </a:cubicBezTo>
                <a:cubicBezTo>
                  <a:pt x="5838" y="15849"/>
                  <a:pt x="3853" y="16360"/>
                  <a:pt x="3853" y="16360"/>
                </a:cubicBezTo>
                <a:cubicBezTo>
                  <a:pt x="2569" y="16871"/>
                  <a:pt x="0" y="17893"/>
                  <a:pt x="0" y="21089"/>
                </a:cubicBezTo>
                <a:cubicBezTo>
                  <a:pt x="0" y="21089"/>
                  <a:pt x="0" y="21600"/>
                  <a:pt x="467" y="21600"/>
                </a:cubicBezTo>
                <a:cubicBezTo>
                  <a:pt x="16229" y="21600"/>
                  <a:pt x="16229" y="21600"/>
                  <a:pt x="16229" y="21600"/>
                </a:cubicBezTo>
                <a:cubicBezTo>
                  <a:pt x="16696" y="21600"/>
                  <a:pt x="16696" y="21089"/>
                  <a:pt x="16696" y="21089"/>
                </a:cubicBezTo>
                <a:cubicBezTo>
                  <a:pt x="16696" y="17893"/>
                  <a:pt x="14011" y="16871"/>
                  <a:pt x="12726" y="16360"/>
                </a:cubicBezTo>
                <a:close/>
                <a:moveTo>
                  <a:pt x="934" y="20578"/>
                </a:moveTo>
                <a:cubicBezTo>
                  <a:pt x="1168" y="18660"/>
                  <a:pt x="2685" y="17893"/>
                  <a:pt x="4203" y="17382"/>
                </a:cubicBezTo>
                <a:cubicBezTo>
                  <a:pt x="5137" y="17127"/>
                  <a:pt x="6889" y="15976"/>
                  <a:pt x="6889" y="13548"/>
                </a:cubicBezTo>
                <a:cubicBezTo>
                  <a:pt x="6889" y="11503"/>
                  <a:pt x="6071" y="10480"/>
                  <a:pt x="5721" y="9969"/>
                </a:cubicBezTo>
                <a:cubicBezTo>
                  <a:pt x="5604" y="9969"/>
                  <a:pt x="5604" y="9841"/>
                  <a:pt x="5488" y="9841"/>
                </a:cubicBezTo>
                <a:cubicBezTo>
                  <a:pt x="5488" y="9841"/>
                  <a:pt x="5488" y="9714"/>
                  <a:pt x="5488" y="9714"/>
                </a:cubicBezTo>
                <a:cubicBezTo>
                  <a:pt x="5488" y="9714"/>
                  <a:pt x="5254" y="9202"/>
                  <a:pt x="5488" y="8052"/>
                </a:cubicBezTo>
                <a:cubicBezTo>
                  <a:pt x="5604" y="7796"/>
                  <a:pt x="5604" y="7541"/>
                  <a:pt x="5488" y="7285"/>
                </a:cubicBezTo>
                <a:cubicBezTo>
                  <a:pt x="5254" y="6774"/>
                  <a:pt x="4554" y="5112"/>
                  <a:pt x="5021" y="3962"/>
                </a:cubicBezTo>
                <a:cubicBezTo>
                  <a:pt x="5604" y="2428"/>
                  <a:pt x="6071" y="2173"/>
                  <a:pt x="7005" y="1662"/>
                </a:cubicBezTo>
                <a:cubicBezTo>
                  <a:pt x="7122" y="1662"/>
                  <a:pt x="7122" y="1662"/>
                  <a:pt x="7239" y="1534"/>
                </a:cubicBezTo>
                <a:cubicBezTo>
                  <a:pt x="7472" y="1406"/>
                  <a:pt x="8173" y="1150"/>
                  <a:pt x="8990" y="1150"/>
                </a:cubicBezTo>
                <a:cubicBezTo>
                  <a:pt x="9457" y="1150"/>
                  <a:pt x="9808" y="1150"/>
                  <a:pt x="10158" y="1406"/>
                </a:cubicBezTo>
                <a:cubicBezTo>
                  <a:pt x="10508" y="1662"/>
                  <a:pt x="10858" y="2045"/>
                  <a:pt x="11325" y="3195"/>
                </a:cubicBezTo>
                <a:cubicBezTo>
                  <a:pt x="12026" y="4985"/>
                  <a:pt x="11792" y="6518"/>
                  <a:pt x="11325" y="7157"/>
                </a:cubicBezTo>
                <a:cubicBezTo>
                  <a:pt x="11209" y="7413"/>
                  <a:pt x="11092" y="7796"/>
                  <a:pt x="11209" y="8052"/>
                </a:cubicBezTo>
                <a:cubicBezTo>
                  <a:pt x="11442" y="9202"/>
                  <a:pt x="11209" y="9586"/>
                  <a:pt x="11209" y="9714"/>
                </a:cubicBezTo>
                <a:cubicBezTo>
                  <a:pt x="11209" y="9714"/>
                  <a:pt x="11092" y="9714"/>
                  <a:pt x="11092" y="9841"/>
                </a:cubicBezTo>
                <a:cubicBezTo>
                  <a:pt x="11092" y="9841"/>
                  <a:pt x="10975" y="9969"/>
                  <a:pt x="10975" y="9969"/>
                </a:cubicBezTo>
                <a:cubicBezTo>
                  <a:pt x="10508" y="10480"/>
                  <a:pt x="9808" y="11503"/>
                  <a:pt x="9808" y="13548"/>
                </a:cubicBezTo>
                <a:cubicBezTo>
                  <a:pt x="9808" y="15976"/>
                  <a:pt x="11559" y="17127"/>
                  <a:pt x="12493" y="17382"/>
                </a:cubicBezTo>
                <a:cubicBezTo>
                  <a:pt x="13894" y="17893"/>
                  <a:pt x="15412" y="18660"/>
                  <a:pt x="15645" y="20578"/>
                </a:cubicBezTo>
                <a:lnTo>
                  <a:pt x="934" y="20578"/>
                </a:lnTo>
                <a:close/>
              </a:path>
            </a:pathLst>
          </a:custGeom>
          <a:solidFill>
            <a:srgbClr val="C63CAA"/>
          </a:solidFill>
          <a:ln w="12700">
            <a:miter lim="400000"/>
          </a:ln>
        </p:spPr>
        <p:txBody>
          <a:bodyPr lIns="45719" rIns="45719"/>
          <a:lstStyle/>
          <a:p>
            <a:pPr>
              <a:defRPr sz="1300"/>
            </a:pPr>
            <a:endParaRPr dirty="0"/>
          </a:p>
        </p:txBody>
      </p:sp>
      <p:sp>
        <p:nvSpPr>
          <p:cNvPr id="46" name="Shape 411"/>
          <p:cNvSpPr/>
          <p:nvPr/>
        </p:nvSpPr>
        <p:spPr>
          <a:xfrm>
            <a:off x="5958131" y="3968748"/>
            <a:ext cx="209040" cy="287217"/>
          </a:xfrm>
          <a:custGeom>
            <a:avLst/>
            <a:gdLst/>
            <a:ahLst/>
            <a:cxnLst>
              <a:cxn ang="0">
                <a:pos x="wd2" y="hd2"/>
              </a:cxn>
              <a:cxn ang="5400000">
                <a:pos x="wd2" y="hd2"/>
              </a:cxn>
              <a:cxn ang="10800000">
                <a:pos x="wd2" y="hd2"/>
              </a:cxn>
              <a:cxn ang="16200000">
                <a:pos x="wd2" y="hd2"/>
              </a:cxn>
            </a:cxnLst>
            <a:rect l="0" t="0" r="r" b="b"/>
            <a:pathLst>
              <a:path w="21600" h="21600" extrusionOk="0">
                <a:moveTo>
                  <a:pt x="18880" y="0"/>
                </a:moveTo>
                <a:cubicBezTo>
                  <a:pt x="2720" y="0"/>
                  <a:pt x="2720" y="0"/>
                  <a:pt x="2720" y="0"/>
                </a:cubicBezTo>
                <a:cubicBezTo>
                  <a:pt x="1280" y="0"/>
                  <a:pt x="0" y="929"/>
                  <a:pt x="0" y="1974"/>
                </a:cubicBezTo>
                <a:cubicBezTo>
                  <a:pt x="0" y="19626"/>
                  <a:pt x="0" y="19626"/>
                  <a:pt x="0" y="19626"/>
                </a:cubicBezTo>
                <a:cubicBezTo>
                  <a:pt x="0" y="20671"/>
                  <a:pt x="1280" y="21600"/>
                  <a:pt x="2720" y="21600"/>
                </a:cubicBezTo>
                <a:cubicBezTo>
                  <a:pt x="18880" y="21600"/>
                  <a:pt x="18880" y="21600"/>
                  <a:pt x="18880" y="21600"/>
                </a:cubicBezTo>
                <a:cubicBezTo>
                  <a:pt x="20480" y="21600"/>
                  <a:pt x="21600" y="20671"/>
                  <a:pt x="21600" y="19626"/>
                </a:cubicBezTo>
                <a:cubicBezTo>
                  <a:pt x="21600" y="1974"/>
                  <a:pt x="21600" y="1974"/>
                  <a:pt x="21600" y="1974"/>
                </a:cubicBezTo>
                <a:cubicBezTo>
                  <a:pt x="21600" y="929"/>
                  <a:pt x="20480" y="0"/>
                  <a:pt x="18880" y="0"/>
                </a:cubicBezTo>
                <a:close/>
                <a:moveTo>
                  <a:pt x="20320" y="19626"/>
                </a:moveTo>
                <a:cubicBezTo>
                  <a:pt x="20320" y="20206"/>
                  <a:pt x="19680" y="20555"/>
                  <a:pt x="18880" y="20555"/>
                </a:cubicBezTo>
                <a:cubicBezTo>
                  <a:pt x="2720" y="20555"/>
                  <a:pt x="2720" y="20555"/>
                  <a:pt x="2720" y="20555"/>
                </a:cubicBezTo>
                <a:cubicBezTo>
                  <a:pt x="1920" y="20555"/>
                  <a:pt x="1440" y="20206"/>
                  <a:pt x="1440" y="19626"/>
                </a:cubicBezTo>
                <a:cubicBezTo>
                  <a:pt x="1440" y="1974"/>
                  <a:pt x="1440" y="1974"/>
                  <a:pt x="1440" y="1974"/>
                </a:cubicBezTo>
                <a:cubicBezTo>
                  <a:pt x="1440" y="1510"/>
                  <a:pt x="1920" y="1045"/>
                  <a:pt x="2720" y="1045"/>
                </a:cubicBezTo>
                <a:cubicBezTo>
                  <a:pt x="18880" y="1045"/>
                  <a:pt x="18880" y="1045"/>
                  <a:pt x="18880" y="1045"/>
                </a:cubicBezTo>
                <a:cubicBezTo>
                  <a:pt x="19680" y="1045"/>
                  <a:pt x="20320" y="1510"/>
                  <a:pt x="20320" y="1974"/>
                </a:cubicBezTo>
                <a:lnTo>
                  <a:pt x="20320" y="19626"/>
                </a:lnTo>
                <a:close/>
                <a:moveTo>
                  <a:pt x="10080" y="2439"/>
                </a:moveTo>
                <a:cubicBezTo>
                  <a:pt x="11520" y="2439"/>
                  <a:pt x="11520" y="2439"/>
                  <a:pt x="11520" y="2439"/>
                </a:cubicBezTo>
                <a:cubicBezTo>
                  <a:pt x="11840" y="2439"/>
                  <a:pt x="12160" y="2323"/>
                  <a:pt x="12160" y="1974"/>
                </a:cubicBezTo>
                <a:cubicBezTo>
                  <a:pt x="12160" y="1742"/>
                  <a:pt x="11840" y="1510"/>
                  <a:pt x="11520" y="1510"/>
                </a:cubicBezTo>
                <a:cubicBezTo>
                  <a:pt x="10080" y="1510"/>
                  <a:pt x="10080" y="1510"/>
                  <a:pt x="10080" y="1510"/>
                </a:cubicBezTo>
                <a:cubicBezTo>
                  <a:pt x="9760" y="1510"/>
                  <a:pt x="9440" y="1742"/>
                  <a:pt x="9440" y="1974"/>
                </a:cubicBezTo>
                <a:cubicBezTo>
                  <a:pt x="9440" y="2323"/>
                  <a:pt x="9760" y="2439"/>
                  <a:pt x="10080" y="2439"/>
                </a:cubicBezTo>
                <a:close/>
                <a:moveTo>
                  <a:pt x="10880" y="19161"/>
                </a:moveTo>
                <a:cubicBezTo>
                  <a:pt x="10400" y="19161"/>
                  <a:pt x="10080" y="19394"/>
                  <a:pt x="10080" y="19626"/>
                </a:cubicBezTo>
                <a:cubicBezTo>
                  <a:pt x="10080" y="19858"/>
                  <a:pt x="10400" y="20090"/>
                  <a:pt x="10880" y="20090"/>
                </a:cubicBezTo>
                <a:cubicBezTo>
                  <a:pt x="11200" y="20090"/>
                  <a:pt x="11520" y="19858"/>
                  <a:pt x="11520" y="19626"/>
                </a:cubicBezTo>
                <a:cubicBezTo>
                  <a:pt x="11520" y="19394"/>
                  <a:pt x="11200" y="19161"/>
                  <a:pt x="10880" y="19161"/>
                </a:cubicBezTo>
                <a:close/>
                <a:moveTo>
                  <a:pt x="2720" y="18697"/>
                </a:moveTo>
                <a:cubicBezTo>
                  <a:pt x="18880" y="18697"/>
                  <a:pt x="18880" y="18697"/>
                  <a:pt x="18880" y="18697"/>
                </a:cubicBezTo>
                <a:cubicBezTo>
                  <a:pt x="18880" y="3019"/>
                  <a:pt x="18880" y="3019"/>
                  <a:pt x="18880" y="3019"/>
                </a:cubicBezTo>
                <a:cubicBezTo>
                  <a:pt x="2720" y="3019"/>
                  <a:pt x="2720" y="3019"/>
                  <a:pt x="2720" y="3019"/>
                </a:cubicBezTo>
                <a:lnTo>
                  <a:pt x="2720" y="18697"/>
                </a:lnTo>
                <a:close/>
                <a:moveTo>
                  <a:pt x="4000" y="3948"/>
                </a:moveTo>
                <a:cubicBezTo>
                  <a:pt x="17600" y="3948"/>
                  <a:pt x="17600" y="3948"/>
                  <a:pt x="17600" y="3948"/>
                </a:cubicBezTo>
                <a:cubicBezTo>
                  <a:pt x="17600" y="17652"/>
                  <a:pt x="17600" y="17652"/>
                  <a:pt x="17600" y="17652"/>
                </a:cubicBezTo>
                <a:cubicBezTo>
                  <a:pt x="4000" y="17652"/>
                  <a:pt x="4000" y="17652"/>
                  <a:pt x="4000" y="17652"/>
                </a:cubicBezTo>
                <a:lnTo>
                  <a:pt x="4000" y="3948"/>
                </a:lnTo>
                <a:close/>
              </a:path>
            </a:pathLst>
          </a:custGeom>
          <a:solidFill>
            <a:schemeClr val="accent6"/>
          </a:solidFill>
          <a:ln w="12700">
            <a:miter lim="400000"/>
          </a:ln>
        </p:spPr>
        <p:txBody>
          <a:bodyPr lIns="45719" rIns="45719"/>
          <a:lstStyle/>
          <a:p>
            <a:pPr>
              <a:defRPr sz="1300"/>
            </a:pPr>
            <a:endParaRPr dirty="0"/>
          </a:p>
        </p:txBody>
      </p:sp>
      <p:sp>
        <p:nvSpPr>
          <p:cNvPr id="50" name="Shape 413"/>
          <p:cNvSpPr/>
          <p:nvPr/>
        </p:nvSpPr>
        <p:spPr>
          <a:xfrm>
            <a:off x="3316187" y="3608799"/>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chemeClr val="accent2"/>
          </a:solidFill>
          <a:ln w="12700">
            <a:miter lim="400000"/>
          </a:ln>
        </p:spPr>
        <p:txBody>
          <a:bodyPr lIns="45719" rIns="45719"/>
          <a:lstStyle/>
          <a:p>
            <a:pPr>
              <a:defRPr sz="1300"/>
            </a:pPr>
            <a:endParaRPr dirty="0"/>
          </a:p>
        </p:txBody>
      </p:sp>
      <p:sp>
        <p:nvSpPr>
          <p:cNvPr id="51" name="Rectangle 50"/>
          <p:cNvSpPr/>
          <p:nvPr/>
        </p:nvSpPr>
        <p:spPr>
          <a:xfrm>
            <a:off x="3652559" y="3608799"/>
            <a:ext cx="2200878" cy="276999"/>
          </a:xfrm>
          <a:prstGeom prst="rect">
            <a:avLst/>
          </a:prstGeom>
        </p:spPr>
        <p:txBody>
          <a:bodyPr wrap="square">
            <a:spAutoFit/>
          </a:bodyPr>
          <a:lstStyle/>
          <a:p>
            <a:r>
              <a:rPr lang="en-GB" sz="1200" b="1" dirty="0">
                <a:solidFill>
                  <a:schemeClr val="accent2"/>
                </a:solidFill>
              </a:rPr>
              <a:t>EVM Assessment </a:t>
            </a:r>
            <a:r>
              <a:rPr lang="en-GB" sz="1200" b="1" dirty="0" smtClean="0">
                <a:solidFill>
                  <a:schemeClr val="accent2"/>
                </a:solidFill>
              </a:rPr>
              <a:t>Manager</a:t>
            </a:r>
            <a:endParaRPr lang="en-GB" sz="1200" b="1" dirty="0">
              <a:solidFill>
                <a:schemeClr val="accent2"/>
              </a:solidFill>
            </a:endParaRPr>
          </a:p>
        </p:txBody>
      </p:sp>
      <p:sp>
        <p:nvSpPr>
          <p:cNvPr id="52" name="Rectangle 51"/>
          <p:cNvSpPr/>
          <p:nvPr/>
        </p:nvSpPr>
        <p:spPr>
          <a:xfrm>
            <a:off x="6223531" y="3973856"/>
            <a:ext cx="2373107" cy="276999"/>
          </a:xfrm>
          <a:prstGeom prst="rect">
            <a:avLst/>
          </a:prstGeom>
        </p:spPr>
        <p:txBody>
          <a:bodyPr wrap="square">
            <a:spAutoFit/>
          </a:bodyPr>
          <a:lstStyle/>
          <a:p>
            <a:r>
              <a:rPr lang="en-GB" sz="1200" b="1" dirty="0" smtClean="0">
                <a:solidFill>
                  <a:schemeClr val="accent6"/>
                </a:solidFill>
              </a:rPr>
              <a:t>EVM Locations (app)</a:t>
            </a:r>
            <a:endParaRPr lang="en-GB" sz="1200" b="1" dirty="0">
              <a:solidFill>
                <a:schemeClr val="accent6"/>
              </a:solidFill>
            </a:endParaRPr>
          </a:p>
        </p:txBody>
      </p:sp>
      <p:sp>
        <p:nvSpPr>
          <p:cNvPr id="53" name="Shape 413"/>
          <p:cNvSpPr/>
          <p:nvPr/>
        </p:nvSpPr>
        <p:spPr>
          <a:xfrm>
            <a:off x="8546887" y="3608799"/>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rgbClr val="C63CAA"/>
          </a:solidFill>
          <a:ln w="12700">
            <a:miter lim="400000"/>
          </a:ln>
        </p:spPr>
        <p:txBody>
          <a:bodyPr lIns="45719" rIns="45719"/>
          <a:lstStyle/>
          <a:p>
            <a:pPr>
              <a:defRPr sz="1300"/>
            </a:pPr>
            <a:endParaRPr dirty="0"/>
          </a:p>
        </p:txBody>
      </p:sp>
      <p:sp>
        <p:nvSpPr>
          <p:cNvPr id="54" name="Rectangle 53"/>
          <p:cNvSpPr/>
          <p:nvPr/>
        </p:nvSpPr>
        <p:spPr>
          <a:xfrm>
            <a:off x="8855533" y="3608799"/>
            <a:ext cx="2373107" cy="276999"/>
          </a:xfrm>
          <a:prstGeom prst="rect">
            <a:avLst/>
          </a:prstGeom>
        </p:spPr>
        <p:txBody>
          <a:bodyPr wrap="square">
            <a:spAutoFit/>
          </a:bodyPr>
          <a:lstStyle/>
          <a:p>
            <a:r>
              <a:rPr lang="en-GB" sz="1200" b="1" dirty="0">
                <a:solidFill>
                  <a:srgbClr val="C63CAA"/>
                </a:solidFill>
              </a:rPr>
              <a:t>EVM Assessment </a:t>
            </a:r>
            <a:r>
              <a:rPr lang="en-GB" sz="1200" b="1" dirty="0" smtClean="0">
                <a:solidFill>
                  <a:srgbClr val="C63CAA"/>
                </a:solidFill>
              </a:rPr>
              <a:t>Manager</a:t>
            </a:r>
            <a:endParaRPr lang="en-GB" sz="1200" b="1" dirty="0">
              <a:solidFill>
                <a:srgbClr val="C63CAA"/>
              </a:solidFill>
            </a:endParaRPr>
          </a:p>
        </p:txBody>
      </p:sp>
      <p:sp>
        <p:nvSpPr>
          <p:cNvPr id="57" name="Title 3"/>
          <p:cNvSpPr txBox="1">
            <a:spLocks/>
          </p:cNvSpPr>
          <p:nvPr/>
        </p:nvSpPr>
        <p:spPr>
          <a:xfrm>
            <a:off x="609600" y="-2225747"/>
            <a:ext cx="10972800" cy="13079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0" marR="0" indent="0" algn="l" defTabSz="609585" rtl="0" latinLnBrk="0">
              <a:lnSpc>
                <a:spcPct val="100000"/>
              </a:lnSpc>
              <a:spcBef>
                <a:spcPts val="0"/>
              </a:spcBef>
              <a:spcAft>
                <a:spcPts val="0"/>
              </a:spcAft>
              <a:buClrTx/>
              <a:buSzTx/>
              <a:buFontTx/>
              <a:buNone/>
              <a:tabLst/>
              <a:defRPr sz="2400"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r>
              <a:rPr lang="en-US" sz="1800" kern="0" dirty="0" smtClean="0"/>
              <a:t>EVMA2 is primarily an online solution (requires internet connection), although data-collection can operate both online and offline</a:t>
            </a:r>
            <a:r>
              <a:rPr lang="en-US" sz="1800" i="1" kern="0" dirty="0" smtClean="0"/>
              <a:t>.</a:t>
            </a:r>
            <a:endParaRPr lang="en-US" sz="1800" kern="0" dirty="0"/>
          </a:p>
        </p:txBody>
      </p:sp>
      <p:sp>
        <p:nvSpPr>
          <p:cNvPr id="27" name="Rectangle 26"/>
          <p:cNvSpPr/>
          <p:nvPr/>
        </p:nvSpPr>
        <p:spPr>
          <a:xfrm>
            <a:off x="8855534" y="3040508"/>
            <a:ext cx="2373107" cy="461665"/>
          </a:xfrm>
          <a:prstGeom prst="rect">
            <a:avLst/>
          </a:prstGeom>
        </p:spPr>
        <p:txBody>
          <a:bodyPr wrap="square">
            <a:spAutoFit/>
          </a:bodyPr>
          <a:lstStyle/>
          <a:p>
            <a:r>
              <a:rPr lang="en-GB" sz="1200" b="1" dirty="0">
                <a:solidFill>
                  <a:srgbClr val="C63CAA"/>
                </a:solidFill>
              </a:rPr>
              <a:t>Country </a:t>
            </a:r>
            <a:r>
              <a:rPr lang="en-GB" sz="1200" b="1" dirty="0" smtClean="0">
                <a:solidFill>
                  <a:srgbClr val="C63CAA"/>
                </a:solidFill>
              </a:rPr>
              <a:t>Manager</a:t>
            </a:r>
          </a:p>
          <a:p>
            <a:r>
              <a:rPr lang="en-GB" sz="1200" b="1" dirty="0" smtClean="0">
                <a:solidFill>
                  <a:srgbClr val="C63CAA"/>
                </a:solidFill>
              </a:rPr>
              <a:t>EPI Manager</a:t>
            </a:r>
            <a:endParaRPr lang="en-GB" sz="1200" b="1" dirty="0">
              <a:solidFill>
                <a:srgbClr val="C63CAA"/>
              </a:solidFill>
            </a:endParaRPr>
          </a:p>
        </p:txBody>
      </p:sp>
      <p:sp>
        <p:nvSpPr>
          <p:cNvPr id="28" name="Rectangle 27"/>
          <p:cNvSpPr/>
          <p:nvPr/>
        </p:nvSpPr>
        <p:spPr>
          <a:xfrm>
            <a:off x="6262195" y="4810499"/>
            <a:ext cx="2373107" cy="276999"/>
          </a:xfrm>
          <a:prstGeom prst="rect">
            <a:avLst/>
          </a:prstGeom>
        </p:spPr>
        <p:txBody>
          <a:bodyPr wrap="square">
            <a:spAutoFit/>
          </a:bodyPr>
          <a:lstStyle/>
          <a:p>
            <a:r>
              <a:rPr lang="en-GB" sz="1200" b="1" dirty="0">
                <a:solidFill>
                  <a:schemeClr val="accent6"/>
                </a:solidFill>
              </a:rPr>
              <a:t>EVM Assessment Manager</a:t>
            </a:r>
          </a:p>
        </p:txBody>
      </p:sp>
      <p:sp>
        <p:nvSpPr>
          <p:cNvPr id="29" name="Shape 413"/>
          <p:cNvSpPr/>
          <p:nvPr/>
        </p:nvSpPr>
        <p:spPr>
          <a:xfrm>
            <a:off x="5958131" y="4822222"/>
            <a:ext cx="286368" cy="287217"/>
          </a:xfrm>
          <a:custGeom>
            <a:avLst/>
            <a:gdLst/>
            <a:ahLst/>
            <a:cxnLst>
              <a:cxn ang="0">
                <a:pos x="wd2" y="hd2"/>
              </a:cxn>
              <a:cxn ang="5400000">
                <a:pos x="wd2" y="hd2"/>
              </a:cxn>
              <a:cxn ang="10800000">
                <a:pos x="wd2" y="hd2"/>
              </a:cxn>
              <a:cxn ang="16200000">
                <a:pos x="wd2" y="hd2"/>
              </a:cxn>
            </a:cxnLst>
            <a:rect l="0" t="0" r="r" b="b"/>
            <a:pathLst>
              <a:path w="21600" h="21600" extrusionOk="0">
                <a:moveTo>
                  <a:pt x="19615" y="0"/>
                </a:moveTo>
                <a:cubicBezTo>
                  <a:pt x="1868" y="0"/>
                  <a:pt x="1868" y="0"/>
                  <a:pt x="1868" y="0"/>
                </a:cubicBezTo>
                <a:cubicBezTo>
                  <a:pt x="817" y="0"/>
                  <a:pt x="0" y="929"/>
                  <a:pt x="0" y="1974"/>
                </a:cubicBezTo>
                <a:cubicBezTo>
                  <a:pt x="0" y="16723"/>
                  <a:pt x="0" y="16723"/>
                  <a:pt x="0" y="16723"/>
                </a:cubicBezTo>
                <a:cubicBezTo>
                  <a:pt x="0" y="17768"/>
                  <a:pt x="817" y="18697"/>
                  <a:pt x="1868" y="18697"/>
                </a:cubicBezTo>
                <a:cubicBezTo>
                  <a:pt x="8757" y="18697"/>
                  <a:pt x="8757" y="18697"/>
                  <a:pt x="8757" y="18697"/>
                </a:cubicBezTo>
                <a:cubicBezTo>
                  <a:pt x="8757" y="20555"/>
                  <a:pt x="8757" y="20555"/>
                  <a:pt x="8757" y="20555"/>
                </a:cubicBezTo>
                <a:cubicBezTo>
                  <a:pt x="7356" y="20555"/>
                  <a:pt x="7356" y="20555"/>
                  <a:pt x="7356" y="20555"/>
                </a:cubicBezTo>
                <a:cubicBezTo>
                  <a:pt x="7005" y="20555"/>
                  <a:pt x="6889" y="20787"/>
                  <a:pt x="6889" y="21135"/>
                </a:cubicBezTo>
                <a:cubicBezTo>
                  <a:pt x="6889" y="21368"/>
                  <a:pt x="7005" y="21600"/>
                  <a:pt x="7356" y="21600"/>
                </a:cubicBezTo>
                <a:cubicBezTo>
                  <a:pt x="14244" y="21600"/>
                  <a:pt x="14244" y="21600"/>
                  <a:pt x="14244" y="21600"/>
                </a:cubicBezTo>
                <a:cubicBezTo>
                  <a:pt x="14478" y="21600"/>
                  <a:pt x="14711" y="21368"/>
                  <a:pt x="14711" y="21135"/>
                </a:cubicBezTo>
                <a:cubicBezTo>
                  <a:pt x="14711" y="20787"/>
                  <a:pt x="14478" y="20555"/>
                  <a:pt x="14244" y="20555"/>
                </a:cubicBezTo>
                <a:cubicBezTo>
                  <a:pt x="12726" y="20555"/>
                  <a:pt x="12726" y="20555"/>
                  <a:pt x="12726" y="20555"/>
                </a:cubicBezTo>
                <a:cubicBezTo>
                  <a:pt x="12726" y="18697"/>
                  <a:pt x="12726" y="18697"/>
                  <a:pt x="12726" y="18697"/>
                </a:cubicBezTo>
                <a:cubicBezTo>
                  <a:pt x="19615" y="18697"/>
                  <a:pt x="19615" y="18697"/>
                  <a:pt x="19615" y="18697"/>
                </a:cubicBezTo>
                <a:cubicBezTo>
                  <a:pt x="20783" y="18697"/>
                  <a:pt x="21600" y="17768"/>
                  <a:pt x="21600" y="16723"/>
                </a:cubicBezTo>
                <a:cubicBezTo>
                  <a:pt x="21600" y="1974"/>
                  <a:pt x="21600" y="1974"/>
                  <a:pt x="21600" y="1974"/>
                </a:cubicBezTo>
                <a:cubicBezTo>
                  <a:pt x="21600" y="929"/>
                  <a:pt x="20783" y="0"/>
                  <a:pt x="19615" y="0"/>
                </a:cubicBezTo>
                <a:close/>
                <a:moveTo>
                  <a:pt x="11792" y="20555"/>
                </a:moveTo>
                <a:cubicBezTo>
                  <a:pt x="9808" y="20555"/>
                  <a:pt x="9808" y="20555"/>
                  <a:pt x="9808" y="20555"/>
                </a:cubicBezTo>
                <a:cubicBezTo>
                  <a:pt x="9808" y="18697"/>
                  <a:pt x="9808" y="18697"/>
                  <a:pt x="9808" y="18697"/>
                </a:cubicBezTo>
                <a:cubicBezTo>
                  <a:pt x="11792" y="18697"/>
                  <a:pt x="11792" y="18697"/>
                  <a:pt x="11792" y="18697"/>
                </a:cubicBezTo>
                <a:lnTo>
                  <a:pt x="11792" y="20555"/>
                </a:lnTo>
                <a:close/>
                <a:moveTo>
                  <a:pt x="20666" y="16723"/>
                </a:moveTo>
                <a:cubicBezTo>
                  <a:pt x="20666" y="17187"/>
                  <a:pt x="20199" y="17652"/>
                  <a:pt x="19615" y="17652"/>
                </a:cubicBezTo>
                <a:cubicBezTo>
                  <a:pt x="1868" y="17652"/>
                  <a:pt x="1868" y="17652"/>
                  <a:pt x="1868" y="17652"/>
                </a:cubicBezTo>
                <a:cubicBezTo>
                  <a:pt x="1401" y="17652"/>
                  <a:pt x="934" y="17187"/>
                  <a:pt x="934" y="16723"/>
                </a:cubicBezTo>
                <a:cubicBezTo>
                  <a:pt x="934" y="15677"/>
                  <a:pt x="934" y="15677"/>
                  <a:pt x="934" y="15677"/>
                </a:cubicBezTo>
                <a:cubicBezTo>
                  <a:pt x="20666" y="15677"/>
                  <a:pt x="20666" y="15677"/>
                  <a:pt x="20666" y="15677"/>
                </a:cubicBezTo>
                <a:lnTo>
                  <a:pt x="20666" y="16723"/>
                </a:lnTo>
                <a:close/>
                <a:moveTo>
                  <a:pt x="20666" y="14748"/>
                </a:moveTo>
                <a:cubicBezTo>
                  <a:pt x="934" y="14748"/>
                  <a:pt x="934" y="14748"/>
                  <a:pt x="934" y="14748"/>
                </a:cubicBezTo>
                <a:cubicBezTo>
                  <a:pt x="934" y="1974"/>
                  <a:pt x="934" y="1974"/>
                  <a:pt x="934" y="1974"/>
                </a:cubicBezTo>
                <a:cubicBezTo>
                  <a:pt x="934" y="1510"/>
                  <a:pt x="1401" y="1045"/>
                  <a:pt x="1868" y="1045"/>
                </a:cubicBezTo>
                <a:cubicBezTo>
                  <a:pt x="19615" y="1045"/>
                  <a:pt x="19615" y="1045"/>
                  <a:pt x="19615" y="1045"/>
                </a:cubicBezTo>
                <a:cubicBezTo>
                  <a:pt x="20199" y="1045"/>
                  <a:pt x="20666" y="1510"/>
                  <a:pt x="20666" y="1974"/>
                </a:cubicBezTo>
                <a:lnTo>
                  <a:pt x="20666" y="14748"/>
                </a:lnTo>
                <a:close/>
              </a:path>
            </a:pathLst>
          </a:custGeom>
          <a:solidFill>
            <a:schemeClr val="accent6"/>
          </a:solidFill>
          <a:ln w="12700">
            <a:miter lim="400000"/>
          </a:ln>
        </p:spPr>
        <p:txBody>
          <a:bodyPr lIns="45719" rIns="45719"/>
          <a:lstStyle/>
          <a:p>
            <a:pPr>
              <a:defRPr sz="1300"/>
            </a:pPr>
            <a:endParaRPr dirty="0"/>
          </a:p>
        </p:txBody>
      </p:sp>
    </p:spTree>
    <p:extLst>
      <p:ext uri="{BB962C8B-B14F-4D97-AF65-F5344CB8AC3E}">
        <p14:creationId xmlns:p14="http://schemas.microsoft.com/office/powerpoint/2010/main" val="158645743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Chevron 22"/>
          <p:cNvSpPr/>
          <p:nvPr/>
        </p:nvSpPr>
        <p:spPr>
          <a:xfrm>
            <a:off x="8484639" y="1827160"/>
            <a:ext cx="2926080" cy="1046417"/>
          </a:xfrm>
          <a:prstGeom prst="chevron">
            <a:avLst/>
          </a:prstGeom>
          <a:solidFill>
            <a:srgbClr val="C63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RESULTS ANALYSIS</a:t>
            </a:r>
            <a:endParaRPr lang="en-GB" sz="1600" b="1" spc="200" dirty="0">
              <a:solidFill>
                <a:schemeClr val="bg1"/>
              </a:solidFill>
            </a:endParaRPr>
          </a:p>
        </p:txBody>
      </p:sp>
      <p:sp>
        <p:nvSpPr>
          <p:cNvPr id="4" name="Title 3"/>
          <p:cNvSpPr>
            <a:spLocks noGrp="1"/>
          </p:cNvSpPr>
          <p:nvPr>
            <p:ph type="title"/>
          </p:nvPr>
        </p:nvSpPr>
        <p:spPr/>
        <p:txBody>
          <a:bodyPr>
            <a:normAutofit/>
          </a:bodyPr>
          <a:lstStyle/>
          <a:p>
            <a:r>
              <a:rPr lang="en-US" dirty="0" smtClean="0"/>
              <a:t>Subsequent assessments</a:t>
            </a:r>
            <a:endParaRPr lang="en-US" dirty="0"/>
          </a:p>
        </p:txBody>
      </p:sp>
      <p:sp>
        <p:nvSpPr>
          <p:cNvPr id="21" name="TextBox 20"/>
          <p:cNvSpPr txBox="1"/>
          <p:nvPr/>
        </p:nvSpPr>
        <p:spPr>
          <a:xfrm>
            <a:off x="0" y="3303"/>
            <a:ext cx="12192000" cy="746115"/>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EVMA2 INTRODUCTION</a:t>
            </a:r>
            <a:endParaRPr lang="en-US" b="1" spc="100" dirty="0">
              <a:solidFill>
                <a:srgbClr val="007474"/>
              </a:solidFill>
              <a:latin typeface="Helvetica" charset="0"/>
              <a:ea typeface="Helvetica" charset="0"/>
              <a:cs typeface="Helvetica" charset="0"/>
            </a:endParaRPr>
          </a:p>
        </p:txBody>
      </p:sp>
      <p:sp>
        <p:nvSpPr>
          <p:cNvPr id="8" name="TextBox 7"/>
          <p:cNvSpPr txBox="1"/>
          <p:nvPr/>
        </p:nvSpPr>
        <p:spPr>
          <a:xfrm>
            <a:off x="1052945" y="243131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4" name="Chevron 33"/>
          <p:cNvSpPr/>
          <p:nvPr/>
        </p:nvSpPr>
        <p:spPr>
          <a:xfrm>
            <a:off x="5853438" y="1823869"/>
            <a:ext cx="2926080" cy="105441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DATA-COLLECTION</a:t>
            </a:r>
            <a:endParaRPr lang="en-GB" sz="1600" b="1" spc="200" dirty="0">
              <a:solidFill>
                <a:schemeClr val="bg1"/>
              </a:solidFill>
            </a:endParaRPr>
          </a:p>
        </p:txBody>
      </p:sp>
      <p:sp>
        <p:nvSpPr>
          <p:cNvPr id="22" name="Chevron 21"/>
          <p:cNvSpPr/>
          <p:nvPr/>
        </p:nvSpPr>
        <p:spPr>
          <a:xfrm>
            <a:off x="3222237" y="1823869"/>
            <a:ext cx="2926080" cy="10544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ASSESSMENT CREATION</a:t>
            </a:r>
            <a:endParaRPr lang="en-GB" sz="1600" b="1" spc="200" dirty="0">
              <a:solidFill>
                <a:schemeClr val="bg1"/>
              </a:solidFill>
            </a:endParaRPr>
          </a:p>
        </p:txBody>
      </p:sp>
      <p:sp>
        <p:nvSpPr>
          <p:cNvPr id="57" name="Title 3"/>
          <p:cNvSpPr txBox="1">
            <a:spLocks/>
          </p:cNvSpPr>
          <p:nvPr/>
        </p:nvSpPr>
        <p:spPr>
          <a:xfrm>
            <a:off x="609600" y="-2225747"/>
            <a:ext cx="10972800" cy="13079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0" marR="0" indent="0" algn="l" defTabSz="609585" rtl="0" latinLnBrk="0">
              <a:lnSpc>
                <a:spcPct val="100000"/>
              </a:lnSpc>
              <a:spcBef>
                <a:spcPts val="0"/>
              </a:spcBef>
              <a:spcAft>
                <a:spcPts val="0"/>
              </a:spcAft>
              <a:buClrTx/>
              <a:buSzTx/>
              <a:buFontTx/>
              <a:buNone/>
              <a:tabLst/>
              <a:defRPr sz="2400"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r>
              <a:rPr lang="en-US" sz="1800" kern="0" dirty="0" smtClean="0"/>
              <a:t>EVMA2 is primarily an online solution (requires internet connection), although data-collection can operate both online and offline</a:t>
            </a:r>
            <a:r>
              <a:rPr lang="en-US" sz="1800" i="1" kern="0" dirty="0" smtClean="0"/>
              <a:t>.</a:t>
            </a:r>
            <a:endParaRPr lang="en-US" sz="1800" kern="0" dirty="0"/>
          </a:p>
        </p:txBody>
      </p:sp>
      <p:sp>
        <p:nvSpPr>
          <p:cNvPr id="27" name="Content Placeholder 3"/>
          <p:cNvSpPr>
            <a:spLocks noGrp="1"/>
          </p:cNvSpPr>
          <p:nvPr>
            <p:ph idx="4294967295"/>
          </p:nvPr>
        </p:nvSpPr>
        <p:spPr>
          <a:xfrm>
            <a:off x="609599" y="1823870"/>
            <a:ext cx="2612637" cy="1049708"/>
          </a:xfrm>
        </p:spPr>
        <p:txBody>
          <a:bodyPr anchor="ctr">
            <a:normAutofit/>
          </a:bodyPr>
          <a:lstStyle/>
          <a:p>
            <a:pPr>
              <a:buFontTx/>
              <a:buNone/>
            </a:pPr>
            <a:r>
              <a:rPr lang="en-GB" altLang="x-none" sz="2400" b="1" dirty="0" smtClean="0">
                <a:solidFill>
                  <a:srgbClr val="009999"/>
                </a:solidFill>
              </a:rPr>
              <a:t>National, full</a:t>
            </a:r>
            <a:endParaRPr lang="en-GB" altLang="x-none" sz="2400" b="1" dirty="0">
              <a:solidFill>
                <a:srgbClr val="009999"/>
              </a:solidFill>
            </a:endParaRPr>
          </a:p>
        </p:txBody>
      </p:sp>
      <p:sp>
        <p:nvSpPr>
          <p:cNvPr id="28" name="Chevron 27"/>
          <p:cNvSpPr/>
          <p:nvPr/>
        </p:nvSpPr>
        <p:spPr>
          <a:xfrm>
            <a:off x="8484640" y="3290200"/>
            <a:ext cx="2926080" cy="1046417"/>
          </a:xfrm>
          <a:prstGeom prst="chevron">
            <a:avLst/>
          </a:prstGeom>
          <a:solidFill>
            <a:srgbClr val="C63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RESULTS ANALYSIS</a:t>
            </a:r>
            <a:endParaRPr lang="en-GB" sz="1600" b="1" spc="200" dirty="0">
              <a:solidFill>
                <a:schemeClr val="bg1"/>
              </a:solidFill>
            </a:endParaRPr>
          </a:p>
        </p:txBody>
      </p:sp>
      <p:sp>
        <p:nvSpPr>
          <p:cNvPr id="29" name="TextBox 28"/>
          <p:cNvSpPr txBox="1"/>
          <p:nvPr/>
        </p:nvSpPr>
        <p:spPr>
          <a:xfrm>
            <a:off x="1052946" y="389435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0" name="Chevron 29"/>
          <p:cNvSpPr/>
          <p:nvPr/>
        </p:nvSpPr>
        <p:spPr>
          <a:xfrm>
            <a:off x="5853439" y="3286909"/>
            <a:ext cx="2926080" cy="105441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DATA-COLLECTION</a:t>
            </a:r>
            <a:endParaRPr lang="en-GB" sz="1600" b="1" spc="200" dirty="0">
              <a:solidFill>
                <a:schemeClr val="bg1"/>
              </a:solidFill>
            </a:endParaRPr>
          </a:p>
        </p:txBody>
      </p:sp>
      <p:sp>
        <p:nvSpPr>
          <p:cNvPr id="36" name="Chevron 35"/>
          <p:cNvSpPr/>
          <p:nvPr/>
        </p:nvSpPr>
        <p:spPr>
          <a:xfrm>
            <a:off x="3222238" y="3286909"/>
            <a:ext cx="2926080" cy="10544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ASSESSMENT CREATION</a:t>
            </a:r>
            <a:endParaRPr lang="en-GB" sz="1600" b="1" spc="200" dirty="0">
              <a:solidFill>
                <a:schemeClr val="bg1"/>
              </a:solidFill>
            </a:endParaRPr>
          </a:p>
        </p:txBody>
      </p:sp>
      <p:sp>
        <p:nvSpPr>
          <p:cNvPr id="37" name="Content Placeholder 3"/>
          <p:cNvSpPr>
            <a:spLocks noGrp="1"/>
          </p:cNvSpPr>
          <p:nvPr>
            <p:ph idx="4294967295"/>
          </p:nvPr>
        </p:nvSpPr>
        <p:spPr>
          <a:xfrm>
            <a:off x="609600" y="3286910"/>
            <a:ext cx="2612637" cy="1049708"/>
          </a:xfrm>
        </p:spPr>
        <p:txBody>
          <a:bodyPr anchor="ctr">
            <a:normAutofit/>
          </a:bodyPr>
          <a:lstStyle/>
          <a:p>
            <a:pPr>
              <a:buFontTx/>
              <a:buNone/>
            </a:pPr>
            <a:r>
              <a:rPr lang="en-GB" altLang="x-none" sz="2400" b="1" dirty="0" smtClean="0">
                <a:solidFill>
                  <a:srgbClr val="009999"/>
                </a:solidFill>
              </a:rPr>
              <a:t>Region X only, SP level only, full</a:t>
            </a:r>
            <a:endParaRPr lang="en-GB" altLang="x-none" sz="2400" b="1" dirty="0">
              <a:solidFill>
                <a:srgbClr val="009999"/>
              </a:solidFill>
            </a:endParaRPr>
          </a:p>
        </p:txBody>
      </p:sp>
      <p:sp>
        <p:nvSpPr>
          <p:cNvPr id="41" name="Chevron 40"/>
          <p:cNvSpPr/>
          <p:nvPr/>
        </p:nvSpPr>
        <p:spPr>
          <a:xfrm>
            <a:off x="8484640" y="4730834"/>
            <a:ext cx="2926080" cy="1046417"/>
          </a:xfrm>
          <a:prstGeom prst="chevron">
            <a:avLst/>
          </a:prstGeom>
          <a:solidFill>
            <a:srgbClr val="C63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RESULTS ANALYSIS</a:t>
            </a:r>
            <a:endParaRPr lang="en-GB" sz="1600" b="1" spc="200" dirty="0">
              <a:solidFill>
                <a:schemeClr val="bg1"/>
              </a:solidFill>
            </a:endParaRPr>
          </a:p>
        </p:txBody>
      </p:sp>
      <p:sp>
        <p:nvSpPr>
          <p:cNvPr id="42" name="TextBox 41"/>
          <p:cNvSpPr txBox="1"/>
          <p:nvPr/>
        </p:nvSpPr>
        <p:spPr>
          <a:xfrm>
            <a:off x="1052946" y="533498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Chevron 44"/>
          <p:cNvSpPr/>
          <p:nvPr/>
        </p:nvSpPr>
        <p:spPr>
          <a:xfrm>
            <a:off x="5853439" y="4727543"/>
            <a:ext cx="2926080" cy="105441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DATA-COLLECTION</a:t>
            </a:r>
            <a:endParaRPr lang="en-GB" sz="1600" b="1" spc="200" dirty="0">
              <a:solidFill>
                <a:schemeClr val="bg1"/>
              </a:solidFill>
            </a:endParaRPr>
          </a:p>
        </p:txBody>
      </p:sp>
      <p:sp>
        <p:nvSpPr>
          <p:cNvPr id="47" name="Chevron 46"/>
          <p:cNvSpPr/>
          <p:nvPr/>
        </p:nvSpPr>
        <p:spPr>
          <a:xfrm>
            <a:off x="3222238" y="4727543"/>
            <a:ext cx="2926080" cy="10544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0" dirty="0" smtClean="0">
                <a:solidFill>
                  <a:schemeClr val="bg1"/>
                </a:solidFill>
              </a:rPr>
              <a:t>ASSESSMENT CREATION</a:t>
            </a:r>
            <a:endParaRPr lang="en-GB" sz="1600" b="1" spc="200" dirty="0">
              <a:solidFill>
                <a:schemeClr val="bg1"/>
              </a:solidFill>
            </a:endParaRPr>
          </a:p>
        </p:txBody>
      </p:sp>
      <p:sp>
        <p:nvSpPr>
          <p:cNvPr id="48" name="Content Placeholder 3"/>
          <p:cNvSpPr>
            <a:spLocks noGrp="1"/>
          </p:cNvSpPr>
          <p:nvPr>
            <p:ph idx="4294967295"/>
          </p:nvPr>
        </p:nvSpPr>
        <p:spPr>
          <a:xfrm>
            <a:off x="609600" y="4727544"/>
            <a:ext cx="2612637" cy="1049708"/>
          </a:xfrm>
        </p:spPr>
        <p:txBody>
          <a:bodyPr anchor="ctr">
            <a:normAutofit/>
          </a:bodyPr>
          <a:lstStyle/>
          <a:p>
            <a:pPr>
              <a:buFontTx/>
              <a:buNone/>
            </a:pPr>
            <a:r>
              <a:rPr lang="en-GB" altLang="x-none" sz="2400" b="1" dirty="0" smtClean="0">
                <a:solidFill>
                  <a:srgbClr val="009999"/>
                </a:solidFill>
              </a:rPr>
              <a:t>Region X and Y only, E2 only</a:t>
            </a:r>
            <a:endParaRPr lang="en-GB" altLang="x-none" sz="2400" b="1" dirty="0">
              <a:solidFill>
                <a:srgbClr val="009999"/>
              </a:solidFill>
            </a:endParaRPr>
          </a:p>
        </p:txBody>
      </p:sp>
    </p:spTree>
    <p:extLst>
      <p:ext uri="{BB962C8B-B14F-4D97-AF65-F5344CB8AC3E}">
        <p14:creationId xmlns:p14="http://schemas.microsoft.com/office/powerpoint/2010/main" val="125982570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itle 1"/>
          <p:cNvSpPr txBox="1">
            <a:spLocks/>
          </p:cNvSpPr>
          <p:nvPr/>
        </p:nvSpPr>
        <p:spPr>
          <a:xfrm>
            <a:off x="0" y="0"/>
            <a:ext cx="12192000" cy="731520"/>
          </a:xfrm>
          <a:prstGeom prst="rect">
            <a:avLst/>
          </a:prstGeom>
          <a:solidFill>
            <a:srgbClr val="19416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chemeClr val="bg1"/>
                </a:solidFill>
              </a:rPr>
              <a:t> </a:t>
            </a:r>
            <a:r>
              <a:rPr lang="en-GB" sz="1800" b="1" spc="200" dirty="0" smtClean="0">
                <a:solidFill>
                  <a:schemeClr val="bg1"/>
                </a:solidFill>
              </a:rPr>
              <a:t>COUNTRY SET-UP</a:t>
            </a:r>
            <a:endParaRPr lang="en-GB" sz="1800" b="1" spc="200" dirty="0">
              <a:solidFill>
                <a:schemeClr val="bg1"/>
              </a:solidFill>
            </a:endParaRPr>
          </a:p>
        </p:txBody>
      </p:sp>
      <p:sp>
        <p:nvSpPr>
          <p:cNvPr id="29" name="Chevron 28"/>
          <p:cNvSpPr/>
          <p:nvPr/>
        </p:nvSpPr>
        <p:spPr>
          <a:xfrm>
            <a:off x="8484639" y="2782657"/>
            <a:ext cx="2926080" cy="1046417"/>
          </a:xfrm>
          <a:prstGeom prst="chevron">
            <a:avLst/>
          </a:prstGeom>
          <a:solidFill>
            <a:schemeClr val="tx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RESULTS ANALYSIS</a:t>
            </a:r>
          </a:p>
        </p:txBody>
      </p:sp>
      <p:sp>
        <p:nvSpPr>
          <p:cNvPr id="30" name="Pentagon 29"/>
          <p:cNvSpPr/>
          <p:nvPr/>
        </p:nvSpPr>
        <p:spPr>
          <a:xfrm>
            <a:off x="559228" y="2782654"/>
            <a:ext cx="2926080" cy="1046417"/>
          </a:xfrm>
          <a:prstGeom prst="homePlate">
            <a:avLst/>
          </a:prstGeom>
          <a:solidFill>
            <a:srgbClr val="19416C"/>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COUNTRY SET-UP</a:t>
            </a:r>
          </a:p>
        </p:txBody>
      </p:sp>
      <p:sp>
        <p:nvSpPr>
          <p:cNvPr id="31" name="Chevron 30"/>
          <p:cNvSpPr/>
          <p:nvPr/>
        </p:nvSpPr>
        <p:spPr>
          <a:xfrm>
            <a:off x="5853438" y="2779366"/>
            <a:ext cx="2926080" cy="1054410"/>
          </a:xfrm>
          <a:prstGeom prst="chevron">
            <a:avLst/>
          </a:prstGeom>
          <a:solidFill>
            <a:schemeClr val="tx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DATA COLLECTION</a:t>
            </a:r>
          </a:p>
        </p:txBody>
      </p:sp>
      <p:sp>
        <p:nvSpPr>
          <p:cNvPr id="32" name="Chevron 31"/>
          <p:cNvSpPr/>
          <p:nvPr/>
        </p:nvSpPr>
        <p:spPr>
          <a:xfrm>
            <a:off x="3222237" y="2779366"/>
            <a:ext cx="2926080" cy="1054410"/>
          </a:xfrm>
          <a:prstGeom prst="chevron">
            <a:avLst/>
          </a:prstGeom>
          <a:solidFill>
            <a:schemeClr val="tx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ASSESSMENT CREATION</a:t>
            </a:r>
          </a:p>
        </p:txBody>
      </p:sp>
    </p:spTree>
    <p:extLst>
      <p:ext uri="{BB962C8B-B14F-4D97-AF65-F5344CB8AC3E}">
        <p14:creationId xmlns:p14="http://schemas.microsoft.com/office/powerpoint/2010/main" val="67250001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 b="17055"/>
          <a:stretch/>
        </p:blipFill>
        <p:spPr>
          <a:xfrm>
            <a:off x="0" y="752727"/>
            <a:ext cx="12192000" cy="6477806"/>
          </a:xfrm>
          <a:prstGeom prst="rect">
            <a:avLst/>
          </a:prstGeom>
        </p:spPr>
      </p:pic>
      <p:sp>
        <p:nvSpPr>
          <p:cNvPr id="5" name="Rectangle 4"/>
          <p:cNvSpPr/>
          <p:nvPr/>
        </p:nvSpPr>
        <p:spPr>
          <a:xfrm>
            <a:off x="0" y="2063225"/>
            <a:ext cx="12192000" cy="5167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Content Placeholder 2"/>
          <p:cNvSpPr>
            <a:spLocks noGrp="1"/>
          </p:cNvSpPr>
          <p:nvPr>
            <p:ph idx="1"/>
          </p:nvPr>
        </p:nvSpPr>
        <p:spPr>
          <a:xfrm>
            <a:off x="609600" y="2441808"/>
            <a:ext cx="10972800" cy="4190175"/>
          </a:xfrm>
        </p:spPr>
        <p:txBody>
          <a:bodyPr>
            <a:normAutofit fontScale="92500" lnSpcReduction="10000"/>
          </a:bodyPr>
          <a:lstStyle/>
          <a:p>
            <a:pPr>
              <a:spcAft>
                <a:spcPts val="1200"/>
              </a:spcAft>
            </a:pPr>
            <a:r>
              <a:rPr lang="en-US" dirty="0"/>
              <a:t>Administrative units </a:t>
            </a:r>
            <a:r>
              <a:rPr lang="en-US" dirty="0" smtClean="0"/>
              <a:t>(regions, districts, etc.)</a:t>
            </a:r>
            <a:endParaRPr lang="en-US" dirty="0"/>
          </a:p>
          <a:p>
            <a:pPr>
              <a:spcAft>
                <a:spcPts val="1200"/>
              </a:spcAft>
            </a:pPr>
            <a:r>
              <a:rPr lang="en-US" dirty="0"/>
              <a:t>Supply chain locations (vaccine stores and health </a:t>
            </a:r>
            <a:r>
              <a:rPr lang="en-US" dirty="0" smtClean="0"/>
              <a:t>facilities)</a:t>
            </a:r>
            <a:endParaRPr lang="en-GB" dirty="0"/>
          </a:p>
          <a:p>
            <a:pPr>
              <a:spcAft>
                <a:spcPts val="1200"/>
              </a:spcAft>
            </a:pPr>
            <a:r>
              <a:rPr lang="en-US" dirty="0" smtClean="0"/>
              <a:t>National vaccination </a:t>
            </a:r>
            <a:r>
              <a:rPr lang="en-US" dirty="0"/>
              <a:t>schedule</a:t>
            </a:r>
          </a:p>
          <a:p>
            <a:pPr>
              <a:spcAft>
                <a:spcPts val="1200"/>
              </a:spcAft>
            </a:pPr>
            <a:r>
              <a:rPr lang="en-US" dirty="0" smtClean="0"/>
              <a:t>Supply </a:t>
            </a:r>
            <a:r>
              <a:rPr lang="en-US" dirty="0"/>
              <a:t>chain parameters </a:t>
            </a:r>
            <a:r>
              <a:rPr lang="en-US" dirty="0" smtClean="0"/>
              <a:t>(supply interval, </a:t>
            </a:r>
            <a:r>
              <a:rPr lang="en-US" dirty="0"/>
              <a:t>safety </a:t>
            </a:r>
            <a:r>
              <a:rPr lang="en-US" dirty="0" smtClean="0"/>
              <a:t>stock, maximum stock)</a:t>
            </a:r>
            <a:endParaRPr lang="en-US" dirty="0"/>
          </a:p>
          <a:p>
            <a:pPr>
              <a:spcAft>
                <a:spcPts val="1200"/>
              </a:spcAft>
            </a:pPr>
            <a:r>
              <a:rPr lang="en-US" dirty="0" smtClean="0"/>
              <a:t>Tracer products</a:t>
            </a:r>
          </a:p>
          <a:p>
            <a:pPr>
              <a:spcAft>
                <a:spcPts val="1200"/>
              </a:spcAft>
            </a:pPr>
            <a:r>
              <a:rPr lang="en-US" dirty="0" smtClean="0"/>
              <a:t>User management</a:t>
            </a:r>
            <a:endParaRPr lang="en-US" dirty="0"/>
          </a:p>
        </p:txBody>
      </p:sp>
      <p:sp>
        <p:nvSpPr>
          <p:cNvPr id="14" name="Title 1"/>
          <p:cNvSpPr txBox="1">
            <a:spLocks/>
          </p:cNvSpPr>
          <p:nvPr/>
        </p:nvSpPr>
        <p:spPr>
          <a:xfrm>
            <a:off x="0" y="0"/>
            <a:ext cx="12192000" cy="731520"/>
          </a:xfrm>
          <a:prstGeom prst="rect">
            <a:avLst/>
          </a:prstGeom>
          <a:solidFill>
            <a:srgbClr val="19416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chemeClr val="bg1"/>
                </a:solidFill>
              </a:rPr>
              <a:t> </a:t>
            </a:r>
            <a:r>
              <a:rPr lang="en-GB" sz="1800" b="1" spc="200" dirty="0" smtClean="0">
                <a:solidFill>
                  <a:schemeClr val="bg1"/>
                </a:solidFill>
              </a:rPr>
              <a:t>COUNTRY SET-UP</a:t>
            </a:r>
            <a:endParaRPr lang="en-GB" sz="1800" b="1" spc="200" dirty="0">
              <a:solidFill>
                <a:schemeClr val="bg1"/>
              </a:solidFill>
            </a:endParaRPr>
          </a:p>
        </p:txBody>
      </p:sp>
    </p:spTree>
    <p:extLst>
      <p:ext uri="{BB962C8B-B14F-4D97-AF65-F5344CB8AC3E}">
        <p14:creationId xmlns:p14="http://schemas.microsoft.com/office/powerpoint/2010/main" val="501317944"/>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Chevron 28"/>
          <p:cNvSpPr/>
          <p:nvPr/>
        </p:nvSpPr>
        <p:spPr>
          <a:xfrm>
            <a:off x="8484639" y="2782657"/>
            <a:ext cx="2926080" cy="1046417"/>
          </a:xfrm>
          <a:prstGeom prst="chevron">
            <a:avLst/>
          </a:prstGeom>
          <a:solidFill>
            <a:schemeClr val="tx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RESULTS ANALYSIS</a:t>
            </a:r>
          </a:p>
        </p:txBody>
      </p:sp>
      <p:sp>
        <p:nvSpPr>
          <p:cNvPr id="30" name="Pentagon 29"/>
          <p:cNvSpPr/>
          <p:nvPr/>
        </p:nvSpPr>
        <p:spPr>
          <a:xfrm>
            <a:off x="559228" y="2782654"/>
            <a:ext cx="2926080" cy="1046417"/>
          </a:xfrm>
          <a:prstGeom prst="homePlate">
            <a:avLst/>
          </a:prstGeom>
          <a:solidFill>
            <a:schemeClr val="tx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COUNTRY SET-UP</a:t>
            </a:r>
          </a:p>
        </p:txBody>
      </p:sp>
      <p:sp>
        <p:nvSpPr>
          <p:cNvPr id="31" name="Chevron 30"/>
          <p:cNvSpPr/>
          <p:nvPr/>
        </p:nvSpPr>
        <p:spPr>
          <a:xfrm>
            <a:off x="5853438" y="2779366"/>
            <a:ext cx="2926080" cy="1054410"/>
          </a:xfrm>
          <a:prstGeom prst="chevron">
            <a:avLst/>
          </a:prstGeom>
          <a:solidFill>
            <a:schemeClr val="tx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DATA COLLECTION</a:t>
            </a:r>
          </a:p>
        </p:txBody>
      </p:sp>
      <p:sp>
        <p:nvSpPr>
          <p:cNvPr id="32" name="Chevron 31"/>
          <p:cNvSpPr/>
          <p:nvPr/>
        </p:nvSpPr>
        <p:spPr>
          <a:xfrm>
            <a:off x="3222237" y="2779366"/>
            <a:ext cx="2926080" cy="1054410"/>
          </a:xfrm>
          <a:prstGeom prst="chevron">
            <a:avLst/>
          </a:prstGeom>
          <a:solidFill>
            <a:schemeClr val="accent2"/>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200" normalizeH="0" baseline="0" noProof="0" dirty="0" smtClean="0">
                <a:ln>
                  <a:noFill/>
                </a:ln>
                <a:solidFill>
                  <a:srgbClr val="FFFFFF"/>
                </a:solidFill>
                <a:effectLst/>
                <a:uLnTx/>
                <a:uFillTx/>
                <a:latin typeface="Helvetica"/>
                <a:ea typeface="Helvetica"/>
                <a:cs typeface="Helvetica"/>
              </a:rPr>
              <a:t>ASSESSMENT CREATION</a:t>
            </a:r>
          </a:p>
        </p:txBody>
      </p:sp>
      <p:sp>
        <p:nvSpPr>
          <p:cNvPr id="10" name="Title 1"/>
          <p:cNvSpPr txBox="1">
            <a:spLocks/>
          </p:cNvSpPr>
          <p:nvPr/>
        </p:nvSpPr>
        <p:spPr>
          <a:xfrm>
            <a:off x="0" y="0"/>
            <a:ext cx="12192000" cy="73152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chemeClr val="bg1"/>
                </a:solidFill>
              </a:rPr>
              <a:t> </a:t>
            </a:r>
            <a:r>
              <a:rPr lang="en-GB" sz="1800" b="1" spc="200" dirty="0" smtClean="0">
                <a:solidFill>
                  <a:schemeClr val="bg1"/>
                </a:solidFill>
              </a:rPr>
              <a:t>ASSESSMENT CREATION</a:t>
            </a:r>
            <a:endParaRPr lang="en-GB" sz="1800" b="1" spc="200" dirty="0">
              <a:solidFill>
                <a:schemeClr val="bg1"/>
              </a:solidFill>
            </a:endParaRPr>
          </a:p>
        </p:txBody>
      </p:sp>
    </p:spTree>
    <p:extLst>
      <p:ext uri="{BB962C8B-B14F-4D97-AF65-F5344CB8AC3E}">
        <p14:creationId xmlns:p14="http://schemas.microsoft.com/office/powerpoint/2010/main" val="153710414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a:t>
            </a:r>
            <a:r>
              <a:rPr lang="en-US" dirty="0">
                <a:solidFill>
                  <a:srgbClr val="00B0F0"/>
                </a:solidFill>
              </a:rPr>
              <a:t>country manager </a:t>
            </a:r>
            <a:r>
              <a:rPr lang="en-US" dirty="0" smtClean="0">
                <a:solidFill>
                  <a:schemeClr val="tx1"/>
                </a:solidFill>
              </a:rPr>
              <a:t>and</a:t>
            </a:r>
            <a:r>
              <a:rPr lang="en-US" dirty="0" smtClean="0">
                <a:solidFill>
                  <a:srgbClr val="00B0F0"/>
                </a:solidFill>
              </a:rPr>
              <a:t> management staff </a:t>
            </a:r>
            <a:r>
              <a:rPr lang="en-US" dirty="0" smtClean="0"/>
              <a:t>create an assessment</a:t>
            </a:r>
            <a:endParaRPr lang="en-US" dirty="0"/>
          </a:p>
        </p:txBody>
      </p:sp>
      <p:sp>
        <p:nvSpPr>
          <p:cNvPr id="6" name="Content Placeholder 2"/>
          <p:cNvSpPr>
            <a:spLocks noGrp="1"/>
          </p:cNvSpPr>
          <p:nvPr>
            <p:ph idx="1"/>
          </p:nvPr>
        </p:nvSpPr>
        <p:spPr/>
        <p:txBody>
          <a:bodyPr lIns="0" tIns="0" rIns="0" bIns="0">
            <a:normAutofit fontScale="92500" lnSpcReduction="20000"/>
          </a:bodyPr>
          <a:lstStyle/>
          <a:p>
            <a:pPr marL="457200" lvl="1" indent="-457200">
              <a:spcBef>
                <a:spcPts val="600"/>
              </a:spcBef>
              <a:spcAft>
                <a:spcPts val="1200"/>
              </a:spcAft>
              <a:buFont typeface="Arial" charset="0"/>
              <a:buChar char="•"/>
            </a:pPr>
            <a:r>
              <a:rPr lang="en-GB" dirty="0" smtClean="0"/>
              <a:t>Complete </a:t>
            </a:r>
            <a:r>
              <a:rPr lang="en-GB" dirty="0"/>
              <a:t>the assessment wizard</a:t>
            </a:r>
          </a:p>
          <a:p>
            <a:pPr marL="457200" lvl="1" indent="-457200">
              <a:spcBef>
                <a:spcPts val="600"/>
              </a:spcBef>
              <a:spcAft>
                <a:spcPts val="1200"/>
              </a:spcAft>
              <a:buFont typeface="Arial" charset="0"/>
              <a:buChar char="•"/>
            </a:pPr>
            <a:r>
              <a:rPr lang="en-GB" dirty="0"/>
              <a:t>Create and assign location </a:t>
            </a:r>
            <a:r>
              <a:rPr lang="en-US" dirty="0"/>
              <a:t>questionnaires to </a:t>
            </a:r>
            <a:r>
              <a:rPr lang="en-US" dirty="0" smtClean="0"/>
              <a:t>assessors</a:t>
            </a:r>
          </a:p>
          <a:p>
            <a:pPr marL="457200" lvl="1" indent="-457200">
              <a:spcBef>
                <a:spcPts val="600"/>
              </a:spcBef>
              <a:spcAft>
                <a:spcPts val="1200"/>
              </a:spcAft>
              <a:buFont typeface="Arial" charset="0"/>
              <a:buChar char="•"/>
            </a:pPr>
            <a:r>
              <a:rPr lang="en-GB" dirty="0" smtClean="0"/>
              <a:t>Complete </a:t>
            </a:r>
            <a:r>
              <a:rPr lang="en-GB" dirty="0"/>
              <a:t>programme management </a:t>
            </a:r>
            <a:r>
              <a:rPr lang="en-GB" dirty="0" smtClean="0"/>
              <a:t>questionnaire</a:t>
            </a:r>
          </a:p>
          <a:p>
            <a:pPr marL="0" lvl="1" indent="0">
              <a:spcBef>
                <a:spcPts val="600"/>
              </a:spcBef>
              <a:spcAft>
                <a:spcPts val="1200"/>
              </a:spcAft>
              <a:buNone/>
            </a:pPr>
            <a:r>
              <a:rPr lang="en-GB" dirty="0" smtClean="0"/>
              <a:t>Once assessors have completed and submitted their questionnaires:</a:t>
            </a:r>
            <a:endParaRPr lang="en-GB" dirty="0"/>
          </a:p>
          <a:p>
            <a:pPr marL="457200" lvl="1" indent="-457200">
              <a:spcBef>
                <a:spcPts val="600"/>
              </a:spcBef>
              <a:spcAft>
                <a:spcPts val="1200"/>
              </a:spcAft>
              <a:buFont typeface="Arial" charset="0"/>
              <a:buChar char="•"/>
            </a:pPr>
            <a:r>
              <a:rPr lang="en-US" dirty="0" smtClean="0"/>
              <a:t>Review and approve submitted questionnaires</a:t>
            </a:r>
          </a:p>
          <a:p>
            <a:pPr marL="457200" lvl="1" indent="-457200">
              <a:spcBef>
                <a:spcPts val="600"/>
              </a:spcBef>
              <a:spcAft>
                <a:spcPts val="1200"/>
              </a:spcAft>
              <a:buFont typeface="Arial" charset="0"/>
              <a:buChar char="•"/>
            </a:pPr>
            <a:r>
              <a:rPr lang="en-US" dirty="0" smtClean="0"/>
              <a:t>Finalize and publish assessment </a:t>
            </a:r>
            <a:endParaRPr lang="en-US" dirty="0"/>
          </a:p>
          <a:p>
            <a:pPr marL="457200" lvl="1" indent="-457200">
              <a:spcBef>
                <a:spcPts val="600"/>
              </a:spcBef>
              <a:spcAft>
                <a:spcPts val="1200"/>
              </a:spcAft>
              <a:buFont typeface="Arial" charset="0"/>
              <a:buChar char="•"/>
            </a:pPr>
            <a:r>
              <a:rPr lang="en-US" dirty="0"/>
              <a:t>Generate a template EVM Report for an EVM </a:t>
            </a:r>
            <a:r>
              <a:rPr lang="en-US" dirty="0" smtClean="0"/>
              <a:t>assessment</a:t>
            </a:r>
            <a:endParaRPr lang="en-US" dirty="0"/>
          </a:p>
        </p:txBody>
      </p:sp>
      <p:sp>
        <p:nvSpPr>
          <p:cNvPr id="14" name="Title 1"/>
          <p:cNvSpPr txBox="1">
            <a:spLocks/>
          </p:cNvSpPr>
          <p:nvPr/>
        </p:nvSpPr>
        <p:spPr>
          <a:xfrm>
            <a:off x="0" y="0"/>
            <a:ext cx="12192000" cy="731520"/>
          </a:xfrm>
          <a:prstGeom prst="rect">
            <a:avLst/>
          </a:prstGeom>
          <a:solidFill>
            <a:srgbClr val="009DD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200" normalizeH="0" baseline="0" noProof="0" dirty="0">
                <a:ln>
                  <a:noFill/>
                </a:ln>
                <a:solidFill>
                  <a:srgbClr val="FFFFFF"/>
                </a:solidFill>
                <a:effectLst/>
                <a:uLnTx/>
                <a:uFillTx/>
                <a:latin typeface="Helvetica Neue"/>
                <a:ea typeface="Helvetica Neue"/>
                <a:cs typeface="Helvetica Neue"/>
              </a:rPr>
              <a:t> </a:t>
            </a:r>
            <a:r>
              <a:rPr kumimoji="0" lang="en-GB" sz="1800" b="1" i="0" u="none" strike="noStrike" kern="1200" cap="none" spc="200" normalizeH="0" baseline="0" noProof="0" dirty="0" smtClean="0">
                <a:ln>
                  <a:noFill/>
                </a:ln>
                <a:solidFill>
                  <a:srgbClr val="FFFFFF"/>
                </a:solidFill>
                <a:effectLst/>
                <a:uLnTx/>
                <a:uFillTx/>
                <a:latin typeface="Helvetica Neue"/>
                <a:ea typeface="Helvetica Neue"/>
                <a:cs typeface="Helvetica Neue"/>
              </a:rPr>
              <a:t>ASSESSMENT CREATION</a:t>
            </a:r>
            <a:endParaRPr kumimoji="0" lang="en-GB" sz="1800" b="1" i="0" u="none" strike="noStrike" kern="1200" cap="none" spc="200" normalizeH="0" baseline="0" noProof="0" dirty="0">
              <a:ln>
                <a:noFill/>
              </a:ln>
              <a:solidFill>
                <a:srgbClr val="FFFFFF"/>
              </a:solidFill>
              <a:effectLst/>
              <a:uLnTx/>
              <a:uFillTx/>
              <a:latin typeface="Helvetica Neue"/>
              <a:ea typeface="Helvetica Neue"/>
              <a:cs typeface="Helvetica Neue"/>
            </a:endParaRPr>
          </a:p>
        </p:txBody>
      </p:sp>
    </p:spTree>
    <p:extLst>
      <p:ext uri="{BB962C8B-B14F-4D97-AF65-F5344CB8AC3E}">
        <p14:creationId xmlns:p14="http://schemas.microsoft.com/office/powerpoint/2010/main" val="128477853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Online Mooring - Web/Mobile Harbor Management and Marin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2177" y="1962553"/>
            <a:ext cx="3847646" cy="3847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0" y="0"/>
            <a:ext cx="12192000" cy="731520"/>
          </a:xfrm>
          <a:prstGeom prst="rect">
            <a:avLst/>
          </a:prstGeom>
          <a:solidFill>
            <a:srgbClr val="009DD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200" normalizeH="0" baseline="0" noProof="0" dirty="0">
                <a:ln>
                  <a:noFill/>
                </a:ln>
                <a:solidFill>
                  <a:srgbClr val="FFFFFF"/>
                </a:solidFill>
                <a:effectLst/>
                <a:uLnTx/>
                <a:uFillTx/>
                <a:latin typeface="Helvetica Neue"/>
                <a:ea typeface="Helvetica Neue"/>
                <a:cs typeface="Helvetica Neue"/>
              </a:rPr>
              <a:t> </a:t>
            </a:r>
            <a:r>
              <a:rPr kumimoji="0" lang="en-GB" sz="1800" b="1" i="0" u="none" strike="noStrike" kern="1200" cap="none" spc="200" normalizeH="0" baseline="0" noProof="0" dirty="0" smtClean="0">
                <a:ln>
                  <a:noFill/>
                </a:ln>
                <a:solidFill>
                  <a:srgbClr val="FFFFFF"/>
                </a:solidFill>
                <a:effectLst/>
                <a:uLnTx/>
                <a:uFillTx/>
                <a:latin typeface="Helvetica Neue"/>
                <a:ea typeface="Helvetica Neue"/>
                <a:cs typeface="Helvetica Neue"/>
              </a:rPr>
              <a:t>ASSESSMENT CREATION</a:t>
            </a:r>
            <a:endParaRPr kumimoji="0" lang="en-GB" sz="1800" b="1" i="0" u="none" strike="noStrike" kern="1200" cap="none" spc="200" normalizeH="0" baseline="0" noProof="0" dirty="0">
              <a:ln>
                <a:noFill/>
              </a:ln>
              <a:solidFill>
                <a:srgbClr val="FFFFFF"/>
              </a:solidFill>
              <a:effectLst/>
              <a:uLnTx/>
              <a:uFillTx/>
              <a:latin typeface="Helvetica Neue"/>
              <a:ea typeface="Helvetica Neue"/>
              <a:cs typeface="Helvetica Neue"/>
            </a:endParaRPr>
          </a:p>
        </p:txBody>
      </p:sp>
    </p:spTree>
    <p:extLst>
      <p:ext uri="{BB962C8B-B14F-4D97-AF65-F5344CB8AC3E}">
        <p14:creationId xmlns:p14="http://schemas.microsoft.com/office/powerpoint/2010/main" val="32468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9164"/>
            <a:ext cx="12192000" cy="5610782"/>
          </a:xfrm>
          <a:prstGeom prst="rect">
            <a:avLst/>
          </a:prstGeom>
        </p:spPr>
      </p:pic>
    </p:spTree>
    <p:extLst>
      <p:ext uri="{BB962C8B-B14F-4D97-AF65-F5344CB8AC3E}">
        <p14:creationId xmlns:p14="http://schemas.microsoft.com/office/powerpoint/2010/main" val="1836244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hevron 13"/>
          <p:cNvSpPr/>
          <p:nvPr/>
        </p:nvSpPr>
        <p:spPr>
          <a:xfrm>
            <a:off x="5853438" y="4496116"/>
            <a:ext cx="2926080" cy="1046417"/>
          </a:xfrm>
          <a:prstGeom prst="chevron">
            <a:avLst/>
          </a:prstGeom>
          <a:solidFill>
            <a:schemeClr val="bg1"/>
          </a:solidFill>
          <a:ln w="12700" cap="flat" cmpd="sng" algn="ctr">
            <a:solidFill>
              <a:srgbClr val="009999"/>
            </a:solidFill>
            <a:prstDash val="solid"/>
          </a:ln>
          <a:effectLst/>
        </p:spPr>
        <p:txBody>
          <a:bodyPr rtlCol="0" anchor="ctr"/>
          <a:lstStyle/>
          <a:p>
            <a:endParaRPr lang="en-GB" sz="1600" b="1" kern="0" spc="200" dirty="0" smtClean="0">
              <a:solidFill>
                <a:srgbClr val="009999"/>
              </a:solidFill>
            </a:endParaRPr>
          </a:p>
        </p:txBody>
      </p:sp>
      <p:sp>
        <p:nvSpPr>
          <p:cNvPr id="13" name="Chevron 12"/>
          <p:cNvSpPr/>
          <p:nvPr/>
        </p:nvSpPr>
        <p:spPr>
          <a:xfrm>
            <a:off x="5853438" y="4358552"/>
            <a:ext cx="2926080" cy="1046417"/>
          </a:xfrm>
          <a:prstGeom prst="chevron">
            <a:avLst/>
          </a:prstGeom>
          <a:solidFill>
            <a:schemeClr val="bg1"/>
          </a:solidFill>
          <a:ln w="12700" cap="flat" cmpd="sng" algn="ctr">
            <a:solidFill>
              <a:srgbClr val="009999"/>
            </a:solidFill>
            <a:prstDash val="solid"/>
          </a:ln>
          <a:effectLst/>
        </p:spPr>
        <p:txBody>
          <a:bodyPr rtlCol="0" anchor="ctr"/>
          <a:lstStyle/>
          <a:p>
            <a:endParaRPr lang="en-GB" sz="1600" b="1" kern="0" spc="200" dirty="0" smtClean="0">
              <a:solidFill>
                <a:srgbClr val="009999"/>
              </a:solidFill>
            </a:endParaRPr>
          </a:p>
        </p:txBody>
      </p:sp>
      <p:sp>
        <p:nvSpPr>
          <p:cNvPr id="12" name="Chevron 11"/>
          <p:cNvSpPr/>
          <p:nvPr/>
        </p:nvSpPr>
        <p:spPr>
          <a:xfrm>
            <a:off x="5853438" y="4206152"/>
            <a:ext cx="2926080" cy="1046417"/>
          </a:xfrm>
          <a:prstGeom prst="chevron">
            <a:avLst/>
          </a:prstGeom>
          <a:solidFill>
            <a:schemeClr val="bg1"/>
          </a:solidFill>
          <a:ln w="12700" cap="flat" cmpd="sng" algn="ctr">
            <a:solidFill>
              <a:srgbClr val="009999"/>
            </a:solidFill>
            <a:prstDash val="solid"/>
          </a:ln>
          <a:effectLst/>
        </p:spPr>
        <p:txBody>
          <a:bodyPr rtlCol="0" anchor="ctr"/>
          <a:lstStyle/>
          <a:p>
            <a:endParaRPr lang="en-GB" sz="1600" b="1" kern="0" spc="200" dirty="0" smtClean="0">
              <a:solidFill>
                <a:srgbClr val="009999"/>
              </a:solidFill>
            </a:endParaRPr>
          </a:p>
        </p:txBody>
      </p:sp>
      <p:sp>
        <p:nvSpPr>
          <p:cNvPr id="29" name="Chevron 28"/>
          <p:cNvSpPr/>
          <p:nvPr/>
        </p:nvSpPr>
        <p:spPr>
          <a:xfrm>
            <a:off x="8484639" y="2782657"/>
            <a:ext cx="2926080" cy="1046417"/>
          </a:xfrm>
          <a:prstGeom prst="chevron">
            <a:avLst/>
          </a:prstGeom>
          <a:solidFill>
            <a:schemeClr val="tx2"/>
          </a:solidFill>
          <a:ln w="25400" cap="flat" cmpd="sng" algn="ctr">
            <a:noFill/>
            <a:prstDash val="solid"/>
          </a:ln>
          <a:effectLst/>
        </p:spPr>
        <p:txBody>
          <a:bodyPr rtlCol="0" anchor="ctr"/>
          <a:lstStyle/>
          <a:p>
            <a:r>
              <a:rPr lang="en-GB" sz="1600" b="1" kern="0" spc="200" dirty="0" smtClean="0">
                <a:solidFill>
                  <a:srgbClr val="FFFFFF"/>
                </a:solidFill>
              </a:rPr>
              <a:t>RESULTS ANALYSIS</a:t>
            </a:r>
          </a:p>
        </p:txBody>
      </p:sp>
      <p:sp>
        <p:nvSpPr>
          <p:cNvPr id="30" name="Pentagon 29"/>
          <p:cNvSpPr/>
          <p:nvPr/>
        </p:nvSpPr>
        <p:spPr>
          <a:xfrm>
            <a:off x="559228" y="2782654"/>
            <a:ext cx="2926080" cy="1046417"/>
          </a:xfrm>
          <a:prstGeom prst="homePlate">
            <a:avLst/>
          </a:prstGeom>
          <a:solidFill>
            <a:schemeClr val="tx2"/>
          </a:solidFill>
          <a:ln w="25400" cap="flat" cmpd="sng" algn="ctr">
            <a:noFill/>
            <a:prstDash val="solid"/>
          </a:ln>
          <a:effectLst/>
        </p:spPr>
        <p:txBody>
          <a:bodyPr rtlCol="0" anchor="ctr"/>
          <a:lstStyle/>
          <a:p>
            <a:r>
              <a:rPr lang="en-GB" sz="1600" b="1" kern="0" spc="200" dirty="0" smtClean="0">
                <a:solidFill>
                  <a:srgbClr val="FFFFFF"/>
                </a:solidFill>
              </a:rPr>
              <a:t>COUNTRY SET-UP</a:t>
            </a:r>
          </a:p>
        </p:txBody>
      </p:sp>
      <p:sp>
        <p:nvSpPr>
          <p:cNvPr id="31" name="Chevron 30"/>
          <p:cNvSpPr/>
          <p:nvPr/>
        </p:nvSpPr>
        <p:spPr>
          <a:xfrm>
            <a:off x="5853438" y="2779366"/>
            <a:ext cx="2926080" cy="1054410"/>
          </a:xfrm>
          <a:prstGeom prst="chevron">
            <a:avLst/>
          </a:prstGeom>
          <a:solidFill>
            <a:schemeClr val="accent6"/>
          </a:solidFill>
          <a:ln w="25400" cap="flat" cmpd="sng" algn="ctr">
            <a:noFill/>
            <a:prstDash val="solid"/>
          </a:ln>
          <a:effectLst/>
        </p:spPr>
        <p:txBody>
          <a:bodyPr rtlCol="0" anchor="ctr"/>
          <a:lstStyle/>
          <a:p>
            <a:r>
              <a:rPr lang="en-GB" sz="1600" b="1" kern="0" spc="200" dirty="0" smtClean="0">
                <a:solidFill>
                  <a:srgbClr val="FFFFFF"/>
                </a:solidFill>
              </a:rPr>
              <a:t>DATA COLLECTION</a:t>
            </a:r>
          </a:p>
        </p:txBody>
      </p:sp>
      <p:sp>
        <p:nvSpPr>
          <p:cNvPr id="32" name="Chevron 31"/>
          <p:cNvSpPr/>
          <p:nvPr/>
        </p:nvSpPr>
        <p:spPr>
          <a:xfrm>
            <a:off x="3222237" y="2779366"/>
            <a:ext cx="2926080" cy="1054410"/>
          </a:xfrm>
          <a:prstGeom prst="chevron">
            <a:avLst/>
          </a:prstGeom>
          <a:solidFill>
            <a:schemeClr val="tx2"/>
          </a:solidFill>
          <a:ln w="25400" cap="flat" cmpd="sng" algn="ctr">
            <a:noFill/>
            <a:prstDash val="solid"/>
          </a:ln>
          <a:effectLst/>
        </p:spPr>
        <p:txBody>
          <a:bodyPr rtlCol="0" anchor="ctr"/>
          <a:lstStyle/>
          <a:p>
            <a:r>
              <a:rPr lang="en-GB" sz="1600" b="1" kern="0" spc="200" dirty="0" smtClean="0">
                <a:solidFill>
                  <a:srgbClr val="FFFFFF"/>
                </a:solidFill>
              </a:rPr>
              <a:t>ASSESSMENT CREATION</a:t>
            </a:r>
          </a:p>
        </p:txBody>
      </p:sp>
      <p:sp>
        <p:nvSpPr>
          <p:cNvPr id="10" name="Title 1"/>
          <p:cNvSpPr txBox="1">
            <a:spLocks/>
          </p:cNvSpPr>
          <p:nvPr/>
        </p:nvSpPr>
        <p:spPr>
          <a:xfrm>
            <a:off x="0" y="0"/>
            <a:ext cx="12192000" cy="731520"/>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rgbClr val="FFFFFF"/>
                </a:solidFill>
              </a:rPr>
              <a:t> </a:t>
            </a:r>
            <a:r>
              <a:rPr lang="en-GB" sz="1800" b="1" spc="200" dirty="0" smtClean="0">
                <a:solidFill>
                  <a:srgbClr val="FFFFFF"/>
                </a:solidFill>
              </a:rPr>
              <a:t>ASSESSMENT DATA COLLECTION</a:t>
            </a:r>
            <a:endParaRPr lang="en-GB" sz="1800" b="1" spc="200" dirty="0">
              <a:solidFill>
                <a:srgbClr val="FFFFFF"/>
              </a:solidFill>
            </a:endParaRPr>
          </a:p>
        </p:txBody>
      </p:sp>
      <p:sp>
        <p:nvSpPr>
          <p:cNvPr id="9" name="Chevron 8"/>
          <p:cNvSpPr/>
          <p:nvPr/>
        </p:nvSpPr>
        <p:spPr>
          <a:xfrm>
            <a:off x="5853438" y="1524207"/>
            <a:ext cx="2926080" cy="1046417"/>
          </a:xfrm>
          <a:prstGeom prst="chevron">
            <a:avLst/>
          </a:prstGeom>
          <a:solidFill>
            <a:schemeClr val="bg1"/>
          </a:solidFill>
          <a:ln w="12700" cap="flat" cmpd="sng" algn="ctr">
            <a:solidFill>
              <a:srgbClr val="009999"/>
            </a:solidFill>
            <a:prstDash val="solid"/>
          </a:ln>
          <a:effectLst/>
        </p:spPr>
        <p:txBody>
          <a:bodyPr rtlCol="0" anchor="ctr"/>
          <a:lstStyle/>
          <a:p>
            <a:r>
              <a:rPr lang="en-GB" sz="1600" b="1" kern="0" spc="200" dirty="0" smtClean="0">
                <a:solidFill>
                  <a:srgbClr val="009999"/>
                </a:solidFill>
              </a:rPr>
              <a:t>PROGRAMME</a:t>
            </a:r>
          </a:p>
          <a:p>
            <a:r>
              <a:rPr lang="en-GB" sz="1600" b="1" kern="0" spc="200" dirty="0" smtClean="0">
                <a:solidFill>
                  <a:srgbClr val="009999"/>
                </a:solidFill>
              </a:rPr>
              <a:t>ASSESSMENT</a:t>
            </a:r>
          </a:p>
        </p:txBody>
      </p:sp>
      <p:sp>
        <p:nvSpPr>
          <p:cNvPr id="8" name="Chevron 7"/>
          <p:cNvSpPr/>
          <p:nvPr/>
        </p:nvSpPr>
        <p:spPr>
          <a:xfrm>
            <a:off x="5853438" y="4053752"/>
            <a:ext cx="2926080" cy="1046417"/>
          </a:xfrm>
          <a:prstGeom prst="chevron">
            <a:avLst/>
          </a:prstGeom>
          <a:solidFill>
            <a:schemeClr val="bg1"/>
          </a:solidFill>
          <a:ln w="12700" cap="flat" cmpd="sng" algn="ctr">
            <a:solidFill>
              <a:srgbClr val="009999"/>
            </a:solidFill>
            <a:prstDash val="solid"/>
          </a:ln>
          <a:effectLst/>
        </p:spPr>
        <p:txBody>
          <a:bodyPr rtlCol="0" anchor="ctr"/>
          <a:lstStyle/>
          <a:p>
            <a:r>
              <a:rPr lang="en-GB" sz="1600" b="1" kern="0" spc="200" dirty="0" smtClean="0">
                <a:solidFill>
                  <a:srgbClr val="009999"/>
                </a:solidFill>
              </a:rPr>
              <a:t>LOCATION</a:t>
            </a:r>
          </a:p>
          <a:p>
            <a:r>
              <a:rPr lang="en-GB" sz="1600" b="1" kern="0" spc="200" dirty="0" smtClean="0">
                <a:solidFill>
                  <a:srgbClr val="009999"/>
                </a:solidFill>
              </a:rPr>
              <a:t>ASSESSMENT</a:t>
            </a:r>
          </a:p>
        </p:txBody>
      </p:sp>
    </p:spTree>
    <p:extLst>
      <p:ext uri="{BB962C8B-B14F-4D97-AF65-F5344CB8AC3E}">
        <p14:creationId xmlns:p14="http://schemas.microsoft.com/office/powerpoint/2010/main" val="190137636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the EVM Assessment Manager website, the assessor completes the </a:t>
            </a:r>
            <a:r>
              <a:rPr lang="en-US" dirty="0">
                <a:solidFill>
                  <a:schemeClr val="tx1"/>
                </a:solidFill>
              </a:rPr>
              <a:t>program management </a:t>
            </a:r>
            <a:r>
              <a:rPr lang="en-US" dirty="0" smtClean="0">
                <a:solidFill>
                  <a:schemeClr val="tx1"/>
                </a:solidFill>
              </a:rPr>
              <a:t>questionnaire </a:t>
            </a:r>
            <a:r>
              <a:rPr lang="en-US" dirty="0">
                <a:solidFill>
                  <a:schemeClr val="tx1"/>
                </a:solidFill>
              </a:rPr>
              <a:t>by interviewing </a:t>
            </a:r>
            <a:r>
              <a:rPr lang="en-US" dirty="0" smtClean="0"/>
              <a:t>the </a:t>
            </a:r>
            <a:r>
              <a:rPr lang="en-US" dirty="0"/>
              <a:t>EPI </a:t>
            </a:r>
            <a:r>
              <a:rPr lang="en-US" dirty="0" smtClean="0"/>
              <a:t>manager</a:t>
            </a:r>
            <a:endParaRPr lang="en-US" dirty="0"/>
          </a:p>
        </p:txBody>
      </p:sp>
      <p:sp>
        <p:nvSpPr>
          <p:cNvPr id="3" name="Content Placeholder 2"/>
          <p:cNvSpPr>
            <a:spLocks noGrp="1"/>
          </p:cNvSpPr>
          <p:nvPr>
            <p:ph idx="1"/>
          </p:nvPr>
        </p:nvSpPr>
        <p:spPr/>
        <p:txBody>
          <a:bodyPr>
            <a:normAutofit/>
          </a:bodyPr>
          <a:lstStyle/>
          <a:p>
            <a:r>
              <a:rPr lang="en-US" sz="2400" dirty="0" smtClean="0"/>
              <a:t>ST </a:t>
            </a:r>
            <a:r>
              <a:rPr lang="en-US" sz="2400" dirty="0"/>
              <a:t>Strategic planning</a:t>
            </a:r>
          </a:p>
          <a:p>
            <a:r>
              <a:rPr lang="en-US" sz="2400" dirty="0"/>
              <a:t>R1 Infrastructure management</a:t>
            </a:r>
          </a:p>
          <a:p>
            <a:r>
              <a:rPr lang="en-US" sz="2400" dirty="0"/>
              <a:t>R2 Equipment management</a:t>
            </a:r>
          </a:p>
          <a:p>
            <a:r>
              <a:rPr lang="en-US" sz="2400" dirty="0"/>
              <a:t>R3 IT systems management</a:t>
            </a:r>
          </a:p>
          <a:p>
            <a:r>
              <a:rPr lang="en-US" sz="2400" dirty="0"/>
              <a:t>R4 Human resources management</a:t>
            </a:r>
          </a:p>
          <a:p>
            <a:r>
              <a:rPr lang="en-US" sz="2400" dirty="0"/>
              <a:t>R5 Knowledge management</a:t>
            </a:r>
          </a:p>
          <a:p>
            <a:r>
              <a:rPr lang="en-US" sz="2400" dirty="0"/>
              <a:t>R6 Financial resources management</a:t>
            </a:r>
          </a:p>
        </p:txBody>
      </p:sp>
      <p:sp>
        <p:nvSpPr>
          <p:cNvPr id="8" name="Title 1"/>
          <p:cNvSpPr txBox="1">
            <a:spLocks/>
          </p:cNvSpPr>
          <p:nvPr/>
        </p:nvSpPr>
        <p:spPr>
          <a:xfrm>
            <a:off x="0" y="0"/>
            <a:ext cx="12192000" cy="731520"/>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chemeClr val="bg1"/>
                </a:solidFill>
              </a:rPr>
              <a:t> </a:t>
            </a:r>
            <a:r>
              <a:rPr lang="en-GB" sz="1800" b="1" spc="200" dirty="0" smtClean="0">
                <a:solidFill>
                  <a:schemeClr val="bg1"/>
                </a:solidFill>
              </a:rPr>
              <a:t>PROGRAMME </a:t>
            </a:r>
            <a:r>
              <a:rPr lang="en-GB" sz="1800" b="1" spc="200" dirty="0" smtClean="0">
                <a:solidFill>
                  <a:srgbClr val="FFFFFF"/>
                </a:solidFill>
              </a:rPr>
              <a:t>ASSESSMENT</a:t>
            </a:r>
            <a:endParaRPr lang="en-GB" sz="1800" b="1" spc="200" dirty="0">
              <a:solidFill>
                <a:schemeClr val="bg1"/>
              </a:solidFill>
            </a:endParaRPr>
          </a:p>
        </p:txBody>
      </p:sp>
    </p:spTree>
    <p:extLst>
      <p:ext uri="{BB962C8B-B14F-4D97-AF65-F5344CB8AC3E}">
        <p14:creationId xmlns:p14="http://schemas.microsoft.com/office/powerpoint/2010/main" val="3438206752"/>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EVM Locations app is used to assess locations</a:t>
            </a:r>
            <a:endParaRPr lang="en-US" dirty="0"/>
          </a:p>
        </p:txBody>
      </p:sp>
      <p:sp>
        <p:nvSpPr>
          <p:cNvPr id="8" name="Title 1"/>
          <p:cNvSpPr txBox="1">
            <a:spLocks/>
          </p:cNvSpPr>
          <p:nvPr/>
        </p:nvSpPr>
        <p:spPr>
          <a:xfrm>
            <a:off x="0" y="0"/>
            <a:ext cx="12192000" cy="731520"/>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chemeClr val="bg1"/>
                </a:solidFill>
              </a:rPr>
              <a:t> </a:t>
            </a:r>
            <a:r>
              <a:rPr lang="en-GB" sz="1800" b="1" spc="200" dirty="0" smtClean="0">
                <a:solidFill>
                  <a:schemeClr val="bg1"/>
                </a:solidFill>
              </a:rPr>
              <a:t>LOCATION </a:t>
            </a:r>
            <a:r>
              <a:rPr lang="en-GB" sz="1800" b="1" spc="200" dirty="0" smtClean="0">
                <a:solidFill>
                  <a:srgbClr val="FFFFFF"/>
                </a:solidFill>
              </a:rPr>
              <a:t>ASSESSMENT</a:t>
            </a:r>
            <a:endParaRPr lang="en-GB" sz="1800" b="1" spc="200" dirty="0">
              <a:solidFill>
                <a:schemeClr val="bg1"/>
              </a:solidFill>
            </a:endParaRPr>
          </a:p>
        </p:txBody>
      </p:sp>
      <p:pic>
        <p:nvPicPr>
          <p:cNvPr id="5" name="Picture 2" descr="resources – Publizar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00607" y="0"/>
            <a:ext cx="1791393" cy="10058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09600" y="2057400"/>
            <a:ext cx="10972800" cy="41901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lvl="1" indent="0">
              <a:spcBef>
                <a:spcPts val="600"/>
              </a:spcBef>
              <a:spcAft>
                <a:spcPts val="1200"/>
              </a:spcAft>
              <a:buNone/>
            </a:pPr>
            <a:r>
              <a:rPr lang="en-US" sz="2400" kern="0" dirty="0"/>
              <a:t>Free download. Once the app is installed and opened for the first time, no internet connection is necessary. </a:t>
            </a:r>
          </a:p>
          <a:p>
            <a:pPr marL="0" lvl="1" indent="0">
              <a:spcBef>
                <a:spcPts val="600"/>
              </a:spcBef>
              <a:spcAft>
                <a:spcPts val="1200"/>
              </a:spcAft>
              <a:buNone/>
            </a:pPr>
            <a:r>
              <a:rPr lang="en-US" sz="2400" kern="0" dirty="0"/>
              <a:t>No authentication necessary to use the app to create “standalone” (unassigned) questionnaires.</a:t>
            </a:r>
          </a:p>
          <a:p>
            <a:pPr marL="0" lvl="1" indent="0">
              <a:spcBef>
                <a:spcPts val="600"/>
              </a:spcBef>
              <a:spcAft>
                <a:spcPts val="1200"/>
              </a:spcAft>
              <a:buNone/>
            </a:pPr>
            <a:r>
              <a:rPr lang="en-US" sz="2400" kern="0" dirty="0"/>
              <a:t>Distribution and collection of questionnaires can be performed in online (upload) or offline (memory stick) mode</a:t>
            </a:r>
            <a:r>
              <a:rPr lang="en-US" sz="2400" kern="0" dirty="0" smtClean="0"/>
              <a:t>.</a:t>
            </a:r>
            <a:endParaRPr lang="en-US" sz="2400" kern="0" dirty="0"/>
          </a:p>
        </p:txBody>
      </p:sp>
    </p:spTree>
    <p:extLst>
      <p:ext uri="{BB962C8B-B14F-4D97-AF65-F5344CB8AC3E}">
        <p14:creationId xmlns:p14="http://schemas.microsoft.com/office/powerpoint/2010/main" val="1162228815"/>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Assessors can download any questionnaire they have been assigned directly into the </a:t>
            </a:r>
            <a:r>
              <a:rPr lang="en-US" dirty="0" smtClean="0"/>
              <a:t>app</a:t>
            </a:r>
            <a:endParaRPr lang="en-US" dirty="0"/>
          </a:p>
        </p:txBody>
      </p:sp>
      <p:sp>
        <p:nvSpPr>
          <p:cNvPr id="8" name="Title 1"/>
          <p:cNvSpPr txBox="1">
            <a:spLocks/>
          </p:cNvSpPr>
          <p:nvPr/>
        </p:nvSpPr>
        <p:spPr>
          <a:xfrm>
            <a:off x="0" y="0"/>
            <a:ext cx="12192000" cy="731520"/>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chemeClr val="bg1"/>
                </a:solidFill>
              </a:rPr>
              <a:t> </a:t>
            </a:r>
            <a:r>
              <a:rPr lang="en-GB" sz="1800" b="1" spc="200" dirty="0" smtClean="0">
                <a:solidFill>
                  <a:schemeClr val="bg1"/>
                </a:solidFill>
              </a:rPr>
              <a:t>LOCATION </a:t>
            </a:r>
            <a:r>
              <a:rPr lang="en-GB" sz="1800" b="1" spc="200" dirty="0" smtClean="0">
                <a:solidFill>
                  <a:srgbClr val="FFFFFF"/>
                </a:solidFill>
              </a:rPr>
              <a:t>ASSESSMENT</a:t>
            </a:r>
            <a:endParaRPr lang="en-GB" sz="1800" b="1" spc="200" dirty="0">
              <a:solidFill>
                <a:schemeClr val="bg1"/>
              </a:solidFill>
            </a:endParaRPr>
          </a:p>
        </p:txBody>
      </p:sp>
      <p:pic>
        <p:nvPicPr>
          <p:cNvPr id="5" name="Picture 2" descr="resources – Publizar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00607" y="0"/>
            <a:ext cx="1791393" cy="10058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09600" y="2057400"/>
            <a:ext cx="6322142" cy="41901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lvl="1" indent="0">
              <a:spcBef>
                <a:spcPts val="600"/>
              </a:spcBef>
              <a:spcAft>
                <a:spcPts val="1200"/>
              </a:spcAft>
              <a:buNone/>
            </a:pPr>
            <a:r>
              <a:rPr lang="en-US" sz="2400" kern="0" dirty="0"/>
              <a:t>Once they are authenticated, they see a list of assigned location questionnaires and can download them on to the app.  </a:t>
            </a:r>
            <a:endParaRPr lang="en-US" sz="2400" kern="0" dirty="0" smtClean="0"/>
          </a:p>
          <a:p>
            <a:pPr marL="0" lvl="1" indent="0">
              <a:spcBef>
                <a:spcPts val="600"/>
              </a:spcBef>
              <a:spcAft>
                <a:spcPts val="1200"/>
              </a:spcAft>
              <a:buNone/>
            </a:pPr>
            <a:r>
              <a:rPr lang="en-US" sz="2400" kern="0" dirty="0" smtClean="0"/>
              <a:t>When the questionnaire has been completed, it can be uploaded directly to EVM Assessment Manager.</a:t>
            </a:r>
            <a:endParaRPr lang="en-US" sz="2400" kern="0" dirty="0"/>
          </a:p>
          <a:p>
            <a:pPr marL="0" lvl="1" indent="0">
              <a:spcBef>
                <a:spcPts val="600"/>
              </a:spcBef>
              <a:spcAft>
                <a:spcPts val="1200"/>
              </a:spcAft>
              <a:buNone/>
            </a:pPr>
            <a:r>
              <a:rPr lang="en-US" sz="2400" kern="0" dirty="0" smtClean="0"/>
              <a:t>An internet connection is not required to use the app. It is only necessary to install the app, and download </a:t>
            </a:r>
            <a:r>
              <a:rPr lang="en-US" sz="2400" kern="0" dirty="0"/>
              <a:t>and upload </a:t>
            </a:r>
            <a:r>
              <a:rPr lang="en-US" sz="2400" kern="0" dirty="0" smtClean="0"/>
              <a:t>questionnaires.</a:t>
            </a:r>
            <a:endParaRPr lang="en-US" sz="2400" kern="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4445" y="2597348"/>
            <a:ext cx="3760839" cy="50144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168707" y="2887479"/>
            <a:ext cx="7002796" cy="5074270"/>
          </a:xfrm>
          <a:prstGeom prst="rect">
            <a:avLst/>
          </a:prstGeom>
        </p:spPr>
      </p:pic>
    </p:spTree>
    <p:extLst>
      <p:ext uri="{BB962C8B-B14F-4D97-AF65-F5344CB8AC3E}">
        <p14:creationId xmlns:p14="http://schemas.microsoft.com/office/powerpoint/2010/main" val="68701921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Online Mooring - Web/Mobile Harbor Management and Marin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2177" y="1962553"/>
            <a:ext cx="3847646" cy="38476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12192000" cy="731520"/>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smtClean="0">
                <a:solidFill>
                  <a:srgbClr val="FFFFFF"/>
                </a:solidFill>
              </a:rPr>
              <a:t>LOCATION ASSESSMENT</a:t>
            </a:r>
            <a:endParaRPr lang="en-GB" sz="1800" b="1" spc="200" dirty="0">
              <a:solidFill>
                <a:srgbClr val="FFFFFF"/>
              </a:solidFill>
            </a:endParaRPr>
          </a:p>
        </p:txBody>
      </p:sp>
    </p:spTree>
    <p:extLst>
      <p:ext uri="{BB962C8B-B14F-4D97-AF65-F5344CB8AC3E}">
        <p14:creationId xmlns:p14="http://schemas.microsoft.com/office/powerpoint/2010/main" val="99557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Chevron 28"/>
          <p:cNvSpPr/>
          <p:nvPr/>
        </p:nvSpPr>
        <p:spPr>
          <a:xfrm>
            <a:off x="8484639" y="2782657"/>
            <a:ext cx="2926080" cy="1046417"/>
          </a:xfrm>
          <a:prstGeom prst="chevron">
            <a:avLst/>
          </a:prstGeom>
          <a:solidFill>
            <a:srgbClr val="C63CAA"/>
          </a:solidFill>
          <a:ln w="25400" cap="flat" cmpd="sng" algn="ctr">
            <a:noFill/>
            <a:prstDash val="solid"/>
          </a:ln>
          <a:effectLst/>
        </p:spPr>
        <p:txBody>
          <a:bodyPr rtlCol="0" anchor="ctr"/>
          <a:lstStyle/>
          <a:p>
            <a:r>
              <a:rPr lang="en-GB" sz="1600" b="1" kern="0" spc="200" dirty="0" smtClean="0">
                <a:solidFill>
                  <a:srgbClr val="FFFFFF"/>
                </a:solidFill>
              </a:rPr>
              <a:t>RESULTS ANALYSIS</a:t>
            </a:r>
          </a:p>
        </p:txBody>
      </p:sp>
      <p:sp>
        <p:nvSpPr>
          <p:cNvPr id="30" name="Pentagon 29"/>
          <p:cNvSpPr/>
          <p:nvPr/>
        </p:nvSpPr>
        <p:spPr>
          <a:xfrm>
            <a:off x="559228" y="2782654"/>
            <a:ext cx="2926080" cy="1046417"/>
          </a:xfrm>
          <a:prstGeom prst="homePlate">
            <a:avLst/>
          </a:prstGeom>
          <a:solidFill>
            <a:schemeClr val="tx2"/>
          </a:solidFill>
          <a:ln w="25400" cap="flat" cmpd="sng" algn="ctr">
            <a:noFill/>
            <a:prstDash val="solid"/>
          </a:ln>
          <a:effectLst/>
        </p:spPr>
        <p:txBody>
          <a:bodyPr rtlCol="0" anchor="ctr"/>
          <a:lstStyle/>
          <a:p>
            <a:r>
              <a:rPr lang="en-GB" sz="1600" b="1" kern="0" spc="200" dirty="0" smtClean="0">
                <a:solidFill>
                  <a:srgbClr val="FFFFFF"/>
                </a:solidFill>
              </a:rPr>
              <a:t>COUNTRY SET-UP</a:t>
            </a:r>
          </a:p>
        </p:txBody>
      </p:sp>
      <p:sp>
        <p:nvSpPr>
          <p:cNvPr id="31" name="Chevron 30"/>
          <p:cNvSpPr/>
          <p:nvPr/>
        </p:nvSpPr>
        <p:spPr>
          <a:xfrm>
            <a:off x="5853438" y="2779366"/>
            <a:ext cx="2926080" cy="1054410"/>
          </a:xfrm>
          <a:prstGeom prst="chevron">
            <a:avLst/>
          </a:prstGeom>
          <a:solidFill>
            <a:schemeClr val="tx2"/>
          </a:solidFill>
          <a:ln w="25400" cap="flat" cmpd="sng" algn="ctr">
            <a:noFill/>
            <a:prstDash val="solid"/>
          </a:ln>
          <a:effectLst/>
        </p:spPr>
        <p:txBody>
          <a:bodyPr rtlCol="0" anchor="ctr"/>
          <a:lstStyle/>
          <a:p>
            <a:r>
              <a:rPr lang="en-GB" sz="1600" b="1" kern="0" spc="200" dirty="0" smtClean="0">
                <a:solidFill>
                  <a:srgbClr val="FFFFFF"/>
                </a:solidFill>
              </a:rPr>
              <a:t>DATA COLLECTION</a:t>
            </a:r>
          </a:p>
        </p:txBody>
      </p:sp>
      <p:sp>
        <p:nvSpPr>
          <p:cNvPr id="32" name="Chevron 31"/>
          <p:cNvSpPr/>
          <p:nvPr/>
        </p:nvSpPr>
        <p:spPr>
          <a:xfrm>
            <a:off x="3222237" y="2779366"/>
            <a:ext cx="2926080" cy="1054410"/>
          </a:xfrm>
          <a:prstGeom prst="chevron">
            <a:avLst/>
          </a:prstGeom>
          <a:solidFill>
            <a:schemeClr val="tx2"/>
          </a:solidFill>
          <a:ln w="25400" cap="flat" cmpd="sng" algn="ctr">
            <a:noFill/>
            <a:prstDash val="solid"/>
          </a:ln>
          <a:effectLst/>
        </p:spPr>
        <p:txBody>
          <a:bodyPr rtlCol="0" anchor="ctr"/>
          <a:lstStyle/>
          <a:p>
            <a:r>
              <a:rPr lang="en-GB" sz="1600" b="1" kern="0" spc="200" dirty="0" smtClean="0">
                <a:solidFill>
                  <a:srgbClr val="FFFFFF"/>
                </a:solidFill>
              </a:rPr>
              <a:t>ASSESSMENT CREATION</a:t>
            </a:r>
          </a:p>
        </p:txBody>
      </p:sp>
      <p:sp>
        <p:nvSpPr>
          <p:cNvPr id="10" name="Title 1"/>
          <p:cNvSpPr txBox="1">
            <a:spLocks/>
          </p:cNvSpPr>
          <p:nvPr/>
        </p:nvSpPr>
        <p:spPr>
          <a:xfrm>
            <a:off x="0" y="0"/>
            <a:ext cx="12192000" cy="731520"/>
          </a:xfrm>
          <a:prstGeom prst="rect">
            <a:avLst/>
          </a:prstGeom>
          <a:solidFill>
            <a:srgbClr val="C63CA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rgbClr val="FFFFFF"/>
                </a:solidFill>
              </a:rPr>
              <a:t> </a:t>
            </a:r>
            <a:r>
              <a:rPr lang="en-GB" sz="1800" b="1" spc="200" dirty="0" smtClean="0">
                <a:solidFill>
                  <a:srgbClr val="FFFFFF"/>
                </a:solidFill>
              </a:rPr>
              <a:t>RESULTS ANALYSIS WORKFLOW</a:t>
            </a:r>
            <a:endParaRPr lang="en-GB" sz="1800" b="1" spc="200" dirty="0">
              <a:solidFill>
                <a:srgbClr val="FFFFFF"/>
              </a:solidFill>
            </a:endParaRPr>
          </a:p>
        </p:txBody>
      </p:sp>
    </p:spTree>
    <p:extLst>
      <p:ext uri="{BB962C8B-B14F-4D97-AF65-F5344CB8AC3E}">
        <p14:creationId xmlns:p14="http://schemas.microsoft.com/office/powerpoint/2010/main" val="199553843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Country dashboard</a:t>
            </a:r>
          </a:p>
        </p:txBody>
      </p:sp>
      <p:sp>
        <p:nvSpPr>
          <p:cNvPr id="3" name="Content Placeholder 2"/>
          <p:cNvSpPr>
            <a:spLocks noGrp="1"/>
          </p:cNvSpPr>
          <p:nvPr>
            <p:ph idx="1"/>
          </p:nvPr>
        </p:nvSpPr>
        <p:spPr>
          <a:xfrm>
            <a:off x="609600" y="2057400"/>
            <a:ext cx="5829300" cy="4190175"/>
          </a:xfrm>
        </p:spPr>
        <p:txBody>
          <a:bodyPr>
            <a:normAutofit/>
          </a:bodyPr>
          <a:lstStyle/>
          <a:p>
            <a:pPr marL="0" indent="0">
              <a:buNone/>
            </a:pPr>
            <a:r>
              <a:rPr lang="en-US" dirty="0"/>
              <a:t>EVM Assessment Manager will provide managers with access to all the reports in the app, as well as several additional ones with comparison features. Can compare across status (published compared with unpublished or incomplete, etc.). </a:t>
            </a:r>
          </a:p>
          <a:p>
            <a:endParaRPr lang="en-US" dirty="0"/>
          </a:p>
          <a:p>
            <a:pPr lvl="1"/>
            <a:endParaRPr lang="en-GB" dirty="0"/>
          </a:p>
        </p:txBody>
      </p:sp>
      <p:sp>
        <p:nvSpPr>
          <p:cNvPr id="8" name="Title 1"/>
          <p:cNvSpPr txBox="1">
            <a:spLocks/>
          </p:cNvSpPr>
          <p:nvPr/>
        </p:nvSpPr>
        <p:spPr>
          <a:xfrm>
            <a:off x="0" y="0"/>
            <a:ext cx="12192000" cy="731520"/>
          </a:xfrm>
          <a:prstGeom prst="rect">
            <a:avLst/>
          </a:prstGeom>
          <a:solidFill>
            <a:srgbClr val="C63CA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rgbClr val="FFFFFF"/>
                </a:solidFill>
              </a:rPr>
              <a:t> </a:t>
            </a:r>
            <a:r>
              <a:rPr lang="en-GB" sz="1800" b="1" spc="200" dirty="0" smtClean="0">
                <a:solidFill>
                  <a:srgbClr val="FFFFFF"/>
                </a:solidFill>
              </a:rPr>
              <a:t>RESULTS ANALYSIS WORKFLOW</a:t>
            </a:r>
            <a:endParaRPr lang="en-GB" sz="1800" b="1" spc="200" dirty="0">
              <a:solidFill>
                <a:srgbClr val="FFFFFF"/>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53492"/>
          <a:stretch/>
        </p:blipFill>
        <p:spPr>
          <a:xfrm>
            <a:off x="6521749" y="731520"/>
            <a:ext cx="5670251" cy="5610782"/>
          </a:xfrm>
          <a:prstGeom prst="rect">
            <a:avLst/>
          </a:prstGeom>
        </p:spPr>
      </p:pic>
    </p:spTree>
    <p:extLst>
      <p:ext uri="{BB962C8B-B14F-4D97-AF65-F5344CB8AC3E}">
        <p14:creationId xmlns:p14="http://schemas.microsoft.com/office/powerpoint/2010/main" val="193334848"/>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EVM Global Dashboard</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Website hosted by WHO.</a:t>
            </a:r>
          </a:p>
          <a:p>
            <a:pPr marL="0" indent="0">
              <a:buNone/>
            </a:pPr>
            <a:r>
              <a:rPr lang="en-GB" dirty="0"/>
              <a:t>Provides a means of accessing and interpreting published EVM assessment scores at the global, regional and country level, basically an interactive version of the </a:t>
            </a:r>
            <a:r>
              <a:rPr lang="en-GB" dirty="0">
                <a:hlinkClick r:id="rId2"/>
              </a:rPr>
              <a:t>EVM Global Data Analysis</a:t>
            </a:r>
            <a:r>
              <a:rPr lang="en-GB" dirty="0"/>
              <a:t> PDF available on the WHO website. </a:t>
            </a:r>
          </a:p>
          <a:p>
            <a:pPr marL="0" indent="0">
              <a:buNone/>
            </a:pPr>
            <a:r>
              <a:rPr lang="en-GB" dirty="0"/>
              <a:t>Consists of dashboards that will enable visitors to generate live charts of published </a:t>
            </a:r>
            <a:r>
              <a:rPr lang="en-GB" b="1" dirty="0"/>
              <a:t>aggregated</a:t>
            </a:r>
            <a:r>
              <a:rPr lang="en-GB" dirty="0"/>
              <a:t> EVM assessment scores, using all assessment datasets uploaded and approved at that time.</a:t>
            </a:r>
          </a:p>
          <a:p>
            <a:pPr marL="0" indent="0">
              <a:buNone/>
            </a:pPr>
            <a:r>
              <a:rPr lang="en-GB" dirty="0"/>
              <a:t>Real-time data visibility for published EVM assessment data.</a:t>
            </a:r>
          </a:p>
        </p:txBody>
      </p:sp>
      <p:sp>
        <p:nvSpPr>
          <p:cNvPr id="8" name="Title 1"/>
          <p:cNvSpPr txBox="1">
            <a:spLocks/>
          </p:cNvSpPr>
          <p:nvPr/>
        </p:nvSpPr>
        <p:spPr>
          <a:xfrm>
            <a:off x="0" y="0"/>
            <a:ext cx="12192000" cy="731520"/>
          </a:xfrm>
          <a:prstGeom prst="rect">
            <a:avLst/>
          </a:prstGeom>
          <a:solidFill>
            <a:srgbClr val="C63CA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rgbClr val="FFFFFF"/>
                </a:solidFill>
              </a:rPr>
              <a:t> </a:t>
            </a:r>
            <a:r>
              <a:rPr lang="en-GB" sz="1800" b="1" spc="200" dirty="0" smtClean="0">
                <a:solidFill>
                  <a:srgbClr val="FFFFFF"/>
                </a:solidFill>
              </a:rPr>
              <a:t>RESULTS ANALYSIS WORKFLOW</a:t>
            </a:r>
            <a:endParaRPr lang="en-GB" sz="1800" b="1" spc="200" dirty="0">
              <a:solidFill>
                <a:srgbClr val="FFFFFF"/>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8" t="19724" r="15973" b="10677"/>
          <a:stretch/>
        </p:blipFill>
        <p:spPr bwMode="auto">
          <a:xfrm>
            <a:off x="9015210" y="10186"/>
            <a:ext cx="3176789" cy="179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302381"/>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EVM Global Dashboard – data access</a:t>
            </a:r>
          </a:p>
        </p:txBody>
      </p:sp>
      <p:sp>
        <p:nvSpPr>
          <p:cNvPr id="3" name="Content Placeholder 2"/>
          <p:cNvSpPr>
            <a:spLocks noGrp="1"/>
          </p:cNvSpPr>
          <p:nvPr>
            <p:ph idx="1"/>
          </p:nvPr>
        </p:nvSpPr>
        <p:spPr/>
        <p:txBody>
          <a:bodyPr>
            <a:normAutofit fontScale="85000" lnSpcReduction="20000"/>
          </a:bodyPr>
          <a:lstStyle/>
          <a:p>
            <a:r>
              <a:rPr lang="en-GB" dirty="0"/>
              <a:t>Unpublished EVM assessment data is </a:t>
            </a:r>
            <a:r>
              <a:rPr lang="en-GB" b="1" dirty="0"/>
              <a:t>not visible </a:t>
            </a:r>
            <a:r>
              <a:rPr lang="en-GB" dirty="0"/>
              <a:t>in the EVM Global </a:t>
            </a:r>
            <a:r>
              <a:rPr lang="en-GB" dirty="0" smtClean="0"/>
              <a:t>Dashboard — only </a:t>
            </a:r>
            <a:r>
              <a:rPr lang="en-GB" dirty="0"/>
              <a:t>visible in the Assessment Manager for that country</a:t>
            </a:r>
          </a:p>
          <a:p>
            <a:r>
              <a:rPr lang="en-GB" dirty="0"/>
              <a:t>Access to dashboards (for published EVM assessment scores only) is strictly determined by account permissions</a:t>
            </a:r>
          </a:p>
          <a:p>
            <a:pPr lvl="1"/>
            <a:r>
              <a:rPr lang="en-GB" dirty="0"/>
              <a:t>Aggregated (global/regional) dashboards - public access;</a:t>
            </a:r>
          </a:p>
          <a:p>
            <a:pPr lvl="1"/>
            <a:r>
              <a:rPr lang="en-GB" dirty="0"/>
              <a:t>Country-specific EVM assessment dashboards (EVM country scores) – country administrators only*</a:t>
            </a:r>
          </a:p>
          <a:p>
            <a:pPr lvl="1"/>
            <a:r>
              <a:rPr lang="en-GB" dirty="0"/>
              <a:t>Subnational EVM assessment dashboards - relevant country administrators only</a:t>
            </a:r>
          </a:p>
          <a:p>
            <a:r>
              <a:rPr lang="en-GB" dirty="0"/>
              <a:t>Potentially also select country partners as requested.</a:t>
            </a:r>
          </a:p>
        </p:txBody>
      </p:sp>
      <p:sp>
        <p:nvSpPr>
          <p:cNvPr id="8" name="Title 1"/>
          <p:cNvSpPr txBox="1">
            <a:spLocks/>
          </p:cNvSpPr>
          <p:nvPr/>
        </p:nvSpPr>
        <p:spPr>
          <a:xfrm>
            <a:off x="0" y="0"/>
            <a:ext cx="12192000" cy="731520"/>
          </a:xfrm>
          <a:prstGeom prst="rect">
            <a:avLst/>
          </a:prstGeom>
          <a:solidFill>
            <a:srgbClr val="C63CA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spc="200" dirty="0">
                <a:solidFill>
                  <a:srgbClr val="FFFFFF"/>
                </a:solidFill>
              </a:rPr>
              <a:t> </a:t>
            </a:r>
            <a:r>
              <a:rPr lang="en-GB" sz="1800" b="1" spc="200" dirty="0" smtClean="0">
                <a:solidFill>
                  <a:srgbClr val="FFFFFF"/>
                </a:solidFill>
              </a:rPr>
              <a:t>RESULTS ANALYSIS WORKFLOW</a:t>
            </a:r>
            <a:endParaRPr lang="en-GB" sz="1800" b="1" spc="200" dirty="0">
              <a:solidFill>
                <a:srgbClr val="FFFFFF"/>
              </a:solidFill>
            </a:endParaRPr>
          </a:p>
        </p:txBody>
      </p:sp>
    </p:spTree>
    <p:extLst>
      <p:ext uri="{BB962C8B-B14F-4D97-AF65-F5344CB8AC3E}">
        <p14:creationId xmlns:p14="http://schemas.microsoft.com/office/powerpoint/2010/main" val="316015654"/>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WIMS.who.int\HQ\GVA11\Home\brigdend\Desktop\EVM_Logo_Large2F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187" y="3455294"/>
            <a:ext cx="5087625" cy="2032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22879" y="1596977"/>
            <a:ext cx="4546242" cy="769441"/>
          </a:xfrm>
          <a:prstGeom prst="rect">
            <a:avLst/>
          </a:prstGeom>
          <a:noFill/>
        </p:spPr>
        <p:txBody>
          <a:bodyPr wrap="square" rtlCol="0">
            <a:spAutoFit/>
          </a:bodyPr>
          <a:lstStyle/>
          <a:p>
            <a:pPr algn="ctr"/>
            <a:r>
              <a:rPr lang="en-GB" sz="4400" dirty="0" smtClean="0"/>
              <a:t>Thanks</a:t>
            </a:r>
            <a:endParaRPr lang="en-GB" sz="4400" dirty="0"/>
          </a:p>
        </p:txBody>
      </p:sp>
      <p:sp>
        <p:nvSpPr>
          <p:cNvPr id="11" name="TextBox 10"/>
          <p:cNvSpPr txBox="1"/>
          <p:nvPr/>
        </p:nvSpPr>
        <p:spPr>
          <a:xfrm>
            <a:off x="0" y="0"/>
            <a:ext cx="12192000" cy="338554"/>
          </a:xfrm>
          <a:prstGeom prst="rect">
            <a:avLst/>
          </a:prstGeom>
          <a:solidFill>
            <a:srgbClr val="009999"/>
          </a:solidFill>
        </p:spPr>
        <p:txBody>
          <a:bodyPr wrap="square" rtlCol="0">
            <a:spAutoFit/>
          </a:bodyPr>
          <a:lstStyle/>
          <a:p>
            <a:pPr>
              <a:spcBef>
                <a:spcPts val="1200"/>
              </a:spcBef>
            </a:pPr>
            <a:endParaRPr lang="fr-CH"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96116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2325042"/>
              </p:ext>
            </p:extLst>
          </p:nvPr>
        </p:nvGraphicFramePr>
        <p:xfrm>
          <a:off x="3732387" y="2613031"/>
          <a:ext cx="4389582" cy="3139440"/>
        </p:xfrm>
        <a:graphic>
          <a:graphicData uri="http://schemas.openxmlformats.org/drawingml/2006/table">
            <a:tbl>
              <a:tblPr firstRow="1" bandRow="1">
                <a:tableStyleId>{5C22544A-7EE6-4342-B048-85BDC9FD1C3A}</a:tableStyleId>
              </a:tblPr>
              <a:tblGrid>
                <a:gridCol w="4389582">
                  <a:extLst>
                    <a:ext uri="{9D8B030D-6E8A-4147-A177-3AD203B41FA5}">
                      <a16:colId xmlns="" xmlns:a16="http://schemas.microsoft.com/office/drawing/2014/main" val="20000"/>
                    </a:ext>
                  </a:extLst>
                </a:gridCol>
              </a:tblGrid>
              <a:tr h="2969107">
                <a:tc>
                  <a:txBody>
                    <a:bodyPr/>
                    <a:lstStyle/>
                    <a:p>
                      <a:pPr algn="ctr"/>
                      <a:r>
                        <a:rPr lang="en-US" sz="20000" b="0" dirty="0">
                          <a:solidFill>
                            <a:srgbClr val="1AAE54"/>
                          </a:solidFill>
                        </a:rPr>
                        <a:t>77</a:t>
                      </a:r>
                    </a:p>
                  </a:txBody>
                  <a:tcPr>
                    <a:solidFill>
                      <a:srgbClr val="C0F7CE"/>
                    </a:solidFill>
                  </a:tcPr>
                </a:tc>
                <a:extLst>
                  <a:ext uri="{0D108BD9-81ED-4DB2-BD59-A6C34878D82A}">
                    <a16:rowId xmlns="" xmlns:a16="http://schemas.microsoft.com/office/drawing/2014/main" val="10000"/>
                  </a:ext>
                </a:extLst>
              </a:tr>
            </a:tbl>
          </a:graphicData>
        </a:graphic>
      </p:graphicFrame>
      <p:sp>
        <p:nvSpPr>
          <p:cNvPr id="9" name="TextBox 8"/>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8"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Helvetica"/>
                <a:ea typeface="Helvetica"/>
                <a:cs typeface="Helvetica"/>
                <a:sym typeface="Helvetica"/>
              </a:rPr>
              <a:t>How did we</a:t>
            </a:r>
            <a:r>
              <a:rPr kumimoji="0" lang="en-US" sz="3600" b="1" i="0" u="none" strike="noStrike" kern="0" cap="none" spc="0" normalizeH="0" noProof="0" dirty="0" smtClean="0">
                <a:ln>
                  <a:noFill/>
                </a:ln>
                <a:solidFill>
                  <a:srgbClr val="000000"/>
                </a:solidFill>
                <a:effectLst/>
                <a:uLnTx/>
                <a:uFillTx/>
                <a:latin typeface="Helvetica"/>
                <a:ea typeface="Helvetica"/>
                <a:cs typeface="Helvetica"/>
                <a:sym typeface="Helvetica"/>
              </a:rPr>
              <a:t> get here?</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104169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251" y="2414412"/>
            <a:ext cx="10880188" cy="1014588"/>
          </a:xfrm>
        </p:spPr>
        <p:txBody>
          <a:bodyPr>
            <a:normAutofit/>
          </a:bodyPr>
          <a:lstStyle/>
          <a:p>
            <a:r>
              <a:rPr lang="en-US" sz="2600" b="1" spc="100" dirty="0" smtClean="0">
                <a:solidFill>
                  <a:schemeClr val="accent1">
                    <a:lumMod val="20000"/>
                    <a:lumOff val="80000"/>
                  </a:schemeClr>
                </a:solidFill>
                <a:latin typeface="Helvetica" charset="0"/>
                <a:ea typeface="Helvetica" charset="0"/>
                <a:cs typeface="Helvetica" charset="0"/>
              </a:rPr>
              <a:t>EVM &gt; </a:t>
            </a:r>
            <a:r>
              <a:rPr lang="en-US" sz="2600" b="1" spc="100" dirty="0">
                <a:solidFill>
                  <a:srgbClr val="009999"/>
                </a:solidFill>
                <a:latin typeface="Helvetica" charset="0"/>
                <a:ea typeface="Helvetica" charset="0"/>
                <a:cs typeface="Helvetica" charset="0"/>
              </a:rPr>
              <a:t>CRITERIA</a:t>
            </a:r>
            <a:r>
              <a:rPr lang="en-US" sz="2600" b="1" spc="100" dirty="0">
                <a:solidFill>
                  <a:schemeClr val="accent1">
                    <a:lumMod val="20000"/>
                    <a:lumOff val="80000"/>
                  </a:schemeClr>
                </a:solidFill>
                <a:latin typeface="Helvetica" charset="0"/>
                <a:ea typeface="Helvetica" charset="0"/>
                <a:cs typeface="Helvetica" charset="0"/>
              </a:rPr>
              <a:t> &gt; CATEGORY &gt; REQUIREMENT &gt; QUESTION</a:t>
            </a:r>
          </a:p>
        </p:txBody>
      </p:sp>
      <p:sp>
        <p:nvSpPr>
          <p:cNvPr id="7" name="Title 1">
            <a:extLst>
              <a:ext uri="{FF2B5EF4-FFF2-40B4-BE49-F238E27FC236}">
                <a16:creationId xmlns="" xmlns:a16="http://schemas.microsoft.com/office/drawing/2014/main" id="{10F0ABD1-94CC-4043-9349-C25B1660F172}"/>
              </a:ext>
            </a:extLst>
          </p:cNvPr>
          <p:cNvSpPr txBox="1">
            <a:spLocks/>
          </p:cNvSpPr>
          <p:nvPr/>
        </p:nvSpPr>
        <p:spPr>
          <a:xfrm>
            <a:off x="853831" y="94878"/>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spc="100" dirty="0">
              <a:solidFill>
                <a:srgbClr val="007474"/>
              </a:solidFill>
              <a:latin typeface="Helvetica" charset="0"/>
              <a:ea typeface="Helvetica" charset="0"/>
              <a:cs typeface="Helvetica" charset="0"/>
            </a:endParaRPr>
          </a:p>
        </p:txBody>
      </p:sp>
      <p:sp>
        <p:nvSpPr>
          <p:cNvPr id="6" name="Title 1">
            <a:extLst>
              <a:ext uri="{FF2B5EF4-FFF2-40B4-BE49-F238E27FC236}">
                <a16:creationId xmlns="" xmlns:a16="http://schemas.microsoft.com/office/drawing/2014/main" id="{10F0ABD1-94CC-4043-9349-C25B1660F172}"/>
              </a:ext>
            </a:extLst>
          </p:cNvPr>
          <p:cNvSpPr txBox="1">
            <a:spLocks/>
          </p:cNvSpPr>
          <p:nvPr/>
        </p:nvSpPr>
        <p:spPr>
          <a:xfrm>
            <a:off x="1006231" y="77214"/>
            <a:ext cx="10568354" cy="3899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spc="100" dirty="0">
                <a:solidFill>
                  <a:schemeClr val="bg1"/>
                </a:solidFill>
                <a:latin typeface="Helvetica" charset="0"/>
                <a:ea typeface="Helvetica" charset="0"/>
                <a:cs typeface="Helvetica" charset="0"/>
              </a:rPr>
              <a:t>INTRODUCTION TO DATA COLLECTION</a:t>
            </a:r>
            <a:endParaRPr lang="en-US" sz="1400" b="1" spc="100" dirty="0">
              <a:solidFill>
                <a:srgbClr val="007474"/>
              </a:solidFill>
              <a:latin typeface="Helvetica" charset="0"/>
              <a:ea typeface="Helvetica" charset="0"/>
              <a:cs typeface="Helvetica" charset="0"/>
            </a:endParaRPr>
          </a:p>
        </p:txBody>
      </p:sp>
      <p:sp>
        <p:nvSpPr>
          <p:cNvPr id="22" name="TextBox 21"/>
          <p:cNvSpPr txBox="1"/>
          <p:nvPr/>
        </p:nvSpPr>
        <p:spPr>
          <a:xfrm>
            <a:off x="0" y="3304"/>
            <a:ext cx="12192000" cy="725860"/>
          </a:xfrm>
          <a:prstGeom prst="rect">
            <a:avLst/>
          </a:prstGeom>
          <a:solidFill>
            <a:srgbClr val="009F9F"/>
          </a:solidFill>
        </p:spPr>
        <p:txBody>
          <a:bodyPr wrap="square" lIns="548640" rtlCol="0" anchor="ctr" anchorCtr="0">
            <a:noAutofit/>
          </a:bodyPr>
          <a:lstStyle/>
          <a:p>
            <a:r>
              <a:rPr lang="en-US" b="1" spc="100" dirty="0">
                <a:solidFill>
                  <a:schemeClr val="bg1"/>
                </a:solidFill>
                <a:latin typeface="Helvetica" charset="0"/>
                <a:ea typeface="Helvetica" charset="0"/>
                <a:cs typeface="Helvetica" charset="0"/>
              </a:rPr>
              <a:t>The EVM assessment framework</a:t>
            </a:r>
          </a:p>
        </p:txBody>
      </p:sp>
      <p:sp>
        <p:nvSpPr>
          <p:cNvPr id="24" name="Title 1"/>
          <p:cNvSpPr txBox="1">
            <a:spLocks/>
          </p:cNvSpPr>
          <p:nvPr/>
        </p:nvSpPr>
        <p:spPr>
          <a:xfrm>
            <a:off x="687510" y="1228725"/>
            <a:ext cx="10734675" cy="823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7500"/>
          </a:bodyPr>
          <a:lstStyle>
            <a:lvl1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1pPr>
            <a:lvl2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2pPr>
            <a:lvl3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3pPr>
            <a:lvl4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4pPr>
            <a:lvl5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5pPr>
            <a:lvl6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6pPr>
            <a:lvl7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7pPr>
            <a:lvl8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8pPr>
            <a:lvl9pPr marL="0" marR="0" indent="0" algn="l" defTabSz="609585" rtl="0" latinLnBrk="0">
              <a:lnSpc>
                <a:spcPct val="100000"/>
              </a:lnSpc>
              <a:spcBef>
                <a:spcPts val="0"/>
              </a:spcBef>
              <a:spcAft>
                <a:spcPts val="0"/>
              </a:spcAft>
              <a:buClrTx/>
              <a:buSzTx/>
              <a:buFontTx/>
              <a:buNone/>
              <a:tabLst/>
              <a:defRPr sz="1867" b="1" i="0" u="none" strike="noStrike" cap="none" spc="0" baseline="0">
                <a:ln>
                  <a:noFill/>
                </a:ln>
                <a:solidFill>
                  <a:srgbClr val="000000"/>
                </a:solidFill>
                <a:uFillTx/>
                <a:latin typeface="+mn-lt"/>
                <a:ea typeface="+mn-ea"/>
                <a:cs typeface="+mn-cs"/>
                <a:sym typeface="Helvetica"/>
              </a:defRPr>
            </a:lvl9pPr>
          </a:lstStyle>
          <a:p>
            <a:pPr lvl="0">
              <a:defRPr/>
            </a:pPr>
            <a:r>
              <a:rPr lang="en-US" sz="3600" kern="0" dirty="0"/>
              <a:t>How does EVM work?</a:t>
            </a:r>
            <a:endParaRPr kumimoji="0" lang="en-US" sz="3600" b="1" i="0" u="none" strike="noStrike" kern="0" cap="none" spc="0" normalizeH="0" baseline="0" noProof="0" dirty="0">
              <a:ln>
                <a:noFill/>
              </a:ln>
              <a:solidFill>
                <a:srgbClr val="000000"/>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385252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2241207" y="2615989"/>
            <a:ext cx="2416716" cy="646331"/>
          </a:xfrm>
          <a:prstGeom prst="rect">
            <a:avLst/>
          </a:prstGeom>
        </p:spPr>
        <p:txBody>
          <a:bodyPr wrap="square">
            <a:spAutoFit/>
          </a:bodyPr>
          <a:lstStyle/>
          <a:p>
            <a:pPr defTabSz="609585" hangingPunct="0"/>
            <a:r>
              <a:rPr lang="en-US" b="1" kern="0" dirty="0">
                <a:solidFill>
                  <a:srgbClr val="0BD0D9"/>
                </a:solidFill>
                <a:latin typeface="Calibri"/>
                <a:ea typeface="Calibri"/>
                <a:cs typeface="Calibri"/>
                <a:sym typeface="Calibri"/>
              </a:rPr>
              <a:t>E1-E9</a:t>
            </a:r>
            <a:r>
              <a:rPr lang="en-US" b="1" kern="0" dirty="0">
                <a:solidFill>
                  <a:srgbClr val="A7A7A7"/>
                </a:solidFill>
                <a:latin typeface="Calibri"/>
                <a:ea typeface="Calibri"/>
                <a:cs typeface="Calibri"/>
                <a:sym typeface="Calibri"/>
              </a:rPr>
              <a:t> </a:t>
            </a:r>
          </a:p>
          <a:p>
            <a:pPr defTabSz="609585" hangingPunct="0"/>
            <a:r>
              <a:rPr lang="en-US" b="1" kern="0" dirty="0">
                <a:solidFill>
                  <a:schemeClr val="bg2"/>
                </a:solidFill>
                <a:latin typeface="Calibri"/>
                <a:ea typeface="Calibri"/>
                <a:cs typeface="Calibri"/>
                <a:sym typeface="Calibri"/>
              </a:rPr>
              <a:t>Facility </a:t>
            </a:r>
            <a:r>
              <a:rPr lang="en-US" b="1" kern="0" dirty="0" smtClean="0">
                <a:solidFill>
                  <a:schemeClr val="bg2"/>
                </a:solidFill>
                <a:latin typeface="Calibri"/>
                <a:ea typeface="Calibri"/>
                <a:cs typeface="Calibri"/>
                <a:sym typeface="Calibri"/>
              </a:rPr>
              <a:t>operations</a:t>
            </a:r>
          </a:p>
        </p:txBody>
      </p:sp>
      <p:sp>
        <p:nvSpPr>
          <p:cNvPr id="22" name="Rectangle 21"/>
          <p:cNvSpPr/>
          <p:nvPr/>
        </p:nvSpPr>
        <p:spPr>
          <a:xfrm>
            <a:off x="6296901" y="4957396"/>
            <a:ext cx="2892469" cy="646331"/>
          </a:xfrm>
          <a:prstGeom prst="rect">
            <a:avLst/>
          </a:prstGeom>
        </p:spPr>
        <p:txBody>
          <a:bodyPr wrap="square">
            <a:spAutoFit/>
          </a:bodyPr>
          <a:lstStyle/>
          <a:p>
            <a:pPr defTabSz="609585" hangingPunct="0"/>
            <a:r>
              <a:rPr lang="en-US" b="1" kern="0" dirty="0" smtClean="0">
                <a:solidFill>
                  <a:srgbClr val="FF755A"/>
                </a:solidFill>
                <a:latin typeface="Calibri"/>
                <a:ea typeface="Calibri"/>
                <a:cs typeface="Calibri"/>
                <a:sym typeface="Calibri"/>
              </a:rPr>
              <a:t>R1-R6 </a:t>
            </a:r>
            <a:endParaRPr lang="en-US" b="1" kern="0" dirty="0">
              <a:solidFill>
                <a:srgbClr val="FF755A"/>
              </a:solidFill>
              <a:latin typeface="Calibri"/>
              <a:ea typeface="Calibri"/>
              <a:cs typeface="Calibri"/>
              <a:sym typeface="Calibri"/>
            </a:endParaRPr>
          </a:p>
          <a:p>
            <a:pPr defTabSz="609585" hangingPunct="0"/>
            <a:r>
              <a:rPr lang="en-US" b="1" kern="0" dirty="0" smtClean="0">
                <a:solidFill>
                  <a:schemeClr val="bg2"/>
                </a:solidFill>
                <a:latin typeface="Calibri"/>
                <a:ea typeface="Calibri"/>
                <a:cs typeface="Calibri"/>
                <a:sym typeface="Calibri"/>
              </a:rPr>
              <a:t>Programme management</a:t>
            </a:r>
            <a:endParaRPr lang="en-US" b="1" kern="0" dirty="0">
              <a:solidFill>
                <a:schemeClr val="bg2"/>
              </a:solidFill>
              <a:latin typeface="Calibri"/>
              <a:ea typeface="Calibri"/>
              <a:cs typeface="Calibri"/>
              <a:sym typeface="Calibri"/>
            </a:endParaRPr>
          </a:p>
        </p:txBody>
      </p:sp>
      <p:sp>
        <p:nvSpPr>
          <p:cNvPr id="23" name="Rectangle 22"/>
          <p:cNvSpPr/>
          <p:nvPr/>
        </p:nvSpPr>
        <p:spPr>
          <a:xfrm>
            <a:off x="6308601" y="2615988"/>
            <a:ext cx="2366036" cy="646331"/>
          </a:xfrm>
          <a:prstGeom prst="rect">
            <a:avLst/>
          </a:prstGeom>
        </p:spPr>
        <p:txBody>
          <a:bodyPr wrap="square">
            <a:spAutoFit/>
          </a:bodyPr>
          <a:lstStyle/>
          <a:p>
            <a:pPr defTabSz="609585" hangingPunct="0"/>
            <a:r>
              <a:rPr lang="en-US" b="1" kern="0" dirty="0">
                <a:solidFill>
                  <a:srgbClr val="10CF9B"/>
                </a:solidFill>
                <a:latin typeface="Calibri"/>
                <a:ea typeface="Calibri"/>
                <a:cs typeface="Calibri"/>
                <a:sym typeface="Calibri"/>
              </a:rPr>
              <a:t>M1-M4</a:t>
            </a:r>
            <a:r>
              <a:rPr lang="en-US" kern="0" dirty="0">
                <a:solidFill>
                  <a:srgbClr val="A7A7A7"/>
                </a:solidFill>
                <a:latin typeface="Calibri"/>
                <a:ea typeface="Calibri"/>
                <a:cs typeface="Calibri"/>
                <a:sym typeface="Calibri"/>
              </a:rPr>
              <a:t> </a:t>
            </a:r>
          </a:p>
          <a:p>
            <a:pPr defTabSz="609585" hangingPunct="0"/>
            <a:r>
              <a:rPr lang="en-US" b="1" kern="0" dirty="0" smtClean="0">
                <a:solidFill>
                  <a:schemeClr val="bg2"/>
                </a:solidFill>
                <a:latin typeface="Calibri"/>
                <a:ea typeface="Calibri"/>
                <a:cs typeface="Calibri"/>
                <a:sym typeface="Calibri"/>
              </a:rPr>
              <a:t>Facility management</a:t>
            </a:r>
          </a:p>
        </p:txBody>
      </p:sp>
      <p:sp>
        <p:nvSpPr>
          <p:cNvPr id="2" name="Title 1"/>
          <p:cNvSpPr>
            <a:spLocks noGrp="1"/>
          </p:cNvSpPr>
          <p:nvPr>
            <p:ph type="title"/>
          </p:nvPr>
        </p:nvSpPr>
        <p:spPr>
          <a:xfrm>
            <a:off x="597058" y="1272210"/>
            <a:ext cx="11006363" cy="1061088"/>
          </a:xfrm>
        </p:spPr>
        <p:txBody>
          <a:bodyPr anchor="t">
            <a:noAutofit/>
          </a:bodyPr>
          <a:lstStyle/>
          <a:p>
            <a:r>
              <a:rPr lang="en-US" sz="2400" b="1" dirty="0" smtClean="0">
                <a:solidFill>
                  <a:srgbClr val="009999"/>
                </a:solidFill>
              </a:rPr>
              <a:t>CRITERIA</a:t>
            </a:r>
            <a:r>
              <a:rPr lang="en-US" sz="2400" dirty="0" smtClean="0"/>
              <a:t> are functional areas (tasks) related to vaccine management. There are </a:t>
            </a:r>
            <a:r>
              <a:rPr lang="en-US" sz="2400" dirty="0" smtClean="0"/>
              <a:t>three groups</a:t>
            </a:r>
            <a:r>
              <a:rPr lang="en-US" sz="2400" dirty="0" smtClean="0"/>
              <a:t>.</a:t>
            </a:r>
            <a:endParaRPr lang="en-US" sz="2400" dirty="0"/>
          </a:p>
        </p:txBody>
      </p:sp>
      <p:sp>
        <p:nvSpPr>
          <p:cNvPr id="12" name="Rectangle 11"/>
          <p:cNvSpPr/>
          <p:nvPr/>
        </p:nvSpPr>
        <p:spPr>
          <a:xfrm>
            <a:off x="6556815" y="-1198074"/>
            <a:ext cx="1052437" cy="926689"/>
          </a:xfrm>
          <a:prstGeom prst="rect">
            <a:avLst/>
          </a:prstGeom>
        </p:spPr>
        <p:txBody>
          <a:bodyPr wrap="square">
            <a:spAutoFit/>
          </a:bodyPr>
          <a:lstStyle/>
          <a:p>
            <a:pPr algn="r" defTabSz="609585" hangingPunct="0"/>
            <a:r>
              <a:rPr lang="en-US" sz="1200" b="1" kern="0" dirty="0">
                <a:solidFill>
                  <a:srgbClr val="0BD0D9"/>
                </a:solidFill>
                <a:latin typeface="Calibri"/>
                <a:ea typeface="Calibri"/>
                <a:cs typeface="Calibri"/>
                <a:sym typeface="Calibri"/>
              </a:rPr>
              <a:t>E1-E9</a:t>
            </a:r>
            <a:r>
              <a:rPr lang="en-US" sz="1200" b="1" kern="0" dirty="0">
                <a:solidFill>
                  <a:srgbClr val="A7A7A7"/>
                </a:solidFill>
                <a:latin typeface="Calibri"/>
                <a:ea typeface="Calibri"/>
                <a:cs typeface="Calibri"/>
                <a:sym typeface="Calibri"/>
              </a:rPr>
              <a:t> </a:t>
            </a:r>
          </a:p>
          <a:p>
            <a:pPr algn="r" defTabSz="609585" hangingPunct="0"/>
            <a:r>
              <a:rPr lang="en-US" sz="1200" kern="0" dirty="0">
                <a:solidFill>
                  <a:srgbClr val="A7A7A7"/>
                </a:solidFill>
                <a:latin typeface="Calibri"/>
                <a:ea typeface="Calibri"/>
                <a:cs typeface="Calibri"/>
                <a:sym typeface="Calibri"/>
              </a:rPr>
              <a:t>Facility Operations Criteria</a:t>
            </a:r>
          </a:p>
        </p:txBody>
      </p:sp>
      <p:sp>
        <p:nvSpPr>
          <p:cNvPr id="13" name="Rectangle 12"/>
          <p:cNvSpPr/>
          <p:nvPr/>
        </p:nvSpPr>
        <p:spPr>
          <a:xfrm>
            <a:off x="9311097" y="-1219427"/>
            <a:ext cx="1223019" cy="926689"/>
          </a:xfrm>
          <a:prstGeom prst="rect">
            <a:avLst/>
          </a:prstGeom>
        </p:spPr>
        <p:txBody>
          <a:bodyPr wrap="square">
            <a:spAutoFit/>
          </a:bodyPr>
          <a:lstStyle/>
          <a:p>
            <a:pPr algn="r" defTabSz="609585" hangingPunct="0"/>
            <a:r>
              <a:rPr lang="en-US" sz="1200" b="1" kern="0" dirty="0">
                <a:solidFill>
                  <a:srgbClr val="7CCA62"/>
                </a:solidFill>
                <a:latin typeface="Calibri"/>
                <a:ea typeface="Calibri"/>
                <a:cs typeface="Calibri"/>
                <a:sym typeface="Calibri"/>
              </a:rPr>
              <a:t>P1-P6</a:t>
            </a:r>
            <a:r>
              <a:rPr lang="en-US" sz="1200" b="1" kern="0" dirty="0">
                <a:solidFill>
                  <a:srgbClr val="A7A7A7"/>
                </a:solidFill>
                <a:latin typeface="Calibri"/>
                <a:ea typeface="Calibri"/>
                <a:cs typeface="Calibri"/>
                <a:sym typeface="Calibri"/>
              </a:rPr>
              <a:t> </a:t>
            </a:r>
          </a:p>
          <a:p>
            <a:pPr algn="r" defTabSz="609585" hangingPunct="0"/>
            <a:r>
              <a:rPr lang="en-US" sz="1200" kern="0" dirty="0">
                <a:solidFill>
                  <a:srgbClr val="A7A7A7"/>
                </a:solidFill>
                <a:latin typeface="Calibri"/>
                <a:ea typeface="Calibri"/>
                <a:cs typeface="Calibri"/>
                <a:sym typeface="Calibri"/>
              </a:rPr>
              <a:t>Programme Management Criteria</a:t>
            </a:r>
          </a:p>
        </p:txBody>
      </p:sp>
      <p:sp>
        <p:nvSpPr>
          <p:cNvPr id="14" name="Rectangle 13"/>
          <p:cNvSpPr/>
          <p:nvPr/>
        </p:nvSpPr>
        <p:spPr>
          <a:xfrm>
            <a:off x="7672622" y="-1191222"/>
            <a:ext cx="1219325" cy="720758"/>
          </a:xfrm>
          <a:prstGeom prst="rect">
            <a:avLst/>
          </a:prstGeom>
        </p:spPr>
        <p:txBody>
          <a:bodyPr wrap="square">
            <a:spAutoFit/>
          </a:bodyPr>
          <a:lstStyle/>
          <a:p>
            <a:pPr algn="r" defTabSz="609585" hangingPunct="0"/>
            <a:r>
              <a:rPr lang="en-US" sz="1200" b="1" kern="0" dirty="0">
                <a:solidFill>
                  <a:srgbClr val="10CF9B"/>
                </a:solidFill>
                <a:latin typeface="Calibri"/>
                <a:ea typeface="Calibri"/>
                <a:cs typeface="Calibri"/>
                <a:sym typeface="Calibri"/>
              </a:rPr>
              <a:t>M1-M4</a:t>
            </a:r>
            <a:r>
              <a:rPr lang="en-US" sz="1200" kern="0" dirty="0">
                <a:solidFill>
                  <a:srgbClr val="A7A7A7"/>
                </a:solidFill>
                <a:latin typeface="Calibri"/>
                <a:ea typeface="Calibri"/>
                <a:cs typeface="Calibri"/>
                <a:sym typeface="Calibri"/>
              </a:rPr>
              <a:t> </a:t>
            </a:r>
          </a:p>
          <a:p>
            <a:pPr algn="r" defTabSz="609585" hangingPunct="0"/>
            <a:r>
              <a:rPr lang="en-US" sz="1200" kern="0" dirty="0">
                <a:solidFill>
                  <a:srgbClr val="A7A7A7"/>
                </a:solidFill>
                <a:latin typeface="Calibri"/>
                <a:ea typeface="Calibri"/>
                <a:cs typeface="Calibri"/>
                <a:sym typeface="Calibri"/>
              </a:rPr>
              <a:t>Management Criteria</a:t>
            </a:r>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46" name="TextBox 45"/>
          <p:cNvSpPr txBox="1">
            <a:spLocks noChangeAspect="1"/>
          </p:cNvSpPr>
          <p:nvPr/>
        </p:nvSpPr>
        <p:spPr>
          <a:xfrm>
            <a:off x="641209" y="2615989"/>
            <a:ext cx="1501490" cy="1155280"/>
          </a:xfrm>
          <a:prstGeom prst="rect">
            <a:avLst/>
          </a:prstGeom>
          <a:solidFill>
            <a:schemeClr val="accent3"/>
          </a:solidFill>
        </p:spPr>
        <p:txBody>
          <a:bodyPr wrap="square" lIns="45720" rIns="45720" rtlCol="0" anchor="ctr" anchorCtr="0">
            <a:noAutofit/>
          </a:bodyPr>
          <a:lstStyle/>
          <a:p>
            <a:pPr algn="ctr"/>
            <a:r>
              <a:rPr lang="en-US" b="1" spc="100" dirty="0" smtClean="0">
                <a:solidFill>
                  <a:srgbClr val="19416C"/>
                </a:solidFill>
                <a:latin typeface="Helvetica" charset="0"/>
                <a:ea typeface="Helvetica" charset="0"/>
                <a:cs typeface="Helvetica" charset="0"/>
              </a:rPr>
              <a:t>E</a:t>
            </a:r>
            <a:endParaRPr lang="en-US" b="1" spc="100" dirty="0">
              <a:solidFill>
                <a:srgbClr val="19416C"/>
              </a:solidFill>
              <a:latin typeface="Helvetica" charset="0"/>
              <a:ea typeface="Helvetica" charset="0"/>
              <a:cs typeface="Helvetica" charset="0"/>
            </a:endParaRPr>
          </a:p>
        </p:txBody>
      </p:sp>
      <p:sp>
        <p:nvSpPr>
          <p:cNvPr id="47" name="TextBox 46"/>
          <p:cNvSpPr txBox="1">
            <a:spLocks noChangeAspect="1"/>
          </p:cNvSpPr>
          <p:nvPr/>
        </p:nvSpPr>
        <p:spPr>
          <a:xfrm>
            <a:off x="4657923" y="2615988"/>
            <a:ext cx="1501490" cy="1140927"/>
          </a:xfrm>
          <a:prstGeom prst="rect">
            <a:avLst/>
          </a:prstGeom>
          <a:solidFill>
            <a:schemeClr val="accent4"/>
          </a:solidFill>
        </p:spPr>
        <p:txBody>
          <a:bodyPr wrap="square" lIns="45720" rIns="45720" rtlCol="0" anchor="ctr" anchorCtr="0">
            <a:noAutofit/>
          </a:bodyPr>
          <a:lstStyle/>
          <a:p>
            <a:pPr algn="ctr"/>
            <a:r>
              <a:rPr lang="en-US" b="1" spc="100" dirty="0" smtClean="0">
                <a:solidFill>
                  <a:schemeClr val="accent4">
                    <a:lumMod val="50000"/>
                  </a:schemeClr>
                </a:solidFill>
                <a:latin typeface="Helvetica" charset="0"/>
                <a:ea typeface="Helvetica" charset="0"/>
                <a:cs typeface="Helvetica" charset="0"/>
              </a:rPr>
              <a:t>M</a:t>
            </a:r>
            <a:endParaRPr lang="en-US" b="1" spc="100" dirty="0">
              <a:solidFill>
                <a:schemeClr val="accent4">
                  <a:lumMod val="50000"/>
                </a:schemeClr>
              </a:solidFill>
              <a:latin typeface="Helvetica" charset="0"/>
              <a:ea typeface="Helvetica" charset="0"/>
              <a:cs typeface="Helvetica" charset="0"/>
            </a:endParaRPr>
          </a:p>
        </p:txBody>
      </p:sp>
      <p:sp>
        <p:nvSpPr>
          <p:cNvPr id="65" name="TextBox 64"/>
          <p:cNvSpPr txBox="1">
            <a:spLocks noChangeAspect="1"/>
          </p:cNvSpPr>
          <p:nvPr/>
        </p:nvSpPr>
        <p:spPr>
          <a:xfrm>
            <a:off x="4657923" y="4957397"/>
            <a:ext cx="1501490" cy="1184789"/>
          </a:xfrm>
          <a:prstGeom prst="rect">
            <a:avLst/>
          </a:prstGeom>
          <a:solidFill>
            <a:srgbClr val="FF755A"/>
          </a:solidFill>
        </p:spPr>
        <p:txBody>
          <a:bodyPr wrap="square" lIns="45720" rIns="45720" rtlCol="0" anchor="ctr" anchorCtr="0">
            <a:noAutofit/>
          </a:bodyPr>
          <a:lstStyle/>
          <a:p>
            <a:pPr algn="ctr"/>
            <a:r>
              <a:rPr lang="en-US" b="1" spc="100" dirty="0">
                <a:solidFill>
                  <a:srgbClr val="6E8131"/>
                </a:solidFill>
                <a:latin typeface="Helvetica" charset="0"/>
                <a:ea typeface="Helvetica" charset="0"/>
                <a:cs typeface="Helvetica" charset="0"/>
              </a:rPr>
              <a:t>R</a:t>
            </a:r>
          </a:p>
        </p:txBody>
      </p:sp>
    </p:spTree>
    <p:extLst>
      <p:ext uri="{BB962C8B-B14F-4D97-AF65-F5344CB8AC3E}">
        <p14:creationId xmlns:p14="http://schemas.microsoft.com/office/powerpoint/2010/main" val="18095597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058" y="877025"/>
            <a:ext cx="11022856" cy="1361677"/>
          </a:xfrm>
        </p:spPr>
        <p:txBody>
          <a:bodyPr>
            <a:noAutofit/>
          </a:bodyPr>
          <a:lstStyle/>
          <a:p>
            <a:pPr>
              <a:lnSpc>
                <a:spcPct val="110000"/>
              </a:lnSpc>
              <a:buClr>
                <a:srgbClr val="5AABAC"/>
              </a:buClr>
            </a:pPr>
            <a:r>
              <a:rPr lang="en-GB" sz="2400" dirty="0" smtClean="0">
                <a:solidFill>
                  <a:schemeClr val="accent3"/>
                </a:solidFill>
                <a:latin typeface="Helvetica" charset="0"/>
                <a:ea typeface="Helvetica" charset="0"/>
                <a:cs typeface="Helvetica" charset="0"/>
              </a:rPr>
              <a:t>FACILITY OPERATIONS</a:t>
            </a:r>
            <a:endParaRPr lang="en-GB" sz="2400" dirty="0">
              <a:solidFill>
                <a:schemeClr val="tx1"/>
              </a:solidFill>
              <a:latin typeface="Helvetica" charset="0"/>
              <a:ea typeface="Helvetica" charset="0"/>
              <a:cs typeface="Helvetica" charset="0"/>
            </a:endParaRPr>
          </a:p>
        </p:txBody>
      </p:sp>
      <p:sp>
        <p:nvSpPr>
          <p:cNvPr id="15" name="TextBox 14"/>
          <p:cNvSpPr txBox="1"/>
          <p:nvPr/>
        </p:nvSpPr>
        <p:spPr>
          <a:xfrm>
            <a:off x="0" y="-2648"/>
            <a:ext cx="12192000" cy="745880"/>
          </a:xfrm>
          <a:prstGeom prst="rect">
            <a:avLst/>
          </a:prstGeom>
          <a:solidFill>
            <a:srgbClr val="009F9F"/>
          </a:solidFill>
        </p:spPr>
        <p:txBody>
          <a:bodyPr wrap="square" lIns="548640" rtlCol="0" anchor="ctr" anchorCtr="0">
            <a:noAutofit/>
          </a:bodyPr>
          <a:lstStyle/>
          <a:p>
            <a:r>
              <a:rPr lang="en-US" b="1" spc="100" dirty="0">
                <a:solidFill>
                  <a:srgbClr val="007474"/>
                </a:solidFill>
                <a:latin typeface="Helvetica" charset="0"/>
                <a:ea typeface="Helvetica" charset="0"/>
                <a:cs typeface="Helvetica" charset="0"/>
              </a:rPr>
              <a:t>EVM</a:t>
            </a:r>
            <a:r>
              <a:rPr lang="en-US" b="1" spc="100" dirty="0">
                <a:latin typeface="Helvetica" charset="0"/>
                <a:ea typeface="Helvetica" charset="0"/>
                <a:cs typeface="Helvetica" charset="0"/>
              </a:rPr>
              <a:t> </a:t>
            </a:r>
            <a:r>
              <a:rPr lang="en-US" b="1" spc="100" dirty="0">
                <a:solidFill>
                  <a:srgbClr val="007474"/>
                </a:solidFill>
                <a:latin typeface="Helvetica" charset="0"/>
                <a:ea typeface="Helvetica" charset="0"/>
                <a:cs typeface="Helvetica" charset="0"/>
              </a:rPr>
              <a:t>&gt; </a:t>
            </a:r>
            <a:r>
              <a:rPr lang="en-US" b="1" spc="100" dirty="0">
                <a:solidFill>
                  <a:schemeClr val="bg1"/>
                </a:solidFill>
                <a:latin typeface="Helvetica" charset="0"/>
                <a:ea typeface="Helvetica" charset="0"/>
                <a:cs typeface="Helvetica" charset="0"/>
              </a:rPr>
              <a:t>CRITERIA</a:t>
            </a:r>
            <a:r>
              <a:rPr lang="en-US" b="1" spc="100" dirty="0">
                <a:solidFill>
                  <a:srgbClr val="007474"/>
                </a:solidFill>
                <a:latin typeface="Helvetica" charset="0"/>
                <a:ea typeface="Helvetica" charset="0"/>
                <a:cs typeface="Helvetica" charset="0"/>
              </a:rPr>
              <a:t> &gt; CATEGORY &gt; REQUIREMENT &gt; QUESTION</a:t>
            </a:r>
          </a:p>
        </p:txBody>
      </p:sp>
      <p:sp>
        <p:nvSpPr>
          <p:cNvPr id="19" name="Rectangle 18"/>
          <p:cNvSpPr/>
          <p:nvPr/>
        </p:nvSpPr>
        <p:spPr>
          <a:xfrm>
            <a:off x="0" y="-1104658"/>
            <a:ext cx="6096000" cy="646331"/>
          </a:xfrm>
          <a:prstGeom prst="rect">
            <a:avLst/>
          </a:prstGeom>
        </p:spPr>
        <p:txBody>
          <a:bodyPr>
            <a:spAutoFit/>
          </a:bodyPr>
          <a:lstStyle/>
          <a:p>
            <a:r>
              <a:rPr lang="en-GB" dirty="0"/>
              <a:t>For E1-9, suggest you refer back to the EVM1 criteria jigsaw – it might be nice to “quote” that here.</a:t>
            </a:r>
            <a:endParaRPr lang="en-US" dirty="0"/>
          </a:p>
        </p:txBody>
      </p:sp>
      <p:sp>
        <p:nvSpPr>
          <p:cNvPr id="21" name="Content Placeholder 2"/>
          <p:cNvSpPr txBox="1">
            <a:spLocks/>
          </p:cNvSpPr>
          <p:nvPr/>
        </p:nvSpPr>
        <p:spPr>
          <a:xfrm>
            <a:off x="618320" y="2160131"/>
            <a:ext cx="6106899" cy="4008658"/>
          </a:xfrm>
          <a:prstGeom prst="rect">
            <a:avLst/>
          </a:prstGeom>
          <a:ln w="12700">
            <a:miter lim="400000"/>
          </a:ln>
          <a:extLst>
            <a:ext uri="{C572A759-6A51-4108-AA02-DFA0A04FC94B}">
              <ma14:wrappingTextBoxFlag xmlns="" xmlns:ma14="http://schemas.microsoft.com/office/mac/drawingml/2011/main" val="1"/>
            </a:ext>
          </a:extLst>
        </p:spPr>
        <p:txBody>
          <a:bodyPr lIns="45719" rIns="45719" numCol="1" spcCol="0">
            <a:noAutofit/>
          </a:bodyPr>
          <a:lstStyle>
            <a:lvl1pPr marL="457189"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1pPr>
            <a:lvl2pPr marL="106677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2pPr>
            <a:lvl3pPr marL="1625559" marR="0" indent="-406390"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3pPr>
            <a:lvl4pPr marL="2285943"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4pPr>
            <a:lvl5pPr marL="2895528" marR="0" indent="-457189"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chemeClr val="bg2"/>
                </a:solidFill>
                <a:uFillTx/>
                <a:latin typeface="Calibri" charset="0"/>
                <a:ea typeface="Calibri" charset="0"/>
                <a:cs typeface="Calibri" charset="0"/>
                <a:sym typeface="Helvetica"/>
              </a:defRPr>
            </a:lvl5pPr>
            <a:lvl6pPr marL="3413675"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6pPr>
            <a:lvl7pPr marL="402325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7pPr>
            <a:lvl8pPr marL="4632844"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8pPr>
            <a:lvl9pPr marL="5242429" marR="0" indent="-365751" algn="l" defTabSz="609585" rtl="0" latinLnBrk="0">
              <a:lnSpc>
                <a:spcPct val="100000"/>
              </a:lnSpc>
              <a:spcBef>
                <a:spcPts val="667"/>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Helvetica"/>
              </a:defRPr>
            </a:lvl9pPr>
          </a:lstStyle>
          <a:p>
            <a:pPr marL="0" indent="0">
              <a:lnSpc>
                <a:spcPct val="110000"/>
              </a:lnSpc>
              <a:spcBef>
                <a:spcPts val="0"/>
              </a:spcBef>
              <a:buClr>
                <a:schemeClr val="accent3"/>
              </a:buClr>
              <a:buNone/>
            </a:pPr>
            <a:r>
              <a:rPr lang="en-GB" sz="2400" b="1" kern="0" dirty="0" smtClean="0">
                <a:solidFill>
                  <a:schemeClr val="accent3"/>
                </a:solidFill>
                <a:latin typeface="Arial"/>
                <a:cs typeface="Arial"/>
              </a:rPr>
              <a:t>E1</a:t>
            </a:r>
            <a:r>
              <a:rPr lang="en-GB" sz="2400" kern="0" dirty="0" smtClean="0">
                <a:solidFill>
                  <a:prstClr val="black"/>
                </a:solidFill>
                <a:latin typeface="Arial"/>
                <a:cs typeface="Arial"/>
              </a:rPr>
              <a:t> Vaccine arrivals</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E2</a:t>
            </a:r>
            <a:r>
              <a:rPr lang="en-GB" sz="2400" kern="0" dirty="0" smtClean="0">
                <a:solidFill>
                  <a:prstClr val="black"/>
                </a:solidFill>
                <a:latin typeface="Arial"/>
                <a:cs typeface="Arial"/>
              </a:rPr>
              <a:t> Temperature management</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E3</a:t>
            </a:r>
            <a:r>
              <a:rPr lang="en-GB" sz="2400" kern="0" dirty="0" smtClean="0">
                <a:solidFill>
                  <a:prstClr val="black"/>
                </a:solidFill>
                <a:latin typeface="Arial"/>
                <a:cs typeface="Arial"/>
              </a:rPr>
              <a:t> Storage and transport capacity</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E4</a:t>
            </a:r>
            <a:r>
              <a:rPr lang="en-GB" sz="2400" kern="0" dirty="0" smtClean="0">
                <a:solidFill>
                  <a:prstClr val="black"/>
                </a:solidFill>
                <a:latin typeface="Arial"/>
                <a:cs typeface="Arial"/>
              </a:rPr>
              <a:t> Storage of vaccines and dry goods</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E5</a:t>
            </a:r>
            <a:r>
              <a:rPr lang="en-GB" sz="2400" kern="0" dirty="0" smtClean="0">
                <a:solidFill>
                  <a:prstClr val="black"/>
                </a:solidFill>
                <a:latin typeface="Arial"/>
                <a:cs typeface="Arial"/>
              </a:rPr>
              <a:t> Maintenance</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E6</a:t>
            </a:r>
            <a:r>
              <a:rPr lang="en-GB" sz="2400" kern="0" dirty="0" smtClean="0">
                <a:solidFill>
                  <a:prstClr val="black"/>
                </a:solidFill>
                <a:latin typeface="Arial"/>
                <a:cs typeface="Arial"/>
              </a:rPr>
              <a:t> Stock management</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E7</a:t>
            </a:r>
            <a:r>
              <a:rPr lang="en-GB" sz="2400" kern="0" dirty="0" smtClean="0">
                <a:solidFill>
                  <a:prstClr val="black"/>
                </a:solidFill>
                <a:latin typeface="Arial"/>
                <a:cs typeface="Arial"/>
              </a:rPr>
              <a:t> Distribution of vaccines and dry goods</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E8</a:t>
            </a:r>
            <a:r>
              <a:rPr lang="en-GB" sz="2400" kern="0" dirty="0" smtClean="0">
                <a:solidFill>
                  <a:prstClr val="black"/>
                </a:solidFill>
                <a:latin typeface="Arial"/>
                <a:cs typeface="Arial"/>
              </a:rPr>
              <a:t> Vaccine management</a:t>
            </a:r>
          </a:p>
          <a:p>
            <a:pPr marL="0" indent="0">
              <a:lnSpc>
                <a:spcPct val="110000"/>
              </a:lnSpc>
              <a:spcBef>
                <a:spcPts val="0"/>
              </a:spcBef>
              <a:buClr>
                <a:schemeClr val="accent3"/>
              </a:buClr>
              <a:buNone/>
            </a:pPr>
            <a:r>
              <a:rPr lang="en-GB" sz="2400" b="1" kern="0" dirty="0" smtClean="0">
                <a:solidFill>
                  <a:schemeClr val="accent3"/>
                </a:solidFill>
                <a:latin typeface="Arial"/>
                <a:cs typeface="Arial"/>
              </a:rPr>
              <a:t>E9</a:t>
            </a:r>
            <a:r>
              <a:rPr lang="en-GB" sz="2400" kern="0" dirty="0" smtClean="0">
                <a:solidFill>
                  <a:prstClr val="black"/>
                </a:solidFill>
                <a:latin typeface="Arial"/>
                <a:cs typeface="Arial"/>
              </a:rPr>
              <a:t> Waste management</a:t>
            </a:r>
            <a:endParaRPr lang="en-GB" sz="2400" kern="0" dirty="0">
              <a:solidFill>
                <a:prstClr val="black"/>
              </a:solidFill>
              <a:latin typeface="Arial"/>
              <a:cs typeface="Arial"/>
            </a:endParaRPr>
          </a:p>
        </p:txBody>
      </p:sp>
      <p:pic>
        <p:nvPicPr>
          <p:cNvPr id="33" name="Picture 32" descr="EVM9Criteria-Puzz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821" y="2160131"/>
            <a:ext cx="5955792" cy="3803904"/>
          </a:xfrm>
          <a:prstGeom prst="rect">
            <a:avLst/>
          </a:prstGeom>
          <a:ln>
            <a:solidFill>
              <a:schemeClr val="bg1"/>
            </a:solidFill>
          </a:ln>
        </p:spPr>
      </p:pic>
      <p:grpSp>
        <p:nvGrpSpPr>
          <p:cNvPr id="36" name="Group 35"/>
          <p:cNvGrpSpPr/>
          <p:nvPr/>
        </p:nvGrpSpPr>
        <p:grpSpPr>
          <a:xfrm>
            <a:off x="5832964" y="2187545"/>
            <a:ext cx="5775408" cy="3671651"/>
            <a:chOff x="3047918" y="1436945"/>
            <a:chExt cx="5775408" cy="3671651"/>
          </a:xfrm>
        </p:grpSpPr>
        <p:sp>
          <p:nvSpPr>
            <p:cNvPr id="37" name="Text Box 5"/>
            <p:cNvSpPr txBox="1">
              <a:spLocks noChangeArrowheads="1"/>
            </p:cNvSpPr>
            <p:nvPr/>
          </p:nvSpPr>
          <p:spPr bwMode="auto">
            <a:xfrm>
              <a:off x="5235612" y="1454291"/>
              <a:ext cx="12087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E8</a:t>
              </a:r>
            </a:p>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Vaccine </a:t>
              </a:r>
            </a:p>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management </a:t>
              </a:r>
            </a:p>
          </p:txBody>
        </p:sp>
        <p:sp>
          <p:nvSpPr>
            <p:cNvPr id="38" name="Text Box 8"/>
            <p:cNvSpPr txBox="1">
              <a:spLocks noChangeArrowheads="1"/>
            </p:cNvSpPr>
            <p:nvPr/>
          </p:nvSpPr>
          <p:spPr bwMode="auto">
            <a:xfrm>
              <a:off x="4185032" y="2267643"/>
              <a:ext cx="10771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srgbClr val="000000"/>
                  </a:solidFill>
                  <a:latin typeface="Calibri" charset="0"/>
                  <a:ea typeface="Calibri" charset="0"/>
                  <a:cs typeface="Calibri" charset="0"/>
                </a:rPr>
                <a:t>E7</a:t>
              </a:r>
            </a:p>
            <a:p>
              <a:pPr algn="ctr" fontAlgn="base">
                <a:spcBef>
                  <a:spcPct val="0"/>
                </a:spcBef>
                <a:spcAft>
                  <a:spcPct val="0"/>
                </a:spcAft>
                <a:buFontTx/>
                <a:buNone/>
              </a:pPr>
              <a:r>
                <a:rPr lang="en-GB" altLang="fr-FR" sz="1400" b="1" dirty="0">
                  <a:solidFill>
                    <a:srgbClr val="000000"/>
                  </a:solidFill>
                  <a:latin typeface="Calibri" charset="0"/>
                  <a:ea typeface="Calibri" charset="0"/>
                  <a:cs typeface="Calibri" charset="0"/>
                </a:rPr>
                <a:t>Distribution</a:t>
              </a:r>
            </a:p>
          </p:txBody>
        </p:sp>
        <p:sp>
          <p:nvSpPr>
            <p:cNvPr id="39" name="Text Box 11"/>
            <p:cNvSpPr txBox="1">
              <a:spLocks noChangeArrowheads="1"/>
            </p:cNvSpPr>
            <p:nvPr/>
          </p:nvSpPr>
          <p:spPr bwMode="auto">
            <a:xfrm>
              <a:off x="6100763" y="3585919"/>
              <a:ext cx="1562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E3</a:t>
              </a:r>
              <a:br>
                <a:rPr lang="en-GB" altLang="fr-FR" sz="1400" b="1" dirty="0">
                  <a:solidFill>
                    <a:prstClr val="white"/>
                  </a:solidFill>
                  <a:latin typeface="Calibri" charset="0"/>
                  <a:ea typeface="Calibri" charset="0"/>
                  <a:cs typeface="Calibri" charset="0"/>
                </a:rPr>
              </a:br>
              <a:r>
                <a:rPr lang="en-GB" altLang="fr-FR" sz="1400" b="1" dirty="0" smtClean="0">
                  <a:solidFill>
                    <a:prstClr val="white"/>
                  </a:solidFill>
                  <a:latin typeface="Calibri" charset="0"/>
                  <a:ea typeface="Calibri" charset="0"/>
                  <a:cs typeface="Calibri" charset="0"/>
                </a:rPr>
                <a:t>Capacity</a:t>
              </a:r>
              <a:endParaRPr lang="en-GB" altLang="fr-FR" sz="1400" b="1" dirty="0">
                <a:solidFill>
                  <a:prstClr val="white"/>
                </a:solidFill>
                <a:latin typeface="Calibri" charset="0"/>
                <a:ea typeface="Calibri" charset="0"/>
                <a:cs typeface="Calibri" charset="0"/>
              </a:endParaRPr>
            </a:p>
          </p:txBody>
        </p:sp>
        <p:sp>
          <p:nvSpPr>
            <p:cNvPr id="40" name="Text Box 14"/>
            <p:cNvSpPr txBox="1">
              <a:spLocks noChangeArrowheads="1"/>
            </p:cNvSpPr>
            <p:nvPr/>
          </p:nvSpPr>
          <p:spPr bwMode="auto">
            <a:xfrm>
              <a:off x="6415812" y="2100304"/>
              <a:ext cx="11240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srgbClr val="05080B"/>
                  </a:solidFill>
                  <a:latin typeface="Calibri" charset="0"/>
                  <a:ea typeface="Calibri" charset="0"/>
                  <a:cs typeface="Calibri" charset="0"/>
                </a:rPr>
                <a:t>E2</a:t>
              </a:r>
            </a:p>
            <a:p>
              <a:pPr algn="ctr" fontAlgn="base">
                <a:spcBef>
                  <a:spcPct val="0"/>
                </a:spcBef>
                <a:spcAft>
                  <a:spcPct val="0"/>
                </a:spcAft>
                <a:buFontTx/>
                <a:buNone/>
              </a:pPr>
              <a:r>
                <a:rPr lang="en-GB" altLang="fr-FR" sz="1400" b="1" dirty="0" smtClean="0">
                  <a:solidFill>
                    <a:srgbClr val="05080B"/>
                  </a:solidFill>
                  <a:latin typeface="Calibri" charset="0"/>
                  <a:ea typeface="Calibri" charset="0"/>
                  <a:cs typeface="Calibri" charset="0"/>
                </a:rPr>
                <a:t>Storage</a:t>
              </a:r>
              <a:br>
                <a:rPr lang="en-GB" altLang="fr-FR" sz="1400" b="1" dirty="0" smtClean="0">
                  <a:solidFill>
                    <a:srgbClr val="05080B"/>
                  </a:solidFill>
                  <a:latin typeface="Calibri" charset="0"/>
                  <a:ea typeface="Calibri" charset="0"/>
                  <a:cs typeface="Calibri" charset="0"/>
                </a:rPr>
              </a:br>
              <a:r>
                <a:rPr lang="en-GB" altLang="fr-FR" sz="1400" b="1" dirty="0" smtClean="0">
                  <a:solidFill>
                    <a:srgbClr val="05080B"/>
                  </a:solidFill>
                  <a:latin typeface="Calibri" charset="0"/>
                  <a:ea typeface="Calibri" charset="0"/>
                  <a:cs typeface="Calibri" charset="0"/>
                </a:rPr>
                <a:t>temperature</a:t>
              </a:r>
              <a:endParaRPr lang="en-GB" altLang="fr-FR" sz="1400" b="1" dirty="0">
                <a:solidFill>
                  <a:srgbClr val="05080B"/>
                </a:solidFill>
                <a:latin typeface="Calibri" charset="0"/>
                <a:ea typeface="Calibri" charset="0"/>
                <a:cs typeface="Calibri" charset="0"/>
              </a:endParaRPr>
            </a:p>
            <a:p>
              <a:pPr algn="ctr" fontAlgn="base">
                <a:spcBef>
                  <a:spcPct val="0"/>
                </a:spcBef>
                <a:spcAft>
                  <a:spcPct val="0"/>
                </a:spcAft>
                <a:buFontTx/>
                <a:buNone/>
              </a:pPr>
              <a:endParaRPr lang="en-GB" altLang="fr-FR" sz="1800" b="1" dirty="0">
                <a:solidFill>
                  <a:srgbClr val="333399"/>
                </a:solidFill>
                <a:latin typeface="Calibri" charset="0"/>
                <a:ea typeface="Calibri" charset="0"/>
                <a:cs typeface="Calibri" charset="0"/>
              </a:endParaRPr>
            </a:p>
          </p:txBody>
        </p:sp>
        <p:sp>
          <p:nvSpPr>
            <p:cNvPr id="41" name="Text Box 17"/>
            <p:cNvSpPr txBox="1">
              <a:spLocks noChangeArrowheads="1"/>
            </p:cNvSpPr>
            <p:nvPr/>
          </p:nvSpPr>
          <p:spPr bwMode="auto">
            <a:xfrm>
              <a:off x="5329003" y="4154489"/>
              <a:ext cx="10470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srgbClr val="05080B"/>
                  </a:solidFill>
                  <a:latin typeface="Calibri" charset="0"/>
                  <a:ea typeface="Calibri" charset="0"/>
                  <a:cs typeface="Calibri" charset="0"/>
                </a:rPr>
                <a:t>E4</a:t>
              </a:r>
            </a:p>
            <a:p>
              <a:pPr algn="ctr" fontAlgn="base">
                <a:spcBef>
                  <a:spcPct val="0"/>
                </a:spcBef>
                <a:spcAft>
                  <a:spcPct val="0"/>
                </a:spcAft>
                <a:buFontTx/>
                <a:buNone/>
              </a:pPr>
              <a:r>
                <a:rPr lang="en-GB" altLang="fr-FR" sz="1400" b="1" dirty="0">
                  <a:solidFill>
                    <a:srgbClr val="05080B"/>
                  </a:solidFill>
                  <a:latin typeface="Calibri" charset="0"/>
                  <a:ea typeface="Calibri" charset="0"/>
                  <a:cs typeface="Calibri" charset="0"/>
                </a:rPr>
                <a:t>Buildings, </a:t>
              </a:r>
              <a:br>
                <a:rPr lang="en-GB" altLang="fr-FR" sz="1400" b="1" dirty="0">
                  <a:solidFill>
                    <a:srgbClr val="05080B"/>
                  </a:solidFill>
                  <a:latin typeface="Calibri" charset="0"/>
                  <a:ea typeface="Calibri" charset="0"/>
                  <a:cs typeface="Calibri" charset="0"/>
                </a:rPr>
              </a:br>
              <a:r>
                <a:rPr lang="en-GB" altLang="fr-FR" sz="1400" b="1" dirty="0">
                  <a:solidFill>
                    <a:srgbClr val="05080B"/>
                  </a:solidFill>
                  <a:latin typeface="Calibri" charset="0"/>
                  <a:ea typeface="Calibri" charset="0"/>
                  <a:cs typeface="Calibri" charset="0"/>
                </a:rPr>
                <a:t>equipment,</a:t>
              </a:r>
              <a:br>
                <a:rPr lang="en-GB" altLang="fr-FR" sz="1400" b="1" dirty="0">
                  <a:solidFill>
                    <a:srgbClr val="05080B"/>
                  </a:solidFill>
                  <a:latin typeface="Calibri" charset="0"/>
                  <a:ea typeface="Calibri" charset="0"/>
                  <a:cs typeface="Calibri" charset="0"/>
                </a:rPr>
              </a:br>
              <a:r>
                <a:rPr lang="en-GB" altLang="fr-FR" sz="1400" b="1" dirty="0">
                  <a:solidFill>
                    <a:srgbClr val="05080B"/>
                  </a:solidFill>
                  <a:latin typeface="Calibri" charset="0"/>
                  <a:ea typeface="Calibri" charset="0"/>
                  <a:cs typeface="Calibri" charset="0"/>
                </a:rPr>
                <a:t>transport</a:t>
              </a:r>
            </a:p>
          </p:txBody>
        </p:sp>
        <p:sp>
          <p:nvSpPr>
            <p:cNvPr id="42" name="Text Box 20"/>
            <p:cNvSpPr txBox="1">
              <a:spLocks noChangeArrowheads="1"/>
            </p:cNvSpPr>
            <p:nvPr/>
          </p:nvSpPr>
          <p:spPr bwMode="auto">
            <a:xfrm>
              <a:off x="5238408" y="2848098"/>
              <a:ext cx="11687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E6</a:t>
              </a:r>
            </a:p>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Stock </a:t>
              </a:r>
              <a:br>
                <a:rPr lang="en-GB" altLang="fr-FR" sz="1400" b="1" dirty="0">
                  <a:solidFill>
                    <a:prstClr val="white"/>
                  </a:solidFill>
                  <a:latin typeface="Calibri" charset="0"/>
                  <a:ea typeface="Calibri" charset="0"/>
                  <a:cs typeface="Calibri" charset="0"/>
                </a:rPr>
              </a:br>
              <a:r>
                <a:rPr lang="en-GB" altLang="fr-FR" sz="1400" b="1" dirty="0">
                  <a:solidFill>
                    <a:prstClr val="white"/>
                  </a:solidFill>
                  <a:latin typeface="Calibri" charset="0"/>
                  <a:ea typeface="Calibri" charset="0"/>
                  <a:cs typeface="Calibri" charset="0"/>
                </a:rPr>
                <a:t>management</a:t>
              </a:r>
            </a:p>
          </p:txBody>
        </p:sp>
        <p:sp>
          <p:nvSpPr>
            <p:cNvPr id="43" name="Text Box 23"/>
            <p:cNvSpPr txBox="1">
              <a:spLocks noChangeArrowheads="1"/>
            </p:cNvSpPr>
            <p:nvPr/>
          </p:nvSpPr>
          <p:spPr bwMode="auto">
            <a:xfrm>
              <a:off x="3940175" y="3585919"/>
              <a:ext cx="1584325" cy="523220"/>
            </a:xfrm>
            <a:prstGeom prst="rect">
              <a:avLst/>
            </a:prstGeom>
            <a:solidFill>
              <a:schemeClr val="hlink">
                <a:alpha val="0"/>
              </a:schemeClr>
            </a:solidFill>
            <a:ln>
              <a:noFill/>
            </a:ln>
            <a:effectLst/>
            <a:extLs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E5</a:t>
              </a:r>
            </a:p>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Maintenance</a:t>
              </a:r>
            </a:p>
          </p:txBody>
        </p:sp>
        <p:sp>
          <p:nvSpPr>
            <p:cNvPr id="44" name="Text Box 26"/>
            <p:cNvSpPr txBox="1">
              <a:spLocks noChangeArrowheads="1"/>
            </p:cNvSpPr>
            <p:nvPr/>
          </p:nvSpPr>
          <p:spPr bwMode="auto">
            <a:xfrm>
              <a:off x="7167563" y="1605487"/>
              <a:ext cx="1655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E1</a:t>
              </a:r>
              <a:br>
                <a:rPr lang="en-GB" altLang="fr-FR" sz="1400" b="1" dirty="0">
                  <a:solidFill>
                    <a:prstClr val="white"/>
                  </a:solidFill>
                  <a:latin typeface="Calibri" charset="0"/>
                  <a:ea typeface="Calibri" charset="0"/>
                  <a:cs typeface="Calibri" charset="0"/>
                </a:rPr>
              </a:br>
              <a:r>
                <a:rPr lang="en-GB" altLang="fr-FR" sz="1400" b="1" dirty="0" smtClean="0">
                  <a:solidFill>
                    <a:prstClr val="white"/>
                  </a:solidFill>
                  <a:latin typeface="Calibri" charset="0"/>
                  <a:ea typeface="Calibri" charset="0"/>
                  <a:cs typeface="Calibri" charset="0"/>
                </a:rPr>
                <a:t>Pre-shipment </a:t>
              </a:r>
            </a:p>
            <a:p>
              <a:pPr algn="ctr" fontAlgn="base">
                <a:spcBef>
                  <a:spcPct val="0"/>
                </a:spcBef>
                <a:spcAft>
                  <a:spcPct val="0"/>
                </a:spcAft>
                <a:buFontTx/>
                <a:buNone/>
              </a:pPr>
              <a:r>
                <a:rPr lang="en-GB" altLang="fr-FR" sz="1400" b="1" dirty="0" smtClean="0">
                  <a:solidFill>
                    <a:prstClr val="white"/>
                  </a:solidFill>
                  <a:latin typeface="Calibri" charset="0"/>
                  <a:ea typeface="Calibri" charset="0"/>
                  <a:cs typeface="Calibri" charset="0"/>
                </a:rPr>
                <a:t>&amp; </a:t>
              </a:r>
            </a:p>
            <a:p>
              <a:pPr algn="ctr" fontAlgn="base">
                <a:spcBef>
                  <a:spcPct val="0"/>
                </a:spcBef>
                <a:spcAft>
                  <a:spcPct val="0"/>
                </a:spcAft>
                <a:buFontTx/>
                <a:buNone/>
              </a:pPr>
              <a:r>
                <a:rPr lang="en-GB" altLang="fr-FR" sz="1400" b="1" dirty="0" smtClean="0">
                  <a:solidFill>
                    <a:prstClr val="white"/>
                  </a:solidFill>
                  <a:latin typeface="Calibri" charset="0"/>
                  <a:ea typeface="Calibri" charset="0"/>
                  <a:cs typeface="Calibri" charset="0"/>
                </a:rPr>
                <a:t>arrival</a:t>
              </a:r>
              <a:endParaRPr lang="en-GB" altLang="fr-FR" sz="1400" b="1" dirty="0">
                <a:solidFill>
                  <a:prstClr val="white"/>
                </a:solidFill>
                <a:latin typeface="Calibri" charset="0"/>
                <a:ea typeface="Calibri" charset="0"/>
                <a:cs typeface="Calibri" charset="0"/>
              </a:endParaRPr>
            </a:p>
          </p:txBody>
        </p:sp>
        <p:sp>
          <p:nvSpPr>
            <p:cNvPr id="45" name="Text Box 30"/>
            <p:cNvSpPr txBox="1">
              <a:spLocks noChangeArrowheads="1"/>
            </p:cNvSpPr>
            <p:nvPr/>
          </p:nvSpPr>
          <p:spPr bwMode="auto">
            <a:xfrm>
              <a:off x="3047918" y="1436945"/>
              <a:ext cx="11799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GB" altLang="fr-FR" sz="1400" b="1" dirty="0">
                  <a:solidFill>
                    <a:prstClr val="white"/>
                  </a:solidFill>
                  <a:latin typeface="Calibri" charset="0"/>
                  <a:ea typeface="Calibri" charset="0"/>
                  <a:cs typeface="Calibri" charset="0"/>
                </a:rPr>
                <a:t>E9</a:t>
              </a:r>
            </a:p>
            <a:p>
              <a:pPr algn="ctr" fontAlgn="base">
                <a:spcBef>
                  <a:spcPct val="0"/>
                </a:spcBef>
                <a:spcAft>
                  <a:spcPct val="0"/>
                </a:spcAft>
                <a:buFontTx/>
                <a:buNone/>
              </a:pPr>
              <a:r>
                <a:rPr lang="en-GB" altLang="fr-FR" sz="1400" b="1" dirty="0" smtClean="0">
                  <a:solidFill>
                    <a:prstClr val="white"/>
                  </a:solidFill>
                  <a:latin typeface="Calibri" charset="0"/>
                  <a:ea typeface="Calibri" charset="0"/>
                  <a:cs typeface="Calibri" charset="0"/>
                </a:rPr>
                <a:t>Waste</a:t>
              </a:r>
            </a:p>
            <a:p>
              <a:pPr algn="ctr" fontAlgn="base">
                <a:spcBef>
                  <a:spcPct val="0"/>
                </a:spcBef>
                <a:spcAft>
                  <a:spcPct val="0"/>
                </a:spcAft>
                <a:buFontTx/>
                <a:buNone/>
              </a:pPr>
              <a:r>
                <a:rPr lang="en-GB" altLang="fr-FR" sz="1400" b="1" dirty="0" smtClean="0">
                  <a:solidFill>
                    <a:prstClr val="white"/>
                  </a:solidFill>
                  <a:latin typeface="Calibri" charset="0"/>
                  <a:ea typeface="Calibri" charset="0"/>
                  <a:cs typeface="Calibri" charset="0"/>
                </a:rPr>
                <a:t>Management</a:t>
              </a:r>
              <a:endParaRPr lang="en-GB" altLang="fr-FR" sz="1400" b="1" dirty="0">
                <a:solidFill>
                  <a:prstClr val="white"/>
                </a:solidFill>
                <a:latin typeface="Calibri" charset="0"/>
                <a:ea typeface="Calibri" charset="0"/>
                <a:cs typeface="Calibri" charset="0"/>
              </a:endParaRPr>
            </a:p>
          </p:txBody>
        </p:sp>
      </p:grpSp>
      <p:sp>
        <p:nvSpPr>
          <p:cNvPr id="20" name="TextBox 19"/>
          <p:cNvSpPr txBox="1">
            <a:spLocks noChangeAspect="1"/>
          </p:cNvSpPr>
          <p:nvPr/>
        </p:nvSpPr>
        <p:spPr>
          <a:xfrm>
            <a:off x="10690510" y="0"/>
            <a:ext cx="1501490" cy="1155280"/>
          </a:xfrm>
          <a:prstGeom prst="rect">
            <a:avLst/>
          </a:prstGeom>
          <a:solidFill>
            <a:schemeClr val="accent3"/>
          </a:solidFill>
        </p:spPr>
        <p:txBody>
          <a:bodyPr wrap="square" lIns="45720" rIns="45720" rtlCol="0" anchor="ctr" anchorCtr="0">
            <a:noAutofit/>
          </a:bodyPr>
          <a:lstStyle/>
          <a:p>
            <a:pPr algn="ctr"/>
            <a:r>
              <a:rPr lang="en-US" b="1" spc="100" dirty="0" smtClean="0">
                <a:solidFill>
                  <a:srgbClr val="19416C"/>
                </a:solidFill>
                <a:latin typeface="Helvetica" charset="0"/>
                <a:ea typeface="Helvetica" charset="0"/>
                <a:cs typeface="Helvetica" charset="0"/>
              </a:rPr>
              <a:t>E</a:t>
            </a:r>
            <a:endParaRPr lang="en-US" b="1" spc="100" dirty="0">
              <a:solidFill>
                <a:srgbClr val="19416C"/>
              </a:solidFill>
              <a:latin typeface="Helvetica" charset="0"/>
              <a:ea typeface="Helvetica" charset="0"/>
              <a:cs typeface="Helvetica" charset="0"/>
            </a:endParaRPr>
          </a:p>
        </p:txBody>
      </p:sp>
    </p:spTree>
    <p:extLst>
      <p:ext uri="{BB962C8B-B14F-4D97-AF65-F5344CB8AC3E}">
        <p14:creationId xmlns:p14="http://schemas.microsoft.com/office/powerpoint/2010/main" val="185300699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EVM">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169998"/>
      </a:accent6>
      <a:hlink>
        <a:srgbClr val="169998"/>
      </a:hlink>
      <a:folHlink>
        <a:srgbClr val="169998"/>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11112</TotalTime>
  <Words>2888</Words>
  <Application>Microsoft Office PowerPoint</Application>
  <PresentationFormat>Custom</PresentationFormat>
  <Paragraphs>535</Paragraphs>
  <Slides>59</Slides>
  <Notes>48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vt:lpstr>
      <vt:lpstr>PowerPoint Presentation</vt:lpstr>
      <vt:lpstr>PowerPoint Presentation</vt:lpstr>
      <vt:lpstr>PowerPoint Presentation</vt:lpstr>
      <vt:lpstr>EVM &gt; CRITERIA &gt; CATEGORY &gt; REQUIREMENT &gt; QUESTION</vt:lpstr>
      <vt:lpstr>PowerPoint Presentation</vt:lpstr>
      <vt:lpstr>PowerPoint Presentation</vt:lpstr>
      <vt:lpstr>EVM &gt; CRITERIA &gt; CATEGORY &gt; REQUIREMENT &gt; QUESTION</vt:lpstr>
      <vt:lpstr>CRITERIA are functional areas (tasks) related to vaccine management. There are three groups.</vt:lpstr>
      <vt:lpstr>FACILITY OPERATIONS</vt:lpstr>
      <vt:lpstr>PowerPoint Presentation</vt:lpstr>
      <vt:lpstr>FACILITY MANAGEMENT</vt:lpstr>
      <vt:lpstr>PROGRAMME MANAGEMENT</vt:lpstr>
      <vt:lpstr>SYSTEM INDICATORS</vt:lpstr>
      <vt:lpstr>SUPPLY CHAIN ESSENTIALS</vt:lpstr>
      <vt:lpstr>CRITERIA appear vertically across the matrix. </vt:lpstr>
      <vt:lpstr>PowerPoint Presentation</vt:lpstr>
      <vt:lpstr>PowerPoint Presentation</vt:lpstr>
      <vt:lpstr>PowerPoint Presentation</vt:lpstr>
      <vt:lpstr>EVM &gt; CRITERIA &gt; CATEGORY &gt; REQUIREMENT &gt; QUESTION</vt:lpstr>
      <vt:lpstr>PowerPoint Presentation</vt:lpstr>
      <vt:lpstr>PowerPoint Presentation</vt:lpstr>
      <vt:lpstr>Input categories</vt:lpstr>
      <vt:lpstr>EVM &gt; CRITERIA &gt; CATEGORY &gt; REQUIREMENT &gt; QUESTION</vt:lpstr>
      <vt:lpstr>For each category, minimum standards are set. These requirements set the standard for immunization supply chains.   Requirements are organized by category and applicable to particular criteria. They are also given a weighting of 5,1, or 0. </vt:lpstr>
      <vt:lpstr>R120 Refrigerated vehicles meet minimum standards.</vt:lpstr>
      <vt:lpstr>EVM &gt; CRITERIA &gt; CATEGORY &gt; REQUIREMENT &gt; QUESTION</vt:lpstr>
      <vt:lpstr>Each question is a tool to assess whether a requirement has been met.   EVM asks assessors to answer a question or questions by observation, inspection of infrastructure and records, and by interview of staff.</vt:lpstr>
      <vt:lpstr>To enable assessors to collect data more efficiently, questions are organized into questionnaire sections. These are  mostly related to physical locations.  There are 37 sections.  </vt:lpstr>
      <vt:lpstr>PowerPoint Presentation</vt:lpstr>
      <vt:lpstr>PowerPoint Presentation</vt:lpstr>
      <vt:lpstr>PowerPoint Presentation</vt:lpstr>
      <vt:lpstr>PowerPoint Presentation</vt:lpstr>
      <vt:lpstr>PowerPoint Presentation</vt:lpstr>
      <vt:lpstr>All other criteria are also scored.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assessment</vt:lpstr>
      <vt:lpstr>Second assessment</vt:lpstr>
      <vt:lpstr>Subsequent assessments</vt:lpstr>
      <vt:lpstr>PowerPoint Presentation</vt:lpstr>
      <vt:lpstr>PowerPoint Presentation</vt:lpstr>
      <vt:lpstr>PowerPoint Presentation</vt:lpstr>
      <vt:lpstr>The country manager and management staff create an assessment</vt:lpstr>
      <vt:lpstr>PowerPoint Presentation</vt:lpstr>
      <vt:lpstr>PowerPoint Presentation</vt:lpstr>
      <vt:lpstr>Using the EVM Assessment Manager website, the assessor completes the program management questionnaire by interviewing the EPI manager</vt:lpstr>
      <vt:lpstr>The EVM Locations app is used to assess locations</vt:lpstr>
      <vt:lpstr>Assessors can download any questionnaire they have been assigned directly into the app</vt:lpstr>
      <vt:lpstr>PowerPoint Presentation</vt:lpstr>
      <vt:lpstr>PowerPoint Presentation</vt:lpstr>
      <vt:lpstr>Country dashboard</vt:lpstr>
      <vt:lpstr>EVM Global Dashboard</vt:lpstr>
      <vt:lpstr>EVM Global Dashboard – data access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colrain</dc:creator>
  <cp:lastModifiedBy>BRIGDEN, Daniel</cp:lastModifiedBy>
  <cp:revision>311</cp:revision>
  <dcterms:created xsi:type="dcterms:W3CDTF">2017-10-10T08:15:02Z</dcterms:created>
  <dcterms:modified xsi:type="dcterms:W3CDTF">2018-06-04T08:11:33Z</dcterms:modified>
</cp:coreProperties>
</file>