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  <p:sldMasterId id="2147483681" r:id="rId6"/>
  </p:sldMasterIdLst>
  <p:notesMasterIdLst>
    <p:notesMasterId r:id="rId26"/>
  </p:notesMasterIdLst>
  <p:sldIdLst>
    <p:sldId id="257" r:id="rId7"/>
    <p:sldId id="464" r:id="rId8"/>
    <p:sldId id="452" r:id="rId9"/>
    <p:sldId id="465" r:id="rId10"/>
    <p:sldId id="453" r:id="rId11"/>
    <p:sldId id="454" r:id="rId12"/>
    <p:sldId id="461" r:id="rId13"/>
    <p:sldId id="466" r:id="rId14"/>
    <p:sldId id="467" r:id="rId15"/>
    <p:sldId id="463" r:id="rId16"/>
    <p:sldId id="457" r:id="rId17"/>
    <p:sldId id="468" r:id="rId18"/>
    <p:sldId id="469" r:id="rId19"/>
    <p:sldId id="470" r:id="rId20"/>
    <p:sldId id="479" r:id="rId21"/>
    <p:sldId id="458" r:id="rId22"/>
    <p:sldId id="472" r:id="rId23"/>
    <p:sldId id="459" r:id="rId24"/>
    <p:sldId id="480" r:id="rId25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madou Dicko" initials="HD" lastIdx="22" clrIdx="0">
    <p:extLst>
      <p:ext uri="{19B8F6BF-5375-455C-9EA6-DF929625EA0E}">
        <p15:presenceInfo xmlns:p15="http://schemas.microsoft.com/office/powerpoint/2012/main" userId="S::hdicko@gavi.org::81f6d597-e2a9-4cfc-a541-b73b752b54b4" providerId="AD"/>
      </p:ext>
    </p:extLst>
  </p:cmAuthor>
  <p:cmAuthor id="2" name="Karuna Luthra" initials="KL" lastIdx="42" clrIdx="1">
    <p:extLst>
      <p:ext uri="{19B8F6BF-5375-455C-9EA6-DF929625EA0E}">
        <p15:presenceInfo xmlns:p15="http://schemas.microsoft.com/office/powerpoint/2012/main" userId="S::kluthra@gavi.org::bc05746a-96c2-4fbb-92f1-54bfaaa5ec2e" providerId="AD"/>
      </p:ext>
    </p:extLst>
  </p:cmAuthor>
  <p:cmAuthor id="3" name="Alexander D" initials="MOU" lastIdx="7" clrIdx="2">
    <p:extLst>
      <p:ext uri="{19B8F6BF-5375-455C-9EA6-DF929625EA0E}">
        <p15:presenceInfo xmlns:p15="http://schemas.microsoft.com/office/powerpoint/2012/main" userId="Alexander D" providerId="None"/>
      </p:ext>
    </p:extLst>
  </p:cmAuthor>
  <p:cmAuthor id="4" name="Alexander Doxiadis (Consultant)" initials="AD(" lastIdx="5" clrIdx="3">
    <p:extLst>
      <p:ext uri="{19B8F6BF-5375-455C-9EA6-DF929625EA0E}">
        <p15:presenceInfo xmlns:p15="http://schemas.microsoft.com/office/powerpoint/2012/main" userId="S::adoxiadis@gavi.org::65dc8460-3e89-4c7d-a293-cd860bc31488" providerId="AD"/>
      </p:ext>
    </p:extLst>
  </p:cmAuthor>
  <p:cmAuthor id="5" name="Jalia Nanfuka (Consultant)" initials="JN(" lastIdx="1" clrIdx="4">
    <p:extLst>
      <p:ext uri="{19B8F6BF-5375-455C-9EA6-DF929625EA0E}">
        <p15:presenceInfo xmlns:p15="http://schemas.microsoft.com/office/powerpoint/2012/main" userId="S::jnanfuka@gavi.org::adbd02b8-007a-4cd8-8a00-4cd89da7ef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1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21" autoAdjust="0"/>
    <p:restoredTop sz="96291"/>
  </p:normalViewPr>
  <p:slideViewPr>
    <p:cSldViewPr snapToGrid="0">
      <p:cViewPr varScale="1">
        <p:scale>
          <a:sx n="70" d="100"/>
          <a:sy n="70" d="100"/>
        </p:scale>
        <p:origin x="54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93A6BB-87BA-49E6-913B-98099DB48E8C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C46F8A-87EA-4599-9E1B-52388D13C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237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06CD8F-B7ED-4A05-9FB1-A01CC0EF02C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1272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161280"/>
          </a:xfrm>
          <a:prstGeom prst="rect">
            <a:avLst/>
          </a:prstGeom>
        </p:spPr>
      </p:pic>
      <p:pic>
        <p:nvPicPr>
          <p:cNvPr id="13" name="Image 12" descr="Bas_couv.png"/>
          <p:cNvPicPr>
            <a:picLocks noChangeAspect="1"/>
          </p:cNvPicPr>
          <p:nvPr userDrawn="1"/>
        </p:nvPicPr>
        <p:blipFill>
          <a:blip r:embed="rId3" cstate="print"/>
          <a:srcRect r="60243" b="722"/>
          <a:stretch>
            <a:fillRect/>
          </a:stretch>
        </p:blipFill>
        <p:spPr bwMode="gray">
          <a:xfrm>
            <a:off x="251520" y="5213040"/>
            <a:ext cx="3416493" cy="1584000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 bwMode="gray">
          <a:xfrm>
            <a:off x="4847169" y="5265205"/>
            <a:ext cx="7344833" cy="1592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72000" y="974400"/>
            <a:ext cx="6384000" cy="223200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None/>
              <a:defRPr sz="3733" b="1" cap="none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9200"/>
              </a:spcBef>
              <a:defRPr sz="2667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GB" noProof="0"/>
              <a:t>TITLE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72000" y="3585600"/>
            <a:ext cx="6384000" cy="147840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None/>
              <a:defRPr sz="2667" b="0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9200"/>
              </a:spcBef>
              <a:defRPr sz="2667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GB" noProof="0"/>
              <a:t>SUBTITLE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GB" noProof="0"/>
              <a:t>Date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algn="l"/>
            <a:r>
              <a:rPr lang="en-GB" noProof="0"/>
              <a:t>Page: </a:t>
            </a:r>
            <a:fld id="{733122C9-A0B9-462F-8757-0847AD287B63}" type="slidenum">
              <a:rPr lang="en-GB" noProof="0" smtClean="0"/>
              <a:pPr algn="l"/>
              <a:t>‹#›</a:t>
            </a:fld>
            <a:endParaRPr lang="en-GB" noProof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 bwMode="gray">
          <a:xfrm>
            <a:off x="672000" y="585600"/>
            <a:ext cx="6384000" cy="360000"/>
          </a:xfrm>
        </p:spPr>
        <p:txBody>
          <a:bodyPr/>
          <a:lstStyle>
            <a:lvl1pPr algn="l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#add your hashtag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592000" y="5899200"/>
            <a:ext cx="5884800" cy="326400"/>
          </a:xfrm>
        </p:spPr>
        <p:txBody>
          <a:bodyPr anchor="b" anchorCtr="0"/>
          <a:lstStyle>
            <a:lvl1pPr algn="r">
              <a:lnSpc>
                <a:spcPct val="100000"/>
              </a:lnSpc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0"/>
              <a:t>Write your claim here</a:t>
            </a:r>
          </a:p>
        </p:txBody>
      </p:sp>
      <p:sp>
        <p:nvSpPr>
          <p:cNvPr id="16" name="Rectangle 15"/>
          <p:cNvSpPr/>
          <p:nvPr userDrawn="1"/>
        </p:nvSpPr>
        <p:spPr bwMode="gray">
          <a:xfrm>
            <a:off x="5592000" y="6283200"/>
            <a:ext cx="58848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en-GB" sz="1200" noProof="0">
                <a:solidFill>
                  <a:schemeClr val="accent3"/>
                </a:solidFill>
              </a:rPr>
              <a:t>www.gavi.org</a:t>
            </a:r>
          </a:p>
        </p:txBody>
      </p:sp>
      <p:sp>
        <p:nvSpPr>
          <p:cNvPr id="18" name="Rectangle 17"/>
          <p:cNvSpPr/>
          <p:nvPr userDrawn="1"/>
        </p:nvSpPr>
        <p:spPr bwMode="gray">
          <a:xfrm>
            <a:off x="672000" y="3391895"/>
            <a:ext cx="2337600" cy="25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/>
          </a:p>
        </p:txBody>
      </p:sp>
    </p:spTree>
    <p:extLst>
      <p:ext uri="{BB962C8B-B14F-4D97-AF65-F5344CB8AC3E}">
        <p14:creationId xmlns:p14="http://schemas.microsoft.com/office/powerpoint/2010/main" val="2423645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3_Content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GB" noProof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672000" y="3307200"/>
            <a:ext cx="3072000" cy="25008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72000" y="1603200"/>
            <a:ext cx="10848000" cy="1260000"/>
          </a:xfrm>
        </p:spPr>
        <p:txBody>
          <a:bodyPr/>
          <a:lstStyle/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en-GB" noProof="0"/>
              <a:t>Date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pPr algn="l"/>
            <a:fld id="{733122C9-A0B9-462F-8757-0847AD287B63}" type="slidenum">
              <a:rPr lang="en-GB" noProof="0" smtClean="0"/>
              <a:pPr algn="l"/>
              <a:t>‹#›</a:t>
            </a:fld>
            <a:endParaRPr lang="en-GB" noProof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en-GB" noProof="0"/>
              <a:t>#add your hashtag</a:t>
            </a:r>
          </a:p>
        </p:txBody>
      </p:sp>
      <p:sp>
        <p:nvSpPr>
          <p:cNvPr id="13" name="Espace réservé du contenu 2"/>
          <p:cNvSpPr>
            <a:spLocks noGrp="1"/>
          </p:cNvSpPr>
          <p:nvPr>
            <p:ph idx="17" hasCustomPrompt="1"/>
          </p:nvPr>
        </p:nvSpPr>
        <p:spPr bwMode="gray">
          <a:xfrm>
            <a:off x="4167359" y="3307200"/>
            <a:ext cx="3072000" cy="25008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</p:txBody>
      </p:sp>
      <p:sp>
        <p:nvSpPr>
          <p:cNvPr id="14" name="Espace réservé du contenu 2"/>
          <p:cNvSpPr>
            <a:spLocks noGrp="1"/>
          </p:cNvSpPr>
          <p:nvPr>
            <p:ph idx="18" hasCustomPrompt="1"/>
          </p:nvPr>
        </p:nvSpPr>
        <p:spPr bwMode="gray">
          <a:xfrm>
            <a:off x="7646800" y="3307200"/>
            <a:ext cx="3072000" cy="25008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</p:txBody>
      </p:sp>
    </p:spTree>
    <p:extLst>
      <p:ext uri="{BB962C8B-B14F-4D97-AF65-F5344CB8AC3E}">
        <p14:creationId xmlns:p14="http://schemas.microsoft.com/office/powerpoint/2010/main" val="1559695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672000" y="217251"/>
            <a:ext cx="10848000" cy="1036637"/>
          </a:xfrm>
        </p:spPr>
        <p:txBody>
          <a:bodyPr/>
          <a:lstStyle/>
          <a:p>
            <a:r>
              <a:rPr lang="en-GB" noProof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672000" y="1603200"/>
            <a:ext cx="5424000" cy="20352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en-GB" noProof="0"/>
              <a:t>Date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pPr algn="l"/>
            <a:fld id="{733122C9-A0B9-462F-8757-0847AD287B63}" type="slidenum">
              <a:rPr lang="en-GB" noProof="0" smtClean="0"/>
              <a:pPr algn="l"/>
              <a:t>‹#›</a:t>
            </a:fld>
            <a:endParaRPr lang="en-GB" noProof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en-GB" noProof="0"/>
              <a:t>#add your hashtag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3" hasCustomPrompt="1"/>
          </p:nvPr>
        </p:nvSpPr>
        <p:spPr bwMode="gray">
          <a:xfrm>
            <a:off x="6096000" y="1603200"/>
            <a:ext cx="5424000" cy="20352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</p:txBody>
      </p:sp>
      <p:sp>
        <p:nvSpPr>
          <p:cNvPr id="13" name="Espace réservé du contenu 2"/>
          <p:cNvSpPr>
            <a:spLocks noGrp="1"/>
          </p:cNvSpPr>
          <p:nvPr>
            <p:ph idx="14" hasCustomPrompt="1"/>
          </p:nvPr>
        </p:nvSpPr>
        <p:spPr bwMode="gray">
          <a:xfrm>
            <a:off x="672000" y="3771388"/>
            <a:ext cx="5424000" cy="2034629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</p:txBody>
      </p:sp>
      <p:sp>
        <p:nvSpPr>
          <p:cNvPr id="14" name="Espace réservé du contenu 2"/>
          <p:cNvSpPr>
            <a:spLocks noGrp="1"/>
          </p:cNvSpPr>
          <p:nvPr>
            <p:ph idx="15" hasCustomPrompt="1"/>
          </p:nvPr>
        </p:nvSpPr>
        <p:spPr bwMode="gray">
          <a:xfrm>
            <a:off x="6096000" y="3771388"/>
            <a:ext cx="5424000" cy="2034629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</p:txBody>
      </p:sp>
    </p:spTree>
    <p:extLst>
      <p:ext uri="{BB962C8B-B14F-4D97-AF65-F5344CB8AC3E}">
        <p14:creationId xmlns:p14="http://schemas.microsoft.com/office/powerpoint/2010/main" val="1002893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GB" noProof="0"/>
              <a:t>TITLE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en-GB" noProof="0"/>
              <a:t>Date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pPr algn="l"/>
            <a:fld id="{733122C9-A0B9-462F-8757-0847AD287B63}" type="slidenum">
              <a:rPr lang="en-GB" noProof="0" smtClean="0"/>
              <a:pPr algn="l"/>
              <a:t>‹#›</a:t>
            </a:fld>
            <a:endParaRPr lang="en-GB" noProof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en-GB" noProof="0"/>
              <a:t>#add your hashtag</a:t>
            </a:r>
          </a:p>
        </p:txBody>
      </p:sp>
      <p:sp>
        <p:nvSpPr>
          <p:cNvPr id="12" name="Espace réservé pour une image  8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72000" y="1603201"/>
            <a:ext cx="10848000" cy="4156800"/>
          </a:xfrm>
        </p:spPr>
        <p:txBody>
          <a:bodyPr tIns="1008000" anchor="ctr" anchorCtr="0"/>
          <a:lstStyle>
            <a:lvl1pPr algn="ctr">
              <a:defRPr/>
            </a:lvl1pPr>
          </a:lstStyle>
          <a:p>
            <a:r>
              <a:rPr lang="en-GB" noProof="0"/>
              <a:t>Select your own photo</a:t>
            </a:r>
          </a:p>
        </p:txBody>
      </p:sp>
    </p:spTree>
    <p:extLst>
      <p:ext uri="{BB962C8B-B14F-4D97-AF65-F5344CB8AC3E}">
        <p14:creationId xmlns:p14="http://schemas.microsoft.com/office/powerpoint/2010/main" val="4140603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4_Block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GB" noProof="0"/>
              <a:t>TITLE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72000" y="1603200"/>
            <a:ext cx="10848000" cy="936627"/>
          </a:xfrm>
        </p:spPr>
        <p:txBody>
          <a:bodyPr/>
          <a:lstStyle/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en-GB" noProof="0"/>
              <a:t>Date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pPr algn="l"/>
            <a:fld id="{733122C9-A0B9-462F-8757-0847AD287B63}" type="slidenum">
              <a:rPr lang="en-GB" noProof="0" smtClean="0"/>
              <a:pPr algn="l"/>
              <a:t>‹#›</a:t>
            </a:fld>
            <a:endParaRPr lang="en-GB" noProof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en-GB" noProof="0"/>
              <a:t>#add your hashtag</a:t>
            </a:r>
          </a:p>
        </p:txBody>
      </p:sp>
      <p:sp>
        <p:nvSpPr>
          <p:cNvPr id="21" name="Espace réservé du texte 9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72000" y="2638824"/>
            <a:ext cx="4896000" cy="324000"/>
          </a:xfrm>
          <a:solidFill>
            <a:schemeClr val="accent1"/>
          </a:solidFill>
          <a:ln w="9525">
            <a:solidFill>
              <a:schemeClr val="accent1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Text level 1</a:t>
            </a:r>
          </a:p>
        </p:txBody>
      </p:sp>
      <p:sp>
        <p:nvSpPr>
          <p:cNvPr id="22" name="Espace réservé du texte 9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672000" y="2962824"/>
            <a:ext cx="4896000" cy="2352000"/>
          </a:xfrm>
          <a:ln w="9525">
            <a:solidFill>
              <a:schemeClr val="accent1"/>
            </a:solidFill>
          </a:ln>
        </p:spPr>
        <p:txBody>
          <a:bodyPr tIns="72000"/>
          <a:lstStyle>
            <a:lvl1pPr marL="431989" indent="-239994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671983">
              <a:buClr>
                <a:schemeClr val="tx1"/>
              </a:buClr>
              <a:defRPr sz="2133" b="0"/>
            </a:lvl2pPr>
            <a:lvl3pPr indent="0">
              <a:buNone/>
              <a:defRPr/>
            </a:lvl3pPr>
            <a:lvl4pPr marL="911977" indent="-239994">
              <a:buClr>
                <a:schemeClr val="tx1"/>
              </a:buClr>
              <a:buFont typeface="Arial" pitchFamily="34" charset="0"/>
              <a:buChar char="•"/>
              <a:defRPr sz="1867"/>
            </a:lvl4pPr>
          </a:lstStyle>
          <a:p>
            <a:pPr lvl="0"/>
            <a:r>
              <a:rPr lang="en-GB" noProof="0"/>
              <a:t>Text level 2</a:t>
            </a:r>
          </a:p>
          <a:p>
            <a:pPr lvl="1"/>
            <a:r>
              <a:rPr lang="en-GB" noProof="0"/>
              <a:t>Text level 3</a:t>
            </a:r>
          </a:p>
          <a:p>
            <a:pPr lvl="2"/>
            <a:r>
              <a:rPr lang="en-GB" noProof="0"/>
              <a:t>Text level 4</a:t>
            </a:r>
          </a:p>
          <a:p>
            <a:pPr lvl="3"/>
            <a:r>
              <a:rPr lang="en-GB" noProof="0"/>
              <a:t>Text level 5</a:t>
            </a:r>
          </a:p>
        </p:txBody>
      </p:sp>
      <p:sp>
        <p:nvSpPr>
          <p:cNvPr id="23" name="Espace réservé du texte 9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6096000" y="2638824"/>
            <a:ext cx="4896000" cy="324000"/>
          </a:xfrm>
          <a:solidFill>
            <a:schemeClr val="accent2"/>
          </a:solidFill>
          <a:ln w="9525">
            <a:solidFill>
              <a:schemeClr val="accent2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Text level 1</a:t>
            </a:r>
          </a:p>
        </p:txBody>
      </p:sp>
      <p:sp>
        <p:nvSpPr>
          <p:cNvPr id="24" name="Espace réservé du texte 9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6096000" y="2962824"/>
            <a:ext cx="4896000" cy="2352000"/>
          </a:xfrm>
          <a:ln w="9525">
            <a:solidFill>
              <a:schemeClr val="accent2"/>
            </a:solidFill>
          </a:ln>
        </p:spPr>
        <p:txBody>
          <a:bodyPr tIns="72000"/>
          <a:lstStyle>
            <a:lvl1pPr marL="431989" indent="-239994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671983">
              <a:buClr>
                <a:schemeClr val="tx1"/>
              </a:buClr>
              <a:defRPr sz="2133" b="0"/>
            </a:lvl2pPr>
            <a:lvl3pPr indent="0">
              <a:buNone/>
              <a:defRPr/>
            </a:lvl3pPr>
            <a:lvl4pPr marL="911977" indent="-239994">
              <a:buClr>
                <a:schemeClr val="tx1"/>
              </a:buClr>
              <a:buFont typeface="Arial" pitchFamily="34" charset="0"/>
              <a:buChar char="•"/>
              <a:defRPr sz="1867"/>
            </a:lvl4pPr>
          </a:lstStyle>
          <a:p>
            <a:pPr lvl="0"/>
            <a:r>
              <a:rPr lang="en-GB" noProof="0"/>
              <a:t>Text level 2</a:t>
            </a:r>
          </a:p>
          <a:p>
            <a:pPr lvl="1"/>
            <a:r>
              <a:rPr lang="en-GB" noProof="0"/>
              <a:t>Text level 3</a:t>
            </a:r>
          </a:p>
          <a:p>
            <a:pPr lvl="2"/>
            <a:r>
              <a:rPr lang="en-GB" noProof="0"/>
              <a:t>Text level 4</a:t>
            </a:r>
          </a:p>
          <a:p>
            <a:pPr lvl="3"/>
            <a:r>
              <a:rPr lang="en-GB" noProof="0"/>
              <a:t>Text level 5</a:t>
            </a:r>
          </a:p>
        </p:txBody>
      </p:sp>
    </p:spTree>
    <p:extLst>
      <p:ext uri="{BB962C8B-B14F-4D97-AF65-F5344CB8AC3E}">
        <p14:creationId xmlns:p14="http://schemas.microsoft.com/office/powerpoint/2010/main" val="562445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ock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GB" noProof="0"/>
              <a:t>TITLE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en-GB" noProof="0"/>
              <a:t>Date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pPr algn="l"/>
            <a:fld id="{733122C9-A0B9-462F-8757-0847AD287B63}" type="slidenum">
              <a:rPr lang="en-GB" noProof="0" smtClean="0"/>
              <a:pPr algn="l"/>
              <a:t>‹#›</a:t>
            </a:fld>
            <a:endParaRPr lang="en-GB" noProof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en-GB" noProof="0"/>
              <a:t>#add your hashtag</a:t>
            </a:r>
          </a:p>
        </p:txBody>
      </p:sp>
      <p:sp>
        <p:nvSpPr>
          <p:cNvPr id="21" name="Espace réservé du texte 9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72000" y="1652803"/>
            <a:ext cx="2160000" cy="1869331"/>
          </a:xfrm>
          <a:solidFill>
            <a:schemeClr val="accent1"/>
          </a:solidFill>
          <a:ln w="9525">
            <a:solidFill>
              <a:schemeClr val="accent1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Text level 1</a:t>
            </a:r>
          </a:p>
        </p:txBody>
      </p:sp>
      <p:sp>
        <p:nvSpPr>
          <p:cNvPr id="22" name="Espace réservé du texte 9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2834267" y="1652803"/>
            <a:ext cx="8160000" cy="1869331"/>
          </a:xfrm>
          <a:ln w="9525">
            <a:solidFill>
              <a:schemeClr val="accent1"/>
            </a:solidFill>
          </a:ln>
        </p:spPr>
        <p:txBody>
          <a:bodyPr tIns="72000"/>
          <a:lstStyle>
            <a:lvl1pPr marL="431989" indent="-239994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671983">
              <a:buClr>
                <a:schemeClr val="tx1"/>
              </a:buClr>
              <a:defRPr sz="2133" b="0"/>
            </a:lvl2pPr>
            <a:lvl3pPr indent="0">
              <a:buNone/>
              <a:defRPr/>
            </a:lvl3pPr>
            <a:lvl4pPr marL="911977" indent="-239994">
              <a:buClr>
                <a:schemeClr val="tx1"/>
              </a:buClr>
              <a:buFont typeface="Arial" pitchFamily="34" charset="0"/>
              <a:buChar char="•"/>
              <a:defRPr sz="1867"/>
            </a:lvl4pPr>
          </a:lstStyle>
          <a:p>
            <a:pPr lvl="0"/>
            <a:r>
              <a:rPr lang="en-GB" noProof="0"/>
              <a:t>Text level 2</a:t>
            </a:r>
          </a:p>
          <a:p>
            <a:pPr lvl="1"/>
            <a:r>
              <a:rPr lang="en-GB" noProof="0"/>
              <a:t>Text level 3</a:t>
            </a:r>
          </a:p>
          <a:p>
            <a:pPr lvl="2"/>
            <a:r>
              <a:rPr lang="en-GB" noProof="0"/>
              <a:t>Text level 4</a:t>
            </a:r>
          </a:p>
          <a:p>
            <a:pPr lvl="3"/>
            <a:r>
              <a:rPr lang="en-GB" noProof="0"/>
              <a:t>Text level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672000" y="3677701"/>
            <a:ext cx="2160000" cy="1869331"/>
          </a:xfrm>
          <a:solidFill>
            <a:schemeClr val="accent1"/>
          </a:solidFill>
          <a:ln w="9525">
            <a:solidFill>
              <a:schemeClr val="accent1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Text level 1</a:t>
            </a:r>
          </a:p>
        </p:txBody>
      </p:sp>
      <p:sp>
        <p:nvSpPr>
          <p:cNvPr id="23" name="Espace réservé du texte 9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2832795" y="3677701"/>
            <a:ext cx="8160000" cy="1869331"/>
          </a:xfrm>
          <a:ln w="9525">
            <a:solidFill>
              <a:schemeClr val="accent1"/>
            </a:solidFill>
          </a:ln>
        </p:spPr>
        <p:txBody>
          <a:bodyPr tIns="72000"/>
          <a:lstStyle>
            <a:lvl1pPr marL="431989" indent="-239994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671983">
              <a:buClr>
                <a:schemeClr val="tx1"/>
              </a:buClr>
              <a:defRPr sz="2133" b="0"/>
            </a:lvl2pPr>
            <a:lvl3pPr indent="0">
              <a:buNone/>
              <a:defRPr/>
            </a:lvl3pPr>
            <a:lvl4pPr marL="911977" indent="-239994">
              <a:buClr>
                <a:schemeClr val="tx1"/>
              </a:buClr>
              <a:buFont typeface="Arial" pitchFamily="34" charset="0"/>
              <a:buChar char="•"/>
              <a:defRPr sz="1867"/>
            </a:lvl4pPr>
          </a:lstStyle>
          <a:p>
            <a:pPr lvl="0"/>
            <a:r>
              <a:rPr lang="en-GB" noProof="0"/>
              <a:t>Text level 2</a:t>
            </a:r>
          </a:p>
          <a:p>
            <a:pPr lvl="1"/>
            <a:r>
              <a:rPr lang="en-GB" noProof="0"/>
              <a:t>Text level 3</a:t>
            </a:r>
          </a:p>
          <a:p>
            <a:pPr lvl="2"/>
            <a:r>
              <a:rPr lang="en-GB" noProof="0"/>
              <a:t>Text level 4</a:t>
            </a:r>
          </a:p>
          <a:p>
            <a:pPr lvl="3"/>
            <a:r>
              <a:rPr lang="en-GB" noProof="0"/>
              <a:t>Text level 5</a:t>
            </a:r>
          </a:p>
        </p:txBody>
      </p:sp>
    </p:spTree>
    <p:extLst>
      <p:ext uri="{BB962C8B-B14F-4D97-AF65-F5344CB8AC3E}">
        <p14:creationId xmlns:p14="http://schemas.microsoft.com/office/powerpoint/2010/main" val="42623209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ock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GB" noProof="0"/>
              <a:t>TITLE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en-GB" noProof="0"/>
              <a:t>Date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pPr algn="l"/>
            <a:fld id="{733122C9-A0B9-462F-8757-0847AD287B63}" type="slidenum">
              <a:rPr lang="en-GB" noProof="0" smtClean="0"/>
              <a:pPr algn="l"/>
              <a:t>‹#›</a:t>
            </a:fld>
            <a:endParaRPr lang="en-GB" noProof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en-GB" noProof="0"/>
              <a:t>#add your hashtag</a:t>
            </a:r>
          </a:p>
        </p:txBody>
      </p:sp>
      <p:sp>
        <p:nvSpPr>
          <p:cNvPr id="21" name="Espace réservé du texte 9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72000" y="1651200"/>
            <a:ext cx="4896000" cy="335715"/>
          </a:xfrm>
          <a:solidFill>
            <a:schemeClr val="accent2"/>
          </a:solidFill>
          <a:ln w="9525">
            <a:solidFill>
              <a:schemeClr val="bg2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Text level 1</a:t>
            </a:r>
          </a:p>
        </p:txBody>
      </p:sp>
      <p:sp>
        <p:nvSpPr>
          <p:cNvPr id="22" name="Espace réservé du texte 9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672000" y="1985432"/>
            <a:ext cx="4896000" cy="3561600"/>
          </a:xfrm>
          <a:ln w="9525">
            <a:solidFill>
              <a:schemeClr val="bg2"/>
            </a:solidFill>
          </a:ln>
        </p:spPr>
        <p:txBody>
          <a:bodyPr tIns="72000"/>
          <a:lstStyle>
            <a:lvl1pPr marL="431989" indent="-239994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671983">
              <a:buClr>
                <a:schemeClr val="tx1"/>
              </a:buClr>
              <a:defRPr sz="2133" b="0"/>
            </a:lvl2pPr>
            <a:lvl3pPr indent="0">
              <a:buNone/>
              <a:defRPr/>
            </a:lvl3pPr>
            <a:lvl4pPr marL="911977" indent="-239994">
              <a:buClr>
                <a:schemeClr val="tx1"/>
              </a:buClr>
              <a:buFont typeface="Arial" pitchFamily="34" charset="0"/>
              <a:buChar char="•"/>
              <a:defRPr sz="1867"/>
            </a:lvl4pPr>
          </a:lstStyle>
          <a:p>
            <a:pPr lvl="0"/>
            <a:r>
              <a:rPr lang="en-GB" noProof="0"/>
              <a:t>Text level 2</a:t>
            </a:r>
          </a:p>
          <a:p>
            <a:pPr lvl="1"/>
            <a:r>
              <a:rPr lang="en-GB" noProof="0"/>
              <a:t>Text level 3</a:t>
            </a:r>
          </a:p>
          <a:p>
            <a:pPr lvl="2"/>
            <a:r>
              <a:rPr lang="en-GB" noProof="0"/>
              <a:t>Text level 4</a:t>
            </a:r>
          </a:p>
          <a:p>
            <a:pPr lvl="3"/>
            <a:r>
              <a:rPr lang="en-GB" noProof="0"/>
              <a:t>Text level 5</a:t>
            </a:r>
          </a:p>
        </p:txBody>
      </p:sp>
      <p:sp>
        <p:nvSpPr>
          <p:cNvPr id="23" name="Espace réservé du texte 9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6096795" y="1651200"/>
            <a:ext cx="4896000" cy="335715"/>
          </a:xfrm>
          <a:solidFill>
            <a:schemeClr val="accent2"/>
          </a:solidFill>
          <a:ln w="9525">
            <a:solidFill>
              <a:schemeClr val="bg2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Text level 1</a:t>
            </a:r>
          </a:p>
        </p:txBody>
      </p:sp>
      <p:sp>
        <p:nvSpPr>
          <p:cNvPr id="24" name="Espace réservé du texte 9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6096795" y="1985432"/>
            <a:ext cx="4896000" cy="3561600"/>
          </a:xfrm>
          <a:ln w="9525">
            <a:solidFill>
              <a:schemeClr val="bg2"/>
            </a:solidFill>
          </a:ln>
        </p:spPr>
        <p:txBody>
          <a:bodyPr tIns="72000"/>
          <a:lstStyle>
            <a:lvl1pPr marL="431989" indent="-239994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671983">
              <a:buClr>
                <a:schemeClr val="tx1"/>
              </a:buClr>
              <a:defRPr sz="2133" b="0"/>
            </a:lvl2pPr>
            <a:lvl3pPr indent="0">
              <a:buNone/>
              <a:defRPr/>
            </a:lvl3pPr>
            <a:lvl4pPr marL="911977" indent="-239994">
              <a:buClr>
                <a:schemeClr val="tx1"/>
              </a:buClr>
              <a:buFont typeface="Arial" pitchFamily="34" charset="0"/>
              <a:buChar char="•"/>
              <a:defRPr sz="1867"/>
            </a:lvl4pPr>
          </a:lstStyle>
          <a:p>
            <a:pPr lvl="0"/>
            <a:r>
              <a:rPr lang="en-GB" noProof="0"/>
              <a:t>Text level 2</a:t>
            </a:r>
          </a:p>
          <a:p>
            <a:pPr lvl="1"/>
            <a:r>
              <a:rPr lang="en-GB" noProof="0"/>
              <a:t>Text level 3</a:t>
            </a:r>
          </a:p>
          <a:p>
            <a:pPr lvl="2"/>
            <a:r>
              <a:rPr lang="en-GB" noProof="0"/>
              <a:t>Text level 4</a:t>
            </a:r>
          </a:p>
          <a:p>
            <a:pPr lvl="3"/>
            <a:r>
              <a:rPr lang="en-GB" noProof="0"/>
              <a:t>Text level 5</a:t>
            </a:r>
          </a:p>
        </p:txBody>
      </p:sp>
    </p:spTree>
    <p:extLst>
      <p:ext uri="{BB962C8B-B14F-4D97-AF65-F5344CB8AC3E}">
        <p14:creationId xmlns:p14="http://schemas.microsoft.com/office/powerpoint/2010/main" val="3316025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_you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Image_0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6620071" y="-16850"/>
            <a:ext cx="5591179" cy="5712068"/>
          </a:xfrm>
          <a:prstGeom prst="rect">
            <a:avLst/>
          </a:prstGeom>
        </p:spPr>
      </p:pic>
      <p:sp>
        <p:nvSpPr>
          <p:cNvPr id="13" name="Forme libre 12"/>
          <p:cNvSpPr/>
          <p:nvPr userDrawn="1"/>
        </p:nvSpPr>
        <p:spPr>
          <a:xfrm>
            <a:off x="3" y="0"/>
            <a:ext cx="9394668" cy="5160000"/>
          </a:xfrm>
          <a:custGeom>
            <a:avLst/>
            <a:gdLst>
              <a:gd name="connsiteX0" fmla="*/ 0 w 7046001"/>
              <a:gd name="connsiteY0" fmla="*/ 0 h 3870000"/>
              <a:gd name="connsiteX1" fmla="*/ 7046001 w 7046001"/>
              <a:gd name="connsiteY1" fmla="*/ 0 h 3870000"/>
              <a:gd name="connsiteX2" fmla="*/ 5146256 w 7046001"/>
              <a:gd name="connsiteY2" fmla="*/ 3580448 h 3870000"/>
              <a:gd name="connsiteX3" fmla="*/ 5116340 w 7046001"/>
              <a:gd name="connsiteY3" fmla="*/ 3870000 h 3870000"/>
              <a:gd name="connsiteX4" fmla="*/ 0 w 7046001"/>
              <a:gd name="connsiteY4" fmla="*/ 3870000 h 38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46001" h="3870000">
                <a:moveTo>
                  <a:pt x="0" y="0"/>
                </a:moveTo>
                <a:lnTo>
                  <a:pt x="7046001" y="0"/>
                </a:lnTo>
                <a:cubicBezTo>
                  <a:pt x="7040718" y="945283"/>
                  <a:pt x="5396983" y="2115735"/>
                  <a:pt x="5146256" y="3580448"/>
                </a:cubicBezTo>
                <a:lnTo>
                  <a:pt x="5116340" y="3870000"/>
                </a:lnTo>
                <a:lnTo>
                  <a:pt x="0" y="387000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2" name="Rectangle 21"/>
          <p:cNvSpPr/>
          <p:nvPr userDrawn="1"/>
        </p:nvSpPr>
        <p:spPr bwMode="gray">
          <a:xfrm>
            <a:off x="4847169" y="5265205"/>
            <a:ext cx="7344833" cy="1592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72000" y="974400"/>
            <a:ext cx="6384000" cy="223200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None/>
              <a:defRPr sz="3733" b="1" cap="none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9200"/>
              </a:spcBef>
              <a:defRPr sz="2667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GB" noProof="0"/>
              <a:t>THANK YOU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GB" noProof="0"/>
              <a:t>Date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algn="l"/>
            <a:r>
              <a:rPr lang="en-GB" noProof="0"/>
              <a:t>Page: </a:t>
            </a:r>
            <a:fld id="{733122C9-A0B9-462F-8757-0847AD287B63}" type="slidenum">
              <a:rPr lang="en-GB" noProof="0" smtClean="0"/>
              <a:pPr algn="l"/>
              <a:t>‹#›</a:t>
            </a:fld>
            <a:endParaRPr lang="en-GB" noProof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 bwMode="gray">
          <a:xfrm>
            <a:off x="672000" y="585600"/>
            <a:ext cx="6384000" cy="360000"/>
          </a:xfrm>
        </p:spPr>
        <p:txBody>
          <a:bodyPr/>
          <a:lstStyle>
            <a:lvl1pPr algn="l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#add your hashtag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592000" y="5899200"/>
            <a:ext cx="5884800" cy="324000"/>
          </a:xfrm>
        </p:spPr>
        <p:txBody>
          <a:bodyPr anchor="b" anchorCtr="0"/>
          <a:lstStyle>
            <a:lvl1pPr algn="r">
              <a:lnSpc>
                <a:spcPct val="100000"/>
              </a:lnSpc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0"/>
              <a:t>Write your claim here</a:t>
            </a:r>
          </a:p>
        </p:txBody>
      </p:sp>
      <p:sp>
        <p:nvSpPr>
          <p:cNvPr id="16" name="Rectangle 15"/>
          <p:cNvSpPr/>
          <p:nvPr userDrawn="1"/>
        </p:nvSpPr>
        <p:spPr bwMode="gray">
          <a:xfrm>
            <a:off x="5592000" y="6283200"/>
            <a:ext cx="5884800" cy="287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en-GB" sz="1200" noProof="0">
                <a:solidFill>
                  <a:schemeClr val="accent3"/>
                </a:solidFill>
              </a:rPr>
              <a:t>www.gavi.org</a:t>
            </a:r>
          </a:p>
        </p:txBody>
      </p:sp>
      <p:sp>
        <p:nvSpPr>
          <p:cNvPr id="19" name="Rectangle 18"/>
          <p:cNvSpPr/>
          <p:nvPr userDrawn="1"/>
        </p:nvSpPr>
        <p:spPr bwMode="gray">
          <a:xfrm>
            <a:off x="672000" y="3393600"/>
            <a:ext cx="2337600" cy="25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0" y="5157789"/>
            <a:ext cx="12192000" cy="287337"/>
          </a:xfrm>
          <a:solidFill>
            <a:schemeClr val="bg1"/>
          </a:solidFill>
        </p:spPr>
        <p:txBody>
          <a:bodyPr/>
          <a:lstStyle>
            <a:lvl1pPr>
              <a:defRPr sz="133" b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GB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9144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_you_pictu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161280"/>
          </a:xfrm>
          <a:prstGeom prst="rect">
            <a:avLst/>
          </a:prstGeom>
        </p:spPr>
      </p:pic>
      <p:sp>
        <p:nvSpPr>
          <p:cNvPr id="20" name="Espace réservé pour une image  25"/>
          <p:cNvSpPr>
            <a:spLocks noGrp="1"/>
          </p:cNvSpPr>
          <p:nvPr>
            <p:ph type="pic" sz="quarter" idx="10" hasCustomPrompt="1"/>
          </p:nvPr>
        </p:nvSpPr>
        <p:spPr>
          <a:xfrm>
            <a:off x="6821913" y="0"/>
            <a:ext cx="5370089" cy="5158800"/>
          </a:xfrm>
          <a:custGeom>
            <a:avLst/>
            <a:gdLst>
              <a:gd name="connsiteX0" fmla="*/ 1929568 w 4027567"/>
              <a:gd name="connsiteY0" fmla="*/ 0 h 3869100"/>
              <a:gd name="connsiteX1" fmla="*/ 4027567 w 4027567"/>
              <a:gd name="connsiteY1" fmla="*/ 0 h 3869100"/>
              <a:gd name="connsiteX2" fmla="*/ 4027567 w 4027567"/>
              <a:gd name="connsiteY2" fmla="*/ 3869100 h 3869100"/>
              <a:gd name="connsiteX3" fmla="*/ 0 w 4027567"/>
              <a:gd name="connsiteY3" fmla="*/ 3869100 h 3869100"/>
              <a:gd name="connsiteX4" fmla="*/ 29823 w 4027567"/>
              <a:gd name="connsiteY4" fmla="*/ 3580448 h 3869100"/>
              <a:gd name="connsiteX5" fmla="*/ 1929568 w 4027567"/>
              <a:gd name="connsiteY5" fmla="*/ 0 h 386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27567" h="3869100">
                <a:moveTo>
                  <a:pt x="1929568" y="0"/>
                </a:moveTo>
                <a:lnTo>
                  <a:pt x="4027567" y="0"/>
                </a:lnTo>
                <a:lnTo>
                  <a:pt x="4027567" y="3869100"/>
                </a:lnTo>
                <a:lnTo>
                  <a:pt x="0" y="3869100"/>
                </a:lnTo>
                <a:lnTo>
                  <a:pt x="29823" y="3580448"/>
                </a:lnTo>
                <a:cubicBezTo>
                  <a:pt x="280550" y="2115735"/>
                  <a:pt x="1924285" y="945283"/>
                  <a:pt x="1929568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tIns="720000" anchor="ctr" anchorCtr="0">
            <a:noAutofit/>
          </a:bodyPr>
          <a:lstStyle>
            <a:lvl1pPr marL="0" marR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Select your own photo</a:t>
            </a:r>
          </a:p>
        </p:txBody>
      </p:sp>
      <p:sp>
        <p:nvSpPr>
          <p:cNvPr id="22" name="Rectangle 21"/>
          <p:cNvSpPr/>
          <p:nvPr userDrawn="1"/>
        </p:nvSpPr>
        <p:spPr bwMode="gray">
          <a:xfrm>
            <a:off x="4847169" y="5265205"/>
            <a:ext cx="7344833" cy="1592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72000" y="974400"/>
            <a:ext cx="6384000" cy="223200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None/>
              <a:defRPr sz="3733" b="1" cap="none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9200"/>
              </a:spcBef>
              <a:defRPr sz="2667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GB" noProof="0"/>
              <a:t>THANK YOU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GB" noProof="0"/>
              <a:t>Date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algn="l"/>
            <a:r>
              <a:rPr lang="en-GB" noProof="0"/>
              <a:t>Page: </a:t>
            </a:r>
            <a:fld id="{733122C9-A0B9-462F-8757-0847AD287B63}" type="slidenum">
              <a:rPr lang="en-GB" noProof="0" smtClean="0"/>
              <a:pPr algn="l"/>
              <a:t>‹#›</a:t>
            </a:fld>
            <a:endParaRPr lang="en-GB" noProof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 bwMode="gray">
          <a:xfrm>
            <a:off x="672000" y="585600"/>
            <a:ext cx="6384000" cy="360000"/>
          </a:xfrm>
        </p:spPr>
        <p:txBody>
          <a:bodyPr/>
          <a:lstStyle>
            <a:lvl1pPr algn="l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#add your hashtag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592000" y="5899200"/>
            <a:ext cx="5884800" cy="324000"/>
          </a:xfrm>
        </p:spPr>
        <p:txBody>
          <a:bodyPr anchor="b" anchorCtr="0"/>
          <a:lstStyle>
            <a:lvl1pPr algn="r">
              <a:lnSpc>
                <a:spcPct val="100000"/>
              </a:lnSpc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0"/>
              <a:t>Write your claim here</a:t>
            </a:r>
          </a:p>
        </p:txBody>
      </p:sp>
      <p:sp>
        <p:nvSpPr>
          <p:cNvPr id="16" name="Rectangle 15"/>
          <p:cNvSpPr/>
          <p:nvPr userDrawn="1"/>
        </p:nvSpPr>
        <p:spPr bwMode="gray">
          <a:xfrm>
            <a:off x="5592000" y="6283200"/>
            <a:ext cx="5884800" cy="287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en-GB" sz="1200" noProof="0">
                <a:solidFill>
                  <a:schemeClr val="accent3"/>
                </a:solidFill>
              </a:rPr>
              <a:t>www.gavi.org</a:t>
            </a:r>
          </a:p>
        </p:txBody>
      </p:sp>
      <p:sp>
        <p:nvSpPr>
          <p:cNvPr id="19" name="Rectangle 18"/>
          <p:cNvSpPr/>
          <p:nvPr userDrawn="1"/>
        </p:nvSpPr>
        <p:spPr bwMode="gray">
          <a:xfrm>
            <a:off x="672000" y="3391895"/>
            <a:ext cx="2337600" cy="25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0" y="5157789"/>
            <a:ext cx="12192000" cy="287337"/>
          </a:xfrm>
          <a:solidFill>
            <a:schemeClr val="bg1"/>
          </a:solidFill>
        </p:spPr>
        <p:txBody>
          <a:bodyPr/>
          <a:lstStyle>
            <a:lvl1pPr>
              <a:defRPr sz="133" b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GB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82556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BRAND COLOUR PALETTE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noProof="0"/>
              <a:t>Date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#add your hashtag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6" name="ZoneTexte 5"/>
          <p:cNvSpPr txBox="1"/>
          <p:nvPr userDrawn="1"/>
        </p:nvSpPr>
        <p:spPr>
          <a:xfrm>
            <a:off x="672000" y="1506440"/>
            <a:ext cx="4358557" cy="29925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</a:pPr>
            <a:r>
              <a:rPr lang="en-GB" sz="2400" b="0" noProof="0">
                <a:solidFill>
                  <a:schemeClr val="accent1"/>
                </a:solidFill>
              </a:rPr>
              <a:t>Primary</a:t>
            </a:r>
          </a:p>
          <a:p>
            <a:pPr marL="609585" lvl="1" indent="-124881">
              <a:lnSpc>
                <a:spcPct val="100000"/>
              </a:lnSpc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133" b="0" noProof="0"/>
              <a:t>Corporate Colours</a:t>
            </a:r>
          </a:p>
          <a:p>
            <a:pPr marL="609585" lvl="1" indent="-124881">
              <a:lnSpc>
                <a:spcPct val="100000"/>
              </a:lnSpc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133" b="0" noProof="0"/>
              <a:t>Strategic Goal Colours</a:t>
            </a:r>
          </a:p>
          <a:p>
            <a:pPr>
              <a:lnSpc>
                <a:spcPct val="110000"/>
              </a:lnSpc>
            </a:pPr>
            <a:r>
              <a:rPr lang="en-GB" sz="2400" b="0" noProof="0">
                <a:solidFill>
                  <a:schemeClr val="accent1"/>
                </a:solidFill>
              </a:rPr>
              <a:t>Secondary</a:t>
            </a:r>
          </a:p>
        </p:txBody>
      </p:sp>
      <p:sp>
        <p:nvSpPr>
          <p:cNvPr id="7" name="Freeform 8"/>
          <p:cNvSpPr>
            <a:spLocks noChangeAspect="1"/>
          </p:cNvSpPr>
          <p:nvPr userDrawn="1"/>
        </p:nvSpPr>
        <p:spPr bwMode="auto">
          <a:xfrm>
            <a:off x="5012245" y="1416571"/>
            <a:ext cx="432000" cy="640595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GB" sz="2400" noProof="0"/>
          </a:p>
        </p:txBody>
      </p:sp>
      <p:sp>
        <p:nvSpPr>
          <p:cNvPr id="8" name="Rectangle 7"/>
          <p:cNvSpPr/>
          <p:nvPr userDrawn="1"/>
        </p:nvSpPr>
        <p:spPr>
          <a:xfrm>
            <a:off x="5505451" y="1413965"/>
            <a:ext cx="590549" cy="64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R: 0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G: 92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B: 185</a:t>
            </a:r>
          </a:p>
        </p:txBody>
      </p:sp>
      <p:sp>
        <p:nvSpPr>
          <p:cNvPr id="49" name="Rectangle 48"/>
          <p:cNvSpPr/>
          <p:nvPr userDrawn="1"/>
        </p:nvSpPr>
        <p:spPr>
          <a:xfrm>
            <a:off x="6239685" y="5185225"/>
            <a:ext cx="4224801" cy="635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GB" sz="1200" b="1" noProof="0">
                <a:solidFill>
                  <a:schemeClr val="tx1"/>
                </a:solidFill>
              </a:rPr>
              <a:t>Please use the four </a:t>
            </a:r>
            <a:r>
              <a:rPr lang="en-GB" sz="1200" b="1" noProof="0" err="1">
                <a:solidFill>
                  <a:schemeClr val="tx1"/>
                </a:solidFill>
              </a:rPr>
              <a:t>Gavi</a:t>
            </a:r>
            <a:r>
              <a:rPr lang="en-GB" sz="1200" b="1" noProof="0">
                <a:solidFill>
                  <a:schemeClr val="tx1"/>
                </a:solidFill>
              </a:rPr>
              <a:t> corporate colours where possible.  Specific strategic goals </a:t>
            </a:r>
            <a:br>
              <a:rPr lang="en-GB" sz="1200" b="1" noProof="0">
                <a:solidFill>
                  <a:schemeClr val="tx1"/>
                </a:solidFill>
              </a:rPr>
            </a:br>
            <a:r>
              <a:rPr lang="en-GB" sz="1200" b="1" noProof="0">
                <a:solidFill>
                  <a:schemeClr val="tx1"/>
                </a:solidFill>
              </a:rPr>
              <a:t>or vaccines should be highlighted using the key above. </a:t>
            </a:r>
          </a:p>
        </p:txBody>
      </p:sp>
      <p:sp>
        <p:nvSpPr>
          <p:cNvPr id="65" name="Freeform 8"/>
          <p:cNvSpPr>
            <a:spLocks noChangeAspect="1"/>
          </p:cNvSpPr>
          <p:nvPr userDrawn="1"/>
        </p:nvSpPr>
        <p:spPr bwMode="auto">
          <a:xfrm>
            <a:off x="6457437" y="1416571"/>
            <a:ext cx="432000" cy="640595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GB" sz="2400" noProof="0"/>
          </a:p>
        </p:txBody>
      </p:sp>
      <p:sp>
        <p:nvSpPr>
          <p:cNvPr id="66" name="Rectangle 65"/>
          <p:cNvSpPr/>
          <p:nvPr userDrawn="1"/>
        </p:nvSpPr>
        <p:spPr>
          <a:xfrm>
            <a:off x="6950643" y="1413965"/>
            <a:ext cx="590549" cy="64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R: 0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G: 161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B: 223</a:t>
            </a:r>
          </a:p>
        </p:txBody>
      </p:sp>
      <p:sp>
        <p:nvSpPr>
          <p:cNvPr id="68" name="Freeform 8"/>
          <p:cNvSpPr>
            <a:spLocks noChangeAspect="1"/>
          </p:cNvSpPr>
          <p:nvPr userDrawn="1"/>
        </p:nvSpPr>
        <p:spPr bwMode="auto">
          <a:xfrm>
            <a:off x="7869403" y="1416571"/>
            <a:ext cx="432000" cy="640595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GB" sz="2400" noProof="0"/>
          </a:p>
        </p:txBody>
      </p:sp>
      <p:sp>
        <p:nvSpPr>
          <p:cNvPr id="69" name="Rectangle 68"/>
          <p:cNvSpPr/>
          <p:nvPr userDrawn="1"/>
        </p:nvSpPr>
        <p:spPr>
          <a:xfrm>
            <a:off x="8362608" y="1413965"/>
            <a:ext cx="590549" cy="64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R: 149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G: 214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B: 0</a:t>
            </a:r>
          </a:p>
        </p:txBody>
      </p:sp>
      <p:sp>
        <p:nvSpPr>
          <p:cNvPr id="71" name="Freeform 8"/>
          <p:cNvSpPr>
            <a:spLocks noChangeAspect="1"/>
          </p:cNvSpPr>
          <p:nvPr userDrawn="1"/>
        </p:nvSpPr>
        <p:spPr bwMode="auto">
          <a:xfrm>
            <a:off x="9493117" y="1416571"/>
            <a:ext cx="432000" cy="640595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GB" sz="2400" noProof="0"/>
          </a:p>
        </p:txBody>
      </p:sp>
      <p:sp>
        <p:nvSpPr>
          <p:cNvPr id="72" name="Rectangle 71"/>
          <p:cNvSpPr/>
          <p:nvPr userDrawn="1"/>
        </p:nvSpPr>
        <p:spPr>
          <a:xfrm>
            <a:off x="9986323" y="1413965"/>
            <a:ext cx="590549" cy="64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R: 135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G: 135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B: 135</a:t>
            </a:r>
          </a:p>
        </p:txBody>
      </p:sp>
      <p:sp>
        <p:nvSpPr>
          <p:cNvPr id="74" name="Freeform 8"/>
          <p:cNvSpPr>
            <a:spLocks noChangeAspect="1"/>
          </p:cNvSpPr>
          <p:nvPr userDrawn="1"/>
        </p:nvSpPr>
        <p:spPr bwMode="auto">
          <a:xfrm>
            <a:off x="5012245" y="2317997"/>
            <a:ext cx="432000" cy="640595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GB" sz="2400" noProof="0"/>
          </a:p>
        </p:txBody>
      </p:sp>
      <p:sp>
        <p:nvSpPr>
          <p:cNvPr id="75" name="Rectangle 74"/>
          <p:cNvSpPr/>
          <p:nvPr userDrawn="1"/>
        </p:nvSpPr>
        <p:spPr>
          <a:xfrm>
            <a:off x="5505451" y="2315392"/>
            <a:ext cx="951987" cy="64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>
              <a:lnSpc>
                <a:spcPct val="90000"/>
              </a:lnSpc>
            </a:pPr>
            <a:r>
              <a:rPr lang="en-GB" sz="933" b="1" noProof="0">
                <a:solidFill>
                  <a:schemeClr val="tx1"/>
                </a:solidFill>
              </a:rPr>
              <a:t>ACCELERATE</a:t>
            </a:r>
          </a:p>
          <a:p>
            <a:pPr>
              <a:lnSpc>
                <a:spcPct val="90000"/>
              </a:lnSpc>
            </a:pPr>
            <a:r>
              <a:rPr lang="en-GB" sz="933" b="1" noProof="0">
                <a:solidFill>
                  <a:schemeClr val="tx1"/>
                </a:solidFill>
              </a:rPr>
              <a:t>VACCINES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R: 165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G: 24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B: 144</a:t>
            </a:r>
          </a:p>
        </p:txBody>
      </p:sp>
      <p:sp>
        <p:nvSpPr>
          <p:cNvPr id="77" name="Freeform 8"/>
          <p:cNvSpPr>
            <a:spLocks noChangeAspect="1"/>
          </p:cNvSpPr>
          <p:nvPr userDrawn="1"/>
        </p:nvSpPr>
        <p:spPr bwMode="auto">
          <a:xfrm>
            <a:off x="6457437" y="2317997"/>
            <a:ext cx="432000" cy="640595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GB" sz="2400" noProof="0"/>
          </a:p>
        </p:txBody>
      </p:sp>
      <p:sp>
        <p:nvSpPr>
          <p:cNvPr id="78" name="Rectangle 77"/>
          <p:cNvSpPr/>
          <p:nvPr userDrawn="1"/>
        </p:nvSpPr>
        <p:spPr>
          <a:xfrm>
            <a:off x="6950643" y="2315392"/>
            <a:ext cx="918760" cy="64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>
              <a:lnSpc>
                <a:spcPct val="90000"/>
              </a:lnSpc>
            </a:pPr>
            <a:r>
              <a:rPr lang="en-GB" sz="933" b="1" noProof="0">
                <a:solidFill>
                  <a:schemeClr val="tx1"/>
                </a:solidFill>
              </a:rPr>
              <a:t>STRENGTHEN</a:t>
            </a:r>
          </a:p>
          <a:p>
            <a:pPr>
              <a:lnSpc>
                <a:spcPct val="90000"/>
              </a:lnSpc>
            </a:pPr>
            <a:r>
              <a:rPr lang="en-GB" sz="933" b="1" noProof="0">
                <a:solidFill>
                  <a:schemeClr val="tx1"/>
                </a:solidFill>
              </a:rPr>
              <a:t>CAPACITY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R: 206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G: 15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B: 105</a:t>
            </a:r>
          </a:p>
        </p:txBody>
      </p:sp>
      <p:sp>
        <p:nvSpPr>
          <p:cNvPr id="80" name="Freeform 8"/>
          <p:cNvSpPr>
            <a:spLocks noChangeAspect="1"/>
          </p:cNvSpPr>
          <p:nvPr userDrawn="1"/>
        </p:nvSpPr>
        <p:spPr bwMode="auto">
          <a:xfrm>
            <a:off x="7869403" y="2317997"/>
            <a:ext cx="432000" cy="640595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GB" sz="2400" noProof="0"/>
          </a:p>
        </p:txBody>
      </p:sp>
      <p:sp>
        <p:nvSpPr>
          <p:cNvPr id="81" name="Rectangle 80"/>
          <p:cNvSpPr/>
          <p:nvPr userDrawn="1"/>
        </p:nvSpPr>
        <p:spPr>
          <a:xfrm>
            <a:off x="8362608" y="2315392"/>
            <a:ext cx="997755" cy="64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>
              <a:lnSpc>
                <a:spcPct val="90000"/>
              </a:lnSpc>
            </a:pPr>
            <a:r>
              <a:rPr lang="en-GB" sz="933" b="1" noProof="0">
                <a:solidFill>
                  <a:schemeClr val="tx1"/>
                </a:solidFill>
              </a:rPr>
              <a:t>INCREASE</a:t>
            </a:r>
          </a:p>
          <a:p>
            <a:pPr>
              <a:lnSpc>
                <a:spcPct val="90000"/>
              </a:lnSpc>
            </a:pPr>
            <a:r>
              <a:rPr lang="en-GB" sz="933" b="1" noProof="0">
                <a:solidFill>
                  <a:schemeClr val="tx1"/>
                </a:solidFill>
              </a:rPr>
              <a:t>PREDICTABILITY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R: 149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G: 214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B: 0</a:t>
            </a:r>
          </a:p>
        </p:txBody>
      </p:sp>
      <p:sp>
        <p:nvSpPr>
          <p:cNvPr id="83" name="Freeform 8"/>
          <p:cNvSpPr>
            <a:spLocks noChangeAspect="1"/>
          </p:cNvSpPr>
          <p:nvPr userDrawn="1"/>
        </p:nvSpPr>
        <p:spPr bwMode="auto">
          <a:xfrm>
            <a:off x="9493117" y="2317997"/>
            <a:ext cx="432000" cy="640595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GB" sz="2400" noProof="0"/>
          </a:p>
        </p:txBody>
      </p:sp>
      <p:sp>
        <p:nvSpPr>
          <p:cNvPr id="84" name="Rectangle 83"/>
          <p:cNvSpPr/>
          <p:nvPr userDrawn="1"/>
        </p:nvSpPr>
        <p:spPr>
          <a:xfrm>
            <a:off x="9986323" y="2315392"/>
            <a:ext cx="1054211" cy="64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>
              <a:lnSpc>
                <a:spcPct val="90000"/>
              </a:lnSpc>
            </a:pPr>
            <a:r>
              <a:rPr lang="en-GB" sz="933" b="1" noProof="0">
                <a:solidFill>
                  <a:schemeClr val="tx1"/>
                </a:solidFill>
              </a:rPr>
              <a:t>SHAPE</a:t>
            </a:r>
          </a:p>
          <a:p>
            <a:pPr>
              <a:lnSpc>
                <a:spcPct val="90000"/>
              </a:lnSpc>
            </a:pPr>
            <a:r>
              <a:rPr lang="en-GB" sz="933" b="1" noProof="0">
                <a:solidFill>
                  <a:schemeClr val="tx1"/>
                </a:solidFill>
              </a:rPr>
              <a:t>THE MARKET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R: 0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G: 161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B: 223</a:t>
            </a:r>
          </a:p>
        </p:txBody>
      </p:sp>
      <p:sp>
        <p:nvSpPr>
          <p:cNvPr id="97" name="Freeform 8"/>
          <p:cNvSpPr>
            <a:spLocks noChangeAspect="1"/>
          </p:cNvSpPr>
          <p:nvPr userDrawn="1"/>
        </p:nvSpPr>
        <p:spPr bwMode="auto">
          <a:xfrm>
            <a:off x="5012245" y="3401125"/>
            <a:ext cx="432000" cy="640595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rgbClr val="CED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GB" sz="2400" noProof="0"/>
          </a:p>
        </p:txBody>
      </p:sp>
      <p:sp>
        <p:nvSpPr>
          <p:cNvPr id="98" name="Rectangle 97"/>
          <p:cNvSpPr/>
          <p:nvPr userDrawn="1"/>
        </p:nvSpPr>
        <p:spPr>
          <a:xfrm>
            <a:off x="5505451" y="3236979"/>
            <a:ext cx="951987" cy="8047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>
              <a:lnSpc>
                <a:spcPct val="90000"/>
              </a:lnSpc>
            </a:pPr>
            <a:r>
              <a:rPr lang="en-GB" sz="933" b="1" noProof="0">
                <a:solidFill>
                  <a:schemeClr val="tx1"/>
                </a:solidFill>
              </a:rPr>
              <a:t>IPV</a:t>
            </a:r>
          </a:p>
          <a:p>
            <a:pPr>
              <a:lnSpc>
                <a:spcPct val="90000"/>
              </a:lnSpc>
            </a:pPr>
            <a:r>
              <a:rPr lang="en-GB" sz="933" b="1" noProof="0">
                <a:solidFill>
                  <a:schemeClr val="tx1"/>
                </a:solidFill>
              </a:rPr>
              <a:t>INJECTABLE</a:t>
            </a:r>
          </a:p>
          <a:p>
            <a:pPr>
              <a:lnSpc>
                <a:spcPct val="90000"/>
              </a:lnSpc>
            </a:pPr>
            <a:r>
              <a:rPr lang="en-GB" sz="933" b="1" noProof="0">
                <a:solidFill>
                  <a:schemeClr val="tx1"/>
                </a:solidFill>
              </a:rPr>
              <a:t>POLIO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R: 206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G: 220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B: 0</a:t>
            </a:r>
          </a:p>
        </p:txBody>
      </p:sp>
      <p:sp>
        <p:nvSpPr>
          <p:cNvPr id="95" name="Freeform 8"/>
          <p:cNvSpPr>
            <a:spLocks noChangeAspect="1"/>
          </p:cNvSpPr>
          <p:nvPr userDrawn="1"/>
        </p:nvSpPr>
        <p:spPr bwMode="auto">
          <a:xfrm>
            <a:off x="6457437" y="3401125"/>
            <a:ext cx="432000" cy="640595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rgbClr val="B288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GB" sz="2400" noProof="0"/>
          </a:p>
        </p:txBody>
      </p:sp>
      <p:sp>
        <p:nvSpPr>
          <p:cNvPr id="96" name="Rectangle 95"/>
          <p:cNvSpPr/>
          <p:nvPr userDrawn="1"/>
        </p:nvSpPr>
        <p:spPr>
          <a:xfrm>
            <a:off x="6950643" y="3398520"/>
            <a:ext cx="918760" cy="64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>
              <a:lnSpc>
                <a:spcPct val="90000"/>
              </a:lnSpc>
            </a:pPr>
            <a:r>
              <a:rPr lang="en-GB" sz="933" b="1" noProof="0">
                <a:solidFill>
                  <a:schemeClr val="tx1"/>
                </a:solidFill>
              </a:rPr>
              <a:t>JAPANESE</a:t>
            </a:r>
          </a:p>
          <a:p>
            <a:pPr>
              <a:lnSpc>
                <a:spcPct val="90000"/>
              </a:lnSpc>
            </a:pPr>
            <a:r>
              <a:rPr lang="en-GB" sz="933" b="1" noProof="0">
                <a:solidFill>
                  <a:schemeClr val="tx1"/>
                </a:solidFill>
              </a:rPr>
              <a:t>ENCEPHALITIS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R: 178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G: 136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B: 185</a:t>
            </a:r>
          </a:p>
        </p:txBody>
      </p:sp>
      <p:sp>
        <p:nvSpPr>
          <p:cNvPr id="93" name="Freeform 8"/>
          <p:cNvSpPr>
            <a:spLocks noChangeAspect="1"/>
          </p:cNvSpPr>
          <p:nvPr userDrawn="1"/>
        </p:nvSpPr>
        <p:spPr bwMode="auto">
          <a:xfrm>
            <a:off x="7869403" y="3401125"/>
            <a:ext cx="432000" cy="640595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rgbClr val="41B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GB" sz="2400" noProof="0"/>
          </a:p>
        </p:txBody>
      </p:sp>
      <p:sp>
        <p:nvSpPr>
          <p:cNvPr id="94" name="Rectangle 93"/>
          <p:cNvSpPr/>
          <p:nvPr userDrawn="1"/>
        </p:nvSpPr>
        <p:spPr>
          <a:xfrm>
            <a:off x="8362608" y="3398520"/>
            <a:ext cx="590549" cy="64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>
              <a:lnSpc>
                <a:spcPct val="90000"/>
              </a:lnSpc>
            </a:pPr>
            <a:r>
              <a:rPr lang="en-GB" sz="933" b="1" noProof="0">
                <a:solidFill>
                  <a:schemeClr val="tx1"/>
                </a:solidFill>
              </a:rPr>
              <a:t>MEASLES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R: 65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G: 182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B: 230</a:t>
            </a:r>
          </a:p>
        </p:txBody>
      </p:sp>
      <p:sp>
        <p:nvSpPr>
          <p:cNvPr id="91" name="Freeform 8"/>
          <p:cNvSpPr>
            <a:spLocks noChangeAspect="1"/>
          </p:cNvSpPr>
          <p:nvPr userDrawn="1"/>
        </p:nvSpPr>
        <p:spPr bwMode="auto">
          <a:xfrm>
            <a:off x="9493117" y="3401125"/>
            <a:ext cx="432000" cy="640595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rgbClr val="0097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GB" sz="2400" noProof="0"/>
          </a:p>
        </p:txBody>
      </p:sp>
      <p:sp>
        <p:nvSpPr>
          <p:cNvPr id="92" name="Rectangle 91"/>
          <p:cNvSpPr/>
          <p:nvPr userDrawn="1"/>
        </p:nvSpPr>
        <p:spPr>
          <a:xfrm>
            <a:off x="9986323" y="3398520"/>
            <a:ext cx="910211" cy="64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>
              <a:lnSpc>
                <a:spcPct val="90000"/>
              </a:lnSpc>
            </a:pPr>
            <a:r>
              <a:rPr lang="en-GB" sz="933" b="1" noProof="0">
                <a:solidFill>
                  <a:schemeClr val="tx1"/>
                </a:solidFill>
              </a:rPr>
              <a:t>MEASLES</a:t>
            </a:r>
          </a:p>
          <a:p>
            <a:pPr>
              <a:lnSpc>
                <a:spcPct val="90000"/>
              </a:lnSpc>
            </a:pPr>
            <a:r>
              <a:rPr lang="en-GB" sz="933" b="1" noProof="0">
                <a:solidFill>
                  <a:schemeClr val="tx1"/>
                </a:solidFill>
              </a:rPr>
              <a:t>2</a:t>
            </a:r>
            <a:r>
              <a:rPr lang="en-GB" sz="933" b="1" baseline="30000" noProof="0">
                <a:solidFill>
                  <a:schemeClr val="tx1"/>
                </a:solidFill>
              </a:rPr>
              <a:t>ND</a:t>
            </a:r>
            <a:r>
              <a:rPr lang="en-GB" sz="933" b="1" noProof="0">
                <a:solidFill>
                  <a:schemeClr val="tx1"/>
                </a:solidFill>
              </a:rPr>
              <a:t> DOSE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R: 0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G: 151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B: 169</a:t>
            </a:r>
          </a:p>
        </p:txBody>
      </p:sp>
      <p:sp>
        <p:nvSpPr>
          <p:cNvPr id="110" name="Freeform 8"/>
          <p:cNvSpPr>
            <a:spLocks noChangeAspect="1"/>
          </p:cNvSpPr>
          <p:nvPr userDrawn="1"/>
        </p:nvSpPr>
        <p:spPr bwMode="auto">
          <a:xfrm>
            <a:off x="5012245" y="4244901"/>
            <a:ext cx="432000" cy="640595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rgbClr val="0033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GB" sz="2400" noProof="0"/>
          </a:p>
        </p:txBody>
      </p:sp>
      <p:sp>
        <p:nvSpPr>
          <p:cNvPr id="111" name="Rectangle 110"/>
          <p:cNvSpPr/>
          <p:nvPr userDrawn="1"/>
        </p:nvSpPr>
        <p:spPr>
          <a:xfrm>
            <a:off x="5505450" y="4242296"/>
            <a:ext cx="734233" cy="64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>
              <a:lnSpc>
                <a:spcPct val="90000"/>
              </a:lnSpc>
            </a:pPr>
            <a:r>
              <a:rPr lang="en-GB" sz="933" b="1" noProof="0">
                <a:solidFill>
                  <a:schemeClr val="tx1"/>
                </a:solidFill>
              </a:rPr>
              <a:t>PNEUMO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R: 0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G: 51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B: 160</a:t>
            </a:r>
          </a:p>
        </p:txBody>
      </p:sp>
      <p:sp>
        <p:nvSpPr>
          <p:cNvPr id="108" name="Freeform 8"/>
          <p:cNvSpPr>
            <a:spLocks noChangeAspect="1"/>
          </p:cNvSpPr>
          <p:nvPr userDrawn="1"/>
        </p:nvSpPr>
        <p:spPr bwMode="auto">
          <a:xfrm>
            <a:off x="6457437" y="4244901"/>
            <a:ext cx="432000" cy="640595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rgbClr val="D860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GB" sz="2400" noProof="0"/>
          </a:p>
        </p:txBody>
      </p:sp>
      <p:sp>
        <p:nvSpPr>
          <p:cNvPr id="109" name="Rectangle 108"/>
          <p:cNvSpPr/>
          <p:nvPr userDrawn="1"/>
        </p:nvSpPr>
        <p:spPr>
          <a:xfrm>
            <a:off x="6950643" y="4242296"/>
            <a:ext cx="918760" cy="64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>
              <a:lnSpc>
                <a:spcPct val="90000"/>
              </a:lnSpc>
            </a:pPr>
            <a:r>
              <a:rPr lang="en-GB" sz="933" b="1" noProof="0">
                <a:solidFill>
                  <a:schemeClr val="tx1"/>
                </a:solidFill>
              </a:rPr>
              <a:t>ROTAVIRUS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R: 216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G: 96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B: 24</a:t>
            </a:r>
          </a:p>
        </p:txBody>
      </p:sp>
      <p:sp>
        <p:nvSpPr>
          <p:cNvPr id="106" name="Freeform 8"/>
          <p:cNvSpPr>
            <a:spLocks noChangeAspect="1"/>
          </p:cNvSpPr>
          <p:nvPr userDrawn="1"/>
        </p:nvSpPr>
        <p:spPr bwMode="auto">
          <a:xfrm>
            <a:off x="7869403" y="4244901"/>
            <a:ext cx="432000" cy="640595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rgbClr val="EAA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GB" sz="2400" noProof="0"/>
          </a:p>
        </p:txBody>
      </p:sp>
      <p:sp>
        <p:nvSpPr>
          <p:cNvPr id="107" name="Rectangle 106"/>
          <p:cNvSpPr/>
          <p:nvPr userDrawn="1"/>
        </p:nvSpPr>
        <p:spPr>
          <a:xfrm>
            <a:off x="8362608" y="4242296"/>
            <a:ext cx="997755" cy="64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>
              <a:lnSpc>
                <a:spcPct val="90000"/>
              </a:lnSpc>
            </a:pPr>
            <a:r>
              <a:rPr lang="en-GB" sz="933" b="1" noProof="0">
                <a:solidFill>
                  <a:schemeClr val="tx1"/>
                </a:solidFill>
              </a:rPr>
              <a:t>YELLOW</a:t>
            </a:r>
          </a:p>
          <a:p>
            <a:pPr>
              <a:lnSpc>
                <a:spcPct val="90000"/>
              </a:lnSpc>
            </a:pPr>
            <a:r>
              <a:rPr lang="en-GB" sz="933" b="1" noProof="0">
                <a:solidFill>
                  <a:schemeClr val="tx1"/>
                </a:solidFill>
              </a:rPr>
              <a:t>FEVER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R: 234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G: 170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B: 0</a:t>
            </a:r>
          </a:p>
        </p:txBody>
      </p:sp>
      <p:sp>
        <p:nvSpPr>
          <p:cNvPr id="104" name="Freeform 8"/>
          <p:cNvSpPr>
            <a:spLocks noChangeAspect="1"/>
          </p:cNvSpPr>
          <p:nvPr userDrawn="1"/>
        </p:nvSpPr>
        <p:spPr bwMode="auto">
          <a:xfrm>
            <a:off x="9493117" y="4244901"/>
            <a:ext cx="432000" cy="640595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rgbClr val="7D70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GB" sz="2400" noProof="0"/>
          </a:p>
        </p:txBody>
      </p:sp>
      <p:sp>
        <p:nvSpPr>
          <p:cNvPr id="105" name="Rectangle 104"/>
          <p:cNvSpPr/>
          <p:nvPr userDrawn="1"/>
        </p:nvSpPr>
        <p:spPr>
          <a:xfrm>
            <a:off x="9986323" y="4242296"/>
            <a:ext cx="766195" cy="64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>
              <a:lnSpc>
                <a:spcPct val="90000"/>
              </a:lnSpc>
            </a:pPr>
            <a:r>
              <a:rPr lang="en-GB" sz="933" b="1" noProof="0">
                <a:solidFill>
                  <a:schemeClr val="tx1"/>
                </a:solidFill>
              </a:rPr>
              <a:t>TYPHOÏD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R: 125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G: 112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B: 97</a:t>
            </a:r>
          </a:p>
        </p:txBody>
      </p:sp>
      <p:sp>
        <p:nvSpPr>
          <p:cNvPr id="123" name="Freeform 8"/>
          <p:cNvSpPr>
            <a:spLocks noChangeAspect="1"/>
          </p:cNvSpPr>
          <p:nvPr userDrawn="1"/>
        </p:nvSpPr>
        <p:spPr bwMode="auto">
          <a:xfrm>
            <a:off x="672000" y="3401125"/>
            <a:ext cx="432000" cy="640595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rgbClr val="AF5C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GB" sz="2400" noProof="0"/>
          </a:p>
        </p:txBody>
      </p:sp>
      <p:sp>
        <p:nvSpPr>
          <p:cNvPr id="124" name="Rectangle 123"/>
          <p:cNvSpPr/>
          <p:nvPr userDrawn="1"/>
        </p:nvSpPr>
        <p:spPr>
          <a:xfrm>
            <a:off x="1165206" y="3398520"/>
            <a:ext cx="590549" cy="64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>
              <a:lnSpc>
                <a:spcPct val="90000"/>
              </a:lnSpc>
            </a:pPr>
            <a:r>
              <a:rPr lang="en-GB" sz="933" b="1" noProof="0">
                <a:solidFill>
                  <a:schemeClr val="tx1"/>
                </a:solidFill>
              </a:rPr>
              <a:t>CHOLERA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R: 175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G: 92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B: 55</a:t>
            </a:r>
          </a:p>
        </p:txBody>
      </p:sp>
      <p:sp>
        <p:nvSpPr>
          <p:cNvPr id="121" name="Freeform 8"/>
          <p:cNvSpPr>
            <a:spLocks noChangeAspect="1"/>
          </p:cNvSpPr>
          <p:nvPr userDrawn="1"/>
        </p:nvSpPr>
        <p:spPr bwMode="auto">
          <a:xfrm>
            <a:off x="2117192" y="3401125"/>
            <a:ext cx="432000" cy="640595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rgbClr val="D500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GB" sz="2400" noProof="0"/>
          </a:p>
        </p:txBody>
      </p:sp>
      <p:sp>
        <p:nvSpPr>
          <p:cNvPr id="122" name="Rectangle 121"/>
          <p:cNvSpPr/>
          <p:nvPr userDrawn="1"/>
        </p:nvSpPr>
        <p:spPr>
          <a:xfrm>
            <a:off x="2610398" y="3398520"/>
            <a:ext cx="590549" cy="64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>
              <a:lnSpc>
                <a:spcPct val="90000"/>
              </a:lnSpc>
            </a:pPr>
            <a:r>
              <a:rPr lang="en-GB" sz="933" b="1" noProof="0">
                <a:solidFill>
                  <a:schemeClr val="tx1"/>
                </a:solidFill>
              </a:rPr>
              <a:t>HEPB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R: 213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G: 0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B: 50</a:t>
            </a:r>
          </a:p>
        </p:txBody>
      </p:sp>
      <p:sp>
        <p:nvSpPr>
          <p:cNvPr id="119" name="Freeform 8"/>
          <p:cNvSpPr>
            <a:spLocks noChangeAspect="1"/>
          </p:cNvSpPr>
          <p:nvPr userDrawn="1"/>
        </p:nvSpPr>
        <p:spPr bwMode="auto">
          <a:xfrm>
            <a:off x="3529157" y="3401125"/>
            <a:ext cx="432000" cy="640595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rgbClr val="F59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GB" sz="2400" noProof="0"/>
          </a:p>
        </p:txBody>
      </p:sp>
      <p:sp>
        <p:nvSpPr>
          <p:cNvPr id="120" name="Rectangle 119"/>
          <p:cNvSpPr/>
          <p:nvPr userDrawn="1"/>
        </p:nvSpPr>
        <p:spPr>
          <a:xfrm>
            <a:off x="4022363" y="3398520"/>
            <a:ext cx="590549" cy="64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>
              <a:lnSpc>
                <a:spcPct val="90000"/>
              </a:lnSpc>
            </a:pPr>
            <a:r>
              <a:rPr lang="en-GB" sz="933" b="1" noProof="0">
                <a:solidFill>
                  <a:schemeClr val="tx1"/>
                </a:solidFill>
              </a:rPr>
              <a:t>HPV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R: 245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G: 155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B: 187</a:t>
            </a:r>
          </a:p>
        </p:txBody>
      </p:sp>
      <p:sp>
        <p:nvSpPr>
          <p:cNvPr id="126" name="Freeform 8"/>
          <p:cNvSpPr>
            <a:spLocks noChangeAspect="1"/>
          </p:cNvSpPr>
          <p:nvPr userDrawn="1"/>
        </p:nvSpPr>
        <p:spPr bwMode="auto">
          <a:xfrm>
            <a:off x="5012245" y="5110123"/>
            <a:ext cx="432000" cy="640595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rgbClr val="6463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GB" sz="2400" noProof="0"/>
          </a:p>
        </p:txBody>
      </p:sp>
      <p:sp>
        <p:nvSpPr>
          <p:cNvPr id="127" name="Rectangle 126"/>
          <p:cNvSpPr/>
          <p:nvPr userDrawn="1"/>
        </p:nvSpPr>
        <p:spPr>
          <a:xfrm>
            <a:off x="5505451" y="5107517"/>
            <a:ext cx="590549" cy="64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>
              <a:lnSpc>
                <a:spcPct val="90000"/>
              </a:lnSpc>
            </a:pPr>
            <a:r>
              <a:rPr lang="en-GB" sz="933" b="1" noProof="0">
                <a:solidFill>
                  <a:schemeClr val="tx1"/>
                </a:solidFill>
              </a:rPr>
              <a:t>RABIES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R: 100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G: 99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B: 99</a:t>
            </a:r>
          </a:p>
        </p:txBody>
      </p:sp>
      <p:sp>
        <p:nvSpPr>
          <p:cNvPr id="137" name="Freeform 8"/>
          <p:cNvSpPr>
            <a:spLocks noChangeAspect="1"/>
          </p:cNvSpPr>
          <p:nvPr userDrawn="1"/>
        </p:nvSpPr>
        <p:spPr bwMode="auto">
          <a:xfrm>
            <a:off x="672000" y="4244901"/>
            <a:ext cx="432000" cy="640595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rgbClr val="005A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GB" sz="2400" noProof="0"/>
          </a:p>
        </p:txBody>
      </p:sp>
      <p:sp>
        <p:nvSpPr>
          <p:cNvPr id="138" name="Rectangle 137"/>
          <p:cNvSpPr/>
          <p:nvPr userDrawn="1"/>
        </p:nvSpPr>
        <p:spPr>
          <a:xfrm>
            <a:off x="1165205" y="4242296"/>
            <a:ext cx="802336" cy="64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>
              <a:lnSpc>
                <a:spcPct val="90000"/>
              </a:lnSpc>
            </a:pPr>
            <a:r>
              <a:rPr lang="en-GB" sz="933" b="1" noProof="0">
                <a:solidFill>
                  <a:schemeClr val="tx1"/>
                </a:solidFill>
              </a:rPr>
              <a:t>MEASLES</a:t>
            </a:r>
          </a:p>
          <a:p>
            <a:pPr>
              <a:lnSpc>
                <a:spcPct val="90000"/>
              </a:lnSpc>
            </a:pPr>
            <a:r>
              <a:rPr lang="en-GB" sz="933" b="1" noProof="0">
                <a:solidFill>
                  <a:schemeClr val="tx1"/>
                </a:solidFill>
              </a:rPr>
              <a:t>RUBELLA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R: 0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G: 90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B: 112</a:t>
            </a:r>
          </a:p>
        </p:txBody>
      </p:sp>
      <p:sp>
        <p:nvSpPr>
          <p:cNvPr id="135" name="Freeform 8"/>
          <p:cNvSpPr>
            <a:spLocks noChangeAspect="1"/>
          </p:cNvSpPr>
          <p:nvPr userDrawn="1"/>
        </p:nvSpPr>
        <p:spPr bwMode="auto">
          <a:xfrm>
            <a:off x="2117192" y="4244901"/>
            <a:ext cx="432000" cy="640595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rgbClr val="0096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GB" sz="2400" noProof="0"/>
          </a:p>
        </p:txBody>
      </p:sp>
      <p:sp>
        <p:nvSpPr>
          <p:cNvPr id="136" name="Rectangle 135"/>
          <p:cNvSpPr/>
          <p:nvPr userDrawn="1"/>
        </p:nvSpPr>
        <p:spPr>
          <a:xfrm>
            <a:off x="2610397" y="4242296"/>
            <a:ext cx="918760" cy="64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>
              <a:lnSpc>
                <a:spcPct val="90000"/>
              </a:lnSpc>
            </a:pPr>
            <a:r>
              <a:rPr lang="en-GB" sz="933" b="1" noProof="0">
                <a:solidFill>
                  <a:schemeClr val="tx1"/>
                </a:solidFill>
              </a:rPr>
              <a:t>MENINGITIS</a:t>
            </a:r>
          </a:p>
          <a:p>
            <a:pPr>
              <a:lnSpc>
                <a:spcPct val="90000"/>
              </a:lnSpc>
            </a:pPr>
            <a:r>
              <a:rPr lang="en-GB" sz="933" b="1" noProof="0">
                <a:solidFill>
                  <a:schemeClr val="tx1"/>
                </a:solidFill>
              </a:rPr>
              <a:t>A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R: 0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G: 150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B: 57</a:t>
            </a:r>
          </a:p>
        </p:txBody>
      </p:sp>
      <p:sp>
        <p:nvSpPr>
          <p:cNvPr id="133" name="Freeform 8"/>
          <p:cNvSpPr>
            <a:spLocks noChangeAspect="1"/>
          </p:cNvSpPr>
          <p:nvPr userDrawn="1"/>
        </p:nvSpPr>
        <p:spPr bwMode="auto">
          <a:xfrm>
            <a:off x="3529157" y="4244901"/>
            <a:ext cx="432000" cy="640595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rgbClr val="6532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GB" sz="2400" noProof="0"/>
          </a:p>
        </p:txBody>
      </p:sp>
      <p:sp>
        <p:nvSpPr>
          <p:cNvPr id="134" name="Rectangle 133"/>
          <p:cNvSpPr/>
          <p:nvPr userDrawn="1"/>
        </p:nvSpPr>
        <p:spPr>
          <a:xfrm>
            <a:off x="4022363" y="4242296"/>
            <a:ext cx="989883" cy="64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>
              <a:lnSpc>
                <a:spcPct val="90000"/>
              </a:lnSpc>
            </a:pPr>
            <a:r>
              <a:rPr lang="en-GB" sz="933" b="1" noProof="0">
                <a:solidFill>
                  <a:schemeClr val="tx1"/>
                </a:solidFill>
              </a:rPr>
              <a:t>PENTA</a:t>
            </a:r>
          </a:p>
          <a:p>
            <a:pPr>
              <a:lnSpc>
                <a:spcPct val="90000"/>
              </a:lnSpc>
            </a:pPr>
            <a:r>
              <a:rPr lang="en-GB" sz="933" b="1" noProof="0">
                <a:solidFill>
                  <a:schemeClr val="tx1"/>
                </a:solidFill>
              </a:rPr>
              <a:t>DTP–HEP-HIB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R: 101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G: 50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B: 121</a:t>
            </a:r>
          </a:p>
        </p:txBody>
      </p:sp>
      <p:sp>
        <p:nvSpPr>
          <p:cNvPr id="149" name="Freeform 8"/>
          <p:cNvSpPr>
            <a:spLocks noChangeAspect="1"/>
          </p:cNvSpPr>
          <p:nvPr userDrawn="1"/>
        </p:nvSpPr>
        <p:spPr bwMode="auto">
          <a:xfrm>
            <a:off x="672000" y="5110123"/>
            <a:ext cx="432000" cy="640595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rgbClr val="C6C6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GB" sz="2400" noProof="0"/>
          </a:p>
        </p:txBody>
      </p:sp>
      <p:sp>
        <p:nvSpPr>
          <p:cNvPr id="150" name="Rectangle 149"/>
          <p:cNvSpPr/>
          <p:nvPr userDrawn="1"/>
        </p:nvSpPr>
        <p:spPr>
          <a:xfrm>
            <a:off x="1165205" y="5107517"/>
            <a:ext cx="802336" cy="64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>
              <a:lnSpc>
                <a:spcPct val="90000"/>
              </a:lnSpc>
            </a:pPr>
            <a:r>
              <a:rPr lang="en-GB" sz="933" b="1" noProof="0">
                <a:solidFill>
                  <a:schemeClr val="tx1"/>
                </a:solidFill>
              </a:rPr>
              <a:t>DENGUE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R: 198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G:</a:t>
            </a:r>
            <a:r>
              <a:rPr lang="en-GB" sz="933" baseline="0" noProof="0">
                <a:solidFill>
                  <a:schemeClr val="tx1"/>
                </a:solidFill>
              </a:rPr>
              <a:t> </a:t>
            </a:r>
            <a:r>
              <a:rPr lang="en-GB" sz="933" noProof="0">
                <a:solidFill>
                  <a:schemeClr val="tx1"/>
                </a:solidFill>
              </a:rPr>
              <a:t>198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B:</a:t>
            </a:r>
            <a:r>
              <a:rPr lang="en-GB" sz="933" baseline="0" noProof="0">
                <a:solidFill>
                  <a:schemeClr val="tx1"/>
                </a:solidFill>
              </a:rPr>
              <a:t> </a:t>
            </a:r>
            <a:r>
              <a:rPr lang="en-GB" sz="933" noProof="0">
                <a:solidFill>
                  <a:schemeClr val="tx1"/>
                </a:solidFill>
              </a:rPr>
              <a:t>198</a:t>
            </a:r>
          </a:p>
        </p:txBody>
      </p:sp>
      <p:sp>
        <p:nvSpPr>
          <p:cNvPr id="147" name="Freeform 8"/>
          <p:cNvSpPr>
            <a:spLocks noChangeAspect="1"/>
          </p:cNvSpPr>
          <p:nvPr userDrawn="1"/>
        </p:nvSpPr>
        <p:spPr bwMode="auto">
          <a:xfrm>
            <a:off x="2117192" y="5110123"/>
            <a:ext cx="432000" cy="640595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rgbClr val="A8A8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GB" sz="2400" noProof="0"/>
          </a:p>
        </p:txBody>
      </p:sp>
      <p:sp>
        <p:nvSpPr>
          <p:cNvPr id="148" name="Rectangle 147"/>
          <p:cNvSpPr/>
          <p:nvPr userDrawn="1"/>
        </p:nvSpPr>
        <p:spPr>
          <a:xfrm>
            <a:off x="2610398" y="5107517"/>
            <a:ext cx="590549" cy="64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>
              <a:lnSpc>
                <a:spcPct val="90000"/>
              </a:lnSpc>
            </a:pPr>
            <a:r>
              <a:rPr lang="en-GB" sz="933" b="1" noProof="0">
                <a:solidFill>
                  <a:schemeClr val="tx1"/>
                </a:solidFill>
              </a:rPr>
              <a:t>MALARIA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R: 168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G: 168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B: 167</a:t>
            </a:r>
          </a:p>
        </p:txBody>
      </p:sp>
      <p:sp>
        <p:nvSpPr>
          <p:cNvPr id="145" name="Freeform 8"/>
          <p:cNvSpPr>
            <a:spLocks noChangeAspect="1"/>
          </p:cNvSpPr>
          <p:nvPr userDrawn="1"/>
        </p:nvSpPr>
        <p:spPr bwMode="auto">
          <a:xfrm>
            <a:off x="3529157" y="5110123"/>
            <a:ext cx="432000" cy="640595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rgbClr val="8787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GB" sz="2400" noProof="0"/>
          </a:p>
        </p:txBody>
      </p:sp>
      <p:sp>
        <p:nvSpPr>
          <p:cNvPr id="146" name="Rectangle 145"/>
          <p:cNvSpPr/>
          <p:nvPr userDrawn="1"/>
        </p:nvSpPr>
        <p:spPr>
          <a:xfrm>
            <a:off x="4022363" y="5107517"/>
            <a:ext cx="989883" cy="64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>
              <a:lnSpc>
                <a:spcPct val="90000"/>
              </a:lnSpc>
            </a:pPr>
            <a:r>
              <a:rPr lang="en-GB" sz="933" b="1" noProof="0">
                <a:solidFill>
                  <a:schemeClr val="tx1"/>
                </a:solidFill>
              </a:rPr>
              <a:t>MATERNAL</a:t>
            </a:r>
          </a:p>
          <a:p>
            <a:pPr>
              <a:lnSpc>
                <a:spcPct val="90000"/>
              </a:lnSpc>
            </a:pPr>
            <a:r>
              <a:rPr lang="en-GB" sz="933" b="1" noProof="0">
                <a:solidFill>
                  <a:schemeClr val="tx1"/>
                </a:solidFill>
              </a:rPr>
              <a:t>FLU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R: 135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G: 135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B: 135</a:t>
            </a:r>
          </a:p>
        </p:txBody>
      </p:sp>
    </p:spTree>
    <p:extLst>
      <p:ext uri="{BB962C8B-B14F-4D97-AF65-F5344CB8AC3E}">
        <p14:creationId xmlns:p14="http://schemas.microsoft.com/office/powerpoint/2010/main" val="9638516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161280"/>
          </a:xfrm>
          <a:prstGeom prst="rect">
            <a:avLst/>
          </a:prstGeom>
        </p:spPr>
      </p:pic>
      <p:pic>
        <p:nvPicPr>
          <p:cNvPr id="13" name="Image 12" descr="Bas_couv.png"/>
          <p:cNvPicPr>
            <a:picLocks noChangeAspect="1"/>
          </p:cNvPicPr>
          <p:nvPr userDrawn="1"/>
        </p:nvPicPr>
        <p:blipFill>
          <a:blip r:embed="rId3" cstate="print"/>
          <a:srcRect r="60243" b="722"/>
          <a:stretch>
            <a:fillRect/>
          </a:stretch>
        </p:blipFill>
        <p:spPr bwMode="gray">
          <a:xfrm>
            <a:off x="251520" y="5213040"/>
            <a:ext cx="3416493" cy="1584000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 bwMode="gray">
          <a:xfrm>
            <a:off x="4847169" y="5265205"/>
            <a:ext cx="7344833" cy="1592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72000" y="974400"/>
            <a:ext cx="6384000" cy="223200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None/>
              <a:defRPr sz="3733" b="1" cap="none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9200"/>
              </a:spcBef>
              <a:defRPr sz="2667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GB" noProof="0"/>
              <a:t>TITLE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72000" y="3585600"/>
            <a:ext cx="6384000" cy="147840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None/>
              <a:defRPr sz="2667" b="0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9200"/>
              </a:spcBef>
              <a:defRPr sz="2667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GB" noProof="0"/>
              <a:t>SUBTITLE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GB" noProof="0"/>
              <a:t>Date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algn="l"/>
            <a:r>
              <a:rPr lang="en-GB" noProof="0"/>
              <a:t>Page: </a:t>
            </a:r>
            <a:fld id="{733122C9-A0B9-462F-8757-0847AD287B63}" type="slidenum">
              <a:rPr lang="en-GB" noProof="0" smtClean="0"/>
              <a:pPr algn="l"/>
              <a:t>‹#›</a:t>
            </a:fld>
            <a:endParaRPr lang="en-GB" noProof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 bwMode="gray">
          <a:xfrm>
            <a:off x="672000" y="585600"/>
            <a:ext cx="6384000" cy="360000"/>
          </a:xfrm>
        </p:spPr>
        <p:txBody>
          <a:bodyPr/>
          <a:lstStyle>
            <a:lvl1pPr algn="l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#add your hashtag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592000" y="5899200"/>
            <a:ext cx="5884800" cy="326400"/>
          </a:xfrm>
        </p:spPr>
        <p:txBody>
          <a:bodyPr anchor="b" anchorCtr="0"/>
          <a:lstStyle>
            <a:lvl1pPr algn="r">
              <a:lnSpc>
                <a:spcPct val="100000"/>
              </a:lnSpc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0"/>
              <a:t>Write your claim here</a:t>
            </a:r>
          </a:p>
        </p:txBody>
      </p:sp>
      <p:sp>
        <p:nvSpPr>
          <p:cNvPr id="16" name="Rectangle 15"/>
          <p:cNvSpPr/>
          <p:nvPr userDrawn="1"/>
        </p:nvSpPr>
        <p:spPr bwMode="gray">
          <a:xfrm>
            <a:off x="5592000" y="6283200"/>
            <a:ext cx="5884800" cy="2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en-GB" sz="1200" noProof="0">
                <a:solidFill>
                  <a:schemeClr val="accent3"/>
                </a:solidFill>
              </a:rPr>
              <a:t>www.gavi.org</a:t>
            </a:r>
          </a:p>
        </p:txBody>
      </p:sp>
      <p:sp>
        <p:nvSpPr>
          <p:cNvPr id="18" name="Rectangle 17"/>
          <p:cNvSpPr/>
          <p:nvPr userDrawn="1"/>
        </p:nvSpPr>
        <p:spPr bwMode="gray">
          <a:xfrm>
            <a:off x="672000" y="3391895"/>
            <a:ext cx="2337600" cy="25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/>
          </a:p>
        </p:txBody>
      </p:sp>
    </p:spTree>
    <p:extLst>
      <p:ext uri="{BB962C8B-B14F-4D97-AF65-F5344CB8AC3E}">
        <p14:creationId xmlns:p14="http://schemas.microsoft.com/office/powerpoint/2010/main" val="1086006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Pictu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161280"/>
          </a:xfrm>
          <a:prstGeom prst="rect">
            <a:avLst/>
          </a:prstGeom>
        </p:spPr>
      </p:pic>
      <p:pic>
        <p:nvPicPr>
          <p:cNvPr id="23" name="Image 22" descr="Bas_couv.png"/>
          <p:cNvPicPr>
            <a:picLocks noChangeAspect="1"/>
          </p:cNvPicPr>
          <p:nvPr userDrawn="1"/>
        </p:nvPicPr>
        <p:blipFill>
          <a:blip r:embed="rId3" cstate="print"/>
          <a:srcRect r="60243" b="722"/>
          <a:stretch>
            <a:fillRect/>
          </a:stretch>
        </p:blipFill>
        <p:spPr bwMode="gray">
          <a:xfrm>
            <a:off x="251520" y="5213040"/>
            <a:ext cx="3416493" cy="1584000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 bwMode="gray">
          <a:xfrm>
            <a:off x="4847169" y="5265205"/>
            <a:ext cx="7344833" cy="1592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72000" y="974400"/>
            <a:ext cx="6384000" cy="223200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None/>
              <a:defRPr sz="3733" b="1" cap="none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9200"/>
              </a:spcBef>
              <a:defRPr sz="2667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GB" noProof="0"/>
              <a:t>TITLE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72000" y="3585600"/>
            <a:ext cx="6384000" cy="147960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None/>
              <a:defRPr sz="2667" b="0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9200"/>
              </a:spcBef>
              <a:defRPr sz="2667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GB" noProof="0"/>
              <a:t>SUBTITLE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GB" noProof="0"/>
              <a:t>Date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algn="l"/>
            <a:r>
              <a:rPr lang="en-GB" noProof="0"/>
              <a:t>Page: </a:t>
            </a:r>
            <a:fld id="{733122C9-A0B9-462F-8757-0847AD287B63}" type="slidenum">
              <a:rPr lang="en-GB" noProof="0" smtClean="0"/>
              <a:pPr algn="l"/>
              <a:t>‹#›</a:t>
            </a:fld>
            <a:endParaRPr lang="en-GB" noProof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 bwMode="gray">
          <a:xfrm>
            <a:off x="672000" y="585600"/>
            <a:ext cx="6384000" cy="360000"/>
          </a:xfrm>
        </p:spPr>
        <p:txBody>
          <a:bodyPr/>
          <a:lstStyle>
            <a:lvl1pPr algn="l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#add your hashtag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592000" y="5899200"/>
            <a:ext cx="5884800" cy="324000"/>
          </a:xfrm>
        </p:spPr>
        <p:txBody>
          <a:bodyPr anchor="b" anchorCtr="0"/>
          <a:lstStyle>
            <a:lvl1pPr algn="r">
              <a:lnSpc>
                <a:spcPct val="100000"/>
              </a:lnSpc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0"/>
              <a:t>Write your claim here</a:t>
            </a:r>
          </a:p>
        </p:txBody>
      </p:sp>
      <p:sp>
        <p:nvSpPr>
          <p:cNvPr id="16" name="Rectangle 15"/>
          <p:cNvSpPr/>
          <p:nvPr userDrawn="1"/>
        </p:nvSpPr>
        <p:spPr bwMode="gray">
          <a:xfrm>
            <a:off x="5592000" y="6283200"/>
            <a:ext cx="5884800" cy="287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en-GB" sz="1200" noProof="0">
                <a:solidFill>
                  <a:schemeClr val="accent3"/>
                </a:solidFill>
              </a:rPr>
              <a:t>www.gavi.org</a:t>
            </a:r>
          </a:p>
        </p:txBody>
      </p:sp>
      <p:sp>
        <p:nvSpPr>
          <p:cNvPr id="19" name="Rectangle 18"/>
          <p:cNvSpPr/>
          <p:nvPr userDrawn="1"/>
        </p:nvSpPr>
        <p:spPr bwMode="gray">
          <a:xfrm>
            <a:off x="672000" y="3391895"/>
            <a:ext cx="2337600" cy="25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/>
          </a:p>
        </p:txBody>
      </p:sp>
      <p:sp>
        <p:nvSpPr>
          <p:cNvPr id="18" name="Espace réservé pour une image  25"/>
          <p:cNvSpPr>
            <a:spLocks noGrp="1"/>
          </p:cNvSpPr>
          <p:nvPr>
            <p:ph type="pic" sz="quarter" idx="10" hasCustomPrompt="1"/>
          </p:nvPr>
        </p:nvSpPr>
        <p:spPr>
          <a:xfrm>
            <a:off x="6821913" y="0"/>
            <a:ext cx="5370089" cy="5158800"/>
          </a:xfrm>
          <a:custGeom>
            <a:avLst/>
            <a:gdLst>
              <a:gd name="connsiteX0" fmla="*/ 1929568 w 4027567"/>
              <a:gd name="connsiteY0" fmla="*/ 0 h 3869100"/>
              <a:gd name="connsiteX1" fmla="*/ 4027567 w 4027567"/>
              <a:gd name="connsiteY1" fmla="*/ 0 h 3869100"/>
              <a:gd name="connsiteX2" fmla="*/ 4027567 w 4027567"/>
              <a:gd name="connsiteY2" fmla="*/ 3869100 h 3869100"/>
              <a:gd name="connsiteX3" fmla="*/ 0 w 4027567"/>
              <a:gd name="connsiteY3" fmla="*/ 3869100 h 3869100"/>
              <a:gd name="connsiteX4" fmla="*/ 29823 w 4027567"/>
              <a:gd name="connsiteY4" fmla="*/ 3580448 h 3869100"/>
              <a:gd name="connsiteX5" fmla="*/ 1929568 w 4027567"/>
              <a:gd name="connsiteY5" fmla="*/ 0 h 386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27567" h="3869100">
                <a:moveTo>
                  <a:pt x="1929568" y="0"/>
                </a:moveTo>
                <a:lnTo>
                  <a:pt x="4027567" y="0"/>
                </a:lnTo>
                <a:lnTo>
                  <a:pt x="4027567" y="3869100"/>
                </a:lnTo>
                <a:lnTo>
                  <a:pt x="0" y="3869100"/>
                </a:lnTo>
                <a:lnTo>
                  <a:pt x="29823" y="3580448"/>
                </a:lnTo>
                <a:cubicBezTo>
                  <a:pt x="280550" y="2115735"/>
                  <a:pt x="1924285" y="945283"/>
                  <a:pt x="1929568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tIns="720000" anchor="ctr" anchorCtr="0">
            <a:noAutofit/>
          </a:bodyPr>
          <a:lstStyle>
            <a:lvl1pPr marL="0" marR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Select your own photo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0" y="5157789"/>
            <a:ext cx="12192000" cy="287337"/>
          </a:xfrm>
          <a:solidFill>
            <a:schemeClr val="bg1"/>
          </a:solidFill>
        </p:spPr>
        <p:txBody>
          <a:bodyPr/>
          <a:lstStyle>
            <a:lvl1pPr>
              <a:defRPr sz="133" b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GB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84651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Pictu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161280"/>
          </a:xfrm>
          <a:prstGeom prst="rect">
            <a:avLst/>
          </a:prstGeom>
        </p:spPr>
      </p:pic>
      <p:pic>
        <p:nvPicPr>
          <p:cNvPr id="23" name="Image 22" descr="Bas_couv.png"/>
          <p:cNvPicPr>
            <a:picLocks noChangeAspect="1"/>
          </p:cNvPicPr>
          <p:nvPr userDrawn="1"/>
        </p:nvPicPr>
        <p:blipFill>
          <a:blip r:embed="rId3" cstate="print"/>
          <a:srcRect r="60243" b="722"/>
          <a:stretch>
            <a:fillRect/>
          </a:stretch>
        </p:blipFill>
        <p:spPr bwMode="gray">
          <a:xfrm>
            <a:off x="251520" y="5213040"/>
            <a:ext cx="3416493" cy="1584000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 bwMode="gray">
          <a:xfrm>
            <a:off x="4847169" y="5265205"/>
            <a:ext cx="7344833" cy="1592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72000" y="974400"/>
            <a:ext cx="6384000" cy="223200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None/>
              <a:defRPr sz="3733" b="1" cap="none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9200"/>
              </a:spcBef>
              <a:defRPr sz="2667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GB" noProof="0"/>
              <a:t>TITLE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72000" y="3585600"/>
            <a:ext cx="6384000" cy="147960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None/>
              <a:defRPr sz="2667" b="0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9200"/>
              </a:spcBef>
              <a:defRPr sz="2667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GB" noProof="0"/>
              <a:t>SUBTITLE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GB" noProof="0"/>
              <a:t>Date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algn="l"/>
            <a:r>
              <a:rPr lang="en-GB" noProof="0"/>
              <a:t>Page: </a:t>
            </a:r>
            <a:fld id="{733122C9-A0B9-462F-8757-0847AD287B63}" type="slidenum">
              <a:rPr lang="en-GB" noProof="0" smtClean="0"/>
              <a:pPr algn="l"/>
              <a:t>‹#›</a:t>
            </a:fld>
            <a:endParaRPr lang="en-GB" noProof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 bwMode="gray">
          <a:xfrm>
            <a:off x="672000" y="585600"/>
            <a:ext cx="6384000" cy="360000"/>
          </a:xfrm>
        </p:spPr>
        <p:txBody>
          <a:bodyPr/>
          <a:lstStyle>
            <a:lvl1pPr algn="l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#add your hashtag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592000" y="5899200"/>
            <a:ext cx="5884800" cy="324000"/>
          </a:xfrm>
        </p:spPr>
        <p:txBody>
          <a:bodyPr anchor="b" anchorCtr="0"/>
          <a:lstStyle>
            <a:lvl1pPr algn="r">
              <a:lnSpc>
                <a:spcPct val="100000"/>
              </a:lnSpc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0"/>
              <a:t>Write your claim here</a:t>
            </a:r>
          </a:p>
        </p:txBody>
      </p:sp>
      <p:sp>
        <p:nvSpPr>
          <p:cNvPr id="16" name="Rectangle 15"/>
          <p:cNvSpPr/>
          <p:nvPr userDrawn="1"/>
        </p:nvSpPr>
        <p:spPr bwMode="gray">
          <a:xfrm>
            <a:off x="5592000" y="6283200"/>
            <a:ext cx="5884800" cy="287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en-GB" sz="1200" noProof="0">
                <a:solidFill>
                  <a:schemeClr val="accent3"/>
                </a:solidFill>
              </a:rPr>
              <a:t>www.gavi.org</a:t>
            </a:r>
          </a:p>
        </p:txBody>
      </p:sp>
      <p:sp>
        <p:nvSpPr>
          <p:cNvPr id="19" name="Rectangle 18"/>
          <p:cNvSpPr/>
          <p:nvPr userDrawn="1"/>
        </p:nvSpPr>
        <p:spPr bwMode="gray">
          <a:xfrm>
            <a:off x="672000" y="3391895"/>
            <a:ext cx="2337600" cy="25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/>
          </a:p>
        </p:txBody>
      </p:sp>
      <p:sp>
        <p:nvSpPr>
          <p:cNvPr id="18" name="Espace réservé pour une image  25"/>
          <p:cNvSpPr>
            <a:spLocks noGrp="1"/>
          </p:cNvSpPr>
          <p:nvPr>
            <p:ph type="pic" sz="quarter" idx="10" hasCustomPrompt="1"/>
          </p:nvPr>
        </p:nvSpPr>
        <p:spPr>
          <a:xfrm>
            <a:off x="6821913" y="0"/>
            <a:ext cx="5370089" cy="5158800"/>
          </a:xfrm>
          <a:custGeom>
            <a:avLst/>
            <a:gdLst>
              <a:gd name="connsiteX0" fmla="*/ 1929568 w 4027567"/>
              <a:gd name="connsiteY0" fmla="*/ 0 h 3869100"/>
              <a:gd name="connsiteX1" fmla="*/ 4027567 w 4027567"/>
              <a:gd name="connsiteY1" fmla="*/ 0 h 3869100"/>
              <a:gd name="connsiteX2" fmla="*/ 4027567 w 4027567"/>
              <a:gd name="connsiteY2" fmla="*/ 3869100 h 3869100"/>
              <a:gd name="connsiteX3" fmla="*/ 0 w 4027567"/>
              <a:gd name="connsiteY3" fmla="*/ 3869100 h 3869100"/>
              <a:gd name="connsiteX4" fmla="*/ 29823 w 4027567"/>
              <a:gd name="connsiteY4" fmla="*/ 3580448 h 3869100"/>
              <a:gd name="connsiteX5" fmla="*/ 1929568 w 4027567"/>
              <a:gd name="connsiteY5" fmla="*/ 0 h 386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27567" h="3869100">
                <a:moveTo>
                  <a:pt x="1929568" y="0"/>
                </a:moveTo>
                <a:lnTo>
                  <a:pt x="4027567" y="0"/>
                </a:lnTo>
                <a:lnTo>
                  <a:pt x="4027567" y="3869100"/>
                </a:lnTo>
                <a:lnTo>
                  <a:pt x="0" y="3869100"/>
                </a:lnTo>
                <a:lnTo>
                  <a:pt x="29823" y="3580448"/>
                </a:lnTo>
                <a:cubicBezTo>
                  <a:pt x="280550" y="2115735"/>
                  <a:pt x="1924285" y="945283"/>
                  <a:pt x="1929568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tIns="720000" anchor="ctr" anchorCtr="0">
            <a:noAutofit/>
          </a:bodyPr>
          <a:lstStyle>
            <a:lvl1pPr marL="0" marR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Select your own photo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0" y="5157789"/>
            <a:ext cx="12192000" cy="287337"/>
          </a:xfrm>
          <a:solidFill>
            <a:schemeClr val="bg1"/>
          </a:solidFill>
        </p:spPr>
        <p:txBody>
          <a:bodyPr/>
          <a:lstStyle>
            <a:lvl1pPr>
              <a:defRPr sz="133" b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GB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94635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453377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672000" y="1037167"/>
            <a:ext cx="7368533" cy="1646864"/>
          </a:xfrm>
        </p:spPr>
        <p:txBody>
          <a:bodyPr/>
          <a:lstStyle/>
          <a:p>
            <a:r>
              <a:rPr lang="en-GB" noProof="0"/>
              <a:t>TITLE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72000" y="2902572"/>
            <a:ext cx="7368533" cy="2903445"/>
          </a:xfrm>
        </p:spPr>
        <p:txBody>
          <a:bodyPr/>
          <a:lstStyle/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</p:txBody>
      </p:sp>
      <p:sp>
        <p:nvSpPr>
          <p:cNvPr id="14" name="Espace réservé du texte 9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0" y="1"/>
            <a:ext cx="2495211" cy="4990431"/>
          </a:xfrm>
        </p:spPr>
        <p:txBody>
          <a:bodyPr/>
          <a:lstStyle>
            <a:lvl1pPr algn="r">
              <a:defRPr sz="2213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0</a:t>
            </a: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GB" noProof="0"/>
              <a:t>Date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pPr algn="l"/>
            <a:fld id="{733122C9-A0B9-462F-8757-0847AD287B63}" type="slidenum">
              <a:rPr lang="en-GB" noProof="0" smtClean="0"/>
              <a:pPr algn="l"/>
              <a:t>‹#›</a:t>
            </a:fld>
            <a:endParaRPr lang="en-GB" noProof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r>
              <a:rPr lang="en-GB" noProof="0"/>
              <a:t>#add your hashtag</a:t>
            </a:r>
          </a:p>
        </p:txBody>
      </p:sp>
      <p:sp>
        <p:nvSpPr>
          <p:cNvPr id="16" name="Rectangle 15"/>
          <p:cNvSpPr/>
          <p:nvPr userDrawn="1"/>
        </p:nvSpPr>
        <p:spPr bwMode="gray">
          <a:xfrm>
            <a:off x="3672000" y="2777245"/>
            <a:ext cx="1344000" cy="25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/>
          </a:p>
        </p:txBody>
      </p:sp>
    </p:spTree>
    <p:extLst>
      <p:ext uri="{BB962C8B-B14F-4D97-AF65-F5344CB8AC3E}">
        <p14:creationId xmlns:p14="http://schemas.microsoft.com/office/powerpoint/2010/main" val="19158916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GB" noProof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672000" y="1603200"/>
            <a:ext cx="10848000" cy="41904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en-GB" noProof="0"/>
              <a:t>Date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en-GB" noProof="0"/>
              <a:t>#add your hashtag</a:t>
            </a:r>
          </a:p>
        </p:txBody>
      </p:sp>
    </p:spTree>
    <p:extLst>
      <p:ext uri="{BB962C8B-B14F-4D97-AF65-F5344CB8AC3E}">
        <p14:creationId xmlns:p14="http://schemas.microsoft.com/office/powerpoint/2010/main" val="27834628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&amp;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GB" noProof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4357648" y="1607999"/>
            <a:ext cx="6960000" cy="4198017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707856"/>
            <a:ext cx="4072411" cy="4098163"/>
          </a:xfrm>
        </p:spPr>
        <p:txBody>
          <a:bodyPr tIns="1008000" anchor="ctr" anchorCtr="0"/>
          <a:lstStyle>
            <a:lvl1pPr algn="ctr">
              <a:defRPr/>
            </a:lvl1pPr>
          </a:lstStyle>
          <a:p>
            <a:r>
              <a:rPr lang="en-GB" noProof="0"/>
              <a:t>Select your own photo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en-GB" noProof="0"/>
              <a:t>Date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pPr algn="l"/>
            <a:fld id="{733122C9-A0B9-462F-8757-0847AD287B63}" type="slidenum">
              <a:rPr lang="en-GB" noProof="0" smtClean="0"/>
              <a:pPr algn="l"/>
              <a:t>‹#›</a:t>
            </a:fld>
            <a:endParaRPr lang="en-GB" noProof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en-GB" noProof="0"/>
              <a:t>#add your hashtag</a:t>
            </a:r>
          </a:p>
        </p:txBody>
      </p:sp>
    </p:spTree>
    <p:extLst>
      <p:ext uri="{BB962C8B-B14F-4D97-AF65-F5344CB8AC3E}">
        <p14:creationId xmlns:p14="http://schemas.microsoft.com/office/powerpoint/2010/main" val="12588871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672000" y="217251"/>
            <a:ext cx="10848000" cy="1036637"/>
          </a:xfrm>
        </p:spPr>
        <p:txBody>
          <a:bodyPr/>
          <a:lstStyle/>
          <a:p>
            <a:r>
              <a:rPr lang="en-GB" noProof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672000" y="1603201"/>
            <a:ext cx="5424000" cy="4202817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en-GB" noProof="0"/>
              <a:t>Date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pPr algn="l"/>
            <a:fld id="{733122C9-A0B9-462F-8757-0847AD287B63}" type="slidenum">
              <a:rPr lang="en-GB" noProof="0" smtClean="0"/>
              <a:pPr algn="l"/>
              <a:t>‹#›</a:t>
            </a:fld>
            <a:endParaRPr lang="en-GB" noProof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en-GB" noProof="0"/>
              <a:t>#add your hashtag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3" hasCustomPrompt="1"/>
          </p:nvPr>
        </p:nvSpPr>
        <p:spPr bwMode="gray">
          <a:xfrm>
            <a:off x="6751499" y="1603201"/>
            <a:ext cx="4768501" cy="4202817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</p:txBody>
      </p:sp>
    </p:spTree>
    <p:extLst>
      <p:ext uri="{BB962C8B-B14F-4D97-AF65-F5344CB8AC3E}">
        <p14:creationId xmlns:p14="http://schemas.microsoft.com/office/powerpoint/2010/main" val="29028795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672000" y="3309347"/>
            <a:ext cx="10848000" cy="2496671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72000" y="1603200"/>
            <a:ext cx="10848000" cy="1633779"/>
          </a:xfrm>
        </p:spPr>
        <p:txBody>
          <a:bodyPr/>
          <a:lstStyle/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en-GB" noProof="0"/>
              <a:t>Date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pPr algn="l"/>
            <a:fld id="{733122C9-A0B9-462F-8757-0847AD287B63}" type="slidenum">
              <a:rPr lang="en-GB" noProof="0" smtClean="0"/>
              <a:pPr algn="l"/>
              <a:t>‹#›</a:t>
            </a:fld>
            <a:endParaRPr lang="en-GB" noProof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en-GB" noProof="0"/>
              <a:t>#add your hashtag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425800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Content&amp;Pictur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672000" y="217251"/>
            <a:ext cx="6384967" cy="1036637"/>
          </a:xfrm>
        </p:spPr>
        <p:txBody>
          <a:bodyPr/>
          <a:lstStyle/>
          <a:p>
            <a:r>
              <a:rPr lang="en-GB" noProof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671999" y="3307201"/>
            <a:ext cx="6384967" cy="2498817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72000" y="1603200"/>
            <a:ext cx="6384967" cy="1260000"/>
          </a:xfrm>
        </p:spPr>
        <p:txBody>
          <a:bodyPr/>
          <a:lstStyle/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en-GB" noProof="0"/>
              <a:t>Date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pPr algn="l"/>
            <a:fld id="{733122C9-A0B9-462F-8757-0847AD287B63}" type="slidenum">
              <a:rPr lang="en-GB" noProof="0" smtClean="0"/>
              <a:pPr algn="l"/>
              <a:t>‹#›</a:t>
            </a:fld>
            <a:endParaRPr lang="en-GB" noProof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en-GB" noProof="0"/>
              <a:t>#add your hashtag</a:t>
            </a:r>
          </a:p>
        </p:txBody>
      </p:sp>
      <p:sp>
        <p:nvSpPr>
          <p:cNvPr id="12" name="Espace réservé pour une image  8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7680176" y="753401"/>
            <a:ext cx="3839824" cy="5014516"/>
          </a:xfrm>
        </p:spPr>
        <p:txBody>
          <a:bodyPr tIns="1008000" anchor="ctr" anchorCtr="0"/>
          <a:lstStyle>
            <a:lvl1pPr algn="ctr">
              <a:defRPr/>
            </a:lvl1pPr>
          </a:lstStyle>
          <a:p>
            <a:r>
              <a:rPr lang="en-GB" noProof="0"/>
              <a:t>Select your own photo</a:t>
            </a:r>
          </a:p>
        </p:txBody>
      </p:sp>
    </p:spTree>
    <p:extLst>
      <p:ext uri="{BB962C8B-B14F-4D97-AF65-F5344CB8AC3E}">
        <p14:creationId xmlns:p14="http://schemas.microsoft.com/office/powerpoint/2010/main" val="27430159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2_Content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GB" noProof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672000" y="3309347"/>
            <a:ext cx="5424000" cy="25008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72000" y="1603200"/>
            <a:ext cx="10848000" cy="1260000"/>
          </a:xfrm>
        </p:spPr>
        <p:txBody>
          <a:bodyPr/>
          <a:lstStyle/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en-GB" noProof="0"/>
              <a:t>Date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pPr algn="l"/>
            <a:fld id="{733122C9-A0B9-462F-8757-0847AD287B63}" type="slidenum">
              <a:rPr lang="en-GB" noProof="0" smtClean="0"/>
              <a:pPr algn="l"/>
              <a:t>‹#›</a:t>
            </a:fld>
            <a:endParaRPr lang="en-GB" noProof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en-GB" noProof="0"/>
              <a:t>#add your hashtag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7" hasCustomPrompt="1"/>
          </p:nvPr>
        </p:nvSpPr>
        <p:spPr bwMode="gray">
          <a:xfrm>
            <a:off x="6768000" y="3309347"/>
            <a:ext cx="4752000" cy="25008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</p:txBody>
      </p:sp>
    </p:spTree>
    <p:extLst>
      <p:ext uri="{BB962C8B-B14F-4D97-AF65-F5344CB8AC3E}">
        <p14:creationId xmlns:p14="http://schemas.microsoft.com/office/powerpoint/2010/main" val="7508825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3_Content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GB" noProof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672000" y="3307200"/>
            <a:ext cx="3072000" cy="25008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72000" y="1603200"/>
            <a:ext cx="10848000" cy="1260000"/>
          </a:xfrm>
        </p:spPr>
        <p:txBody>
          <a:bodyPr/>
          <a:lstStyle/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en-GB" noProof="0"/>
              <a:t>Date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pPr algn="l"/>
            <a:fld id="{733122C9-A0B9-462F-8757-0847AD287B63}" type="slidenum">
              <a:rPr lang="en-GB" noProof="0" smtClean="0"/>
              <a:pPr algn="l"/>
              <a:t>‹#›</a:t>
            </a:fld>
            <a:endParaRPr lang="en-GB" noProof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en-GB" noProof="0"/>
              <a:t>#add your hashtag</a:t>
            </a:r>
          </a:p>
        </p:txBody>
      </p:sp>
      <p:sp>
        <p:nvSpPr>
          <p:cNvPr id="13" name="Espace réservé du contenu 2"/>
          <p:cNvSpPr>
            <a:spLocks noGrp="1"/>
          </p:cNvSpPr>
          <p:nvPr>
            <p:ph idx="17" hasCustomPrompt="1"/>
          </p:nvPr>
        </p:nvSpPr>
        <p:spPr bwMode="gray">
          <a:xfrm>
            <a:off x="4167359" y="3307200"/>
            <a:ext cx="3072000" cy="25008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</p:txBody>
      </p:sp>
      <p:sp>
        <p:nvSpPr>
          <p:cNvPr id="14" name="Espace réservé du contenu 2"/>
          <p:cNvSpPr>
            <a:spLocks noGrp="1"/>
          </p:cNvSpPr>
          <p:nvPr>
            <p:ph idx="18" hasCustomPrompt="1"/>
          </p:nvPr>
        </p:nvSpPr>
        <p:spPr bwMode="gray">
          <a:xfrm>
            <a:off x="7646800" y="3307200"/>
            <a:ext cx="3072000" cy="25008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</p:txBody>
      </p:sp>
    </p:spTree>
    <p:extLst>
      <p:ext uri="{BB962C8B-B14F-4D97-AF65-F5344CB8AC3E}">
        <p14:creationId xmlns:p14="http://schemas.microsoft.com/office/powerpoint/2010/main" val="41259685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672000" y="217251"/>
            <a:ext cx="10848000" cy="1036637"/>
          </a:xfrm>
        </p:spPr>
        <p:txBody>
          <a:bodyPr/>
          <a:lstStyle/>
          <a:p>
            <a:r>
              <a:rPr lang="en-GB" noProof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672000" y="1603200"/>
            <a:ext cx="5424000" cy="20352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en-GB" noProof="0"/>
              <a:t>Date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pPr algn="l"/>
            <a:fld id="{733122C9-A0B9-462F-8757-0847AD287B63}" type="slidenum">
              <a:rPr lang="en-GB" noProof="0" smtClean="0"/>
              <a:pPr algn="l"/>
              <a:t>‹#›</a:t>
            </a:fld>
            <a:endParaRPr lang="en-GB" noProof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en-GB" noProof="0"/>
              <a:t>#add your hashtag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3" hasCustomPrompt="1"/>
          </p:nvPr>
        </p:nvSpPr>
        <p:spPr bwMode="gray">
          <a:xfrm>
            <a:off x="6096000" y="1603200"/>
            <a:ext cx="5424000" cy="20352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</p:txBody>
      </p:sp>
      <p:sp>
        <p:nvSpPr>
          <p:cNvPr id="13" name="Espace réservé du contenu 2"/>
          <p:cNvSpPr>
            <a:spLocks noGrp="1"/>
          </p:cNvSpPr>
          <p:nvPr>
            <p:ph idx="14" hasCustomPrompt="1"/>
          </p:nvPr>
        </p:nvSpPr>
        <p:spPr bwMode="gray">
          <a:xfrm>
            <a:off x="672000" y="3771388"/>
            <a:ext cx="5424000" cy="2034629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</p:txBody>
      </p:sp>
      <p:sp>
        <p:nvSpPr>
          <p:cNvPr id="14" name="Espace réservé du contenu 2"/>
          <p:cNvSpPr>
            <a:spLocks noGrp="1"/>
          </p:cNvSpPr>
          <p:nvPr>
            <p:ph idx="15" hasCustomPrompt="1"/>
          </p:nvPr>
        </p:nvSpPr>
        <p:spPr bwMode="gray">
          <a:xfrm>
            <a:off x="6096000" y="3771388"/>
            <a:ext cx="5424000" cy="2034629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</p:txBody>
      </p:sp>
    </p:spTree>
    <p:extLst>
      <p:ext uri="{BB962C8B-B14F-4D97-AF65-F5344CB8AC3E}">
        <p14:creationId xmlns:p14="http://schemas.microsoft.com/office/powerpoint/2010/main" val="2266178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453377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672000" y="1037167"/>
            <a:ext cx="7368533" cy="1646864"/>
          </a:xfrm>
        </p:spPr>
        <p:txBody>
          <a:bodyPr/>
          <a:lstStyle/>
          <a:p>
            <a:r>
              <a:rPr lang="en-GB" noProof="0"/>
              <a:t>TITLE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72000" y="2902572"/>
            <a:ext cx="7368533" cy="2903445"/>
          </a:xfrm>
        </p:spPr>
        <p:txBody>
          <a:bodyPr/>
          <a:lstStyle/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</p:txBody>
      </p:sp>
      <p:sp>
        <p:nvSpPr>
          <p:cNvPr id="14" name="Espace réservé du texte 9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0" y="1"/>
            <a:ext cx="2495211" cy="4990431"/>
          </a:xfrm>
        </p:spPr>
        <p:txBody>
          <a:bodyPr/>
          <a:lstStyle>
            <a:lvl1pPr algn="r">
              <a:defRPr sz="2213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0</a:t>
            </a: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GB" noProof="0"/>
              <a:t>Date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pPr algn="l"/>
            <a:fld id="{733122C9-A0B9-462F-8757-0847AD287B63}" type="slidenum">
              <a:rPr lang="en-GB" noProof="0" smtClean="0"/>
              <a:pPr algn="l"/>
              <a:t>‹#›</a:t>
            </a:fld>
            <a:endParaRPr lang="en-GB" noProof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r>
              <a:rPr lang="en-GB" noProof="0"/>
              <a:t>#add your hashtag</a:t>
            </a:r>
          </a:p>
        </p:txBody>
      </p:sp>
      <p:sp>
        <p:nvSpPr>
          <p:cNvPr id="16" name="Rectangle 15"/>
          <p:cNvSpPr/>
          <p:nvPr userDrawn="1"/>
        </p:nvSpPr>
        <p:spPr bwMode="gray">
          <a:xfrm>
            <a:off x="3672000" y="2777245"/>
            <a:ext cx="1344000" cy="25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/>
          </a:p>
        </p:txBody>
      </p:sp>
    </p:spTree>
    <p:extLst>
      <p:ext uri="{BB962C8B-B14F-4D97-AF65-F5344CB8AC3E}">
        <p14:creationId xmlns:p14="http://schemas.microsoft.com/office/powerpoint/2010/main" val="401319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GB" noProof="0"/>
              <a:t>TITLE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en-GB" noProof="0"/>
              <a:t>Date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pPr algn="l"/>
            <a:fld id="{733122C9-A0B9-462F-8757-0847AD287B63}" type="slidenum">
              <a:rPr lang="en-GB" noProof="0" smtClean="0"/>
              <a:pPr algn="l"/>
              <a:t>‹#›</a:t>
            </a:fld>
            <a:endParaRPr lang="en-GB" noProof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en-GB" noProof="0"/>
              <a:t>#add your hashtag</a:t>
            </a:r>
          </a:p>
        </p:txBody>
      </p:sp>
      <p:sp>
        <p:nvSpPr>
          <p:cNvPr id="12" name="Espace réservé pour une image  8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72000" y="1603201"/>
            <a:ext cx="10848000" cy="4156800"/>
          </a:xfrm>
        </p:spPr>
        <p:txBody>
          <a:bodyPr tIns="1008000" anchor="ctr" anchorCtr="0"/>
          <a:lstStyle>
            <a:lvl1pPr algn="ctr">
              <a:defRPr/>
            </a:lvl1pPr>
          </a:lstStyle>
          <a:p>
            <a:r>
              <a:rPr lang="en-GB" noProof="0"/>
              <a:t>Select your own photo</a:t>
            </a:r>
          </a:p>
        </p:txBody>
      </p:sp>
    </p:spTree>
    <p:extLst>
      <p:ext uri="{BB962C8B-B14F-4D97-AF65-F5344CB8AC3E}">
        <p14:creationId xmlns:p14="http://schemas.microsoft.com/office/powerpoint/2010/main" val="4358247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4_Block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GB" noProof="0"/>
              <a:t>TITLE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72000" y="1603200"/>
            <a:ext cx="10848000" cy="936627"/>
          </a:xfrm>
        </p:spPr>
        <p:txBody>
          <a:bodyPr/>
          <a:lstStyle/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en-GB" noProof="0"/>
              <a:t>Date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pPr algn="l"/>
            <a:fld id="{733122C9-A0B9-462F-8757-0847AD287B63}" type="slidenum">
              <a:rPr lang="en-GB" noProof="0" smtClean="0"/>
              <a:pPr algn="l"/>
              <a:t>‹#›</a:t>
            </a:fld>
            <a:endParaRPr lang="en-GB" noProof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en-GB" noProof="0"/>
              <a:t>#add your hashtag</a:t>
            </a:r>
          </a:p>
        </p:txBody>
      </p:sp>
      <p:sp>
        <p:nvSpPr>
          <p:cNvPr id="21" name="Espace réservé du texte 9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72000" y="2638824"/>
            <a:ext cx="4896000" cy="324000"/>
          </a:xfrm>
          <a:solidFill>
            <a:schemeClr val="accent1"/>
          </a:solidFill>
          <a:ln w="9525">
            <a:solidFill>
              <a:schemeClr val="accent1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Text level 1</a:t>
            </a:r>
          </a:p>
        </p:txBody>
      </p:sp>
      <p:sp>
        <p:nvSpPr>
          <p:cNvPr id="22" name="Espace réservé du texte 9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672000" y="2962824"/>
            <a:ext cx="4896000" cy="2352000"/>
          </a:xfrm>
          <a:ln w="9525">
            <a:solidFill>
              <a:schemeClr val="accent1"/>
            </a:solidFill>
          </a:ln>
        </p:spPr>
        <p:txBody>
          <a:bodyPr tIns="72000"/>
          <a:lstStyle>
            <a:lvl1pPr marL="431989" indent="-239994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671983">
              <a:buClr>
                <a:schemeClr val="tx1"/>
              </a:buClr>
              <a:defRPr sz="2133" b="0"/>
            </a:lvl2pPr>
            <a:lvl3pPr indent="0">
              <a:buNone/>
              <a:defRPr/>
            </a:lvl3pPr>
            <a:lvl4pPr marL="911977" indent="-239994">
              <a:buClr>
                <a:schemeClr val="tx1"/>
              </a:buClr>
              <a:buFont typeface="Arial" pitchFamily="34" charset="0"/>
              <a:buChar char="•"/>
              <a:defRPr sz="1867"/>
            </a:lvl4pPr>
          </a:lstStyle>
          <a:p>
            <a:pPr lvl="0"/>
            <a:r>
              <a:rPr lang="en-GB" noProof="0"/>
              <a:t>Text level 2</a:t>
            </a:r>
          </a:p>
          <a:p>
            <a:pPr lvl="1"/>
            <a:r>
              <a:rPr lang="en-GB" noProof="0"/>
              <a:t>Text level 3</a:t>
            </a:r>
          </a:p>
          <a:p>
            <a:pPr lvl="2"/>
            <a:r>
              <a:rPr lang="en-GB" noProof="0"/>
              <a:t>Text level 4</a:t>
            </a:r>
          </a:p>
          <a:p>
            <a:pPr lvl="3"/>
            <a:r>
              <a:rPr lang="en-GB" noProof="0"/>
              <a:t>Text level 5</a:t>
            </a:r>
          </a:p>
        </p:txBody>
      </p:sp>
      <p:sp>
        <p:nvSpPr>
          <p:cNvPr id="23" name="Espace réservé du texte 9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6096000" y="2638824"/>
            <a:ext cx="4896000" cy="324000"/>
          </a:xfrm>
          <a:solidFill>
            <a:schemeClr val="accent2"/>
          </a:solidFill>
          <a:ln w="9525">
            <a:solidFill>
              <a:schemeClr val="accent2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Text level 1</a:t>
            </a:r>
          </a:p>
        </p:txBody>
      </p:sp>
      <p:sp>
        <p:nvSpPr>
          <p:cNvPr id="24" name="Espace réservé du texte 9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6096000" y="2962824"/>
            <a:ext cx="4896000" cy="2352000"/>
          </a:xfrm>
          <a:ln w="9525">
            <a:solidFill>
              <a:schemeClr val="accent2"/>
            </a:solidFill>
          </a:ln>
        </p:spPr>
        <p:txBody>
          <a:bodyPr tIns="72000"/>
          <a:lstStyle>
            <a:lvl1pPr marL="431989" indent="-239994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671983">
              <a:buClr>
                <a:schemeClr val="tx1"/>
              </a:buClr>
              <a:defRPr sz="2133" b="0"/>
            </a:lvl2pPr>
            <a:lvl3pPr indent="0">
              <a:buNone/>
              <a:defRPr/>
            </a:lvl3pPr>
            <a:lvl4pPr marL="911977" indent="-239994">
              <a:buClr>
                <a:schemeClr val="tx1"/>
              </a:buClr>
              <a:buFont typeface="Arial" pitchFamily="34" charset="0"/>
              <a:buChar char="•"/>
              <a:defRPr sz="1867"/>
            </a:lvl4pPr>
          </a:lstStyle>
          <a:p>
            <a:pPr lvl="0"/>
            <a:r>
              <a:rPr lang="en-GB" noProof="0"/>
              <a:t>Text level 2</a:t>
            </a:r>
          </a:p>
          <a:p>
            <a:pPr lvl="1"/>
            <a:r>
              <a:rPr lang="en-GB" noProof="0"/>
              <a:t>Text level 3</a:t>
            </a:r>
          </a:p>
          <a:p>
            <a:pPr lvl="2"/>
            <a:r>
              <a:rPr lang="en-GB" noProof="0"/>
              <a:t>Text level 4</a:t>
            </a:r>
          </a:p>
          <a:p>
            <a:pPr lvl="3"/>
            <a:r>
              <a:rPr lang="en-GB" noProof="0"/>
              <a:t>Text level 5</a:t>
            </a:r>
          </a:p>
        </p:txBody>
      </p:sp>
    </p:spTree>
    <p:extLst>
      <p:ext uri="{BB962C8B-B14F-4D97-AF65-F5344CB8AC3E}">
        <p14:creationId xmlns:p14="http://schemas.microsoft.com/office/powerpoint/2010/main" val="5959340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ock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GB" noProof="0"/>
              <a:t>TITLE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en-GB" noProof="0"/>
              <a:t>Date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pPr algn="l"/>
            <a:fld id="{733122C9-A0B9-462F-8757-0847AD287B63}" type="slidenum">
              <a:rPr lang="en-GB" noProof="0" smtClean="0"/>
              <a:pPr algn="l"/>
              <a:t>‹#›</a:t>
            </a:fld>
            <a:endParaRPr lang="en-GB" noProof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en-GB" noProof="0"/>
              <a:t>#add your hashtag</a:t>
            </a:r>
          </a:p>
        </p:txBody>
      </p:sp>
      <p:sp>
        <p:nvSpPr>
          <p:cNvPr id="21" name="Espace réservé du texte 9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72000" y="1652803"/>
            <a:ext cx="2160000" cy="1869331"/>
          </a:xfrm>
          <a:solidFill>
            <a:schemeClr val="accent1"/>
          </a:solidFill>
          <a:ln w="9525">
            <a:solidFill>
              <a:schemeClr val="accent1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Text level 1</a:t>
            </a:r>
          </a:p>
        </p:txBody>
      </p:sp>
      <p:sp>
        <p:nvSpPr>
          <p:cNvPr id="22" name="Espace réservé du texte 9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2834267" y="1652803"/>
            <a:ext cx="8160000" cy="1869331"/>
          </a:xfrm>
          <a:ln w="9525">
            <a:solidFill>
              <a:schemeClr val="accent1"/>
            </a:solidFill>
          </a:ln>
        </p:spPr>
        <p:txBody>
          <a:bodyPr tIns="72000"/>
          <a:lstStyle>
            <a:lvl1pPr marL="431989" indent="-239994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671983">
              <a:buClr>
                <a:schemeClr val="tx1"/>
              </a:buClr>
              <a:defRPr sz="2133" b="0"/>
            </a:lvl2pPr>
            <a:lvl3pPr indent="0">
              <a:buNone/>
              <a:defRPr/>
            </a:lvl3pPr>
            <a:lvl4pPr marL="911977" indent="-239994">
              <a:buClr>
                <a:schemeClr val="tx1"/>
              </a:buClr>
              <a:buFont typeface="Arial" pitchFamily="34" charset="0"/>
              <a:buChar char="•"/>
              <a:defRPr sz="1867"/>
            </a:lvl4pPr>
          </a:lstStyle>
          <a:p>
            <a:pPr lvl="0"/>
            <a:r>
              <a:rPr lang="en-GB" noProof="0"/>
              <a:t>Text level 2</a:t>
            </a:r>
          </a:p>
          <a:p>
            <a:pPr lvl="1"/>
            <a:r>
              <a:rPr lang="en-GB" noProof="0"/>
              <a:t>Text level 3</a:t>
            </a:r>
          </a:p>
          <a:p>
            <a:pPr lvl="2"/>
            <a:r>
              <a:rPr lang="en-GB" noProof="0"/>
              <a:t>Text level 4</a:t>
            </a:r>
          </a:p>
          <a:p>
            <a:pPr lvl="3"/>
            <a:r>
              <a:rPr lang="en-GB" noProof="0"/>
              <a:t>Text level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672000" y="3677701"/>
            <a:ext cx="2160000" cy="1869331"/>
          </a:xfrm>
          <a:solidFill>
            <a:schemeClr val="accent1"/>
          </a:solidFill>
          <a:ln w="9525">
            <a:solidFill>
              <a:schemeClr val="accent1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Text level 1</a:t>
            </a:r>
          </a:p>
        </p:txBody>
      </p:sp>
      <p:sp>
        <p:nvSpPr>
          <p:cNvPr id="23" name="Espace réservé du texte 9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2832795" y="3677701"/>
            <a:ext cx="8160000" cy="1869331"/>
          </a:xfrm>
          <a:ln w="9525">
            <a:solidFill>
              <a:schemeClr val="accent1"/>
            </a:solidFill>
          </a:ln>
        </p:spPr>
        <p:txBody>
          <a:bodyPr tIns="72000"/>
          <a:lstStyle>
            <a:lvl1pPr marL="431989" indent="-239994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671983">
              <a:buClr>
                <a:schemeClr val="tx1"/>
              </a:buClr>
              <a:defRPr sz="2133" b="0"/>
            </a:lvl2pPr>
            <a:lvl3pPr indent="0">
              <a:buNone/>
              <a:defRPr/>
            </a:lvl3pPr>
            <a:lvl4pPr marL="911977" indent="-239994">
              <a:buClr>
                <a:schemeClr val="tx1"/>
              </a:buClr>
              <a:buFont typeface="Arial" pitchFamily="34" charset="0"/>
              <a:buChar char="•"/>
              <a:defRPr sz="1867"/>
            </a:lvl4pPr>
          </a:lstStyle>
          <a:p>
            <a:pPr lvl="0"/>
            <a:r>
              <a:rPr lang="en-GB" noProof="0"/>
              <a:t>Text level 2</a:t>
            </a:r>
          </a:p>
          <a:p>
            <a:pPr lvl="1"/>
            <a:r>
              <a:rPr lang="en-GB" noProof="0"/>
              <a:t>Text level 3</a:t>
            </a:r>
          </a:p>
          <a:p>
            <a:pPr lvl="2"/>
            <a:r>
              <a:rPr lang="en-GB" noProof="0"/>
              <a:t>Text level 4</a:t>
            </a:r>
          </a:p>
          <a:p>
            <a:pPr lvl="3"/>
            <a:r>
              <a:rPr lang="en-GB" noProof="0"/>
              <a:t>Text level 5</a:t>
            </a:r>
          </a:p>
        </p:txBody>
      </p:sp>
    </p:spTree>
    <p:extLst>
      <p:ext uri="{BB962C8B-B14F-4D97-AF65-F5344CB8AC3E}">
        <p14:creationId xmlns:p14="http://schemas.microsoft.com/office/powerpoint/2010/main" val="32855047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ock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GB" noProof="0"/>
              <a:t>TITLE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en-GB" noProof="0"/>
              <a:t>Date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pPr algn="l"/>
            <a:fld id="{733122C9-A0B9-462F-8757-0847AD287B63}" type="slidenum">
              <a:rPr lang="en-GB" noProof="0" smtClean="0"/>
              <a:pPr algn="l"/>
              <a:t>‹#›</a:t>
            </a:fld>
            <a:endParaRPr lang="en-GB" noProof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en-GB" noProof="0"/>
              <a:t>#add your hashtag</a:t>
            </a:r>
          </a:p>
        </p:txBody>
      </p:sp>
      <p:sp>
        <p:nvSpPr>
          <p:cNvPr id="21" name="Espace réservé du texte 9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72000" y="1651200"/>
            <a:ext cx="4896000" cy="335715"/>
          </a:xfrm>
          <a:solidFill>
            <a:schemeClr val="accent2"/>
          </a:solidFill>
          <a:ln w="9525">
            <a:solidFill>
              <a:schemeClr val="bg2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Text level 1</a:t>
            </a:r>
          </a:p>
        </p:txBody>
      </p:sp>
      <p:sp>
        <p:nvSpPr>
          <p:cNvPr id="22" name="Espace réservé du texte 9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672000" y="1985432"/>
            <a:ext cx="4896000" cy="3561600"/>
          </a:xfrm>
          <a:ln w="9525">
            <a:solidFill>
              <a:schemeClr val="bg2"/>
            </a:solidFill>
          </a:ln>
        </p:spPr>
        <p:txBody>
          <a:bodyPr tIns="72000"/>
          <a:lstStyle>
            <a:lvl1pPr marL="431989" indent="-239994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671983">
              <a:buClr>
                <a:schemeClr val="tx1"/>
              </a:buClr>
              <a:defRPr sz="2133" b="0"/>
            </a:lvl2pPr>
            <a:lvl3pPr indent="0">
              <a:buNone/>
              <a:defRPr/>
            </a:lvl3pPr>
            <a:lvl4pPr marL="911977" indent="-239994">
              <a:buClr>
                <a:schemeClr val="tx1"/>
              </a:buClr>
              <a:buFont typeface="Arial" pitchFamily="34" charset="0"/>
              <a:buChar char="•"/>
              <a:defRPr sz="1867"/>
            </a:lvl4pPr>
          </a:lstStyle>
          <a:p>
            <a:pPr lvl="0"/>
            <a:r>
              <a:rPr lang="en-GB" noProof="0"/>
              <a:t>Text level 2</a:t>
            </a:r>
          </a:p>
          <a:p>
            <a:pPr lvl="1"/>
            <a:r>
              <a:rPr lang="en-GB" noProof="0"/>
              <a:t>Text level 3</a:t>
            </a:r>
          </a:p>
          <a:p>
            <a:pPr lvl="2"/>
            <a:r>
              <a:rPr lang="en-GB" noProof="0"/>
              <a:t>Text level 4</a:t>
            </a:r>
          </a:p>
          <a:p>
            <a:pPr lvl="3"/>
            <a:r>
              <a:rPr lang="en-GB" noProof="0"/>
              <a:t>Text level 5</a:t>
            </a:r>
          </a:p>
        </p:txBody>
      </p:sp>
      <p:sp>
        <p:nvSpPr>
          <p:cNvPr id="23" name="Espace réservé du texte 9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6096795" y="1651200"/>
            <a:ext cx="4896000" cy="335715"/>
          </a:xfrm>
          <a:solidFill>
            <a:schemeClr val="accent2"/>
          </a:solidFill>
          <a:ln w="9525">
            <a:solidFill>
              <a:schemeClr val="bg2"/>
            </a:solidFill>
          </a:ln>
        </p:spPr>
        <p:txBody>
          <a:bodyPr anchor="ctr" anchorCtr="0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Text level 1</a:t>
            </a:r>
          </a:p>
        </p:txBody>
      </p:sp>
      <p:sp>
        <p:nvSpPr>
          <p:cNvPr id="24" name="Espace réservé du texte 9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6096795" y="1985432"/>
            <a:ext cx="4896000" cy="3561600"/>
          </a:xfrm>
          <a:ln w="9525">
            <a:solidFill>
              <a:schemeClr val="bg2"/>
            </a:solidFill>
          </a:ln>
        </p:spPr>
        <p:txBody>
          <a:bodyPr tIns="72000"/>
          <a:lstStyle>
            <a:lvl1pPr marL="431989" indent="-239994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671983">
              <a:buClr>
                <a:schemeClr val="tx1"/>
              </a:buClr>
              <a:defRPr sz="2133" b="0"/>
            </a:lvl2pPr>
            <a:lvl3pPr indent="0">
              <a:buNone/>
              <a:defRPr/>
            </a:lvl3pPr>
            <a:lvl4pPr marL="911977" indent="-239994">
              <a:buClr>
                <a:schemeClr val="tx1"/>
              </a:buClr>
              <a:buFont typeface="Arial" pitchFamily="34" charset="0"/>
              <a:buChar char="•"/>
              <a:defRPr sz="1867"/>
            </a:lvl4pPr>
          </a:lstStyle>
          <a:p>
            <a:pPr lvl="0"/>
            <a:r>
              <a:rPr lang="en-GB" noProof="0"/>
              <a:t>Text level 2</a:t>
            </a:r>
          </a:p>
          <a:p>
            <a:pPr lvl="1"/>
            <a:r>
              <a:rPr lang="en-GB" noProof="0"/>
              <a:t>Text level 3</a:t>
            </a:r>
          </a:p>
          <a:p>
            <a:pPr lvl="2"/>
            <a:r>
              <a:rPr lang="en-GB" noProof="0"/>
              <a:t>Text level 4</a:t>
            </a:r>
          </a:p>
          <a:p>
            <a:pPr lvl="3"/>
            <a:r>
              <a:rPr lang="en-GB" noProof="0"/>
              <a:t>Text level 5</a:t>
            </a:r>
          </a:p>
        </p:txBody>
      </p:sp>
    </p:spTree>
    <p:extLst>
      <p:ext uri="{BB962C8B-B14F-4D97-AF65-F5344CB8AC3E}">
        <p14:creationId xmlns:p14="http://schemas.microsoft.com/office/powerpoint/2010/main" val="36244130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_you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Image_0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6620071" y="-16850"/>
            <a:ext cx="5591179" cy="5712068"/>
          </a:xfrm>
          <a:prstGeom prst="rect">
            <a:avLst/>
          </a:prstGeom>
        </p:spPr>
      </p:pic>
      <p:sp>
        <p:nvSpPr>
          <p:cNvPr id="13" name="Forme libre 12"/>
          <p:cNvSpPr/>
          <p:nvPr userDrawn="1"/>
        </p:nvSpPr>
        <p:spPr>
          <a:xfrm>
            <a:off x="3" y="0"/>
            <a:ext cx="9394668" cy="5160000"/>
          </a:xfrm>
          <a:custGeom>
            <a:avLst/>
            <a:gdLst>
              <a:gd name="connsiteX0" fmla="*/ 0 w 7046001"/>
              <a:gd name="connsiteY0" fmla="*/ 0 h 3870000"/>
              <a:gd name="connsiteX1" fmla="*/ 7046001 w 7046001"/>
              <a:gd name="connsiteY1" fmla="*/ 0 h 3870000"/>
              <a:gd name="connsiteX2" fmla="*/ 5146256 w 7046001"/>
              <a:gd name="connsiteY2" fmla="*/ 3580448 h 3870000"/>
              <a:gd name="connsiteX3" fmla="*/ 5116340 w 7046001"/>
              <a:gd name="connsiteY3" fmla="*/ 3870000 h 3870000"/>
              <a:gd name="connsiteX4" fmla="*/ 0 w 7046001"/>
              <a:gd name="connsiteY4" fmla="*/ 3870000 h 38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46001" h="3870000">
                <a:moveTo>
                  <a:pt x="0" y="0"/>
                </a:moveTo>
                <a:lnTo>
                  <a:pt x="7046001" y="0"/>
                </a:lnTo>
                <a:cubicBezTo>
                  <a:pt x="7040718" y="945283"/>
                  <a:pt x="5396983" y="2115735"/>
                  <a:pt x="5146256" y="3580448"/>
                </a:cubicBezTo>
                <a:lnTo>
                  <a:pt x="5116340" y="3870000"/>
                </a:lnTo>
                <a:lnTo>
                  <a:pt x="0" y="387000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2" name="Rectangle 21"/>
          <p:cNvSpPr/>
          <p:nvPr userDrawn="1"/>
        </p:nvSpPr>
        <p:spPr bwMode="gray">
          <a:xfrm>
            <a:off x="4847169" y="5265205"/>
            <a:ext cx="7344833" cy="1592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72000" y="974400"/>
            <a:ext cx="6384000" cy="223200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None/>
              <a:defRPr sz="3733" b="1" cap="none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9200"/>
              </a:spcBef>
              <a:defRPr sz="2667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GB" noProof="0"/>
              <a:t>THANK YOU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GB" noProof="0"/>
              <a:t>Date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algn="l"/>
            <a:r>
              <a:rPr lang="en-GB" noProof="0"/>
              <a:t>Page: </a:t>
            </a:r>
            <a:fld id="{733122C9-A0B9-462F-8757-0847AD287B63}" type="slidenum">
              <a:rPr lang="en-GB" noProof="0" smtClean="0"/>
              <a:pPr algn="l"/>
              <a:t>‹#›</a:t>
            </a:fld>
            <a:endParaRPr lang="en-GB" noProof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 bwMode="gray">
          <a:xfrm>
            <a:off x="672000" y="585600"/>
            <a:ext cx="6384000" cy="360000"/>
          </a:xfrm>
        </p:spPr>
        <p:txBody>
          <a:bodyPr/>
          <a:lstStyle>
            <a:lvl1pPr algn="l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#add your hashtag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592000" y="5899200"/>
            <a:ext cx="5884800" cy="324000"/>
          </a:xfrm>
        </p:spPr>
        <p:txBody>
          <a:bodyPr anchor="b" anchorCtr="0"/>
          <a:lstStyle>
            <a:lvl1pPr algn="r">
              <a:lnSpc>
                <a:spcPct val="100000"/>
              </a:lnSpc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0"/>
              <a:t>Write your claim here</a:t>
            </a:r>
          </a:p>
        </p:txBody>
      </p:sp>
      <p:sp>
        <p:nvSpPr>
          <p:cNvPr id="16" name="Rectangle 15"/>
          <p:cNvSpPr/>
          <p:nvPr userDrawn="1"/>
        </p:nvSpPr>
        <p:spPr bwMode="gray">
          <a:xfrm>
            <a:off x="5592000" y="6283200"/>
            <a:ext cx="5884800" cy="287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en-GB" sz="1200" noProof="0">
                <a:solidFill>
                  <a:schemeClr val="accent3"/>
                </a:solidFill>
              </a:rPr>
              <a:t>www.gavi.org</a:t>
            </a:r>
          </a:p>
        </p:txBody>
      </p:sp>
      <p:sp>
        <p:nvSpPr>
          <p:cNvPr id="19" name="Rectangle 18"/>
          <p:cNvSpPr/>
          <p:nvPr userDrawn="1"/>
        </p:nvSpPr>
        <p:spPr bwMode="gray">
          <a:xfrm>
            <a:off x="672000" y="3393600"/>
            <a:ext cx="2337600" cy="25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0" y="5157789"/>
            <a:ext cx="12192000" cy="287337"/>
          </a:xfrm>
          <a:solidFill>
            <a:schemeClr val="bg1"/>
          </a:solidFill>
        </p:spPr>
        <p:txBody>
          <a:bodyPr/>
          <a:lstStyle>
            <a:lvl1pPr>
              <a:defRPr sz="133" b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GB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92730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_you_pictu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161280"/>
          </a:xfrm>
          <a:prstGeom prst="rect">
            <a:avLst/>
          </a:prstGeom>
        </p:spPr>
      </p:pic>
      <p:sp>
        <p:nvSpPr>
          <p:cNvPr id="20" name="Espace réservé pour une image  25"/>
          <p:cNvSpPr>
            <a:spLocks noGrp="1"/>
          </p:cNvSpPr>
          <p:nvPr>
            <p:ph type="pic" sz="quarter" idx="10" hasCustomPrompt="1"/>
          </p:nvPr>
        </p:nvSpPr>
        <p:spPr>
          <a:xfrm>
            <a:off x="6821913" y="0"/>
            <a:ext cx="5370089" cy="5158800"/>
          </a:xfrm>
          <a:custGeom>
            <a:avLst/>
            <a:gdLst>
              <a:gd name="connsiteX0" fmla="*/ 1929568 w 4027567"/>
              <a:gd name="connsiteY0" fmla="*/ 0 h 3869100"/>
              <a:gd name="connsiteX1" fmla="*/ 4027567 w 4027567"/>
              <a:gd name="connsiteY1" fmla="*/ 0 h 3869100"/>
              <a:gd name="connsiteX2" fmla="*/ 4027567 w 4027567"/>
              <a:gd name="connsiteY2" fmla="*/ 3869100 h 3869100"/>
              <a:gd name="connsiteX3" fmla="*/ 0 w 4027567"/>
              <a:gd name="connsiteY3" fmla="*/ 3869100 h 3869100"/>
              <a:gd name="connsiteX4" fmla="*/ 29823 w 4027567"/>
              <a:gd name="connsiteY4" fmla="*/ 3580448 h 3869100"/>
              <a:gd name="connsiteX5" fmla="*/ 1929568 w 4027567"/>
              <a:gd name="connsiteY5" fmla="*/ 0 h 386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27567" h="3869100">
                <a:moveTo>
                  <a:pt x="1929568" y="0"/>
                </a:moveTo>
                <a:lnTo>
                  <a:pt x="4027567" y="0"/>
                </a:lnTo>
                <a:lnTo>
                  <a:pt x="4027567" y="3869100"/>
                </a:lnTo>
                <a:lnTo>
                  <a:pt x="0" y="3869100"/>
                </a:lnTo>
                <a:lnTo>
                  <a:pt x="29823" y="3580448"/>
                </a:lnTo>
                <a:cubicBezTo>
                  <a:pt x="280550" y="2115735"/>
                  <a:pt x="1924285" y="945283"/>
                  <a:pt x="1929568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tIns="720000" anchor="ctr" anchorCtr="0">
            <a:noAutofit/>
          </a:bodyPr>
          <a:lstStyle>
            <a:lvl1pPr marL="0" marR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Select your own photo</a:t>
            </a:r>
          </a:p>
        </p:txBody>
      </p:sp>
      <p:sp>
        <p:nvSpPr>
          <p:cNvPr id="22" name="Rectangle 21"/>
          <p:cNvSpPr/>
          <p:nvPr userDrawn="1"/>
        </p:nvSpPr>
        <p:spPr bwMode="gray">
          <a:xfrm>
            <a:off x="4847169" y="5265205"/>
            <a:ext cx="7344833" cy="1592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72000" y="974400"/>
            <a:ext cx="6384000" cy="223200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None/>
              <a:defRPr sz="3733" b="1" cap="none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9200"/>
              </a:spcBef>
              <a:defRPr sz="2667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GB" noProof="0"/>
              <a:t>THANK YOU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GB" noProof="0"/>
              <a:t>Date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algn="l"/>
            <a:r>
              <a:rPr lang="en-GB" noProof="0"/>
              <a:t>Page: </a:t>
            </a:r>
            <a:fld id="{733122C9-A0B9-462F-8757-0847AD287B63}" type="slidenum">
              <a:rPr lang="en-GB" noProof="0" smtClean="0"/>
              <a:pPr algn="l"/>
              <a:t>‹#›</a:t>
            </a:fld>
            <a:endParaRPr lang="en-GB" noProof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 bwMode="gray">
          <a:xfrm>
            <a:off x="672000" y="585600"/>
            <a:ext cx="6384000" cy="360000"/>
          </a:xfrm>
        </p:spPr>
        <p:txBody>
          <a:bodyPr/>
          <a:lstStyle>
            <a:lvl1pPr algn="l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#add your hashtag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592000" y="5899200"/>
            <a:ext cx="5884800" cy="324000"/>
          </a:xfrm>
        </p:spPr>
        <p:txBody>
          <a:bodyPr anchor="b" anchorCtr="0"/>
          <a:lstStyle>
            <a:lvl1pPr algn="r">
              <a:lnSpc>
                <a:spcPct val="100000"/>
              </a:lnSpc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0"/>
              <a:t>Write your claim here</a:t>
            </a:r>
          </a:p>
        </p:txBody>
      </p:sp>
      <p:sp>
        <p:nvSpPr>
          <p:cNvPr id="16" name="Rectangle 15"/>
          <p:cNvSpPr/>
          <p:nvPr userDrawn="1"/>
        </p:nvSpPr>
        <p:spPr bwMode="gray">
          <a:xfrm>
            <a:off x="5592000" y="6283200"/>
            <a:ext cx="5884800" cy="287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en-GB" sz="1200" noProof="0">
                <a:solidFill>
                  <a:schemeClr val="accent3"/>
                </a:solidFill>
              </a:rPr>
              <a:t>www.gavi.org</a:t>
            </a:r>
          </a:p>
        </p:txBody>
      </p:sp>
      <p:sp>
        <p:nvSpPr>
          <p:cNvPr id="19" name="Rectangle 18"/>
          <p:cNvSpPr/>
          <p:nvPr userDrawn="1"/>
        </p:nvSpPr>
        <p:spPr bwMode="gray">
          <a:xfrm>
            <a:off x="672000" y="3391895"/>
            <a:ext cx="2337600" cy="25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0" y="5157789"/>
            <a:ext cx="12192000" cy="287337"/>
          </a:xfrm>
          <a:solidFill>
            <a:schemeClr val="bg1"/>
          </a:solidFill>
        </p:spPr>
        <p:txBody>
          <a:bodyPr/>
          <a:lstStyle>
            <a:lvl1pPr>
              <a:defRPr sz="133" b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GB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03199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BRAND COLOUR PALETTE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noProof="0"/>
              <a:t>Date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#add your hashtag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6" name="ZoneTexte 5"/>
          <p:cNvSpPr txBox="1"/>
          <p:nvPr userDrawn="1"/>
        </p:nvSpPr>
        <p:spPr>
          <a:xfrm>
            <a:off x="672000" y="1506440"/>
            <a:ext cx="4358557" cy="29925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</a:pPr>
            <a:r>
              <a:rPr lang="en-GB" sz="2400" b="0" noProof="0">
                <a:solidFill>
                  <a:schemeClr val="accent1"/>
                </a:solidFill>
              </a:rPr>
              <a:t>Primary</a:t>
            </a:r>
          </a:p>
          <a:p>
            <a:pPr marL="609585" lvl="1" indent="-124881">
              <a:lnSpc>
                <a:spcPct val="100000"/>
              </a:lnSpc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133" b="0" noProof="0"/>
              <a:t>Corporate Colours</a:t>
            </a:r>
          </a:p>
          <a:p>
            <a:pPr marL="609585" lvl="1" indent="-124881">
              <a:lnSpc>
                <a:spcPct val="100000"/>
              </a:lnSpc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133" b="0" noProof="0"/>
              <a:t>Strategic Goal Colours</a:t>
            </a:r>
          </a:p>
          <a:p>
            <a:pPr>
              <a:lnSpc>
                <a:spcPct val="110000"/>
              </a:lnSpc>
            </a:pPr>
            <a:r>
              <a:rPr lang="en-GB" sz="2400" b="0" noProof="0">
                <a:solidFill>
                  <a:schemeClr val="accent1"/>
                </a:solidFill>
              </a:rPr>
              <a:t>Secondary</a:t>
            </a:r>
          </a:p>
        </p:txBody>
      </p:sp>
      <p:sp>
        <p:nvSpPr>
          <p:cNvPr id="7" name="Freeform 8"/>
          <p:cNvSpPr>
            <a:spLocks noChangeAspect="1"/>
          </p:cNvSpPr>
          <p:nvPr userDrawn="1"/>
        </p:nvSpPr>
        <p:spPr bwMode="auto">
          <a:xfrm>
            <a:off x="5012245" y="1416571"/>
            <a:ext cx="432000" cy="640595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GB" sz="2400" noProof="0"/>
          </a:p>
        </p:txBody>
      </p:sp>
      <p:sp>
        <p:nvSpPr>
          <p:cNvPr id="8" name="Rectangle 7"/>
          <p:cNvSpPr/>
          <p:nvPr userDrawn="1"/>
        </p:nvSpPr>
        <p:spPr>
          <a:xfrm>
            <a:off x="5505451" y="1413965"/>
            <a:ext cx="590549" cy="64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R: 0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G: 92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B: 185</a:t>
            </a:r>
          </a:p>
        </p:txBody>
      </p:sp>
      <p:sp>
        <p:nvSpPr>
          <p:cNvPr id="49" name="Rectangle 48"/>
          <p:cNvSpPr/>
          <p:nvPr userDrawn="1"/>
        </p:nvSpPr>
        <p:spPr>
          <a:xfrm>
            <a:off x="6239685" y="5185225"/>
            <a:ext cx="4224801" cy="635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GB" sz="1200" b="1" noProof="0">
                <a:solidFill>
                  <a:schemeClr val="tx1"/>
                </a:solidFill>
              </a:rPr>
              <a:t>Please use the four </a:t>
            </a:r>
            <a:r>
              <a:rPr lang="en-GB" sz="1200" b="1" noProof="0" err="1">
                <a:solidFill>
                  <a:schemeClr val="tx1"/>
                </a:solidFill>
              </a:rPr>
              <a:t>Gavi</a:t>
            </a:r>
            <a:r>
              <a:rPr lang="en-GB" sz="1200" b="1" noProof="0">
                <a:solidFill>
                  <a:schemeClr val="tx1"/>
                </a:solidFill>
              </a:rPr>
              <a:t> corporate colours where possible.  Specific strategic goals </a:t>
            </a:r>
            <a:br>
              <a:rPr lang="en-GB" sz="1200" b="1" noProof="0">
                <a:solidFill>
                  <a:schemeClr val="tx1"/>
                </a:solidFill>
              </a:rPr>
            </a:br>
            <a:r>
              <a:rPr lang="en-GB" sz="1200" b="1" noProof="0">
                <a:solidFill>
                  <a:schemeClr val="tx1"/>
                </a:solidFill>
              </a:rPr>
              <a:t>or vaccines should be highlighted using the key above. </a:t>
            </a:r>
          </a:p>
        </p:txBody>
      </p:sp>
      <p:sp>
        <p:nvSpPr>
          <p:cNvPr id="65" name="Freeform 8"/>
          <p:cNvSpPr>
            <a:spLocks noChangeAspect="1"/>
          </p:cNvSpPr>
          <p:nvPr userDrawn="1"/>
        </p:nvSpPr>
        <p:spPr bwMode="auto">
          <a:xfrm>
            <a:off x="6457437" y="1416571"/>
            <a:ext cx="432000" cy="640595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GB" sz="2400" noProof="0"/>
          </a:p>
        </p:txBody>
      </p:sp>
      <p:sp>
        <p:nvSpPr>
          <p:cNvPr id="66" name="Rectangle 65"/>
          <p:cNvSpPr/>
          <p:nvPr userDrawn="1"/>
        </p:nvSpPr>
        <p:spPr>
          <a:xfrm>
            <a:off x="6950643" y="1413965"/>
            <a:ext cx="590549" cy="64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R: 0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G: 161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B: 223</a:t>
            </a:r>
          </a:p>
        </p:txBody>
      </p:sp>
      <p:sp>
        <p:nvSpPr>
          <p:cNvPr id="68" name="Freeform 8"/>
          <p:cNvSpPr>
            <a:spLocks noChangeAspect="1"/>
          </p:cNvSpPr>
          <p:nvPr userDrawn="1"/>
        </p:nvSpPr>
        <p:spPr bwMode="auto">
          <a:xfrm>
            <a:off x="7869403" y="1416571"/>
            <a:ext cx="432000" cy="640595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GB" sz="2400" noProof="0"/>
          </a:p>
        </p:txBody>
      </p:sp>
      <p:sp>
        <p:nvSpPr>
          <p:cNvPr id="69" name="Rectangle 68"/>
          <p:cNvSpPr/>
          <p:nvPr userDrawn="1"/>
        </p:nvSpPr>
        <p:spPr>
          <a:xfrm>
            <a:off x="8362608" y="1413965"/>
            <a:ext cx="590549" cy="64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R: 149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G: 214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B: 0</a:t>
            </a:r>
          </a:p>
        </p:txBody>
      </p:sp>
      <p:sp>
        <p:nvSpPr>
          <p:cNvPr id="71" name="Freeform 8"/>
          <p:cNvSpPr>
            <a:spLocks noChangeAspect="1"/>
          </p:cNvSpPr>
          <p:nvPr userDrawn="1"/>
        </p:nvSpPr>
        <p:spPr bwMode="auto">
          <a:xfrm>
            <a:off x="9493117" y="1416571"/>
            <a:ext cx="432000" cy="640595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GB" sz="2400" noProof="0"/>
          </a:p>
        </p:txBody>
      </p:sp>
      <p:sp>
        <p:nvSpPr>
          <p:cNvPr id="72" name="Rectangle 71"/>
          <p:cNvSpPr/>
          <p:nvPr userDrawn="1"/>
        </p:nvSpPr>
        <p:spPr>
          <a:xfrm>
            <a:off x="9986323" y="1413965"/>
            <a:ext cx="590549" cy="64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R: 135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G: 135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B: 135</a:t>
            </a:r>
          </a:p>
        </p:txBody>
      </p:sp>
      <p:sp>
        <p:nvSpPr>
          <p:cNvPr id="74" name="Freeform 8"/>
          <p:cNvSpPr>
            <a:spLocks noChangeAspect="1"/>
          </p:cNvSpPr>
          <p:nvPr userDrawn="1"/>
        </p:nvSpPr>
        <p:spPr bwMode="auto">
          <a:xfrm>
            <a:off x="5012245" y="2317997"/>
            <a:ext cx="432000" cy="640595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GB" sz="2400" noProof="0"/>
          </a:p>
        </p:txBody>
      </p:sp>
      <p:sp>
        <p:nvSpPr>
          <p:cNvPr id="75" name="Rectangle 74"/>
          <p:cNvSpPr/>
          <p:nvPr userDrawn="1"/>
        </p:nvSpPr>
        <p:spPr>
          <a:xfrm>
            <a:off x="5505451" y="2315392"/>
            <a:ext cx="951987" cy="64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>
              <a:lnSpc>
                <a:spcPct val="90000"/>
              </a:lnSpc>
            </a:pPr>
            <a:r>
              <a:rPr lang="en-GB" sz="933" b="1" noProof="0">
                <a:solidFill>
                  <a:schemeClr val="tx1"/>
                </a:solidFill>
              </a:rPr>
              <a:t>ACCELERATE</a:t>
            </a:r>
          </a:p>
          <a:p>
            <a:pPr>
              <a:lnSpc>
                <a:spcPct val="90000"/>
              </a:lnSpc>
            </a:pPr>
            <a:r>
              <a:rPr lang="en-GB" sz="933" b="1" noProof="0">
                <a:solidFill>
                  <a:schemeClr val="tx1"/>
                </a:solidFill>
              </a:rPr>
              <a:t>VACCINES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R: 165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G: 24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B: 144</a:t>
            </a:r>
          </a:p>
        </p:txBody>
      </p:sp>
      <p:sp>
        <p:nvSpPr>
          <p:cNvPr id="77" name="Freeform 8"/>
          <p:cNvSpPr>
            <a:spLocks noChangeAspect="1"/>
          </p:cNvSpPr>
          <p:nvPr userDrawn="1"/>
        </p:nvSpPr>
        <p:spPr bwMode="auto">
          <a:xfrm>
            <a:off x="6457437" y="2317997"/>
            <a:ext cx="432000" cy="640595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GB" sz="2400" noProof="0"/>
          </a:p>
        </p:txBody>
      </p:sp>
      <p:sp>
        <p:nvSpPr>
          <p:cNvPr id="78" name="Rectangle 77"/>
          <p:cNvSpPr/>
          <p:nvPr userDrawn="1"/>
        </p:nvSpPr>
        <p:spPr>
          <a:xfrm>
            <a:off x="6950643" y="2315392"/>
            <a:ext cx="918760" cy="64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>
              <a:lnSpc>
                <a:spcPct val="90000"/>
              </a:lnSpc>
            </a:pPr>
            <a:r>
              <a:rPr lang="en-GB" sz="933" b="1" noProof="0">
                <a:solidFill>
                  <a:schemeClr val="tx1"/>
                </a:solidFill>
              </a:rPr>
              <a:t>STRENGTHEN</a:t>
            </a:r>
          </a:p>
          <a:p>
            <a:pPr>
              <a:lnSpc>
                <a:spcPct val="90000"/>
              </a:lnSpc>
            </a:pPr>
            <a:r>
              <a:rPr lang="en-GB" sz="933" b="1" noProof="0">
                <a:solidFill>
                  <a:schemeClr val="tx1"/>
                </a:solidFill>
              </a:rPr>
              <a:t>CAPACITY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R: 206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G: 15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B: 105</a:t>
            </a:r>
          </a:p>
        </p:txBody>
      </p:sp>
      <p:sp>
        <p:nvSpPr>
          <p:cNvPr id="80" name="Freeform 8"/>
          <p:cNvSpPr>
            <a:spLocks noChangeAspect="1"/>
          </p:cNvSpPr>
          <p:nvPr userDrawn="1"/>
        </p:nvSpPr>
        <p:spPr bwMode="auto">
          <a:xfrm>
            <a:off x="7869403" y="2317997"/>
            <a:ext cx="432000" cy="640595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GB" sz="2400" noProof="0"/>
          </a:p>
        </p:txBody>
      </p:sp>
      <p:sp>
        <p:nvSpPr>
          <p:cNvPr id="81" name="Rectangle 80"/>
          <p:cNvSpPr/>
          <p:nvPr userDrawn="1"/>
        </p:nvSpPr>
        <p:spPr>
          <a:xfrm>
            <a:off x="8362608" y="2315392"/>
            <a:ext cx="997755" cy="64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>
              <a:lnSpc>
                <a:spcPct val="90000"/>
              </a:lnSpc>
            </a:pPr>
            <a:r>
              <a:rPr lang="en-GB" sz="933" b="1" noProof="0">
                <a:solidFill>
                  <a:schemeClr val="tx1"/>
                </a:solidFill>
              </a:rPr>
              <a:t>INCREASE</a:t>
            </a:r>
          </a:p>
          <a:p>
            <a:pPr>
              <a:lnSpc>
                <a:spcPct val="90000"/>
              </a:lnSpc>
            </a:pPr>
            <a:r>
              <a:rPr lang="en-GB" sz="933" b="1" noProof="0">
                <a:solidFill>
                  <a:schemeClr val="tx1"/>
                </a:solidFill>
              </a:rPr>
              <a:t>PREDICTABILITY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R: 149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G: 214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B: 0</a:t>
            </a:r>
          </a:p>
        </p:txBody>
      </p:sp>
      <p:sp>
        <p:nvSpPr>
          <p:cNvPr id="83" name="Freeform 8"/>
          <p:cNvSpPr>
            <a:spLocks noChangeAspect="1"/>
          </p:cNvSpPr>
          <p:nvPr userDrawn="1"/>
        </p:nvSpPr>
        <p:spPr bwMode="auto">
          <a:xfrm>
            <a:off x="9493117" y="2317997"/>
            <a:ext cx="432000" cy="640595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GB" sz="2400" noProof="0"/>
          </a:p>
        </p:txBody>
      </p:sp>
      <p:sp>
        <p:nvSpPr>
          <p:cNvPr id="84" name="Rectangle 83"/>
          <p:cNvSpPr/>
          <p:nvPr userDrawn="1"/>
        </p:nvSpPr>
        <p:spPr>
          <a:xfrm>
            <a:off x="9986323" y="2315392"/>
            <a:ext cx="1054211" cy="64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>
              <a:lnSpc>
                <a:spcPct val="90000"/>
              </a:lnSpc>
            </a:pPr>
            <a:r>
              <a:rPr lang="en-GB" sz="933" b="1" noProof="0">
                <a:solidFill>
                  <a:schemeClr val="tx1"/>
                </a:solidFill>
              </a:rPr>
              <a:t>SHAPE</a:t>
            </a:r>
          </a:p>
          <a:p>
            <a:pPr>
              <a:lnSpc>
                <a:spcPct val="90000"/>
              </a:lnSpc>
            </a:pPr>
            <a:r>
              <a:rPr lang="en-GB" sz="933" b="1" noProof="0">
                <a:solidFill>
                  <a:schemeClr val="tx1"/>
                </a:solidFill>
              </a:rPr>
              <a:t>THE MARKET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R: 0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G: 161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B: 223</a:t>
            </a:r>
          </a:p>
        </p:txBody>
      </p:sp>
      <p:sp>
        <p:nvSpPr>
          <p:cNvPr id="97" name="Freeform 8"/>
          <p:cNvSpPr>
            <a:spLocks noChangeAspect="1"/>
          </p:cNvSpPr>
          <p:nvPr userDrawn="1"/>
        </p:nvSpPr>
        <p:spPr bwMode="auto">
          <a:xfrm>
            <a:off x="5012245" y="3401125"/>
            <a:ext cx="432000" cy="640595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rgbClr val="CED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GB" sz="2400" noProof="0"/>
          </a:p>
        </p:txBody>
      </p:sp>
      <p:sp>
        <p:nvSpPr>
          <p:cNvPr id="98" name="Rectangle 97"/>
          <p:cNvSpPr/>
          <p:nvPr userDrawn="1"/>
        </p:nvSpPr>
        <p:spPr>
          <a:xfrm>
            <a:off x="5505451" y="3236979"/>
            <a:ext cx="951987" cy="8047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>
              <a:lnSpc>
                <a:spcPct val="90000"/>
              </a:lnSpc>
            </a:pPr>
            <a:r>
              <a:rPr lang="en-GB" sz="933" b="1" noProof="0">
                <a:solidFill>
                  <a:schemeClr val="tx1"/>
                </a:solidFill>
              </a:rPr>
              <a:t>IPV</a:t>
            </a:r>
          </a:p>
          <a:p>
            <a:pPr>
              <a:lnSpc>
                <a:spcPct val="90000"/>
              </a:lnSpc>
            </a:pPr>
            <a:r>
              <a:rPr lang="en-GB" sz="933" b="1" noProof="0">
                <a:solidFill>
                  <a:schemeClr val="tx1"/>
                </a:solidFill>
              </a:rPr>
              <a:t>INJECTABLE</a:t>
            </a:r>
          </a:p>
          <a:p>
            <a:pPr>
              <a:lnSpc>
                <a:spcPct val="90000"/>
              </a:lnSpc>
            </a:pPr>
            <a:r>
              <a:rPr lang="en-GB" sz="933" b="1" noProof="0">
                <a:solidFill>
                  <a:schemeClr val="tx1"/>
                </a:solidFill>
              </a:rPr>
              <a:t>POLIO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R: 206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G: 220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B: 0</a:t>
            </a:r>
          </a:p>
        </p:txBody>
      </p:sp>
      <p:sp>
        <p:nvSpPr>
          <p:cNvPr id="95" name="Freeform 8"/>
          <p:cNvSpPr>
            <a:spLocks noChangeAspect="1"/>
          </p:cNvSpPr>
          <p:nvPr userDrawn="1"/>
        </p:nvSpPr>
        <p:spPr bwMode="auto">
          <a:xfrm>
            <a:off x="6457437" y="3401125"/>
            <a:ext cx="432000" cy="640595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rgbClr val="B288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GB" sz="2400" noProof="0"/>
          </a:p>
        </p:txBody>
      </p:sp>
      <p:sp>
        <p:nvSpPr>
          <p:cNvPr id="96" name="Rectangle 95"/>
          <p:cNvSpPr/>
          <p:nvPr userDrawn="1"/>
        </p:nvSpPr>
        <p:spPr>
          <a:xfrm>
            <a:off x="6950643" y="3398520"/>
            <a:ext cx="918760" cy="64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>
              <a:lnSpc>
                <a:spcPct val="90000"/>
              </a:lnSpc>
            </a:pPr>
            <a:r>
              <a:rPr lang="en-GB" sz="933" b="1" noProof="0">
                <a:solidFill>
                  <a:schemeClr val="tx1"/>
                </a:solidFill>
              </a:rPr>
              <a:t>JAPANESE</a:t>
            </a:r>
          </a:p>
          <a:p>
            <a:pPr>
              <a:lnSpc>
                <a:spcPct val="90000"/>
              </a:lnSpc>
            </a:pPr>
            <a:r>
              <a:rPr lang="en-GB" sz="933" b="1" noProof="0">
                <a:solidFill>
                  <a:schemeClr val="tx1"/>
                </a:solidFill>
              </a:rPr>
              <a:t>ENCEPHALITIS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R: 178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G: 136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B: 185</a:t>
            </a:r>
          </a:p>
        </p:txBody>
      </p:sp>
      <p:sp>
        <p:nvSpPr>
          <p:cNvPr id="93" name="Freeform 8"/>
          <p:cNvSpPr>
            <a:spLocks noChangeAspect="1"/>
          </p:cNvSpPr>
          <p:nvPr userDrawn="1"/>
        </p:nvSpPr>
        <p:spPr bwMode="auto">
          <a:xfrm>
            <a:off x="7869403" y="3401125"/>
            <a:ext cx="432000" cy="640595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rgbClr val="41B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GB" sz="2400" noProof="0"/>
          </a:p>
        </p:txBody>
      </p:sp>
      <p:sp>
        <p:nvSpPr>
          <p:cNvPr id="94" name="Rectangle 93"/>
          <p:cNvSpPr/>
          <p:nvPr userDrawn="1"/>
        </p:nvSpPr>
        <p:spPr>
          <a:xfrm>
            <a:off x="8362608" y="3398520"/>
            <a:ext cx="590549" cy="64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>
              <a:lnSpc>
                <a:spcPct val="90000"/>
              </a:lnSpc>
            </a:pPr>
            <a:r>
              <a:rPr lang="en-GB" sz="933" b="1" noProof="0">
                <a:solidFill>
                  <a:schemeClr val="tx1"/>
                </a:solidFill>
              </a:rPr>
              <a:t>MEASLES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R: 65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G: 182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B: 230</a:t>
            </a:r>
          </a:p>
        </p:txBody>
      </p:sp>
      <p:sp>
        <p:nvSpPr>
          <p:cNvPr id="91" name="Freeform 8"/>
          <p:cNvSpPr>
            <a:spLocks noChangeAspect="1"/>
          </p:cNvSpPr>
          <p:nvPr userDrawn="1"/>
        </p:nvSpPr>
        <p:spPr bwMode="auto">
          <a:xfrm>
            <a:off x="9493117" y="3401125"/>
            <a:ext cx="432000" cy="640595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rgbClr val="0097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GB" sz="2400" noProof="0"/>
          </a:p>
        </p:txBody>
      </p:sp>
      <p:sp>
        <p:nvSpPr>
          <p:cNvPr id="92" name="Rectangle 91"/>
          <p:cNvSpPr/>
          <p:nvPr userDrawn="1"/>
        </p:nvSpPr>
        <p:spPr>
          <a:xfrm>
            <a:off x="9986323" y="3398520"/>
            <a:ext cx="910211" cy="64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>
              <a:lnSpc>
                <a:spcPct val="90000"/>
              </a:lnSpc>
            </a:pPr>
            <a:r>
              <a:rPr lang="en-GB" sz="933" b="1" noProof="0">
                <a:solidFill>
                  <a:schemeClr val="tx1"/>
                </a:solidFill>
              </a:rPr>
              <a:t>MEASLES</a:t>
            </a:r>
          </a:p>
          <a:p>
            <a:pPr>
              <a:lnSpc>
                <a:spcPct val="90000"/>
              </a:lnSpc>
            </a:pPr>
            <a:r>
              <a:rPr lang="en-GB" sz="933" b="1" noProof="0">
                <a:solidFill>
                  <a:schemeClr val="tx1"/>
                </a:solidFill>
              </a:rPr>
              <a:t>2</a:t>
            </a:r>
            <a:r>
              <a:rPr lang="en-GB" sz="933" b="1" baseline="30000" noProof="0">
                <a:solidFill>
                  <a:schemeClr val="tx1"/>
                </a:solidFill>
              </a:rPr>
              <a:t>ND</a:t>
            </a:r>
            <a:r>
              <a:rPr lang="en-GB" sz="933" b="1" noProof="0">
                <a:solidFill>
                  <a:schemeClr val="tx1"/>
                </a:solidFill>
              </a:rPr>
              <a:t> DOSE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R: 0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G: 151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B: 169</a:t>
            </a:r>
          </a:p>
        </p:txBody>
      </p:sp>
      <p:sp>
        <p:nvSpPr>
          <p:cNvPr id="110" name="Freeform 8"/>
          <p:cNvSpPr>
            <a:spLocks noChangeAspect="1"/>
          </p:cNvSpPr>
          <p:nvPr userDrawn="1"/>
        </p:nvSpPr>
        <p:spPr bwMode="auto">
          <a:xfrm>
            <a:off x="5012245" y="4244901"/>
            <a:ext cx="432000" cy="640595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rgbClr val="0033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GB" sz="2400" noProof="0"/>
          </a:p>
        </p:txBody>
      </p:sp>
      <p:sp>
        <p:nvSpPr>
          <p:cNvPr id="111" name="Rectangle 110"/>
          <p:cNvSpPr/>
          <p:nvPr userDrawn="1"/>
        </p:nvSpPr>
        <p:spPr>
          <a:xfrm>
            <a:off x="5505450" y="4242296"/>
            <a:ext cx="734233" cy="64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>
              <a:lnSpc>
                <a:spcPct val="90000"/>
              </a:lnSpc>
            </a:pPr>
            <a:r>
              <a:rPr lang="en-GB" sz="933" b="1" noProof="0">
                <a:solidFill>
                  <a:schemeClr val="tx1"/>
                </a:solidFill>
              </a:rPr>
              <a:t>PNEUMO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R: 0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G: 51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B: 160</a:t>
            </a:r>
          </a:p>
        </p:txBody>
      </p:sp>
      <p:sp>
        <p:nvSpPr>
          <p:cNvPr id="108" name="Freeform 8"/>
          <p:cNvSpPr>
            <a:spLocks noChangeAspect="1"/>
          </p:cNvSpPr>
          <p:nvPr userDrawn="1"/>
        </p:nvSpPr>
        <p:spPr bwMode="auto">
          <a:xfrm>
            <a:off x="6457437" y="4244901"/>
            <a:ext cx="432000" cy="640595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rgbClr val="D860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GB" sz="2400" noProof="0"/>
          </a:p>
        </p:txBody>
      </p:sp>
      <p:sp>
        <p:nvSpPr>
          <p:cNvPr id="109" name="Rectangle 108"/>
          <p:cNvSpPr/>
          <p:nvPr userDrawn="1"/>
        </p:nvSpPr>
        <p:spPr>
          <a:xfrm>
            <a:off x="6950643" y="4242296"/>
            <a:ext cx="918760" cy="64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>
              <a:lnSpc>
                <a:spcPct val="90000"/>
              </a:lnSpc>
            </a:pPr>
            <a:r>
              <a:rPr lang="en-GB" sz="933" b="1" noProof="0">
                <a:solidFill>
                  <a:schemeClr val="tx1"/>
                </a:solidFill>
              </a:rPr>
              <a:t>ROTAVIRUS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R: 216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G: 96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B: 24</a:t>
            </a:r>
          </a:p>
        </p:txBody>
      </p:sp>
      <p:sp>
        <p:nvSpPr>
          <p:cNvPr id="106" name="Freeform 8"/>
          <p:cNvSpPr>
            <a:spLocks noChangeAspect="1"/>
          </p:cNvSpPr>
          <p:nvPr userDrawn="1"/>
        </p:nvSpPr>
        <p:spPr bwMode="auto">
          <a:xfrm>
            <a:off x="7869403" y="4244901"/>
            <a:ext cx="432000" cy="640595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rgbClr val="EAA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GB" sz="2400" noProof="0"/>
          </a:p>
        </p:txBody>
      </p:sp>
      <p:sp>
        <p:nvSpPr>
          <p:cNvPr id="107" name="Rectangle 106"/>
          <p:cNvSpPr/>
          <p:nvPr userDrawn="1"/>
        </p:nvSpPr>
        <p:spPr>
          <a:xfrm>
            <a:off x="8362608" y="4242296"/>
            <a:ext cx="997755" cy="64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>
              <a:lnSpc>
                <a:spcPct val="90000"/>
              </a:lnSpc>
            </a:pPr>
            <a:r>
              <a:rPr lang="en-GB" sz="933" b="1" noProof="0">
                <a:solidFill>
                  <a:schemeClr val="tx1"/>
                </a:solidFill>
              </a:rPr>
              <a:t>YELLOW</a:t>
            </a:r>
          </a:p>
          <a:p>
            <a:pPr>
              <a:lnSpc>
                <a:spcPct val="90000"/>
              </a:lnSpc>
            </a:pPr>
            <a:r>
              <a:rPr lang="en-GB" sz="933" b="1" noProof="0">
                <a:solidFill>
                  <a:schemeClr val="tx1"/>
                </a:solidFill>
              </a:rPr>
              <a:t>FEVER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R: 234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G: 170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B: 0</a:t>
            </a:r>
          </a:p>
        </p:txBody>
      </p:sp>
      <p:sp>
        <p:nvSpPr>
          <p:cNvPr id="104" name="Freeform 8"/>
          <p:cNvSpPr>
            <a:spLocks noChangeAspect="1"/>
          </p:cNvSpPr>
          <p:nvPr userDrawn="1"/>
        </p:nvSpPr>
        <p:spPr bwMode="auto">
          <a:xfrm>
            <a:off x="9493117" y="4244901"/>
            <a:ext cx="432000" cy="640595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rgbClr val="7D70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GB" sz="2400" noProof="0"/>
          </a:p>
        </p:txBody>
      </p:sp>
      <p:sp>
        <p:nvSpPr>
          <p:cNvPr id="105" name="Rectangle 104"/>
          <p:cNvSpPr/>
          <p:nvPr userDrawn="1"/>
        </p:nvSpPr>
        <p:spPr>
          <a:xfrm>
            <a:off x="9986323" y="4242296"/>
            <a:ext cx="766195" cy="64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>
              <a:lnSpc>
                <a:spcPct val="90000"/>
              </a:lnSpc>
            </a:pPr>
            <a:r>
              <a:rPr lang="en-GB" sz="933" b="1" noProof="0">
                <a:solidFill>
                  <a:schemeClr val="tx1"/>
                </a:solidFill>
              </a:rPr>
              <a:t>TYPHOÏD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R: 125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G: 112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B: 97</a:t>
            </a:r>
          </a:p>
        </p:txBody>
      </p:sp>
      <p:sp>
        <p:nvSpPr>
          <p:cNvPr id="123" name="Freeform 8"/>
          <p:cNvSpPr>
            <a:spLocks noChangeAspect="1"/>
          </p:cNvSpPr>
          <p:nvPr userDrawn="1"/>
        </p:nvSpPr>
        <p:spPr bwMode="auto">
          <a:xfrm>
            <a:off x="672000" y="3401125"/>
            <a:ext cx="432000" cy="640595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rgbClr val="AF5C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GB" sz="2400" noProof="0"/>
          </a:p>
        </p:txBody>
      </p:sp>
      <p:sp>
        <p:nvSpPr>
          <p:cNvPr id="124" name="Rectangle 123"/>
          <p:cNvSpPr/>
          <p:nvPr userDrawn="1"/>
        </p:nvSpPr>
        <p:spPr>
          <a:xfrm>
            <a:off x="1165206" y="3398520"/>
            <a:ext cx="590549" cy="64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>
              <a:lnSpc>
                <a:spcPct val="90000"/>
              </a:lnSpc>
            </a:pPr>
            <a:r>
              <a:rPr lang="en-GB" sz="933" b="1" noProof="0">
                <a:solidFill>
                  <a:schemeClr val="tx1"/>
                </a:solidFill>
              </a:rPr>
              <a:t>CHOLERA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R: 175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G: 92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B: 55</a:t>
            </a:r>
          </a:p>
        </p:txBody>
      </p:sp>
      <p:sp>
        <p:nvSpPr>
          <p:cNvPr id="121" name="Freeform 8"/>
          <p:cNvSpPr>
            <a:spLocks noChangeAspect="1"/>
          </p:cNvSpPr>
          <p:nvPr userDrawn="1"/>
        </p:nvSpPr>
        <p:spPr bwMode="auto">
          <a:xfrm>
            <a:off x="2117192" y="3401125"/>
            <a:ext cx="432000" cy="640595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rgbClr val="D500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GB" sz="2400" noProof="0"/>
          </a:p>
        </p:txBody>
      </p:sp>
      <p:sp>
        <p:nvSpPr>
          <p:cNvPr id="122" name="Rectangle 121"/>
          <p:cNvSpPr/>
          <p:nvPr userDrawn="1"/>
        </p:nvSpPr>
        <p:spPr>
          <a:xfrm>
            <a:off x="2610398" y="3398520"/>
            <a:ext cx="590549" cy="64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>
              <a:lnSpc>
                <a:spcPct val="90000"/>
              </a:lnSpc>
            </a:pPr>
            <a:r>
              <a:rPr lang="en-GB" sz="933" b="1" noProof="0">
                <a:solidFill>
                  <a:schemeClr val="tx1"/>
                </a:solidFill>
              </a:rPr>
              <a:t>HEPB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R: 213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G: 0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B: 50</a:t>
            </a:r>
          </a:p>
        </p:txBody>
      </p:sp>
      <p:sp>
        <p:nvSpPr>
          <p:cNvPr id="119" name="Freeform 8"/>
          <p:cNvSpPr>
            <a:spLocks noChangeAspect="1"/>
          </p:cNvSpPr>
          <p:nvPr userDrawn="1"/>
        </p:nvSpPr>
        <p:spPr bwMode="auto">
          <a:xfrm>
            <a:off x="3529157" y="3401125"/>
            <a:ext cx="432000" cy="640595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rgbClr val="F59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GB" sz="2400" noProof="0"/>
          </a:p>
        </p:txBody>
      </p:sp>
      <p:sp>
        <p:nvSpPr>
          <p:cNvPr id="120" name="Rectangle 119"/>
          <p:cNvSpPr/>
          <p:nvPr userDrawn="1"/>
        </p:nvSpPr>
        <p:spPr>
          <a:xfrm>
            <a:off x="4022363" y="3398520"/>
            <a:ext cx="590549" cy="64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>
              <a:lnSpc>
                <a:spcPct val="90000"/>
              </a:lnSpc>
            </a:pPr>
            <a:r>
              <a:rPr lang="en-GB" sz="933" b="1" noProof="0">
                <a:solidFill>
                  <a:schemeClr val="tx1"/>
                </a:solidFill>
              </a:rPr>
              <a:t>HPV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R: 245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G: 155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B: 187</a:t>
            </a:r>
          </a:p>
        </p:txBody>
      </p:sp>
      <p:sp>
        <p:nvSpPr>
          <p:cNvPr id="126" name="Freeform 8"/>
          <p:cNvSpPr>
            <a:spLocks noChangeAspect="1"/>
          </p:cNvSpPr>
          <p:nvPr userDrawn="1"/>
        </p:nvSpPr>
        <p:spPr bwMode="auto">
          <a:xfrm>
            <a:off x="5012245" y="5110123"/>
            <a:ext cx="432000" cy="640595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rgbClr val="6463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GB" sz="2400" noProof="0"/>
          </a:p>
        </p:txBody>
      </p:sp>
      <p:sp>
        <p:nvSpPr>
          <p:cNvPr id="127" name="Rectangle 126"/>
          <p:cNvSpPr/>
          <p:nvPr userDrawn="1"/>
        </p:nvSpPr>
        <p:spPr>
          <a:xfrm>
            <a:off x="5505451" y="5107517"/>
            <a:ext cx="590549" cy="64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>
              <a:lnSpc>
                <a:spcPct val="90000"/>
              </a:lnSpc>
            </a:pPr>
            <a:r>
              <a:rPr lang="en-GB" sz="933" b="1" noProof="0">
                <a:solidFill>
                  <a:schemeClr val="tx1"/>
                </a:solidFill>
              </a:rPr>
              <a:t>RABIES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R: 100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G: 99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B: 99</a:t>
            </a:r>
          </a:p>
        </p:txBody>
      </p:sp>
      <p:sp>
        <p:nvSpPr>
          <p:cNvPr id="137" name="Freeform 8"/>
          <p:cNvSpPr>
            <a:spLocks noChangeAspect="1"/>
          </p:cNvSpPr>
          <p:nvPr userDrawn="1"/>
        </p:nvSpPr>
        <p:spPr bwMode="auto">
          <a:xfrm>
            <a:off x="672000" y="4244901"/>
            <a:ext cx="432000" cy="640595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rgbClr val="005A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GB" sz="2400" noProof="0"/>
          </a:p>
        </p:txBody>
      </p:sp>
      <p:sp>
        <p:nvSpPr>
          <p:cNvPr id="138" name="Rectangle 137"/>
          <p:cNvSpPr/>
          <p:nvPr userDrawn="1"/>
        </p:nvSpPr>
        <p:spPr>
          <a:xfrm>
            <a:off x="1165205" y="4242296"/>
            <a:ext cx="802336" cy="64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>
              <a:lnSpc>
                <a:spcPct val="90000"/>
              </a:lnSpc>
            </a:pPr>
            <a:r>
              <a:rPr lang="en-GB" sz="933" b="1" noProof="0">
                <a:solidFill>
                  <a:schemeClr val="tx1"/>
                </a:solidFill>
              </a:rPr>
              <a:t>MEASLES</a:t>
            </a:r>
          </a:p>
          <a:p>
            <a:pPr>
              <a:lnSpc>
                <a:spcPct val="90000"/>
              </a:lnSpc>
            </a:pPr>
            <a:r>
              <a:rPr lang="en-GB" sz="933" b="1" noProof="0">
                <a:solidFill>
                  <a:schemeClr val="tx1"/>
                </a:solidFill>
              </a:rPr>
              <a:t>RUBELLA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R: 0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G: 90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B: 112</a:t>
            </a:r>
          </a:p>
        </p:txBody>
      </p:sp>
      <p:sp>
        <p:nvSpPr>
          <p:cNvPr id="135" name="Freeform 8"/>
          <p:cNvSpPr>
            <a:spLocks noChangeAspect="1"/>
          </p:cNvSpPr>
          <p:nvPr userDrawn="1"/>
        </p:nvSpPr>
        <p:spPr bwMode="auto">
          <a:xfrm>
            <a:off x="2117192" y="4244901"/>
            <a:ext cx="432000" cy="640595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rgbClr val="0096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GB" sz="2400" noProof="0"/>
          </a:p>
        </p:txBody>
      </p:sp>
      <p:sp>
        <p:nvSpPr>
          <p:cNvPr id="136" name="Rectangle 135"/>
          <p:cNvSpPr/>
          <p:nvPr userDrawn="1"/>
        </p:nvSpPr>
        <p:spPr>
          <a:xfrm>
            <a:off x="2610397" y="4242296"/>
            <a:ext cx="918760" cy="64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>
              <a:lnSpc>
                <a:spcPct val="90000"/>
              </a:lnSpc>
            </a:pPr>
            <a:r>
              <a:rPr lang="en-GB" sz="933" b="1" noProof="0">
                <a:solidFill>
                  <a:schemeClr val="tx1"/>
                </a:solidFill>
              </a:rPr>
              <a:t>MENINGITIS</a:t>
            </a:r>
          </a:p>
          <a:p>
            <a:pPr>
              <a:lnSpc>
                <a:spcPct val="90000"/>
              </a:lnSpc>
            </a:pPr>
            <a:r>
              <a:rPr lang="en-GB" sz="933" b="1" noProof="0">
                <a:solidFill>
                  <a:schemeClr val="tx1"/>
                </a:solidFill>
              </a:rPr>
              <a:t>A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R: 0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G: 150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B: 57</a:t>
            </a:r>
          </a:p>
        </p:txBody>
      </p:sp>
      <p:sp>
        <p:nvSpPr>
          <p:cNvPr id="133" name="Freeform 8"/>
          <p:cNvSpPr>
            <a:spLocks noChangeAspect="1"/>
          </p:cNvSpPr>
          <p:nvPr userDrawn="1"/>
        </p:nvSpPr>
        <p:spPr bwMode="auto">
          <a:xfrm>
            <a:off x="3529157" y="4244901"/>
            <a:ext cx="432000" cy="640595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rgbClr val="6532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GB" sz="2400" noProof="0"/>
          </a:p>
        </p:txBody>
      </p:sp>
      <p:sp>
        <p:nvSpPr>
          <p:cNvPr id="134" name="Rectangle 133"/>
          <p:cNvSpPr/>
          <p:nvPr userDrawn="1"/>
        </p:nvSpPr>
        <p:spPr>
          <a:xfrm>
            <a:off x="4022363" y="4242296"/>
            <a:ext cx="989883" cy="64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>
              <a:lnSpc>
                <a:spcPct val="90000"/>
              </a:lnSpc>
            </a:pPr>
            <a:r>
              <a:rPr lang="en-GB" sz="933" b="1" noProof="0">
                <a:solidFill>
                  <a:schemeClr val="tx1"/>
                </a:solidFill>
              </a:rPr>
              <a:t>PENTA</a:t>
            </a:r>
          </a:p>
          <a:p>
            <a:pPr>
              <a:lnSpc>
                <a:spcPct val="90000"/>
              </a:lnSpc>
            </a:pPr>
            <a:r>
              <a:rPr lang="en-GB" sz="933" b="1" noProof="0">
                <a:solidFill>
                  <a:schemeClr val="tx1"/>
                </a:solidFill>
              </a:rPr>
              <a:t>DTP–HEP-HIB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R: 101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G: 50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B: 121</a:t>
            </a:r>
          </a:p>
        </p:txBody>
      </p:sp>
      <p:sp>
        <p:nvSpPr>
          <p:cNvPr id="149" name="Freeform 8"/>
          <p:cNvSpPr>
            <a:spLocks noChangeAspect="1"/>
          </p:cNvSpPr>
          <p:nvPr userDrawn="1"/>
        </p:nvSpPr>
        <p:spPr bwMode="auto">
          <a:xfrm>
            <a:off x="672000" y="5110123"/>
            <a:ext cx="432000" cy="640595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rgbClr val="C6C6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GB" sz="2400" noProof="0"/>
          </a:p>
        </p:txBody>
      </p:sp>
      <p:sp>
        <p:nvSpPr>
          <p:cNvPr id="150" name="Rectangle 149"/>
          <p:cNvSpPr/>
          <p:nvPr userDrawn="1"/>
        </p:nvSpPr>
        <p:spPr>
          <a:xfrm>
            <a:off x="1165205" y="5107517"/>
            <a:ext cx="802336" cy="64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>
              <a:lnSpc>
                <a:spcPct val="90000"/>
              </a:lnSpc>
            </a:pPr>
            <a:r>
              <a:rPr lang="en-GB" sz="933" b="1" noProof="0">
                <a:solidFill>
                  <a:schemeClr val="tx1"/>
                </a:solidFill>
              </a:rPr>
              <a:t>DENGUE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R: 198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G:</a:t>
            </a:r>
            <a:r>
              <a:rPr lang="en-GB" sz="933" baseline="0" noProof="0">
                <a:solidFill>
                  <a:schemeClr val="tx1"/>
                </a:solidFill>
              </a:rPr>
              <a:t> </a:t>
            </a:r>
            <a:r>
              <a:rPr lang="en-GB" sz="933" noProof="0">
                <a:solidFill>
                  <a:schemeClr val="tx1"/>
                </a:solidFill>
              </a:rPr>
              <a:t>198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B:</a:t>
            </a:r>
            <a:r>
              <a:rPr lang="en-GB" sz="933" baseline="0" noProof="0">
                <a:solidFill>
                  <a:schemeClr val="tx1"/>
                </a:solidFill>
              </a:rPr>
              <a:t> </a:t>
            </a:r>
            <a:r>
              <a:rPr lang="en-GB" sz="933" noProof="0">
                <a:solidFill>
                  <a:schemeClr val="tx1"/>
                </a:solidFill>
              </a:rPr>
              <a:t>198</a:t>
            </a:r>
          </a:p>
        </p:txBody>
      </p:sp>
      <p:sp>
        <p:nvSpPr>
          <p:cNvPr id="147" name="Freeform 8"/>
          <p:cNvSpPr>
            <a:spLocks noChangeAspect="1"/>
          </p:cNvSpPr>
          <p:nvPr userDrawn="1"/>
        </p:nvSpPr>
        <p:spPr bwMode="auto">
          <a:xfrm>
            <a:off x="2117192" y="5110123"/>
            <a:ext cx="432000" cy="640595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rgbClr val="A8A8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GB" sz="2400" noProof="0"/>
          </a:p>
        </p:txBody>
      </p:sp>
      <p:sp>
        <p:nvSpPr>
          <p:cNvPr id="148" name="Rectangle 147"/>
          <p:cNvSpPr/>
          <p:nvPr userDrawn="1"/>
        </p:nvSpPr>
        <p:spPr>
          <a:xfrm>
            <a:off x="2610398" y="5107517"/>
            <a:ext cx="590549" cy="64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>
              <a:lnSpc>
                <a:spcPct val="90000"/>
              </a:lnSpc>
            </a:pPr>
            <a:r>
              <a:rPr lang="en-GB" sz="933" b="1" noProof="0">
                <a:solidFill>
                  <a:schemeClr val="tx1"/>
                </a:solidFill>
              </a:rPr>
              <a:t>MALARIA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R: 168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G: 168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B: 167</a:t>
            </a:r>
          </a:p>
        </p:txBody>
      </p:sp>
      <p:sp>
        <p:nvSpPr>
          <p:cNvPr id="145" name="Freeform 8"/>
          <p:cNvSpPr>
            <a:spLocks noChangeAspect="1"/>
          </p:cNvSpPr>
          <p:nvPr userDrawn="1"/>
        </p:nvSpPr>
        <p:spPr bwMode="auto">
          <a:xfrm>
            <a:off x="3529157" y="5110123"/>
            <a:ext cx="432000" cy="640595"/>
          </a:xfrm>
          <a:custGeom>
            <a:avLst/>
            <a:gdLst>
              <a:gd name="T0" fmla="*/ 1647 w 2858"/>
              <a:gd name="T1" fmla="*/ 4222 h 4238"/>
              <a:gd name="T2" fmla="*/ 1855 w 2858"/>
              <a:gd name="T3" fmla="*/ 4173 h 4238"/>
              <a:gd name="T4" fmla="*/ 2057 w 2858"/>
              <a:gd name="T5" fmla="*/ 4093 h 4238"/>
              <a:gd name="T6" fmla="*/ 2236 w 2858"/>
              <a:gd name="T7" fmla="*/ 3989 h 4238"/>
              <a:gd name="T8" fmla="*/ 2404 w 2858"/>
              <a:gd name="T9" fmla="*/ 3854 h 4238"/>
              <a:gd name="T10" fmla="*/ 2544 w 2858"/>
              <a:gd name="T11" fmla="*/ 3705 h 4238"/>
              <a:gd name="T12" fmla="*/ 2665 w 2858"/>
              <a:gd name="T13" fmla="*/ 3528 h 4238"/>
              <a:gd name="T14" fmla="*/ 2756 w 2858"/>
              <a:gd name="T15" fmla="*/ 3340 h 4238"/>
              <a:gd name="T16" fmla="*/ 2822 w 2858"/>
              <a:gd name="T17" fmla="*/ 3131 h 4238"/>
              <a:gd name="T18" fmla="*/ 2854 w 2858"/>
              <a:gd name="T19" fmla="*/ 2918 h 4238"/>
              <a:gd name="T20" fmla="*/ 2849 w 2858"/>
              <a:gd name="T21" fmla="*/ 2647 h 4238"/>
              <a:gd name="T22" fmla="*/ 2779 w 2858"/>
              <a:gd name="T23" fmla="*/ 2350 h 4238"/>
              <a:gd name="T24" fmla="*/ 2653 w 2858"/>
              <a:gd name="T25" fmla="*/ 2045 h 4238"/>
              <a:gd name="T26" fmla="*/ 2492 w 2858"/>
              <a:gd name="T27" fmla="*/ 1755 h 4238"/>
              <a:gd name="T28" fmla="*/ 2299 w 2858"/>
              <a:gd name="T29" fmla="*/ 1462 h 4238"/>
              <a:gd name="T30" fmla="*/ 2103 w 2858"/>
              <a:gd name="T31" fmla="*/ 1189 h 4238"/>
              <a:gd name="T32" fmla="*/ 1904 w 2858"/>
              <a:gd name="T33" fmla="*/ 914 h 4238"/>
              <a:gd name="T34" fmla="*/ 1731 w 2858"/>
              <a:gd name="T35" fmla="*/ 663 h 4238"/>
              <a:gd name="T36" fmla="*/ 1586 w 2858"/>
              <a:gd name="T37" fmla="*/ 417 h 4238"/>
              <a:gd name="T38" fmla="*/ 1494 w 2858"/>
              <a:gd name="T39" fmla="*/ 196 h 4238"/>
              <a:gd name="T40" fmla="*/ 1462 w 2858"/>
              <a:gd name="T41" fmla="*/ 1 h 4238"/>
              <a:gd name="T42" fmla="*/ 1459 w 2858"/>
              <a:gd name="T43" fmla="*/ 1 h 4238"/>
              <a:gd name="T44" fmla="*/ 1455 w 2858"/>
              <a:gd name="T45" fmla="*/ 1 h 4238"/>
              <a:gd name="T46" fmla="*/ 1452 w 2858"/>
              <a:gd name="T47" fmla="*/ 1 h 4238"/>
              <a:gd name="T48" fmla="*/ 1449 w 2858"/>
              <a:gd name="T49" fmla="*/ 1 h 4238"/>
              <a:gd name="T50" fmla="*/ 1445 w 2858"/>
              <a:gd name="T51" fmla="*/ 1 h 4238"/>
              <a:gd name="T52" fmla="*/ 1443 w 2858"/>
              <a:gd name="T53" fmla="*/ 1 h 4238"/>
              <a:gd name="T54" fmla="*/ 1440 w 2858"/>
              <a:gd name="T55" fmla="*/ 1 h 4238"/>
              <a:gd name="T56" fmla="*/ 1437 w 2858"/>
              <a:gd name="T57" fmla="*/ 0 h 4238"/>
              <a:gd name="T58" fmla="*/ 1433 w 2858"/>
              <a:gd name="T59" fmla="*/ 0 h 4238"/>
              <a:gd name="T60" fmla="*/ 1430 w 2858"/>
              <a:gd name="T61" fmla="*/ 0 h 4238"/>
              <a:gd name="T62" fmla="*/ 1428 w 2858"/>
              <a:gd name="T63" fmla="*/ 0 h 4238"/>
              <a:gd name="T64" fmla="*/ 1424 w 2858"/>
              <a:gd name="T65" fmla="*/ 0 h 4238"/>
              <a:gd name="T66" fmla="*/ 1421 w 2858"/>
              <a:gd name="T67" fmla="*/ 1 h 4238"/>
              <a:gd name="T68" fmla="*/ 1418 w 2858"/>
              <a:gd name="T69" fmla="*/ 1 h 4238"/>
              <a:gd name="T70" fmla="*/ 1415 w 2858"/>
              <a:gd name="T71" fmla="*/ 1 h 4238"/>
              <a:gd name="T72" fmla="*/ 1411 w 2858"/>
              <a:gd name="T73" fmla="*/ 1 h 4238"/>
              <a:gd name="T74" fmla="*/ 1409 w 2858"/>
              <a:gd name="T75" fmla="*/ 1 h 4238"/>
              <a:gd name="T76" fmla="*/ 1406 w 2858"/>
              <a:gd name="T77" fmla="*/ 1 h 4238"/>
              <a:gd name="T78" fmla="*/ 1403 w 2858"/>
              <a:gd name="T79" fmla="*/ 1 h 4238"/>
              <a:gd name="T80" fmla="*/ 1399 w 2858"/>
              <a:gd name="T81" fmla="*/ 1 h 4238"/>
              <a:gd name="T82" fmla="*/ 1396 w 2858"/>
              <a:gd name="T83" fmla="*/ 34 h 4238"/>
              <a:gd name="T84" fmla="*/ 1347 w 2858"/>
              <a:gd name="T85" fmla="*/ 249 h 4238"/>
              <a:gd name="T86" fmla="*/ 1241 w 2858"/>
              <a:gd name="T87" fmla="*/ 474 h 4238"/>
              <a:gd name="T88" fmla="*/ 1086 w 2858"/>
              <a:gd name="T89" fmla="*/ 724 h 4238"/>
              <a:gd name="T90" fmla="*/ 908 w 2858"/>
              <a:gd name="T91" fmla="*/ 979 h 4238"/>
              <a:gd name="T92" fmla="*/ 706 w 2858"/>
              <a:gd name="T93" fmla="*/ 1255 h 4238"/>
              <a:gd name="T94" fmla="*/ 511 w 2858"/>
              <a:gd name="T95" fmla="*/ 1532 h 4238"/>
              <a:gd name="T96" fmla="*/ 324 w 2858"/>
              <a:gd name="T97" fmla="*/ 1827 h 4238"/>
              <a:gd name="T98" fmla="*/ 171 w 2858"/>
              <a:gd name="T99" fmla="*/ 2117 h 4238"/>
              <a:gd name="T100" fmla="*/ 55 w 2858"/>
              <a:gd name="T101" fmla="*/ 2425 h 4238"/>
              <a:gd name="T102" fmla="*/ 2 w 2858"/>
              <a:gd name="T103" fmla="*/ 2722 h 4238"/>
              <a:gd name="T104" fmla="*/ 9 w 2858"/>
              <a:gd name="T105" fmla="*/ 2972 h 4238"/>
              <a:gd name="T106" fmla="*/ 49 w 2858"/>
              <a:gd name="T107" fmla="*/ 3182 h 4238"/>
              <a:gd name="T108" fmla="*/ 122 w 2858"/>
              <a:gd name="T109" fmla="*/ 3389 h 4238"/>
              <a:gd name="T110" fmla="*/ 220 w 2858"/>
              <a:gd name="T111" fmla="*/ 3571 h 4238"/>
              <a:gd name="T112" fmla="*/ 348 w 2858"/>
              <a:gd name="T113" fmla="*/ 3744 h 4238"/>
              <a:gd name="T114" fmla="*/ 494 w 2858"/>
              <a:gd name="T115" fmla="*/ 3890 h 4238"/>
              <a:gd name="T116" fmla="*/ 665 w 2858"/>
              <a:gd name="T117" fmla="*/ 4018 h 4238"/>
              <a:gd name="T118" fmla="*/ 849 w 2858"/>
              <a:gd name="T119" fmla="*/ 4114 h 4238"/>
              <a:gd name="T120" fmla="*/ 1055 w 2858"/>
              <a:gd name="T121" fmla="*/ 4188 h 4238"/>
              <a:gd name="T122" fmla="*/ 1266 w 2858"/>
              <a:gd name="T123" fmla="*/ 4229 h 4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8" h="4238">
                <a:moveTo>
                  <a:pt x="1429" y="4238"/>
                </a:moveTo>
                <a:lnTo>
                  <a:pt x="1429" y="4238"/>
                </a:lnTo>
                <a:lnTo>
                  <a:pt x="1439" y="4238"/>
                </a:lnTo>
                <a:lnTo>
                  <a:pt x="1439" y="4238"/>
                </a:lnTo>
                <a:lnTo>
                  <a:pt x="1448" y="4238"/>
                </a:lnTo>
                <a:lnTo>
                  <a:pt x="1448" y="4238"/>
                </a:lnTo>
                <a:lnTo>
                  <a:pt x="1458" y="4237"/>
                </a:lnTo>
                <a:lnTo>
                  <a:pt x="1458" y="4237"/>
                </a:lnTo>
                <a:lnTo>
                  <a:pt x="1466" y="4237"/>
                </a:lnTo>
                <a:lnTo>
                  <a:pt x="1466" y="4237"/>
                </a:lnTo>
                <a:lnTo>
                  <a:pt x="1475" y="4237"/>
                </a:lnTo>
                <a:lnTo>
                  <a:pt x="1475" y="4237"/>
                </a:lnTo>
                <a:lnTo>
                  <a:pt x="1485" y="4237"/>
                </a:lnTo>
                <a:lnTo>
                  <a:pt x="1485" y="4237"/>
                </a:lnTo>
                <a:lnTo>
                  <a:pt x="1494" y="4237"/>
                </a:lnTo>
                <a:lnTo>
                  <a:pt x="1494" y="4237"/>
                </a:lnTo>
                <a:lnTo>
                  <a:pt x="1503" y="4236"/>
                </a:lnTo>
                <a:lnTo>
                  <a:pt x="1503" y="4236"/>
                </a:lnTo>
                <a:lnTo>
                  <a:pt x="1512" y="4236"/>
                </a:lnTo>
                <a:lnTo>
                  <a:pt x="1512" y="4236"/>
                </a:lnTo>
                <a:lnTo>
                  <a:pt x="1522" y="4236"/>
                </a:lnTo>
                <a:lnTo>
                  <a:pt x="1522" y="4236"/>
                </a:lnTo>
                <a:lnTo>
                  <a:pt x="1530" y="4234"/>
                </a:lnTo>
                <a:lnTo>
                  <a:pt x="1530" y="4234"/>
                </a:lnTo>
                <a:lnTo>
                  <a:pt x="1539" y="4234"/>
                </a:lnTo>
                <a:lnTo>
                  <a:pt x="1539" y="4234"/>
                </a:lnTo>
                <a:lnTo>
                  <a:pt x="1549" y="4233"/>
                </a:lnTo>
                <a:lnTo>
                  <a:pt x="1549" y="4233"/>
                </a:lnTo>
                <a:lnTo>
                  <a:pt x="1557" y="4233"/>
                </a:lnTo>
                <a:lnTo>
                  <a:pt x="1557" y="4233"/>
                </a:lnTo>
                <a:lnTo>
                  <a:pt x="1566" y="4232"/>
                </a:lnTo>
                <a:lnTo>
                  <a:pt x="1566" y="4232"/>
                </a:lnTo>
                <a:lnTo>
                  <a:pt x="1576" y="4230"/>
                </a:lnTo>
                <a:lnTo>
                  <a:pt x="1576" y="4230"/>
                </a:lnTo>
                <a:lnTo>
                  <a:pt x="1584" y="4230"/>
                </a:lnTo>
                <a:lnTo>
                  <a:pt x="1584" y="4230"/>
                </a:lnTo>
                <a:lnTo>
                  <a:pt x="1594" y="4229"/>
                </a:lnTo>
                <a:lnTo>
                  <a:pt x="1594" y="4229"/>
                </a:lnTo>
                <a:lnTo>
                  <a:pt x="1602" y="4227"/>
                </a:lnTo>
                <a:lnTo>
                  <a:pt x="1602" y="4227"/>
                </a:lnTo>
                <a:lnTo>
                  <a:pt x="1611" y="4226"/>
                </a:lnTo>
                <a:lnTo>
                  <a:pt x="1611" y="4226"/>
                </a:lnTo>
                <a:lnTo>
                  <a:pt x="1621" y="4225"/>
                </a:lnTo>
                <a:lnTo>
                  <a:pt x="1621" y="4225"/>
                </a:lnTo>
                <a:lnTo>
                  <a:pt x="1629" y="4223"/>
                </a:lnTo>
                <a:lnTo>
                  <a:pt x="1629" y="4223"/>
                </a:lnTo>
                <a:lnTo>
                  <a:pt x="1639" y="4223"/>
                </a:lnTo>
                <a:lnTo>
                  <a:pt x="1639" y="4223"/>
                </a:lnTo>
                <a:lnTo>
                  <a:pt x="1647" y="4222"/>
                </a:lnTo>
                <a:lnTo>
                  <a:pt x="1647" y="4222"/>
                </a:lnTo>
                <a:lnTo>
                  <a:pt x="1656" y="4221"/>
                </a:lnTo>
                <a:lnTo>
                  <a:pt x="1656" y="4221"/>
                </a:lnTo>
                <a:lnTo>
                  <a:pt x="1665" y="4218"/>
                </a:lnTo>
                <a:lnTo>
                  <a:pt x="1665" y="4218"/>
                </a:lnTo>
                <a:lnTo>
                  <a:pt x="1674" y="4217"/>
                </a:lnTo>
                <a:lnTo>
                  <a:pt x="1674" y="4217"/>
                </a:lnTo>
                <a:lnTo>
                  <a:pt x="1682" y="4215"/>
                </a:lnTo>
                <a:lnTo>
                  <a:pt x="1682" y="4215"/>
                </a:lnTo>
                <a:lnTo>
                  <a:pt x="1692" y="4214"/>
                </a:lnTo>
                <a:lnTo>
                  <a:pt x="1692" y="4214"/>
                </a:lnTo>
                <a:lnTo>
                  <a:pt x="1700" y="4212"/>
                </a:lnTo>
                <a:lnTo>
                  <a:pt x="1700" y="4212"/>
                </a:lnTo>
                <a:lnTo>
                  <a:pt x="1708" y="4211"/>
                </a:lnTo>
                <a:lnTo>
                  <a:pt x="1708" y="4211"/>
                </a:lnTo>
                <a:lnTo>
                  <a:pt x="1718" y="4208"/>
                </a:lnTo>
                <a:lnTo>
                  <a:pt x="1718" y="4208"/>
                </a:lnTo>
                <a:lnTo>
                  <a:pt x="1726" y="4207"/>
                </a:lnTo>
                <a:lnTo>
                  <a:pt x="1726" y="4207"/>
                </a:lnTo>
                <a:lnTo>
                  <a:pt x="1735" y="4206"/>
                </a:lnTo>
                <a:lnTo>
                  <a:pt x="1735" y="4206"/>
                </a:lnTo>
                <a:lnTo>
                  <a:pt x="1743" y="4203"/>
                </a:lnTo>
                <a:lnTo>
                  <a:pt x="1743" y="4203"/>
                </a:lnTo>
                <a:lnTo>
                  <a:pt x="1752" y="4202"/>
                </a:lnTo>
                <a:lnTo>
                  <a:pt x="1752" y="4202"/>
                </a:lnTo>
                <a:lnTo>
                  <a:pt x="1761" y="4199"/>
                </a:lnTo>
                <a:lnTo>
                  <a:pt x="1761" y="4199"/>
                </a:lnTo>
                <a:lnTo>
                  <a:pt x="1769" y="4197"/>
                </a:lnTo>
                <a:lnTo>
                  <a:pt x="1769" y="4197"/>
                </a:lnTo>
                <a:lnTo>
                  <a:pt x="1777" y="4195"/>
                </a:lnTo>
                <a:lnTo>
                  <a:pt x="1777" y="4195"/>
                </a:lnTo>
                <a:lnTo>
                  <a:pt x="1787" y="4193"/>
                </a:lnTo>
                <a:lnTo>
                  <a:pt x="1787" y="4193"/>
                </a:lnTo>
                <a:lnTo>
                  <a:pt x="1795" y="4191"/>
                </a:lnTo>
                <a:lnTo>
                  <a:pt x="1795" y="4191"/>
                </a:lnTo>
                <a:lnTo>
                  <a:pt x="1803" y="4188"/>
                </a:lnTo>
                <a:lnTo>
                  <a:pt x="1803" y="4188"/>
                </a:lnTo>
                <a:lnTo>
                  <a:pt x="1813" y="4187"/>
                </a:lnTo>
                <a:lnTo>
                  <a:pt x="1813" y="4187"/>
                </a:lnTo>
                <a:lnTo>
                  <a:pt x="1821" y="4184"/>
                </a:lnTo>
                <a:lnTo>
                  <a:pt x="1821" y="4184"/>
                </a:lnTo>
                <a:lnTo>
                  <a:pt x="1829" y="4181"/>
                </a:lnTo>
                <a:lnTo>
                  <a:pt x="1829" y="4181"/>
                </a:lnTo>
                <a:lnTo>
                  <a:pt x="1837" y="4178"/>
                </a:lnTo>
                <a:lnTo>
                  <a:pt x="1837" y="4178"/>
                </a:lnTo>
                <a:lnTo>
                  <a:pt x="1846" y="4176"/>
                </a:lnTo>
                <a:lnTo>
                  <a:pt x="1846" y="4176"/>
                </a:lnTo>
                <a:lnTo>
                  <a:pt x="1855" y="4173"/>
                </a:lnTo>
                <a:lnTo>
                  <a:pt x="1855" y="4173"/>
                </a:lnTo>
                <a:lnTo>
                  <a:pt x="1863" y="4172"/>
                </a:lnTo>
                <a:lnTo>
                  <a:pt x="1863" y="4172"/>
                </a:lnTo>
                <a:lnTo>
                  <a:pt x="1871" y="4169"/>
                </a:lnTo>
                <a:lnTo>
                  <a:pt x="1871" y="4169"/>
                </a:lnTo>
                <a:lnTo>
                  <a:pt x="1880" y="4166"/>
                </a:lnTo>
                <a:lnTo>
                  <a:pt x="1880" y="4166"/>
                </a:lnTo>
                <a:lnTo>
                  <a:pt x="1888" y="4162"/>
                </a:lnTo>
                <a:lnTo>
                  <a:pt x="1888" y="4162"/>
                </a:lnTo>
                <a:lnTo>
                  <a:pt x="1896" y="4159"/>
                </a:lnTo>
                <a:lnTo>
                  <a:pt x="1896" y="4159"/>
                </a:lnTo>
                <a:lnTo>
                  <a:pt x="1904" y="4157"/>
                </a:lnTo>
                <a:lnTo>
                  <a:pt x="1904" y="4157"/>
                </a:lnTo>
                <a:lnTo>
                  <a:pt x="1912" y="4154"/>
                </a:lnTo>
                <a:lnTo>
                  <a:pt x="1912" y="4154"/>
                </a:lnTo>
                <a:lnTo>
                  <a:pt x="1920" y="4151"/>
                </a:lnTo>
                <a:lnTo>
                  <a:pt x="1920" y="4151"/>
                </a:lnTo>
                <a:lnTo>
                  <a:pt x="1929" y="4148"/>
                </a:lnTo>
                <a:lnTo>
                  <a:pt x="1929" y="4148"/>
                </a:lnTo>
                <a:lnTo>
                  <a:pt x="1937" y="4144"/>
                </a:lnTo>
                <a:lnTo>
                  <a:pt x="1937" y="4144"/>
                </a:lnTo>
                <a:lnTo>
                  <a:pt x="1945" y="4142"/>
                </a:lnTo>
                <a:lnTo>
                  <a:pt x="1945" y="4142"/>
                </a:lnTo>
                <a:lnTo>
                  <a:pt x="1953" y="4139"/>
                </a:lnTo>
                <a:lnTo>
                  <a:pt x="1953" y="4139"/>
                </a:lnTo>
                <a:lnTo>
                  <a:pt x="1961" y="4135"/>
                </a:lnTo>
                <a:lnTo>
                  <a:pt x="1961" y="4135"/>
                </a:lnTo>
                <a:lnTo>
                  <a:pt x="1969" y="4132"/>
                </a:lnTo>
                <a:lnTo>
                  <a:pt x="1969" y="4132"/>
                </a:lnTo>
                <a:lnTo>
                  <a:pt x="1978" y="4129"/>
                </a:lnTo>
                <a:lnTo>
                  <a:pt x="1978" y="4129"/>
                </a:lnTo>
                <a:lnTo>
                  <a:pt x="1986" y="4125"/>
                </a:lnTo>
                <a:lnTo>
                  <a:pt x="1986" y="4125"/>
                </a:lnTo>
                <a:lnTo>
                  <a:pt x="1994" y="4123"/>
                </a:lnTo>
                <a:lnTo>
                  <a:pt x="1994" y="4123"/>
                </a:lnTo>
                <a:lnTo>
                  <a:pt x="2002" y="4118"/>
                </a:lnTo>
                <a:lnTo>
                  <a:pt x="2002" y="4118"/>
                </a:lnTo>
                <a:lnTo>
                  <a:pt x="2010" y="4114"/>
                </a:lnTo>
                <a:lnTo>
                  <a:pt x="2010" y="4114"/>
                </a:lnTo>
                <a:lnTo>
                  <a:pt x="2017" y="4112"/>
                </a:lnTo>
                <a:lnTo>
                  <a:pt x="2017" y="4112"/>
                </a:lnTo>
                <a:lnTo>
                  <a:pt x="2025" y="4108"/>
                </a:lnTo>
                <a:lnTo>
                  <a:pt x="2025" y="4108"/>
                </a:lnTo>
                <a:lnTo>
                  <a:pt x="2033" y="4105"/>
                </a:lnTo>
                <a:lnTo>
                  <a:pt x="2033" y="4105"/>
                </a:lnTo>
                <a:lnTo>
                  <a:pt x="2042" y="4101"/>
                </a:lnTo>
                <a:lnTo>
                  <a:pt x="2042" y="4101"/>
                </a:lnTo>
                <a:lnTo>
                  <a:pt x="2050" y="4097"/>
                </a:lnTo>
                <a:lnTo>
                  <a:pt x="2050" y="4097"/>
                </a:lnTo>
                <a:lnTo>
                  <a:pt x="2057" y="4093"/>
                </a:lnTo>
                <a:lnTo>
                  <a:pt x="2057" y="4093"/>
                </a:lnTo>
                <a:lnTo>
                  <a:pt x="2065" y="4089"/>
                </a:lnTo>
                <a:lnTo>
                  <a:pt x="2065" y="4089"/>
                </a:lnTo>
                <a:lnTo>
                  <a:pt x="2073" y="4086"/>
                </a:lnTo>
                <a:lnTo>
                  <a:pt x="2073" y="4086"/>
                </a:lnTo>
                <a:lnTo>
                  <a:pt x="2080" y="4082"/>
                </a:lnTo>
                <a:lnTo>
                  <a:pt x="2080" y="4082"/>
                </a:lnTo>
                <a:lnTo>
                  <a:pt x="2088" y="4078"/>
                </a:lnTo>
                <a:lnTo>
                  <a:pt x="2088" y="4078"/>
                </a:lnTo>
                <a:lnTo>
                  <a:pt x="2096" y="4074"/>
                </a:lnTo>
                <a:lnTo>
                  <a:pt x="2096" y="4074"/>
                </a:lnTo>
                <a:lnTo>
                  <a:pt x="2103" y="4069"/>
                </a:lnTo>
                <a:lnTo>
                  <a:pt x="2103" y="4069"/>
                </a:lnTo>
                <a:lnTo>
                  <a:pt x="2111" y="4065"/>
                </a:lnTo>
                <a:lnTo>
                  <a:pt x="2111" y="4065"/>
                </a:lnTo>
                <a:lnTo>
                  <a:pt x="2118" y="4061"/>
                </a:lnTo>
                <a:lnTo>
                  <a:pt x="2118" y="4061"/>
                </a:lnTo>
                <a:lnTo>
                  <a:pt x="2126" y="4057"/>
                </a:lnTo>
                <a:lnTo>
                  <a:pt x="2126" y="4057"/>
                </a:lnTo>
                <a:lnTo>
                  <a:pt x="2133" y="4053"/>
                </a:lnTo>
                <a:lnTo>
                  <a:pt x="2133" y="4053"/>
                </a:lnTo>
                <a:lnTo>
                  <a:pt x="2141" y="4049"/>
                </a:lnTo>
                <a:lnTo>
                  <a:pt x="2141" y="4049"/>
                </a:lnTo>
                <a:lnTo>
                  <a:pt x="2148" y="4044"/>
                </a:lnTo>
                <a:lnTo>
                  <a:pt x="2148" y="4044"/>
                </a:lnTo>
                <a:lnTo>
                  <a:pt x="2156" y="4040"/>
                </a:lnTo>
                <a:lnTo>
                  <a:pt x="2156" y="4040"/>
                </a:lnTo>
                <a:lnTo>
                  <a:pt x="2163" y="4035"/>
                </a:lnTo>
                <a:lnTo>
                  <a:pt x="2163" y="4035"/>
                </a:lnTo>
                <a:lnTo>
                  <a:pt x="2171" y="4031"/>
                </a:lnTo>
                <a:lnTo>
                  <a:pt x="2171" y="4031"/>
                </a:lnTo>
                <a:lnTo>
                  <a:pt x="2178" y="4026"/>
                </a:lnTo>
                <a:lnTo>
                  <a:pt x="2178" y="4026"/>
                </a:lnTo>
                <a:lnTo>
                  <a:pt x="2186" y="4022"/>
                </a:lnTo>
                <a:lnTo>
                  <a:pt x="2186" y="4022"/>
                </a:lnTo>
                <a:lnTo>
                  <a:pt x="2193" y="4018"/>
                </a:lnTo>
                <a:lnTo>
                  <a:pt x="2193" y="4018"/>
                </a:lnTo>
                <a:lnTo>
                  <a:pt x="2199" y="4012"/>
                </a:lnTo>
                <a:lnTo>
                  <a:pt x="2199" y="4012"/>
                </a:lnTo>
                <a:lnTo>
                  <a:pt x="2208" y="4008"/>
                </a:lnTo>
                <a:lnTo>
                  <a:pt x="2208" y="4008"/>
                </a:lnTo>
                <a:lnTo>
                  <a:pt x="2214" y="4003"/>
                </a:lnTo>
                <a:lnTo>
                  <a:pt x="2214" y="4003"/>
                </a:lnTo>
                <a:lnTo>
                  <a:pt x="2221" y="3999"/>
                </a:lnTo>
                <a:lnTo>
                  <a:pt x="2221" y="3999"/>
                </a:lnTo>
                <a:lnTo>
                  <a:pt x="2228" y="3993"/>
                </a:lnTo>
                <a:lnTo>
                  <a:pt x="2228" y="3993"/>
                </a:lnTo>
                <a:lnTo>
                  <a:pt x="2236" y="3989"/>
                </a:lnTo>
                <a:lnTo>
                  <a:pt x="2236" y="3989"/>
                </a:lnTo>
                <a:lnTo>
                  <a:pt x="2243" y="3984"/>
                </a:lnTo>
                <a:lnTo>
                  <a:pt x="2243" y="3984"/>
                </a:lnTo>
                <a:lnTo>
                  <a:pt x="2250" y="3980"/>
                </a:lnTo>
                <a:lnTo>
                  <a:pt x="2250" y="3980"/>
                </a:lnTo>
                <a:lnTo>
                  <a:pt x="2257" y="3974"/>
                </a:lnTo>
                <a:lnTo>
                  <a:pt x="2257" y="3974"/>
                </a:lnTo>
                <a:lnTo>
                  <a:pt x="2263" y="3969"/>
                </a:lnTo>
                <a:lnTo>
                  <a:pt x="2263" y="3969"/>
                </a:lnTo>
                <a:lnTo>
                  <a:pt x="2270" y="3963"/>
                </a:lnTo>
                <a:lnTo>
                  <a:pt x="2270" y="3963"/>
                </a:lnTo>
                <a:lnTo>
                  <a:pt x="2278" y="3959"/>
                </a:lnTo>
                <a:lnTo>
                  <a:pt x="2278" y="3959"/>
                </a:lnTo>
                <a:lnTo>
                  <a:pt x="2285" y="3954"/>
                </a:lnTo>
                <a:lnTo>
                  <a:pt x="2285" y="3954"/>
                </a:lnTo>
                <a:lnTo>
                  <a:pt x="2292" y="3948"/>
                </a:lnTo>
                <a:lnTo>
                  <a:pt x="2292" y="3948"/>
                </a:lnTo>
                <a:lnTo>
                  <a:pt x="2299" y="3943"/>
                </a:lnTo>
                <a:lnTo>
                  <a:pt x="2299" y="3943"/>
                </a:lnTo>
                <a:lnTo>
                  <a:pt x="2306" y="3939"/>
                </a:lnTo>
                <a:lnTo>
                  <a:pt x="2306" y="3939"/>
                </a:lnTo>
                <a:lnTo>
                  <a:pt x="2312" y="3933"/>
                </a:lnTo>
                <a:lnTo>
                  <a:pt x="2312" y="3933"/>
                </a:lnTo>
                <a:lnTo>
                  <a:pt x="2319" y="3928"/>
                </a:lnTo>
                <a:lnTo>
                  <a:pt x="2319" y="3928"/>
                </a:lnTo>
                <a:lnTo>
                  <a:pt x="2325" y="3922"/>
                </a:lnTo>
                <a:lnTo>
                  <a:pt x="2325" y="3922"/>
                </a:lnTo>
                <a:lnTo>
                  <a:pt x="2332" y="3917"/>
                </a:lnTo>
                <a:lnTo>
                  <a:pt x="2332" y="3917"/>
                </a:lnTo>
                <a:lnTo>
                  <a:pt x="2338" y="3912"/>
                </a:lnTo>
                <a:lnTo>
                  <a:pt x="2338" y="3912"/>
                </a:lnTo>
                <a:lnTo>
                  <a:pt x="2345" y="3906"/>
                </a:lnTo>
                <a:lnTo>
                  <a:pt x="2345" y="3906"/>
                </a:lnTo>
                <a:lnTo>
                  <a:pt x="2352" y="3901"/>
                </a:lnTo>
                <a:lnTo>
                  <a:pt x="2352" y="3901"/>
                </a:lnTo>
                <a:lnTo>
                  <a:pt x="2359" y="3895"/>
                </a:lnTo>
                <a:lnTo>
                  <a:pt x="2359" y="3895"/>
                </a:lnTo>
                <a:lnTo>
                  <a:pt x="2364" y="3890"/>
                </a:lnTo>
                <a:lnTo>
                  <a:pt x="2364" y="3890"/>
                </a:lnTo>
                <a:lnTo>
                  <a:pt x="2371" y="3883"/>
                </a:lnTo>
                <a:lnTo>
                  <a:pt x="2371" y="3883"/>
                </a:lnTo>
                <a:lnTo>
                  <a:pt x="2378" y="3878"/>
                </a:lnTo>
                <a:lnTo>
                  <a:pt x="2378" y="3878"/>
                </a:lnTo>
                <a:lnTo>
                  <a:pt x="2385" y="3872"/>
                </a:lnTo>
                <a:lnTo>
                  <a:pt x="2385" y="3872"/>
                </a:lnTo>
                <a:lnTo>
                  <a:pt x="2390" y="3867"/>
                </a:lnTo>
                <a:lnTo>
                  <a:pt x="2390" y="3867"/>
                </a:lnTo>
                <a:lnTo>
                  <a:pt x="2397" y="3861"/>
                </a:lnTo>
                <a:lnTo>
                  <a:pt x="2397" y="3861"/>
                </a:lnTo>
                <a:lnTo>
                  <a:pt x="2404" y="3854"/>
                </a:lnTo>
                <a:lnTo>
                  <a:pt x="2404" y="3854"/>
                </a:lnTo>
                <a:lnTo>
                  <a:pt x="2409" y="3849"/>
                </a:lnTo>
                <a:lnTo>
                  <a:pt x="2409" y="3849"/>
                </a:lnTo>
                <a:lnTo>
                  <a:pt x="2416" y="3843"/>
                </a:lnTo>
                <a:lnTo>
                  <a:pt x="2416" y="3843"/>
                </a:lnTo>
                <a:lnTo>
                  <a:pt x="2421" y="3837"/>
                </a:lnTo>
                <a:lnTo>
                  <a:pt x="2421" y="3837"/>
                </a:lnTo>
                <a:lnTo>
                  <a:pt x="2428" y="3831"/>
                </a:lnTo>
                <a:lnTo>
                  <a:pt x="2428" y="3831"/>
                </a:lnTo>
                <a:lnTo>
                  <a:pt x="2434" y="3824"/>
                </a:lnTo>
                <a:lnTo>
                  <a:pt x="2434" y="3824"/>
                </a:lnTo>
                <a:lnTo>
                  <a:pt x="2440" y="3819"/>
                </a:lnTo>
                <a:lnTo>
                  <a:pt x="2440" y="3819"/>
                </a:lnTo>
                <a:lnTo>
                  <a:pt x="2446" y="3814"/>
                </a:lnTo>
                <a:lnTo>
                  <a:pt x="2446" y="3814"/>
                </a:lnTo>
                <a:lnTo>
                  <a:pt x="2453" y="3807"/>
                </a:lnTo>
                <a:lnTo>
                  <a:pt x="2453" y="3807"/>
                </a:lnTo>
                <a:lnTo>
                  <a:pt x="2458" y="3801"/>
                </a:lnTo>
                <a:lnTo>
                  <a:pt x="2458" y="3801"/>
                </a:lnTo>
                <a:lnTo>
                  <a:pt x="2464" y="3794"/>
                </a:lnTo>
                <a:lnTo>
                  <a:pt x="2464" y="3794"/>
                </a:lnTo>
                <a:lnTo>
                  <a:pt x="2470" y="3788"/>
                </a:lnTo>
                <a:lnTo>
                  <a:pt x="2470" y="3788"/>
                </a:lnTo>
                <a:lnTo>
                  <a:pt x="2476" y="3782"/>
                </a:lnTo>
                <a:lnTo>
                  <a:pt x="2476" y="3782"/>
                </a:lnTo>
                <a:lnTo>
                  <a:pt x="2481" y="3775"/>
                </a:lnTo>
                <a:lnTo>
                  <a:pt x="2481" y="3775"/>
                </a:lnTo>
                <a:lnTo>
                  <a:pt x="2488" y="3770"/>
                </a:lnTo>
                <a:lnTo>
                  <a:pt x="2488" y="3770"/>
                </a:lnTo>
                <a:lnTo>
                  <a:pt x="2494" y="3763"/>
                </a:lnTo>
                <a:lnTo>
                  <a:pt x="2494" y="3763"/>
                </a:lnTo>
                <a:lnTo>
                  <a:pt x="2499" y="3756"/>
                </a:lnTo>
                <a:lnTo>
                  <a:pt x="2499" y="3756"/>
                </a:lnTo>
                <a:lnTo>
                  <a:pt x="2504" y="3750"/>
                </a:lnTo>
                <a:lnTo>
                  <a:pt x="2504" y="3750"/>
                </a:lnTo>
                <a:lnTo>
                  <a:pt x="2510" y="3744"/>
                </a:lnTo>
                <a:lnTo>
                  <a:pt x="2510" y="3744"/>
                </a:lnTo>
                <a:lnTo>
                  <a:pt x="2515" y="3737"/>
                </a:lnTo>
                <a:lnTo>
                  <a:pt x="2515" y="3737"/>
                </a:lnTo>
                <a:lnTo>
                  <a:pt x="2521" y="3730"/>
                </a:lnTo>
                <a:lnTo>
                  <a:pt x="2521" y="3730"/>
                </a:lnTo>
                <a:lnTo>
                  <a:pt x="2528" y="3724"/>
                </a:lnTo>
                <a:lnTo>
                  <a:pt x="2528" y="3724"/>
                </a:lnTo>
                <a:lnTo>
                  <a:pt x="2533" y="3717"/>
                </a:lnTo>
                <a:lnTo>
                  <a:pt x="2533" y="3717"/>
                </a:lnTo>
                <a:lnTo>
                  <a:pt x="2538" y="3711"/>
                </a:lnTo>
                <a:lnTo>
                  <a:pt x="2538" y="3711"/>
                </a:lnTo>
                <a:lnTo>
                  <a:pt x="2544" y="3705"/>
                </a:lnTo>
                <a:lnTo>
                  <a:pt x="2544" y="3705"/>
                </a:lnTo>
                <a:lnTo>
                  <a:pt x="2548" y="3698"/>
                </a:lnTo>
                <a:lnTo>
                  <a:pt x="2548" y="3698"/>
                </a:lnTo>
                <a:lnTo>
                  <a:pt x="2553" y="3691"/>
                </a:lnTo>
                <a:lnTo>
                  <a:pt x="2553" y="3691"/>
                </a:lnTo>
                <a:lnTo>
                  <a:pt x="2559" y="3684"/>
                </a:lnTo>
                <a:lnTo>
                  <a:pt x="2559" y="3684"/>
                </a:lnTo>
                <a:lnTo>
                  <a:pt x="2564" y="3677"/>
                </a:lnTo>
                <a:lnTo>
                  <a:pt x="2564" y="3677"/>
                </a:lnTo>
                <a:lnTo>
                  <a:pt x="2570" y="3671"/>
                </a:lnTo>
                <a:lnTo>
                  <a:pt x="2570" y="3671"/>
                </a:lnTo>
                <a:lnTo>
                  <a:pt x="2575" y="3664"/>
                </a:lnTo>
                <a:lnTo>
                  <a:pt x="2575" y="3664"/>
                </a:lnTo>
                <a:lnTo>
                  <a:pt x="2581" y="3657"/>
                </a:lnTo>
                <a:lnTo>
                  <a:pt x="2581" y="3657"/>
                </a:lnTo>
                <a:lnTo>
                  <a:pt x="2585" y="3650"/>
                </a:lnTo>
                <a:lnTo>
                  <a:pt x="2585" y="3650"/>
                </a:lnTo>
                <a:lnTo>
                  <a:pt x="2590" y="3642"/>
                </a:lnTo>
                <a:lnTo>
                  <a:pt x="2590" y="3642"/>
                </a:lnTo>
                <a:lnTo>
                  <a:pt x="2596" y="3635"/>
                </a:lnTo>
                <a:lnTo>
                  <a:pt x="2596" y="3635"/>
                </a:lnTo>
                <a:lnTo>
                  <a:pt x="2600" y="3628"/>
                </a:lnTo>
                <a:lnTo>
                  <a:pt x="2600" y="3628"/>
                </a:lnTo>
                <a:lnTo>
                  <a:pt x="2605" y="3622"/>
                </a:lnTo>
                <a:lnTo>
                  <a:pt x="2605" y="3622"/>
                </a:lnTo>
                <a:lnTo>
                  <a:pt x="2609" y="3615"/>
                </a:lnTo>
                <a:lnTo>
                  <a:pt x="2609" y="3615"/>
                </a:lnTo>
                <a:lnTo>
                  <a:pt x="2615" y="3608"/>
                </a:lnTo>
                <a:lnTo>
                  <a:pt x="2615" y="3608"/>
                </a:lnTo>
                <a:lnTo>
                  <a:pt x="2620" y="3600"/>
                </a:lnTo>
                <a:lnTo>
                  <a:pt x="2620" y="3600"/>
                </a:lnTo>
                <a:lnTo>
                  <a:pt x="2624" y="3593"/>
                </a:lnTo>
                <a:lnTo>
                  <a:pt x="2624" y="3593"/>
                </a:lnTo>
                <a:lnTo>
                  <a:pt x="2628" y="3586"/>
                </a:lnTo>
                <a:lnTo>
                  <a:pt x="2628" y="3586"/>
                </a:lnTo>
                <a:lnTo>
                  <a:pt x="2634" y="3578"/>
                </a:lnTo>
                <a:lnTo>
                  <a:pt x="2634" y="3578"/>
                </a:lnTo>
                <a:lnTo>
                  <a:pt x="2638" y="3571"/>
                </a:lnTo>
                <a:lnTo>
                  <a:pt x="2638" y="3571"/>
                </a:lnTo>
                <a:lnTo>
                  <a:pt x="2643" y="3564"/>
                </a:lnTo>
                <a:lnTo>
                  <a:pt x="2643" y="3564"/>
                </a:lnTo>
                <a:lnTo>
                  <a:pt x="2647" y="3556"/>
                </a:lnTo>
                <a:lnTo>
                  <a:pt x="2647" y="3556"/>
                </a:lnTo>
                <a:lnTo>
                  <a:pt x="2651" y="3549"/>
                </a:lnTo>
                <a:lnTo>
                  <a:pt x="2651" y="3549"/>
                </a:lnTo>
                <a:lnTo>
                  <a:pt x="2657" y="3543"/>
                </a:lnTo>
                <a:lnTo>
                  <a:pt x="2657" y="3543"/>
                </a:lnTo>
                <a:lnTo>
                  <a:pt x="2661" y="3534"/>
                </a:lnTo>
                <a:lnTo>
                  <a:pt x="2661" y="3534"/>
                </a:lnTo>
                <a:lnTo>
                  <a:pt x="2665" y="3528"/>
                </a:lnTo>
                <a:lnTo>
                  <a:pt x="2665" y="3528"/>
                </a:lnTo>
                <a:lnTo>
                  <a:pt x="2669" y="3519"/>
                </a:lnTo>
                <a:lnTo>
                  <a:pt x="2669" y="3519"/>
                </a:lnTo>
                <a:lnTo>
                  <a:pt x="2673" y="3513"/>
                </a:lnTo>
                <a:lnTo>
                  <a:pt x="2673" y="3513"/>
                </a:lnTo>
                <a:lnTo>
                  <a:pt x="2677" y="3504"/>
                </a:lnTo>
                <a:lnTo>
                  <a:pt x="2677" y="3504"/>
                </a:lnTo>
                <a:lnTo>
                  <a:pt x="2683" y="3498"/>
                </a:lnTo>
                <a:lnTo>
                  <a:pt x="2683" y="3498"/>
                </a:lnTo>
                <a:lnTo>
                  <a:pt x="2687" y="3489"/>
                </a:lnTo>
                <a:lnTo>
                  <a:pt x="2687" y="3489"/>
                </a:lnTo>
                <a:lnTo>
                  <a:pt x="2691" y="3481"/>
                </a:lnTo>
                <a:lnTo>
                  <a:pt x="2691" y="3481"/>
                </a:lnTo>
                <a:lnTo>
                  <a:pt x="2695" y="3475"/>
                </a:lnTo>
                <a:lnTo>
                  <a:pt x="2695" y="3475"/>
                </a:lnTo>
                <a:lnTo>
                  <a:pt x="2699" y="3466"/>
                </a:lnTo>
                <a:lnTo>
                  <a:pt x="2699" y="3466"/>
                </a:lnTo>
                <a:lnTo>
                  <a:pt x="2702" y="3458"/>
                </a:lnTo>
                <a:lnTo>
                  <a:pt x="2702" y="3458"/>
                </a:lnTo>
                <a:lnTo>
                  <a:pt x="2706" y="3451"/>
                </a:lnTo>
                <a:lnTo>
                  <a:pt x="2706" y="3451"/>
                </a:lnTo>
                <a:lnTo>
                  <a:pt x="2710" y="3443"/>
                </a:lnTo>
                <a:lnTo>
                  <a:pt x="2710" y="3443"/>
                </a:lnTo>
                <a:lnTo>
                  <a:pt x="2714" y="3435"/>
                </a:lnTo>
                <a:lnTo>
                  <a:pt x="2714" y="3435"/>
                </a:lnTo>
                <a:lnTo>
                  <a:pt x="2718" y="3428"/>
                </a:lnTo>
                <a:lnTo>
                  <a:pt x="2718" y="3428"/>
                </a:lnTo>
                <a:lnTo>
                  <a:pt x="2722" y="3420"/>
                </a:lnTo>
                <a:lnTo>
                  <a:pt x="2722" y="3420"/>
                </a:lnTo>
                <a:lnTo>
                  <a:pt x="2725" y="3412"/>
                </a:lnTo>
                <a:lnTo>
                  <a:pt x="2725" y="3412"/>
                </a:lnTo>
                <a:lnTo>
                  <a:pt x="2729" y="3404"/>
                </a:lnTo>
                <a:lnTo>
                  <a:pt x="2729" y="3404"/>
                </a:lnTo>
                <a:lnTo>
                  <a:pt x="2733" y="3397"/>
                </a:lnTo>
                <a:lnTo>
                  <a:pt x="2733" y="3397"/>
                </a:lnTo>
                <a:lnTo>
                  <a:pt x="2736" y="3389"/>
                </a:lnTo>
                <a:lnTo>
                  <a:pt x="2736" y="3389"/>
                </a:lnTo>
                <a:lnTo>
                  <a:pt x="2740" y="3381"/>
                </a:lnTo>
                <a:lnTo>
                  <a:pt x="2740" y="3381"/>
                </a:lnTo>
                <a:lnTo>
                  <a:pt x="2743" y="3372"/>
                </a:lnTo>
                <a:lnTo>
                  <a:pt x="2743" y="3372"/>
                </a:lnTo>
                <a:lnTo>
                  <a:pt x="2747" y="3364"/>
                </a:lnTo>
                <a:lnTo>
                  <a:pt x="2747" y="3364"/>
                </a:lnTo>
                <a:lnTo>
                  <a:pt x="2749" y="3356"/>
                </a:lnTo>
                <a:lnTo>
                  <a:pt x="2749" y="3356"/>
                </a:lnTo>
                <a:lnTo>
                  <a:pt x="2754" y="3348"/>
                </a:lnTo>
                <a:lnTo>
                  <a:pt x="2754" y="3348"/>
                </a:lnTo>
                <a:lnTo>
                  <a:pt x="2756" y="3340"/>
                </a:lnTo>
                <a:lnTo>
                  <a:pt x="2756" y="3340"/>
                </a:lnTo>
                <a:lnTo>
                  <a:pt x="2759" y="3332"/>
                </a:lnTo>
                <a:lnTo>
                  <a:pt x="2759" y="3332"/>
                </a:lnTo>
                <a:lnTo>
                  <a:pt x="2763" y="3323"/>
                </a:lnTo>
                <a:lnTo>
                  <a:pt x="2763" y="3323"/>
                </a:lnTo>
                <a:lnTo>
                  <a:pt x="2766" y="3315"/>
                </a:lnTo>
                <a:lnTo>
                  <a:pt x="2766" y="3315"/>
                </a:lnTo>
                <a:lnTo>
                  <a:pt x="2769" y="3307"/>
                </a:lnTo>
                <a:lnTo>
                  <a:pt x="2769" y="3307"/>
                </a:lnTo>
                <a:lnTo>
                  <a:pt x="2773" y="3299"/>
                </a:lnTo>
                <a:lnTo>
                  <a:pt x="2773" y="3299"/>
                </a:lnTo>
                <a:lnTo>
                  <a:pt x="2775" y="3291"/>
                </a:lnTo>
                <a:lnTo>
                  <a:pt x="2775" y="3291"/>
                </a:lnTo>
                <a:lnTo>
                  <a:pt x="2778" y="3283"/>
                </a:lnTo>
                <a:lnTo>
                  <a:pt x="2778" y="3283"/>
                </a:lnTo>
                <a:lnTo>
                  <a:pt x="2781" y="3274"/>
                </a:lnTo>
                <a:lnTo>
                  <a:pt x="2781" y="3274"/>
                </a:lnTo>
                <a:lnTo>
                  <a:pt x="2783" y="3266"/>
                </a:lnTo>
                <a:lnTo>
                  <a:pt x="2783" y="3266"/>
                </a:lnTo>
                <a:lnTo>
                  <a:pt x="2786" y="3258"/>
                </a:lnTo>
                <a:lnTo>
                  <a:pt x="2786" y="3258"/>
                </a:lnTo>
                <a:lnTo>
                  <a:pt x="2789" y="3250"/>
                </a:lnTo>
                <a:lnTo>
                  <a:pt x="2789" y="3250"/>
                </a:lnTo>
                <a:lnTo>
                  <a:pt x="2792" y="3242"/>
                </a:lnTo>
                <a:lnTo>
                  <a:pt x="2792" y="3242"/>
                </a:lnTo>
                <a:lnTo>
                  <a:pt x="2794" y="3234"/>
                </a:lnTo>
                <a:lnTo>
                  <a:pt x="2794" y="3234"/>
                </a:lnTo>
                <a:lnTo>
                  <a:pt x="2797" y="3224"/>
                </a:lnTo>
                <a:lnTo>
                  <a:pt x="2797" y="3224"/>
                </a:lnTo>
                <a:lnTo>
                  <a:pt x="2800" y="3216"/>
                </a:lnTo>
                <a:lnTo>
                  <a:pt x="2800" y="3216"/>
                </a:lnTo>
                <a:lnTo>
                  <a:pt x="2803" y="3208"/>
                </a:lnTo>
                <a:lnTo>
                  <a:pt x="2803" y="3208"/>
                </a:lnTo>
                <a:lnTo>
                  <a:pt x="2804" y="3199"/>
                </a:lnTo>
                <a:lnTo>
                  <a:pt x="2804" y="3199"/>
                </a:lnTo>
                <a:lnTo>
                  <a:pt x="2807" y="3191"/>
                </a:lnTo>
                <a:lnTo>
                  <a:pt x="2807" y="3191"/>
                </a:lnTo>
                <a:lnTo>
                  <a:pt x="2809" y="3182"/>
                </a:lnTo>
                <a:lnTo>
                  <a:pt x="2809" y="3182"/>
                </a:lnTo>
                <a:lnTo>
                  <a:pt x="2812" y="3174"/>
                </a:lnTo>
                <a:lnTo>
                  <a:pt x="2812" y="3174"/>
                </a:lnTo>
                <a:lnTo>
                  <a:pt x="2813" y="3165"/>
                </a:lnTo>
                <a:lnTo>
                  <a:pt x="2813" y="3165"/>
                </a:lnTo>
                <a:lnTo>
                  <a:pt x="2816" y="3157"/>
                </a:lnTo>
                <a:lnTo>
                  <a:pt x="2816" y="3157"/>
                </a:lnTo>
                <a:lnTo>
                  <a:pt x="2818" y="3148"/>
                </a:lnTo>
                <a:lnTo>
                  <a:pt x="2818" y="3148"/>
                </a:lnTo>
                <a:lnTo>
                  <a:pt x="2820" y="3140"/>
                </a:lnTo>
                <a:lnTo>
                  <a:pt x="2820" y="3140"/>
                </a:lnTo>
                <a:lnTo>
                  <a:pt x="2822" y="3131"/>
                </a:lnTo>
                <a:lnTo>
                  <a:pt x="2822" y="3131"/>
                </a:lnTo>
                <a:lnTo>
                  <a:pt x="2824" y="3122"/>
                </a:lnTo>
                <a:lnTo>
                  <a:pt x="2824" y="3122"/>
                </a:lnTo>
                <a:lnTo>
                  <a:pt x="2826" y="3114"/>
                </a:lnTo>
                <a:lnTo>
                  <a:pt x="2826" y="3114"/>
                </a:lnTo>
                <a:lnTo>
                  <a:pt x="2828" y="3104"/>
                </a:lnTo>
                <a:lnTo>
                  <a:pt x="2828" y="3104"/>
                </a:lnTo>
                <a:lnTo>
                  <a:pt x="2830" y="3096"/>
                </a:lnTo>
                <a:lnTo>
                  <a:pt x="2830" y="3096"/>
                </a:lnTo>
                <a:lnTo>
                  <a:pt x="2831" y="3088"/>
                </a:lnTo>
                <a:lnTo>
                  <a:pt x="2831" y="3088"/>
                </a:lnTo>
                <a:lnTo>
                  <a:pt x="2834" y="3078"/>
                </a:lnTo>
                <a:lnTo>
                  <a:pt x="2834" y="3078"/>
                </a:lnTo>
                <a:lnTo>
                  <a:pt x="2835" y="3070"/>
                </a:lnTo>
                <a:lnTo>
                  <a:pt x="2835" y="3070"/>
                </a:lnTo>
                <a:lnTo>
                  <a:pt x="2837" y="3061"/>
                </a:lnTo>
                <a:lnTo>
                  <a:pt x="2837" y="3061"/>
                </a:lnTo>
                <a:lnTo>
                  <a:pt x="2838" y="3052"/>
                </a:lnTo>
                <a:lnTo>
                  <a:pt x="2838" y="3052"/>
                </a:lnTo>
                <a:lnTo>
                  <a:pt x="2839" y="3043"/>
                </a:lnTo>
                <a:lnTo>
                  <a:pt x="2839" y="3043"/>
                </a:lnTo>
                <a:lnTo>
                  <a:pt x="2841" y="3035"/>
                </a:lnTo>
                <a:lnTo>
                  <a:pt x="2841" y="3035"/>
                </a:lnTo>
                <a:lnTo>
                  <a:pt x="2842" y="3025"/>
                </a:lnTo>
                <a:lnTo>
                  <a:pt x="2842" y="3025"/>
                </a:lnTo>
                <a:lnTo>
                  <a:pt x="2843" y="3017"/>
                </a:lnTo>
                <a:lnTo>
                  <a:pt x="2843" y="3017"/>
                </a:lnTo>
                <a:lnTo>
                  <a:pt x="2845" y="3008"/>
                </a:lnTo>
                <a:lnTo>
                  <a:pt x="2845" y="3008"/>
                </a:lnTo>
                <a:lnTo>
                  <a:pt x="2846" y="2999"/>
                </a:lnTo>
                <a:lnTo>
                  <a:pt x="2846" y="2999"/>
                </a:lnTo>
                <a:lnTo>
                  <a:pt x="2847" y="2990"/>
                </a:lnTo>
                <a:lnTo>
                  <a:pt x="2847" y="2990"/>
                </a:lnTo>
                <a:lnTo>
                  <a:pt x="2849" y="2982"/>
                </a:lnTo>
                <a:lnTo>
                  <a:pt x="2849" y="2982"/>
                </a:lnTo>
                <a:lnTo>
                  <a:pt x="2849" y="2972"/>
                </a:lnTo>
                <a:lnTo>
                  <a:pt x="2849" y="2972"/>
                </a:lnTo>
                <a:lnTo>
                  <a:pt x="2850" y="2963"/>
                </a:lnTo>
                <a:lnTo>
                  <a:pt x="2850" y="2963"/>
                </a:lnTo>
                <a:lnTo>
                  <a:pt x="2852" y="2954"/>
                </a:lnTo>
                <a:lnTo>
                  <a:pt x="2852" y="2954"/>
                </a:lnTo>
                <a:lnTo>
                  <a:pt x="2853" y="2945"/>
                </a:lnTo>
                <a:lnTo>
                  <a:pt x="2853" y="2945"/>
                </a:lnTo>
                <a:lnTo>
                  <a:pt x="2853" y="2935"/>
                </a:lnTo>
                <a:lnTo>
                  <a:pt x="2853" y="2935"/>
                </a:lnTo>
                <a:lnTo>
                  <a:pt x="2854" y="2927"/>
                </a:lnTo>
                <a:lnTo>
                  <a:pt x="2854" y="2927"/>
                </a:lnTo>
                <a:lnTo>
                  <a:pt x="2854" y="2918"/>
                </a:lnTo>
                <a:lnTo>
                  <a:pt x="2854" y="2918"/>
                </a:lnTo>
                <a:lnTo>
                  <a:pt x="2856" y="2908"/>
                </a:lnTo>
                <a:lnTo>
                  <a:pt x="2856" y="2908"/>
                </a:lnTo>
                <a:lnTo>
                  <a:pt x="2856" y="2900"/>
                </a:lnTo>
                <a:lnTo>
                  <a:pt x="2856" y="2900"/>
                </a:lnTo>
                <a:lnTo>
                  <a:pt x="2857" y="2890"/>
                </a:lnTo>
                <a:lnTo>
                  <a:pt x="2857" y="2890"/>
                </a:lnTo>
                <a:lnTo>
                  <a:pt x="2857" y="2881"/>
                </a:lnTo>
                <a:lnTo>
                  <a:pt x="2857" y="2881"/>
                </a:lnTo>
                <a:lnTo>
                  <a:pt x="2857" y="2873"/>
                </a:lnTo>
                <a:lnTo>
                  <a:pt x="2857" y="2873"/>
                </a:lnTo>
                <a:lnTo>
                  <a:pt x="2858" y="2863"/>
                </a:lnTo>
                <a:lnTo>
                  <a:pt x="2858" y="2863"/>
                </a:lnTo>
                <a:lnTo>
                  <a:pt x="2858" y="2854"/>
                </a:lnTo>
                <a:lnTo>
                  <a:pt x="2858" y="2854"/>
                </a:lnTo>
                <a:lnTo>
                  <a:pt x="2858" y="2844"/>
                </a:lnTo>
                <a:lnTo>
                  <a:pt x="2858" y="2844"/>
                </a:lnTo>
                <a:lnTo>
                  <a:pt x="2858" y="2836"/>
                </a:lnTo>
                <a:lnTo>
                  <a:pt x="2858" y="2836"/>
                </a:lnTo>
                <a:lnTo>
                  <a:pt x="2858" y="2826"/>
                </a:lnTo>
                <a:lnTo>
                  <a:pt x="2858" y="2826"/>
                </a:lnTo>
                <a:lnTo>
                  <a:pt x="2858" y="2817"/>
                </a:lnTo>
                <a:lnTo>
                  <a:pt x="2858" y="2817"/>
                </a:lnTo>
                <a:lnTo>
                  <a:pt x="2858" y="2807"/>
                </a:lnTo>
                <a:lnTo>
                  <a:pt x="2858" y="2807"/>
                </a:lnTo>
                <a:lnTo>
                  <a:pt x="2858" y="2795"/>
                </a:lnTo>
                <a:lnTo>
                  <a:pt x="2858" y="2795"/>
                </a:lnTo>
                <a:lnTo>
                  <a:pt x="2858" y="2783"/>
                </a:lnTo>
                <a:lnTo>
                  <a:pt x="2858" y="2783"/>
                </a:lnTo>
                <a:lnTo>
                  <a:pt x="2858" y="2771"/>
                </a:lnTo>
                <a:lnTo>
                  <a:pt x="2858" y="2771"/>
                </a:lnTo>
                <a:lnTo>
                  <a:pt x="2858" y="2758"/>
                </a:lnTo>
                <a:lnTo>
                  <a:pt x="2858" y="2758"/>
                </a:lnTo>
                <a:lnTo>
                  <a:pt x="2857" y="2746"/>
                </a:lnTo>
                <a:lnTo>
                  <a:pt x="2857" y="2746"/>
                </a:lnTo>
                <a:lnTo>
                  <a:pt x="2857" y="2734"/>
                </a:lnTo>
                <a:lnTo>
                  <a:pt x="2857" y="2734"/>
                </a:lnTo>
                <a:lnTo>
                  <a:pt x="2856" y="2722"/>
                </a:lnTo>
                <a:lnTo>
                  <a:pt x="2856" y="2722"/>
                </a:lnTo>
                <a:lnTo>
                  <a:pt x="2854" y="2709"/>
                </a:lnTo>
                <a:lnTo>
                  <a:pt x="2854" y="2709"/>
                </a:lnTo>
                <a:lnTo>
                  <a:pt x="2854" y="2696"/>
                </a:lnTo>
                <a:lnTo>
                  <a:pt x="2854" y="2696"/>
                </a:lnTo>
                <a:lnTo>
                  <a:pt x="2853" y="2683"/>
                </a:lnTo>
                <a:lnTo>
                  <a:pt x="2853" y="2683"/>
                </a:lnTo>
                <a:lnTo>
                  <a:pt x="2852" y="2671"/>
                </a:lnTo>
                <a:lnTo>
                  <a:pt x="2852" y="2671"/>
                </a:lnTo>
                <a:lnTo>
                  <a:pt x="2850" y="2659"/>
                </a:lnTo>
                <a:lnTo>
                  <a:pt x="2850" y="2659"/>
                </a:lnTo>
                <a:lnTo>
                  <a:pt x="2849" y="2647"/>
                </a:lnTo>
                <a:lnTo>
                  <a:pt x="2849" y="2647"/>
                </a:lnTo>
                <a:lnTo>
                  <a:pt x="2846" y="2634"/>
                </a:lnTo>
                <a:lnTo>
                  <a:pt x="2846" y="2634"/>
                </a:lnTo>
                <a:lnTo>
                  <a:pt x="2845" y="2622"/>
                </a:lnTo>
                <a:lnTo>
                  <a:pt x="2845" y="2622"/>
                </a:lnTo>
                <a:lnTo>
                  <a:pt x="2843" y="2610"/>
                </a:lnTo>
                <a:lnTo>
                  <a:pt x="2843" y="2610"/>
                </a:lnTo>
                <a:lnTo>
                  <a:pt x="2841" y="2598"/>
                </a:lnTo>
                <a:lnTo>
                  <a:pt x="2841" y="2598"/>
                </a:lnTo>
                <a:lnTo>
                  <a:pt x="2839" y="2585"/>
                </a:lnTo>
                <a:lnTo>
                  <a:pt x="2839" y="2585"/>
                </a:lnTo>
                <a:lnTo>
                  <a:pt x="2837" y="2572"/>
                </a:lnTo>
                <a:lnTo>
                  <a:pt x="2837" y="2572"/>
                </a:lnTo>
                <a:lnTo>
                  <a:pt x="2835" y="2560"/>
                </a:lnTo>
                <a:lnTo>
                  <a:pt x="2835" y="2560"/>
                </a:lnTo>
                <a:lnTo>
                  <a:pt x="2832" y="2547"/>
                </a:lnTo>
                <a:lnTo>
                  <a:pt x="2832" y="2547"/>
                </a:lnTo>
                <a:lnTo>
                  <a:pt x="2830" y="2535"/>
                </a:lnTo>
                <a:lnTo>
                  <a:pt x="2830" y="2535"/>
                </a:lnTo>
                <a:lnTo>
                  <a:pt x="2827" y="2523"/>
                </a:lnTo>
                <a:lnTo>
                  <a:pt x="2827" y="2523"/>
                </a:lnTo>
                <a:lnTo>
                  <a:pt x="2824" y="2511"/>
                </a:lnTo>
                <a:lnTo>
                  <a:pt x="2824" y="2511"/>
                </a:lnTo>
                <a:lnTo>
                  <a:pt x="2822" y="2498"/>
                </a:lnTo>
                <a:lnTo>
                  <a:pt x="2822" y="2498"/>
                </a:lnTo>
                <a:lnTo>
                  <a:pt x="2819" y="2486"/>
                </a:lnTo>
                <a:lnTo>
                  <a:pt x="2819" y="2486"/>
                </a:lnTo>
                <a:lnTo>
                  <a:pt x="2815" y="2474"/>
                </a:lnTo>
                <a:lnTo>
                  <a:pt x="2815" y="2474"/>
                </a:lnTo>
                <a:lnTo>
                  <a:pt x="2812" y="2462"/>
                </a:lnTo>
                <a:lnTo>
                  <a:pt x="2812" y="2462"/>
                </a:lnTo>
                <a:lnTo>
                  <a:pt x="2809" y="2449"/>
                </a:lnTo>
                <a:lnTo>
                  <a:pt x="2809" y="2449"/>
                </a:lnTo>
                <a:lnTo>
                  <a:pt x="2805" y="2437"/>
                </a:lnTo>
                <a:lnTo>
                  <a:pt x="2805" y="2437"/>
                </a:lnTo>
                <a:lnTo>
                  <a:pt x="2803" y="2425"/>
                </a:lnTo>
                <a:lnTo>
                  <a:pt x="2803" y="2425"/>
                </a:lnTo>
                <a:lnTo>
                  <a:pt x="2798" y="2413"/>
                </a:lnTo>
                <a:lnTo>
                  <a:pt x="2798" y="2413"/>
                </a:lnTo>
                <a:lnTo>
                  <a:pt x="2796" y="2399"/>
                </a:lnTo>
                <a:lnTo>
                  <a:pt x="2796" y="2399"/>
                </a:lnTo>
                <a:lnTo>
                  <a:pt x="2792" y="2387"/>
                </a:lnTo>
                <a:lnTo>
                  <a:pt x="2792" y="2387"/>
                </a:lnTo>
                <a:lnTo>
                  <a:pt x="2788" y="2374"/>
                </a:lnTo>
                <a:lnTo>
                  <a:pt x="2788" y="2374"/>
                </a:lnTo>
                <a:lnTo>
                  <a:pt x="2783" y="2362"/>
                </a:lnTo>
                <a:lnTo>
                  <a:pt x="2783" y="2362"/>
                </a:lnTo>
                <a:lnTo>
                  <a:pt x="2779" y="2350"/>
                </a:lnTo>
                <a:lnTo>
                  <a:pt x="2779" y="2350"/>
                </a:lnTo>
                <a:lnTo>
                  <a:pt x="2775" y="2338"/>
                </a:lnTo>
                <a:lnTo>
                  <a:pt x="2775" y="2338"/>
                </a:lnTo>
                <a:lnTo>
                  <a:pt x="2771" y="2325"/>
                </a:lnTo>
                <a:lnTo>
                  <a:pt x="2771" y="2325"/>
                </a:lnTo>
                <a:lnTo>
                  <a:pt x="2767" y="2313"/>
                </a:lnTo>
                <a:lnTo>
                  <a:pt x="2767" y="2313"/>
                </a:lnTo>
                <a:lnTo>
                  <a:pt x="2763" y="2301"/>
                </a:lnTo>
                <a:lnTo>
                  <a:pt x="2763" y="2301"/>
                </a:lnTo>
                <a:lnTo>
                  <a:pt x="2759" y="2289"/>
                </a:lnTo>
                <a:lnTo>
                  <a:pt x="2759" y="2289"/>
                </a:lnTo>
                <a:lnTo>
                  <a:pt x="2754" y="2276"/>
                </a:lnTo>
                <a:lnTo>
                  <a:pt x="2754" y="2276"/>
                </a:lnTo>
                <a:lnTo>
                  <a:pt x="2749" y="2264"/>
                </a:lnTo>
                <a:lnTo>
                  <a:pt x="2749" y="2264"/>
                </a:lnTo>
                <a:lnTo>
                  <a:pt x="2744" y="2252"/>
                </a:lnTo>
                <a:lnTo>
                  <a:pt x="2744" y="2252"/>
                </a:lnTo>
                <a:lnTo>
                  <a:pt x="2740" y="2240"/>
                </a:lnTo>
                <a:lnTo>
                  <a:pt x="2740" y="2240"/>
                </a:lnTo>
                <a:lnTo>
                  <a:pt x="2734" y="2227"/>
                </a:lnTo>
                <a:lnTo>
                  <a:pt x="2734" y="2227"/>
                </a:lnTo>
                <a:lnTo>
                  <a:pt x="2730" y="2215"/>
                </a:lnTo>
                <a:lnTo>
                  <a:pt x="2730" y="2215"/>
                </a:lnTo>
                <a:lnTo>
                  <a:pt x="2725" y="2203"/>
                </a:lnTo>
                <a:lnTo>
                  <a:pt x="2725" y="2203"/>
                </a:lnTo>
                <a:lnTo>
                  <a:pt x="2719" y="2191"/>
                </a:lnTo>
                <a:lnTo>
                  <a:pt x="2719" y="2191"/>
                </a:lnTo>
                <a:lnTo>
                  <a:pt x="2714" y="2178"/>
                </a:lnTo>
                <a:lnTo>
                  <a:pt x="2714" y="2178"/>
                </a:lnTo>
                <a:lnTo>
                  <a:pt x="2710" y="2166"/>
                </a:lnTo>
                <a:lnTo>
                  <a:pt x="2710" y="2166"/>
                </a:lnTo>
                <a:lnTo>
                  <a:pt x="2705" y="2154"/>
                </a:lnTo>
                <a:lnTo>
                  <a:pt x="2705" y="2154"/>
                </a:lnTo>
                <a:lnTo>
                  <a:pt x="2699" y="2142"/>
                </a:lnTo>
                <a:lnTo>
                  <a:pt x="2699" y="2142"/>
                </a:lnTo>
                <a:lnTo>
                  <a:pt x="2694" y="2129"/>
                </a:lnTo>
                <a:lnTo>
                  <a:pt x="2694" y="2129"/>
                </a:lnTo>
                <a:lnTo>
                  <a:pt x="2688" y="2117"/>
                </a:lnTo>
                <a:lnTo>
                  <a:pt x="2688" y="2117"/>
                </a:lnTo>
                <a:lnTo>
                  <a:pt x="2681" y="2105"/>
                </a:lnTo>
                <a:lnTo>
                  <a:pt x="2681" y="2105"/>
                </a:lnTo>
                <a:lnTo>
                  <a:pt x="2676" y="2093"/>
                </a:lnTo>
                <a:lnTo>
                  <a:pt x="2676" y="2093"/>
                </a:lnTo>
                <a:lnTo>
                  <a:pt x="2670" y="2080"/>
                </a:lnTo>
                <a:lnTo>
                  <a:pt x="2670" y="2080"/>
                </a:lnTo>
                <a:lnTo>
                  <a:pt x="2665" y="2068"/>
                </a:lnTo>
                <a:lnTo>
                  <a:pt x="2665" y="2068"/>
                </a:lnTo>
                <a:lnTo>
                  <a:pt x="2658" y="2057"/>
                </a:lnTo>
                <a:lnTo>
                  <a:pt x="2658" y="2057"/>
                </a:lnTo>
                <a:lnTo>
                  <a:pt x="2653" y="2045"/>
                </a:lnTo>
                <a:lnTo>
                  <a:pt x="2653" y="2045"/>
                </a:lnTo>
                <a:lnTo>
                  <a:pt x="2647" y="2033"/>
                </a:lnTo>
                <a:lnTo>
                  <a:pt x="2647" y="2033"/>
                </a:lnTo>
                <a:lnTo>
                  <a:pt x="2641" y="2020"/>
                </a:lnTo>
                <a:lnTo>
                  <a:pt x="2641" y="2020"/>
                </a:lnTo>
                <a:lnTo>
                  <a:pt x="2635" y="2008"/>
                </a:lnTo>
                <a:lnTo>
                  <a:pt x="2635" y="2008"/>
                </a:lnTo>
                <a:lnTo>
                  <a:pt x="2628" y="1996"/>
                </a:lnTo>
                <a:lnTo>
                  <a:pt x="2628" y="1996"/>
                </a:lnTo>
                <a:lnTo>
                  <a:pt x="2621" y="1984"/>
                </a:lnTo>
                <a:lnTo>
                  <a:pt x="2621" y="1984"/>
                </a:lnTo>
                <a:lnTo>
                  <a:pt x="2616" y="1971"/>
                </a:lnTo>
                <a:lnTo>
                  <a:pt x="2616" y="1971"/>
                </a:lnTo>
                <a:lnTo>
                  <a:pt x="2609" y="1959"/>
                </a:lnTo>
                <a:lnTo>
                  <a:pt x="2609" y="1959"/>
                </a:lnTo>
                <a:lnTo>
                  <a:pt x="2602" y="1947"/>
                </a:lnTo>
                <a:lnTo>
                  <a:pt x="2602" y="1947"/>
                </a:lnTo>
                <a:lnTo>
                  <a:pt x="2596" y="1936"/>
                </a:lnTo>
                <a:lnTo>
                  <a:pt x="2596" y="1936"/>
                </a:lnTo>
                <a:lnTo>
                  <a:pt x="2590" y="1924"/>
                </a:lnTo>
                <a:lnTo>
                  <a:pt x="2590" y="1924"/>
                </a:lnTo>
                <a:lnTo>
                  <a:pt x="2583" y="1912"/>
                </a:lnTo>
                <a:lnTo>
                  <a:pt x="2583" y="1912"/>
                </a:lnTo>
                <a:lnTo>
                  <a:pt x="2577" y="1899"/>
                </a:lnTo>
                <a:lnTo>
                  <a:pt x="2577" y="1899"/>
                </a:lnTo>
                <a:lnTo>
                  <a:pt x="2570" y="1887"/>
                </a:lnTo>
                <a:lnTo>
                  <a:pt x="2570" y="1887"/>
                </a:lnTo>
                <a:lnTo>
                  <a:pt x="2563" y="1875"/>
                </a:lnTo>
                <a:lnTo>
                  <a:pt x="2563" y="1875"/>
                </a:lnTo>
                <a:lnTo>
                  <a:pt x="2556" y="1864"/>
                </a:lnTo>
                <a:lnTo>
                  <a:pt x="2556" y="1864"/>
                </a:lnTo>
                <a:lnTo>
                  <a:pt x="2549" y="1852"/>
                </a:lnTo>
                <a:lnTo>
                  <a:pt x="2549" y="1852"/>
                </a:lnTo>
                <a:lnTo>
                  <a:pt x="2543" y="1839"/>
                </a:lnTo>
                <a:lnTo>
                  <a:pt x="2543" y="1839"/>
                </a:lnTo>
                <a:lnTo>
                  <a:pt x="2534" y="1827"/>
                </a:lnTo>
                <a:lnTo>
                  <a:pt x="2534" y="1827"/>
                </a:lnTo>
                <a:lnTo>
                  <a:pt x="2528" y="1815"/>
                </a:lnTo>
                <a:lnTo>
                  <a:pt x="2528" y="1815"/>
                </a:lnTo>
                <a:lnTo>
                  <a:pt x="2521" y="1804"/>
                </a:lnTo>
                <a:lnTo>
                  <a:pt x="2521" y="1804"/>
                </a:lnTo>
                <a:lnTo>
                  <a:pt x="2514" y="1792"/>
                </a:lnTo>
                <a:lnTo>
                  <a:pt x="2514" y="1792"/>
                </a:lnTo>
                <a:lnTo>
                  <a:pt x="2506" y="1779"/>
                </a:lnTo>
                <a:lnTo>
                  <a:pt x="2506" y="1779"/>
                </a:lnTo>
                <a:lnTo>
                  <a:pt x="2499" y="1767"/>
                </a:lnTo>
                <a:lnTo>
                  <a:pt x="2499" y="1767"/>
                </a:lnTo>
                <a:lnTo>
                  <a:pt x="2492" y="1755"/>
                </a:lnTo>
                <a:lnTo>
                  <a:pt x="2492" y="1755"/>
                </a:lnTo>
                <a:lnTo>
                  <a:pt x="2484" y="1744"/>
                </a:lnTo>
                <a:lnTo>
                  <a:pt x="2484" y="1744"/>
                </a:lnTo>
                <a:lnTo>
                  <a:pt x="2477" y="1732"/>
                </a:lnTo>
                <a:lnTo>
                  <a:pt x="2477" y="1732"/>
                </a:lnTo>
                <a:lnTo>
                  <a:pt x="2470" y="1720"/>
                </a:lnTo>
                <a:lnTo>
                  <a:pt x="2470" y="1720"/>
                </a:lnTo>
                <a:lnTo>
                  <a:pt x="2462" y="1709"/>
                </a:lnTo>
                <a:lnTo>
                  <a:pt x="2462" y="1709"/>
                </a:lnTo>
                <a:lnTo>
                  <a:pt x="2455" y="1696"/>
                </a:lnTo>
                <a:lnTo>
                  <a:pt x="2455" y="1696"/>
                </a:lnTo>
                <a:lnTo>
                  <a:pt x="2447" y="1684"/>
                </a:lnTo>
                <a:lnTo>
                  <a:pt x="2447" y="1684"/>
                </a:lnTo>
                <a:lnTo>
                  <a:pt x="2440" y="1672"/>
                </a:lnTo>
                <a:lnTo>
                  <a:pt x="2440" y="1672"/>
                </a:lnTo>
                <a:lnTo>
                  <a:pt x="2432" y="1661"/>
                </a:lnTo>
                <a:lnTo>
                  <a:pt x="2432" y="1661"/>
                </a:lnTo>
                <a:lnTo>
                  <a:pt x="2424" y="1649"/>
                </a:lnTo>
                <a:lnTo>
                  <a:pt x="2424" y="1649"/>
                </a:lnTo>
                <a:lnTo>
                  <a:pt x="2417" y="1637"/>
                </a:lnTo>
                <a:lnTo>
                  <a:pt x="2417" y="1637"/>
                </a:lnTo>
                <a:lnTo>
                  <a:pt x="2409" y="1626"/>
                </a:lnTo>
                <a:lnTo>
                  <a:pt x="2409" y="1626"/>
                </a:lnTo>
                <a:lnTo>
                  <a:pt x="2401" y="1613"/>
                </a:lnTo>
                <a:lnTo>
                  <a:pt x="2401" y="1613"/>
                </a:lnTo>
                <a:lnTo>
                  <a:pt x="2394" y="1601"/>
                </a:lnTo>
                <a:lnTo>
                  <a:pt x="2394" y="1601"/>
                </a:lnTo>
                <a:lnTo>
                  <a:pt x="2386" y="1590"/>
                </a:lnTo>
                <a:lnTo>
                  <a:pt x="2386" y="1590"/>
                </a:lnTo>
                <a:lnTo>
                  <a:pt x="2378" y="1578"/>
                </a:lnTo>
                <a:lnTo>
                  <a:pt x="2378" y="1578"/>
                </a:lnTo>
                <a:lnTo>
                  <a:pt x="2371" y="1567"/>
                </a:lnTo>
                <a:lnTo>
                  <a:pt x="2371" y="1567"/>
                </a:lnTo>
                <a:lnTo>
                  <a:pt x="2363" y="1555"/>
                </a:lnTo>
                <a:lnTo>
                  <a:pt x="2363" y="1555"/>
                </a:lnTo>
                <a:lnTo>
                  <a:pt x="2355" y="1543"/>
                </a:lnTo>
                <a:lnTo>
                  <a:pt x="2355" y="1543"/>
                </a:lnTo>
                <a:lnTo>
                  <a:pt x="2347" y="1532"/>
                </a:lnTo>
                <a:lnTo>
                  <a:pt x="2347" y="1532"/>
                </a:lnTo>
                <a:lnTo>
                  <a:pt x="2338" y="1519"/>
                </a:lnTo>
                <a:lnTo>
                  <a:pt x="2338" y="1519"/>
                </a:lnTo>
                <a:lnTo>
                  <a:pt x="2332" y="1509"/>
                </a:lnTo>
                <a:lnTo>
                  <a:pt x="2332" y="1509"/>
                </a:lnTo>
                <a:lnTo>
                  <a:pt x="2323" y="1496"/>
                </a:lnTo>
                <a:lnTo>
                  <a:pt x="2323" y="1496"/>
                </a:lnTo>
                <a:lnTo>
                  <a:pt x="2315" y="1485"/>
                </a:lnTo>
                <a:lnTo>
                  <a:pt x="2315" y="1485"/>
                </a:lnTo>
                <a:lnTo>
                  <a:pt x="2307" y="1473"/>
                </a:lnTo>
                <a:lnTo>
                  <a:pt x="2307" y="1473"/>
                </a:lnTo>
                <a:lnTo>
                  <a:pt x="2299" y="1462"/>
                </a:lnTo>
                <a:lnTo>
                  <a:pt x="2299" y="1462"/>
                </a:lnTo>
                <a:lnTo>
                  <a:pt x="2291" y="1450"/>
                </a:lnTo>
                <a:lnTo>
                  <a:pt x="2291" y="1450"/>
                </a:lnTo>
                <a:lnTo>
                  <a:pt x="2283" y="1439"/>
                </a:lnTo>
                <a:lnTo>
                  <a:pt x="2283" y="1439"/>
                </a:lnTo>
                <a:lnTo>
                  <a:pt x="2274" y="1427"/>
                </a:lnTo>
                <a:lnTo>
                  <a:pt x="2274" y="1427"/>
                </a:lnTo>
                <a:lnTo>
                  <a:pt x="2266" y="1416"/>
                </a:lnTo>
                <a:lnTo>
                  <a:pt x="2266" y="1416"/>
                </a:lnTo>
                <a:lnTo>
                  <a:pt x="2258" y="1404"/>
                </a:lnTo>
                <a:lnTo>
                  <a:pt x="2258" y="1404"/>
                </a:lnTo>
                <a:lnTo>
                  <a:pt x="2250" y="1393"/>
                </a:lnTo>
                <a:lnTo>
                  <a:pt x="2250" y="1393"/>
                </a:lnTo>
                <a:lnTo>
                  <a:pt x="2242" y="1381"/>
                </a:lnTo>
                <a:lnTo>
                  <a:pt x="2242" y="1381"/>
                </a:lnTo>
                <a:lnTo>
                  <a:pt x="2234" y="1370"/>
                </a:lnTo>
                <a:lnTo>
                  <a:pt x="2234" y="1370"/>
                </a:lnTo>
                <a:lnTo>
                  <a:pt x="2225" y="1357"/>
                </a:lnTo>
                <a:lnTo>
                  <a:pt x="2225" y="1357"/>
                </a:lnTo>
                <a:lnTo>
                  <a:pt x="2217" y="1347"/>
                </a:lnTo>
                <a:lnTo>
                  <a:pt x="2217" y="1347"/>
                </a:lnTo>
                <a:lnTo>
                  <a:pt x="2209" y="1336"/>
                </a:lnTo>
                <a:lnTo>
                  <a:pt x="2209" y="1336"/>
                </a:lnTo>
                <a:lnTo>
                  <a:pt x="2201" y="1323"/>
                </a:lnTo>
                <a:lnTo>
                  <a:pt x="2201" y="1323"/>
                </a:lnTo>
                <a:lnTo>
                  <a:pt x="2193" y="1312"/>
                </a:lnTo>
                <a:lnTo>
                  <a:pt x="2193" y="1312"/>
                </a:lnTo>
                <a:lnTo>
                  <a:pt x="2185" y="1300"/>
                </a:lnTo>
                <a:lnTo>
                  <a:pt x="2185" y="1300"/>
                </a:lnTo>
                <a:lnTo>
                  <a:pt x="2176" y="1289"/>
                </a:lnTo>
                <a:lnTo>
                  <a:pt x="2176" y="1289"/>
                </a:lnTo>
                <a:lnTo>
                  <a:pt x="2168" y="1278"/>
                </a:lnTo>
                <a:lnTo>
                  <a:pt x="2168" y="1278"/>
                </a:lnTo>
                <a:lnTo>
                  <a:pt x="2160" y="1266"/>
                </a:lnTo>
                <a:lnTo>
                  <a:pt x="2160" y="1266"/>
                </a:lnTo>
                <a:lnTo>
                  <a:pt x="2152" y="1255"/>
                </a:lnTo>
                <a:lnTo>
                  <a:pt x="2152" y="1255"/>
                </a:lnTo>
                <a:lnTo>
                  <a:pt x="2144" y="1244"/>
                </a:lnTo>
                <a:lnTo>
                  <a:pt x="2144" y="1244"/>
                </a:lnTo>
                <a:lnTo>
                  <a:pt x="2136" y="1234"/>
                </a:lnTo>
                <a:lnTo>
                  <a:pt x="2136" y="1234"/>
                </a:lnTo>
                <a:lnTo>
                  <a:pt x="2127" y="1221"/>
                </a:lnTo>
                <a:lnTo>
                  <a:pt x="2127" y="1221"/>
                </a:lnTo>
                <a:lnTo>
                  <a:pt x="2119" y="1210"/>
                </a:lnTo>
                <a:lnTo>
                  <a:pt x="2119" y="1210"/>
                </a:lnTo>
                <a:lnTo>
                  <a:pt x="2111" y="1199"/>
                </a:lnTo>
                <a:lnTo>
                  <a:pt x="2111" y="1199"/>
                </a:lnTo>
                <a:lnTo>
                  <a:pt x="2103" y="1189"/>
                </a:lnTo>
                <a:lnTo>
                  <a:pt x="2103" y="1189"/>
                </a:lnTo>
                <a:lnTo>
                  <a:pt x="2095" y="1176"/>
                </a:lnTo>
                <a:lnTo>
                  <a:pt x="2095" y="1176"/>
                </a:lnTo>
                <a:lnTo>
                  <a:pt x="2087" y="1165"/>
                </a:lnTo>
                <a:lnTo>
                  <a:pt x="2087" y="1165"/>
                </a:lnTo>
                <a:lnTo>
                  <a:pt x="2078" y="1155"/>
                </a:lnTo>
                <a:lnTo>
                  <a:pt x="2078" y="1155"/>
                </a:lnTo>
                <a:lnTo>
                  <a:pt x="2070" y="1144"/>
                </a:lnTo>
                <a:lnTo>
                  <a:pt x="2070" y="1144"/>
                </a:lnTo>
                <a:lnTo>
                  <a:pt x="2063" y="1133"/>
                </a:lnTo>
                <a:lnTo>
                  <a:pt x="2063" y="1133"/>
                </a:lnTo>
                <a:lnTo>
                  <a:pt x="2055" y="1121"/>
                </a:lnTo>
                <a:lnTo>
                  <a:pt x="2055" y="1121"/>
                </a:lnTo>
                <a:lnTo>
                  <a:pt x="2047" y="1110"/>
                </a:lnTo>
                <a:lnTo>
                  <a:pt x="2047" y="1110"/>
                </a:lnTo>
                <a:lnTo>
                  <a:pt x="2039" y="1099"/>
                </a:lnTo>
                <a:lnTo>
                  <a:pt x="2039" y="1099"/>
                </a:lnTo>
                <a:lnTo>
                  <a:pt x="2031" y="1088"/>
                </a:lnTo>
                <a:lnTo>
                  <a:pt x="2031" y="1088"/>
                </a:lnTo>
                <a:lnTo>
                  <a:pt x="2023" y="1077"/>
                </a:lnTo>
                <a:lnTo>
                  <a:pt x="2023" y="1077"/>
                </a:lnTo>
                <a:lnTo>
                  <a:pt x="2014" y="1066"/>
                </a:lnTo>
                <a:lnTo>
                  <a:pt x="2014" y="1066"/>
                </a:lnTo>
                <a:lnTo>
                  <a:pt x="2006" y="1055"/>
                </a:lnTo>
                <a:lnTo>
                  <a:pt x="2006" y="1055"/>
                </a:lnTo>
                <a:lnTo>
                  <a:pt x="1998" y="1044"/>
                </a:lnTo>
                <a:lnTo>
                  <a:pt x="1998" y="1044"/>
                </a:lnTo>
                <a:lnTo>
                  <a:pt x="1990" y="1033"/>
                </a:lnTo>
                <a:lnTo>
                  <a:pt x="1990" y="1033"/>
                </a:lnTo>
                <a:lnTo>
                  <a:pt x="1982" y="1022"/>
                </a:lnTo>
                <a:lnTo>
                  <a:pt x="1982" y="1022"/>
                </a:lnTo>
                <a:lnTo>
                  <a:pt x="1975" y="1012"/>
                </a:lnTo>
                <a:lnTo>
                  <a:pt x="1975" y="1012"/>
                </a:lnTo>
                <a:lnTo>
                  <a:pt x="1967" y="1001"/>
                </a:lnTo>
                <a:lnTo>
                  <a:pt x="1967" y="1001"/>
                </a:lnTo>
                <a:lnTo>
                  <a:pt x="1959" y="990"/>
                </a:lnTo>
                <a:lnTo>
                  <a:pt x="1959" y="990"/>
                </a:lnTo>
                <a:lnTo>
                  <a:pt x="1950" y="979"/>
                </a:lnTo>
                <a:lnTo>
                  <a:pt x="1950" y="979"/>
                </a:lnTo>
                <a:lnTo>
                  <a:pt x="1944" y="968"/>
                </a:lnTo>
                <a:lnTo>
                  <a:pt x="1944" y="968"/>
                </a:lnTo>
                <a:lnTo>
                  <a:pt x="1935" y="957"/>
                </a:lnTo>
                <a:lnTo>
                  <a:pt x="1935" y="957"/>
                </a:lnTo>
                <a:lnTo>
                  <a:pt x="1927" y="946"/>
                </a:lnTo>
                <a:lnTo>
                  <a:pt x="1927" y="946"/>
                </a:lnTo>
                <a:lnTo>
                  <a:pt x="1919" y="935"/>
                </a:lnTo>
                <a:lnTo>
                  <a:pt x="1919" y="935"/>
                </a:lnTo>
                <a:lnTo>
                  <a:pt x="1912" y="924"/>
                </a:lnTo>
                <a:lnTo>
                  <a:pt x="1912" y="924"/>
                </a:lnTo>
                <a:lnTo>
                  <a:pt x="1904" y="914"/>
                </a:lnTo>
                <a:lnTo>
                  <a:pt x="1904" y="914"/>
                </a:lnTo>
                <a:lnTo>
                  <a:pt x="1896" y="903"/>
                </a:lnTo>
                <a:lnTo>
                  <a:pt x="1896" y="903"/>
                </a:lnTo>
                <a:lnTo>
                  <a:pt x="1889" y="892"/>
                </a:lnTo>
                <a:lnTo>
                  <a:pt x="1889" y="892"/>
                </a:lnTo>
                <a:lnTo>
                  <a:pt x="1881" y="882"/>
                </a:lnTo>
                <a:lnTo>
                  <a:pt x="1881" y="882"/>
                </a:lnTo>
                <a:lnTo>
                  <a:pt x="1874" y="871"/>
                </a:lnTo>
                <a:lnTo>
                  <a:pt x="1874" y="871"/>
                </a:lnTo>
                <a:lnTo>
                  <a:pt x="1866" y="860"/>
                </a:lnTo>
                <a:lnTo>
                  <a:pt x="1866" y="860"/>
                </a:lnTo>
                <a:lnTo>
                  <a:pt x="1859" y="850"/>
                </a:lnTo>
                <a:lnTo>
                  <a:pt x="1859" y="850"/>
                </a:lnTo>
                <a:lnTo>
                  <a:pt x="1851" y="839"/>
                </a:lnTo>
                <a:lnTo>
                  <a:pt x="1851" y="839"/>
                </a:lnTo>
                <a:lnTo>
                  <a:pt x="1844" y="829"/>
                </a:lnTo>
                <a:lnTo>
                  <a:pt x="1844" y="829"/>
                </a:lnTo>
                <a:lnTo>
                  <a:pt x="1836" y="818"/>
                </a:lnTo>
                <a:lnTo>
                  <a:pt x="1836" y="818"/>
                </a:lnTo>
                <a:lnTo>
                  <a:pt x="1829" y="807"/>
                </a:lnTo>
                <a:lnTo>
                  <a:pt x="1829" y="807"/>
                </a:lnTo>
                <a:lnTo>
                  <a:pt x="1822" y="798"/>
                </a:lnTo>
                <a:lnTo>
                  <a:pt x="1822" y="798"/>
                </a:lnTo>
                <a:lnTo>
                  <a:pt x="1814" y="787"/>
                </a:lnTo>
                <a:lnTo>
                  <a:pt x="1814" y="787"/>
                </a:lnTo>
                <a:lnTo>
                  <a:pt x="1807" y="776"/>
                </a:lnTo>
                <a:lnTo>
                  <a:pt x="1807" y="776"/>
                </a:lnTo>
                <a:lnTo>
                  <a:pt x="1801" y="767"/>
                </a:lnTo>
                <a:lnTo>
                  <a:pt x="1801" y="767"/>
                </a:lnTo>
                <a:lnTo>
                  <a:pt x="1794" y="756"/>
                </a:lnTo>
                <a:lnTo>
                  <a:pt x="1794" y="756"/>
                </a:lnTo>
                <a:lnTo>
                  <a:pt x="1786" y="745"/>
                </a:lnTo>
                <a:lnTo>
                  <a:pt x="1786" y="745"/>
                </a:lnTo>
                <a:lnTo>
                  <a:pt x="1779" y="735"/>
                </a:lnTo>
                <a:lnTo>
                  <a:pt x="1779" y="735"/>
                </a:lnTo>
                <a:lnTo>
                  <a:pt x="1772" y="724"/>
                </a:lnTo>
                <a:lnTo>
                  <a:pt x="1772" y="724"/>
                </a:lnTo>
                <a:lnTo>
                  <a:pt x="1765" y="713"/>
                </a:lnTo>
                <a:lnTo>
                  <a:pt x="1765" y="713"/>
                </a:lnTo>
                <a:lnTo>
                  <a:pt x="1758" y="704"/>
                </a:lnTo>
                <a:lnTo>
                  <a:pt x="1758" y="704"/>
                </a:lnTo>
                <a:lnTo>
                  <a:pt x="1752" y="693"/>
                </a:lnTo>
                <a:lnTo>
                  <a:pt x="1752" y="693"/>
                </a:lnTo>
                <a:lnTo>
                  <a:pt x="1745" y="683"/>
                </a:lnTo>
                <a:lnTo>
                  <a:pt x="1745" y="683"/>
                </a:lnTo>
                <a:lnTo>
                  <a:pt x="1738" y="673"/>
                </a:lnTo>
                <a:lnTo>
                  <a:pt x="1738" y="673"/>
                </a:lnTo>
                <a:lnTo>
                  <a:pt x="1731" y="663"/>
                </a:lnTo>
                <a:lnTo>
                  <a:pt x="1731" y="663"/>
                </a:lnTo>
                <a:lnTo>
                  <a:pt x="1724" y="652"/>
                </a:lnTo>
                <a:lnTo>
                  <a:pt x="1724" y="652"/>
                </a:lnTo>
                <a:lnTo>
                  <a:pt x="1719" y="643"/>
                </a:lnTo>
                <a:lnTo>
                  <a:pt x="1719" y="643"/>
                </a:lnTo>
                <a:lnTo>
                  <a:pt x="1712" y="633"/>
                </a:lnTo>
                <a:lnTo>
                  <a:pt x="1712" y="633"/>
                </a:lnTo>
                <a:lnTo>
                  <a:pt x="1705" y="622"/>
                </a:lnTo>
                <a:lnTo>
                  <a:pt x="1705" y="622"/>
                </a:lnTo>
                <a:lnTo>
                  <a:pt x="1699" y="613"/>
                </a:lnTo>
                <a:lnTo>
                  <a:pt x="1699" y="613"/>
                </a:lnTo>
                <a:lnTo>
                  <a:pt x="1693" y="602"/>
                </a:lnTo>
                <a:lnTo>
                  <a:pt x="1693" y="602"/>
                </a:lnTo>
                <a:lnTo>
                  <a:pt x="1686" y="592"/>
                </a:lnTo>
                <a:lnTo>
                  <a:pt x="1686" y="592"/>
                </a:lnTo>
                <a:lnTo>
                  <a:pt x="1681" y="583"/>
                </a:lnTo>
                <a:lnTo>
                  <a:pt x="1681" y="583"/>
                </a:lnTo>
                <a:lnTo>
                  <a:pt x="1674" y="572"/>
                </a:lnTo>
                <a:lnTo>
                  <a:pt x="1674" y="572"/>
                </a:lnTo>
                <a:lnTo>
                  <a:pt x="1669" y="562"/>
                </a:lnTo>
                <a:lnTo>
                  <a:pt x="1669" y="562"/>
                </a:lnTo>
                <a:lnTo>
                  <a:pt x="1662" y="553"/>
                </a:lnTo>
                <a:lnTo>
                  <a:pt x="1662" y="553"/>
                </a:lnTo>
                <a:lnTo>
                  <a:pt x="1656" y="543"/>
                </a:lnTo>
                <a:lnTo>
                  <a:pt x="1656" y="543"/>
                </a:lnTo>
                <a:lnTo>
                  <a:pt x="1651" y="532"/>
                </a:lnTo>
                <a:lnTo>
                  <a:pt x="1651" y="532"/>
                </a:lnTo>
                <a:lnTo>
                  <a:pt x="1644" y="523"/>
                </a:lnTo>
                <a:lnTo>
                  <a:pt x="1644" y="523"/>
                </a:lnTo>
                <a:lnTo>
                  <a:pt x="1639" y="513"/>
                </a:lnTo>
                <a:lnTo>
                  <a:pt x="1639" y="513"/>
                </a:lnTo>
                <a:lnTo>
                  <a:pt x="1633" y="504"/>
                </a:lnTo>
                <a:lnTo>
                  <a:pt x="1633" y="504"/>
                </a:lnTo>
                <a:lnTo>
                  <a:pt x="1628" y="494"/>
                </a:lnTo>
                <a:lnTo>
                  <a:pt x="1628" y="494"/>
                </a:lnTo>
                <a:lnTo>
                  <a:pt x="1622" y="483"/>
                </a:lnTo>
                <a:lnTo>
                  <a:pt x="1622" y="483"/>
                </a:lnTo>
                <a:lnTo>
                  <a:pt x="1617" y="474"/>
                </a:lnTo>
                <a:lnTo>
                  <a:pt x="1617" y="474"/>
                </a:lnTo>
                <a:lnTo>
                  <a:pt x="1611" y="464"/>
                </a:lnTo>
                <a:lnTo>
                  <a:pt x="1611" y="464"/>
                </a:lnTo>
                <a:lnTo>
                  <a:pt x="1606" y="455"/>
                </a:lnTo>
                <a:lnTo>
                  <a:pt x="1606" y="455"/>
                </a:lnTo>
                <a:lnTo>
                  <a:pt x="1601" y="445"/>
                </a:lnTo>
                <a:lnTo>
                  <a:pt x="1601" y="445"/>
                </a:lnTo>
                <a:lnTo>
                  <a:pt x="1596" y="436"/>
                </a:lnTo>
                <a:lnTo>
                  <a:pt x="1596" y="436"/>
                </a:lnTo>
                <a:lnTo>
                  <a:pt x="1591" y="426"/>
                </a:lnTo>
                <a:lnTo>
                  <a:pt x="1591" y="426"/>
                </a:lnTo>
                <a:lnTo>
                  <a:pt x="1586" y="417"/>
                </a:lnTo>
                <a:lnTo>
                  <a:pt x="1586" y="417"/>
                </a:lnTo>
                <a:lnTo>
                  <a:pt x="1581" y="407"/>
                </a:lnTo>
                <a:lnTo>
                  <a:pt x="1581" y="407"/>
                </a:lnTo>
                <a:lnTo>
                  <a:pt x="1576" y="398"/>
                </a:lnTo>
                <a:lnTo>
                  <a:pt x="1576" y="398"/>
                </a:lnTo>
                <a:lnTo>
                  <a:pt x="1572" y="388"/>
                </a:lnTo>
                <a:lnTo>
                  <a:pt x="1572" y="388"/>
                </a:lnTo>
                <a:lnTo>
                  <a:pt x="1566" y="378"/>
                </a:lnTo>
                <a:lnTo>
                  <a:pt x="1566" y="378"/>
                </a:lnTo>
                <a:lnTo>
                  <a:pt x="1562" y="369"/>
                </a:lnTo>
                <a:lnTo>
                  <a:pt x="1562" y="369"/>
                </a:lnTo>
                <a:lnTo>
                  <a:pt x="1558" y="359"/>
                </a:lnTo>
                <a:lnTo>
                  <a:pt x="1558" y="359"/>
                </a:lnTo>
                <a:lnTo>
                  <a:pt x="1554" y="350"/>
                </a:lnTo>
                <a:lnTo>
                  <a:pt x="1554" y="350"/>
                </a:lnTo>
                <a:lnTo>
                  <a:pt x="1549" y="342"/>
                </a:lnTo>
                <a:lnTo>
                  <a:pt x="1549" y="342"/>
                </a:lnTo>
                <a:lnTo>
                  <a:pt x="1545" y="332"/>
                </a:lnTo>
                <a:lnTo>
                  <a:pt x="1545" y="332"/>
                </a:lnTo>
                <a:lnTo>
                  <a:pt x="1541" y="323"/>
                </a:lnTo>
                <a:lnTo>
                  <a:pt x="1541" y="323"/>
                </a:lnTo>
                <a:lnTo>
                  <a:pt x="1537" y="313"/>
                </a:lnTo>
                <a:lnTo>
                  <a:pt x="1537" y="313"/>
                </a:lnTo>
                <a:lnTo>
                  <a:pt x="1534" y="304"/>
                </a:lnTo>
                <a:lnTo>
                  <a:pt x="1534" y="304"/>
                </a:lnTo>
                <a:lnTo>
                  <a:pt x="1530" y="295"/>
                </a:lnTo>
                <a:lnTo>
                  <a:pt x="1530" y="295"/>
                </a:lnTo>
                <a:lnTo>
                  <a:pt x="1526" y="286"/>
                </a:lnTo>
                <a:lnTo>
                  <a:pt x="1526" y="286"/>
                </a:lnTo>
                <a:lnTo>
                  <a:pt x="1522" y="276"/>
                </a:lnTo>
                <a:lnTo>
                  <a:pt x="1522" y="276"/>
                </a:lnTo>
                <a:lnTo>
                  <a:pt x="1519" y="268"/>
                </a:lnTo>
                <a:lnTo>
                  <a:pt x="1519" y="268"/>
                </a:lnTo>
                <a:lnTo>
                  <a:pt x="1515" y="259"/>
                </a:lnTo>
                <a:lnTo>
                  <a:pt x="1515" y="259"/>
                </a:lnTo>
                <a:lnTo>
                  <a:pt x="1512" y="249"/>
                </a:lnTo>
                <a:lnTo>
                  <a:pt x="1512" y="249"/>
                </a:lnTo>
                <a:lnTo>
                  <a:pt x="1508" y="241"/>
                </a:lnTo>
                <a:lnTo>
                  <a:pt x="1508" y="241"/>
                </a:lnTo>
                <a:lnTo>
                  <a:pt x="1505" y="231"/>
                </a:lnTo>
                <a:lnTo>
                  <a:pt x="1505" y="231"/>
                </a:lnTo>
                <a:lnTo>
                  <a:pt x="1503" y="223"/>
                </a:lnTo>
                <a:lnTo>
                  <a:pt x="1503" y="223"/>
                </a:lnTo>
                <a:lnTo>
                  <a:pt x="1500" y="214"/>
                </a:lnTo>
                <a:lnTo>
                  <a:pt x="1500" y="214"/>
                </a:lnTo>
                <a:lnTo>
                  <a:pt x="1497" y="206"/>
                </a:lnTo>
                <a:lnTo>
                  <a:pt x="1497" y="206"/>
                </a:lnTo>
                <a:lnTo>
                  <a:pt x="1494" y="196"/>
                </a:lnTo>
                <a:lnTo>
                  <a:pt x="1494" y="196"/>
                </a:lnTo>
                <a:lnTo>
                  <a:pt x="1492" y="188"/>
                </a:lnTo>
                <a:lnTo>
                  <a:pt x="1492" y="188"/>
                </a:lnTo>
                <a:lnTo>
                  <a:pt x="1489" y="178"/>
                </a:lnTo>
                <a:lnTo>
                  <a:pt x="1489" y="178"/>
                </a:lnTo>
                <a:lnTo>
                  <a:pt x="1486" y="170"/>
                </a:lnTo>
                <a:lnTo>
                  <a:pt x="1486" y="170"/>
                </a:lnTo>
                <a:lnTo>
                  <a:pt x="1483" y="161"/>
                </a:lnTo>
                <a:lnTo>
                  <a:pt x="1483" y="161"/>
                </a:lnTo>
                <a:lnTo>
                  <a:pt x="1482" y="152"/>
                </a:lnTo>
                <a:lnTo>
                  <a:pt x="1482" y="152"/>
                </a:lnTo>
                <a:lnTo>
                  <a:pt x="1479" y="144"/>
                </a:lnTo>
                <a:lnTo>
                  <a:pt x="1479" y="144"/>
                </a:lnTo>
                <a:lnTo>
                  <a:pt x="1478" y="135"/>
                </a:lnTo>
                <a:lnTo>
                  <a:pt x="1478" y="135"/>
                </a:lnTo>
                <a:lnTo>
                  <a:pt x="1475" y="127"/>
                </a:lnTo>
                <a:lnTo>
                  <a:pt x="1475" y="127"/>
                </a:lnTo>
                <a:lnTo>
                  <a:pt x="1474" y="118"/>
                </a:lnTo>
                <a:lnTo>
                  <a:pt x="1474" y="118"/>
                </a:lnTo>
                <a:lnTo>
                  <a:pt x="1473" y="109"/>
                </a:lnTo>
                <a:lnTo>
                  <a:pt x="1473" y="109"/>
                </a:lnTo>
                <a:lnTo>
                  <a:pt x="1471" y="101"/>
                </a:lnTo>
                <a:lnTo>
                  <a:pt x="1471" y="101"/>
                </a:lnTo>
                <a:lnTo>
                  <a:pt x="1470" y="93"/>
                </a:lnTo>
                <a:lnTo>
                  <a:pt x="1470" y="93"/>
                </a:lnTo>
                <a:lnTo>
                  <a:pt x="1468" y="84"/>
                </a:lnTo>
                <a:lnTo>
                  <a:pt x="1468" y="84"/>
                </a:lnTo>
                <a:lnTo>
                  <a:pt x="1467" y="76"/>
                </a:lnTo>
                <a:lnTo>
                  <a:pt x="1467" y="76"/>
                </a:lnTo>
                <a:lnTo>
                  <a:pt x="1466" y="67"/>
                </a:lnTo>
                <a:lnTo>
                  <a:pt x="1466" y="67"/>
                </a:lnTo>
                <a:lnTo>
                  <a:pt x="1464" y="59"/>
                </a:lnTo>
                <a:lnTo>
                  <a:pt x="1464" y="59"/>
                </a:lnTo>
                <a:lnTo>
                  <a:pt x="1464" y="50"/>
                </a:lnTo>
                <a:lnTo>
                  <a:pt x="1464" y="50"/>
                </a:lnTo>
                <a:lnTo>
                  <a:pt x="1463" y="42"/>
                </a:lnTo>
                <a:lnTo>
                  <a:pt x="1463" y="42"/>
                </a:lnTo>
                <a:lnTo>
                  <a:pt x="1463" y="34"/>
                </a:lnTo>
                <a:lnTo>
                  <a:pt x="1463" y="34"/>
                </a:lnTo>
                <a:lnTo>
                  <a:pt x="1462" y="26"/>
                </a:lnTo>
                <a:lnTo>
                  <a:pt x="1462" y="26"/>
                </a:lnTo>
                <a:lnTo>
                  <a:pt x="1462" y="18"/>
                </a:lnTo>
                <a:lnTo>
                  <a:pt x="1462" y="18"/>
                </a:lnTo>
                <a:lnTo>
                  <a:pt x="1462" y="10"/>
                </a:lnTo>
                <a:lnTo>
                  <a:pt x="1462" y="10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2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60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9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8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6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5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4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2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51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9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8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7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5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4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3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1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40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9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1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7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6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4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3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2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30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9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8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6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5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4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0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2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21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9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8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7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5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4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3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1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10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9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7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6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4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3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2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400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9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8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"/>
                </a:lnTo>
                <a:lnTo>
                  <a:pt x="1396" y="10"/>
                </a:lnTo>
                <a:lnTo>
                  <a:pt x="1396" y="10"/>
                </a:lnTo>
                <a:lnTo>
                  <a:pt x="1396" y="18"/>
                </a:lnTo>
                <a:lnTo>
                  <a:pt x="1396" y="18"/>
                </a:lnTo>
                <a:lnTo>
                  <a:pt x="1396" y="26"/>
                </a:lnTo>
                <a:lnTo>
                  <a:pt x="1396" y="26"/>
                </a:lnTo>
                <a:lnTo>
                  <a:pt x="1396" y="34"/>
                </a:lnTo>
                <a:lnTo>
                  <a:pt x="1396" y="34"/>
                </a:lnTo>
                <a:lnTo>
                  <a:pt x="1395" y="42"/>
                </a:lnTo>
                <a:lnTo>
                  <a:pt x="1395" y="42"/>
                </a:lnTo>
                <a:lnTo>
                  <a:pt x="1395" y="50"/>
                </a:lnTo>
                <a:lnTo>
                  <a:pt x="1395" y="50"/>
                </a:lnTo>
                <a:lnTo>
                  <a:pt x="1394" y="59"/>
                </a:lnTo>
                <a:lnTo>
                  <a:pt x="1394" y="59"/>
                </a:lnTo>
                <a:lnTo>
                  <a:pt x="1392" y="67"/>
                </a:lnTo>
                <a:lnTo>
                  <a:pt x="1392" y="67"/>
                </a:lnTo>
                <a:lnTo>
                  <a:pt x="1392" y="76"/>
                </a:lnTo>
                <a:lnTo>
                  <a:pt x="1392" y="76"/>
                </a:lnTo>
                <a:lnTo>
                  <a:pt x="1391" y="84"/>
                </a:lnTo>
                <a:lnTo>
                  <a:pt x="1391" y="84"/>
                </a:lnTo>
                <a:lnTo>
                  <a:pt x="1390" y="93"/>
                </a:lnTo>
                <a:lnTo>
                  <a:pt x="1390" y="93"/>
                </a:lnTo>
                <a:lnTo>
                  <a:pt x="1388" y="101"/>
                </a:lnTo>
                <a:lnTo>
                  <a:pt x="1388" y="101"/>
                </a:lnTo>
                <a:lnTo>
                  <a:pt x="1387" y="109"/>
                </a:lnTo>
                <a:lnTo>
                  <a:pt x="1387" y="109"/>
                </a:lnTo>
                <a:lnTo>
                  <a:pt x="1384" y="118"/>
                </a:lnTo>
                <a:lnTo>
                  <a:pt x="1384" y="118"/>
                </a:lnTo>
                <a:lnTo>
                  <a:pt x="1383" y="127"/>
                </a:lnTo>
                <a:lnTo>
                  <a:pt x="1383" y="127"/>
                </a:lnTo>
                <a:lnTo>
                  <a:pt x="1381" y="135"/>
                </a:lnTo>
                <a:lnTo>
                  <a:pt x="1381" y="135"/>
                </a:lnTo>
                <a:lnTo>
                  <a:pt x="1379" y="144"/>
                </a:lnTo>
                <a:lnTo>
                  <a:pt x="1379" y="144"/>
                </a:lnTo>
                <a:lnTo>
                  <a:pt x="1377" y="152"/>
                </a:lnTo>
                <a:lnTo>
                  <a:pt x="1377" y="152"/>
                </a:lnTo>
                <a:lnTo>
                  <a:pt x="1375" y="161"/>
                </a:lnTo>
                <a:lnTo>
                  <a:pt x="1375" y="161"/>
                </a:lnTo>
                <a:lnTo>
                  <a:pt x="1372" y="170"/>
                </a:lnTo>
                <a:lnTo>
                  <a:pt x="1372" y="170"/>
                </a:lnTo>
                <a:lnTo>
                  <a:pt x="1370" y="178"/>
                </a:lnTo>
                <a:lnTo>
                  <a:pt x="1370" y="178"/>
                </a:lnTo>
                <a:lnTo>
                  <a:pt x="1368" y="188"/>
                </a:lnTo>
                <a:lnTo>
                  <a:pt x="1368" y="188"/>
                </a:lnTo>
                <a:lnTo>
                  <a:pt x="1365" y="196"/>
                </a:lnTo>
                <a:lnTo>
                  <a:pt x="1365" y="196"/>
                </a:lnTo>
                <a:lnTo>
                  <a:pt x="1362" y="206"/>
                </a:lnTo>
                <a:lnTo>
                  <a:pt x="1362" y="206"/>
                </a:lnTo>
                <a:lnTo>
                  <a:pt x="1360" y="214"/>
                </a:lnTo>
                <a:lnTo>
                  <a:pt x="1360" y="214"/>
                </a:lnTo>
                <a:lnTo>
                  <a:pt x="1357" y="223"/>
                </a:lnTo>
                <a:lnTo>
                  <a:pt x="1357" y="223"/>
                </a:lnTo>
                <a:lnTo>
                  <a:pt x="1353" y="231"/>
                </a:lnTo>
                <a:lnTo>
                  <a:pt x="1353" y="231"/>
                </a:lnTo>
                <a:lnTo>
                  <a:pt x="1350" y="241"/>
                </a:lnTo>
                <a:lnTo>
                  <a:pt x="1350" y="241"/>
                </a:lnTo>
                <a:lnTo>
                  <a:pt x="1347" y="249"/>
                </a:lnTo>
                <a:lnTo>
                  <a:pt x="1347" y="249"/>
                </a:lnTo>
                <a:lnTo>
                  <a:pt x="1343" y="259"/>
                </a:lnTo>
                <a:lnTo>
                  <a:pt x="1343" y="259"/>
                </a:lnTo>
                <a:lnTo>
                  <a:pt x="1341" y="268"/>
                </a:lnTo>
                <a:lnTo>
                  <a:pt x="1341" y="268"/>
                </a:lnTo>
                <a:lnTo>
                  <a:pt x="1336" y="276"/>
                </a:lnTo>
                <a:lnTo>
                  <a:pt x="1336" y="276"/>
                </a:lnTo>
                <a:lnTo>
                  <a:pt x="1332" y="286"/>
                </a:lnTo>
                <a:lnTo>
                  <a:pt x="1332" y="286"/>
                </a:lnTo>
                <a:lnTo>
                  <a:pt x="1330" y="295"/>
                </a:lnTo>
                <a:lnTo>
                  <a:pt x="1330" y="295"/>
                </a:lnTo>
                <a:lnTo>
                  <a:pt x="1326" y="304"/>
                </a:lnTo>
                <a:lnTo>
                  <a:pt x="1326" y="304"/>
                </a:lnTo>
                <a:lnTo>
                  <a:pt x="1321" y="313"/>
                </a:lnTo>
                <a:lnTo>
                  <a:pt x="1321" y="313"/>
                </a:lnTo>
                <a:lnTo>
                  <a:pt x="1317" y="323"/>
                </a:lnTo>
                <a:lnTo>
                  <a:pt x="1317" y="323"/>
                </a:lnTo>
                <a:lnTo>
                  <a:pt x="1313" y="332"/>
                </a:lnTo>
                <a:lnTo>
                  <a:pt x="1313" y="332"/>
                </a:lnTo>
                <a:lnTo>
                  <a:pt x="1309" y="342"/>
                </a:lnTo>
                <a:lnTo>
                  <a:pt x="1309" y="342"/>
                </a:lnTo>
                <a:lnTo>
                  <a:pt x="1305" y="350"/>
                </a:lnTo>
                <a:lnTo>
                  <a:pt x="1305" y="350"/>
                </a:lnTo>
                <a:lnTo>
                  <a:pt x="1301" y="359"/>
                </a:lnTo>
                <a:lnTo>
                  <a:pt x="1301" y="359"/>
                </a:lnTo>
                <a:lnTo>
                  <a:pt x="1296" y="369"/>
                </a:lnTo>
                <a:lnTo>
                  <a:pt x="1296" y="369"/>
                </a:lnTo>
                <a:lnTo>
                  <a:pt x="1292" y="378"/>
                </a:lnTo>
                <a:lnTo>
                  <a:pt x="1292" y="378"/>
                </a:lnTo>
                <a:lnTo>
                  <a:pt x="1287" y="388"/>
                </a:lnTo>
                <a:lnTo>
                  <a:pt x="1287" y="388"/>
                </a:lnTo>
                <a:lnTo>
                  <a:pt x="1282" y="398"/>
                </a:lnTo>
                <a:lnTo>
                  <a:pt x="1282" y="398"/>
                </a:lnTo>
                <a:lnTo>
                  <a:pt x="1278" y="407"/>
                </a:lnTo>
                <a:lnTo>
                  <a:pt x="1278" y="407"/>
                </a:lnTo>
                <a:lnTo>
                  <a:pt x="1272" y="417"/>
                </a:lnTo>
                <a:lnTo>
                  <a:pt x="1272" y="417"/>
                </a:lnTo>
                <a:lnTo>
                  <a:pt x="1267" y="426"/>
                </a:lnTo>
                <a:lnTo>
                  <a:pt x="1267" y="426"/>
                </a:lnTo>
                <a:lnTo>
                  <a:pt x="1263" y="436"/>
                </a:lnTo>
                <a:lnTo>
                  <a:pt x="1263" y="436"/>
                </a:lnTo>
                <a:lnTo>
                  <a:pt x="1257" y="445"/>
                </a:lnTo>
                <a:lnTo>
                  <a:pt x="1257" y="445"/>
                </a:lnTo>
                <a:lnTo>
                  <a:pt x="1252" y="455"/>
                </a:lnTo>
                <a:lnTo>
                  <a:pt x="1252" y="455"/>
                </a:lnTo>
                <a:lnTo>
                  <a:pt x="1247" y="464"/>
                </a:lnTo>
                <a:lnTo>
                  <a:pt x="1247" y="464"/>
                </a:lnTo>
                <a:lnTo>
                  <a:pt x="1241" y="474"/>
                </a:lnTo>
                <a:lnTo>
                  <a:pt x="1241" y="474"/>
                </a:lnTo>
                <a:lnTo>
                  <a:pt x="1236" y="483"/>
                </a:lnTo>
                <a:lnTo>
                  <a:pt x="1236" y="483"/>
                </a:lnTo>
                <a:lnTo>
                  <a:pt x="1230" y="494"/>
                </a:lnTo>
                <a:lnTo>
                  <a:pt x="1230" y="494"/>
                </a:lnTo>
                <a:lnTo>
                  <a:pt x="1225" y="504"/>
                </a:lnTo>
                <a:lnTo>
                  <a:pt x="1225" y="504"/>
                </a:lnTo>
                <a:lnTo>
                  <a:pt x="1219" y="513"/>
                </a:lnTo>
                <a:lnTo>
                  <a:pt x="1219" y="513"/>
                </a:lnTo>
                <a:lnTo>
                  <a:pt x="1214" y="523"/>
                </a:lnTo>
                <a:lnTo>
                  <a:pt x="1214" y="523"/>
                </a:lnTo>
                <a:lnTo>
                  <a:pt x="1208" y="532"/>
                </a:lnTo>
                <a:lnTo>
                  <a:pt x="1208" y="532"/>
                </a:lnTo>
                <a:lnTo>
                  <a:pt x="1202" y="543"/>
                </a:lnTo>
                <a:lnTo>
                  <a:pt x="1202" y="543"/>
                </a:lnTo>
                <a:lnTo>
                  <a:pt x="1196" y="553"/>
                </a:lnTo>
                <a:lnTo>
                  <a:pt x="1196" y="553"/>
                </a:lnTo>
                <a:lnTo>
                  <a:pt x="1191" y="562"/>
                </a:lnTo>
                <a:lnTo>
                  <a:pt x="1191" y="562"/>
                </a:lnTo>
                <a:lnTo>
                  <a:pt x="1184" y="572"/>
                </a:lnTo>
                <a:lnTo>
                  <a:pt x="1184" y="572"/>
                </a:lnTo>
                <a:lnTo>
                  <a:pt x="1179" y="583"/>
                </a:lnTo>
                <a:lnTo>
                  <a:pt x="1179" y="583"/>
                </a:lnTo>
                <a:lnTo>
                  <a:pt x="1172" y="592"/>
                </a:lnTo>
                <a:lnTo>
                  <a:pt x="1172" y="592"/>
                </a:lnTo>
                <a:lnTo>
                  <a:pt x="1166" y="602"/>
                </a:lnTo>
                <a:lnTo>
                  <a:pt x="1166" y="602"/>
                </a:lnTo>
                <a:lnTo>
                  <a:pt x="1159" y="613"/>
                </a:lnTo>
                <a:lnTo>
                  <a:pt x="1159" y="613"/>
                </a:lnTo>
                <a:lnTo>
                  <a:pt x="1153" y="622"/>
                </a:lnTo>
                <a:lnTo>
                  <a:pt x="1153" y="622"/>
                </a:lnTo>
                <a:lnTo>
                  <a:pt x="1147" y="633"/>
                </a:lnTo>
                <a:lnTo>
                  <a:pt x="1147" y="633"/>
                </a:lnTo>
                <a:lnTo>
                  <a:pt x="1140" y="643"/>
                </a:lnTo>
                <a:lnTo>
                  <a:pt x="1140" y="643"/>
                </a:lnTo>
                <a:lnTo>
                  <a:pt x="1134" y="652"/>
                </a:lnTo>
                <a:lnTo>
                  <a:pt x="1134" y="652"/>
                </a:lnTo>
                <a:lnTo>
                  <a:pt x="1127" y="663"/>
                </a:lnTo>
                <a:lnTo>
                  <a:pt x="1127" y="663"/>
                </a:lnTo>
                <a:lnTo>
                  <a:pt x="1120" y="673"/>
                </a:lnTo>
                <a:lnTo>
                  <a:pt x="1120" y="673"/>
                </a:lnTo>
                <a:lnTo>
                  <a:pt x="1113" y="683"/>
                </a:lnTo>
                <a:lnTo>
                  <a:pt x="1113" y="683"/>
                </a:lnTo>
                <a:lnTo>
                  <a:pt x="1106" y="693"/>
                </a:lnTo>
                <a:lnTo>
                  <a:pt x="1106" y="693"/>
                </a:lnTo>
                <a:lnTo>
                  <a:pt x="1100" y="704"/>
                </a:lnTo>
                <a:lnTo>
                  <a:pt x="1100" y="704"/>
                </a:lnTo>
                <a:lnTo>
                  <a:pt x="1093" y="713"/>
                </a:lnTo>
                <a:lnTo>
                  <a:pt x="1093" y="713"/>
                </a:lnTo>
                <a:lnTo>
                  <a:pt x="1086" y="724"/>
                </a:lnTo>
                <a:lnTo>
                  <a:pt x="1086" y="724"/>
                </a:lnTo>
                <a:lnTo>
                  <a:pt x="1079" y="735"/>
                </a:lnTo>
                <a:lnTo>
                  <a:pt x="1079" y="735"/>
                </a:lnTo>
                <a:lnTo>
                  <a:pt x="1072" y="745"/>
                </a:lnTo>
                <a:lnTo>
                  <a:pt x="1072" y="745"/>
                </a:lnTo>
                <a:lnTo>
                  <a:pt x="1066" y="756"/>
                </a:lnTo>
                <a:lnTo>
                  <a:pt x="1066" y="756"/>
                </a:lnTo>
                <a:lnTo>
                  <a:pt x="1059" y="767"/>
                </a:lnTo>
                <a:lnTo>
                  <a:pt x="1059" y="767"/>
                </a:lnTo>
                <a:lnTo>
                  <a:pt x="1051" y="776"/>
                </a:lnTo>
                <a:lnTo>
                  <a:pt x="1051" y="776"/>
                </a:lnTo>
                <a:lnTo>
                  <a:pt x="1044" y="787"/>
                </a:lnTo>
                <a:lnTo>
                  <a:pt x="1044" y="787"/>
                </a:lnTo>
                <a:lnTo>
                  <a:pt x="1037" y="798"/>
                </a:lnTo>
                <a:lnTo>
                  <a:pt x="1037" y="798"/>
                </a:lnTo>
                <a:lnTo>
                  <a:pt x="1029" y="807"/>
                </a:lnTo>
                <a:lnTo>
                  <a:pt x="1029" y="807"/>
                </a:lnTo>
                <a:lnTo>
                  <a:pt x="1022" y="818"/>
                </a:lnTo>
                <a:lnTo>
                  <a:pt x="1022" y="818"/>
                </a:lnTo>
                <a:lnTo>
                  <a:pt x="1015" y="829"/>
                </a:lnTo>
                <a:lnTo>
                  <a:pt x="1015" y="829"/>
                </a:lnTo>
                <a:lnTo>
                  <a:pt x="1007" y="839"/>
                </a:lnTo>
                <a:lnTo>
                  <a:pt x="1007" y="839"/>
                </a:lnTo>
                <a:lnTo>
                  <a:pt x="1000" y="850"/>
                </a:lnTo>
                <a:lnTo>
                  <a:pt x="1000" y="850"/>
                </a:lnTo>
                <a:lnTo>
                  <a:pt x="992" y="860"/>
                </a:lnTo>
                <a:lnTo>
                  <a:pt x="992" y="860"/>
                </a:lnTo>
                <a:lnTo>
                  <a:pt x="985" y="871"/>
                </a:lnTo>
                <a:lnTo>
                  <a:pt x="985" y="871"/>
                </a:lnTo>
                <a:lnTo>
                  <a:pt x="977" y="882"/>
                </a:lnTo>
                <a:lnTo>
                  <a:pt x="977" y="882"/>
                </a:lnTo>
                <a:lnTo>
                  <a:pt x="969" y="892"/>
                </a:lnTo>
                <a:lnTo>
                  <a:pt x="969" y="892"/>
                </a:lnTo>
                <a:lnTo>
                  <a:pt x="962" y="903"/>
                </a:lnTo>
                <a:lnTo>
                  <a:pt x="962" y="903"/>
                </a:lnTo>
                <a:lnTo>
                  <a:pt x="954" y="914"/>
                </a:lnTo>
                <a:lnTo>
                  <a:pt x="954" y="914"/>
                </a:lnTo>
                <a:lnTo>
                  <a:pt x="947" y="924"/>
                </a:lnTo>
                <a:lnTo>
                  <a:pt x="947" y="924"/>
                </a:lnTo>
                <a:lnTo>
                  <a:pt x="939" y="935"/>
                </a:lnTo>
                <a:lnTo>
                  <a:pt x="939" y="935"/>
                </a:lnTo>
                <a:lnTo>
                  <a:pt x="931" y="946"/>
                </a:lnTo>
                <a:lnTo>
                  <a:pt x="931" y="946"/>
                </a:lnTo>
                <a:lnTo>
                  <a:pt x="924" y="957"/>
                </a:lnTo>
                <a:lnTo>
                  <a:pt x="924" y="957"/>
                </a:lnTo>
                <a:lnTo>
                  <a:pt x="916" y="968"/>
                </a:lnTo>
                <a:lnTo>
                  <a:pt x="916" y="968"/>
                </a:lnTo>
                <a:lnTo>
                  <a:pt x="908" y="979"/>
                </a:lnTo>
                <a:lnTo>
                  <a:pt x="908" y="979"/>
                </a:lnTo>
                <a:lnTo>
                  <a:pt x="899" y="990"/>
                </a:lnTo>
                <a:lnTo>
                  <a:pt x="899" y="990"/>
                </a:lnTo>
                <a:lnTo>
                  <a:pt x="891" y="1001"/>
                </a:lnTo>
                <a:lnTo>
                  <a:pt x="891" y="1001"/>
                </a:lnTo>
                <a:lnTo>
                  <a:pt x="884" y="1012"/>
                </a:lnTo>
                <a:lnTo>
                  <a:pt x="884" y="1012"/>
                </a:lnTo>
                <a:lnTo>
                  <a:pt x="876" y="1022"/>
                </a:lnTo>
                <a:lnTo>
                  <a:pt x="876" y="1022"/>
                </a:lnTo>
                <a:lnTo>
                  <a:pt x="868" y="1033"/>
                </a:lnTo>
                <a:lnTo>
                  <a:pt x="868" y="1033"/>
                </a:lnTo>
                <a:lnTo>
                  <a:pt x="860" y="1044"/>
                </a:lnTo>
                <a:lnTo>
                  <a:pt x="860" y="1044"/>
                </a:lnTo>
                <a:lnTo>
                  <a:pt x="852" y="1055"/>
                </a:lnTo>
                <a:lnTo>
                  <a:pt x="852" y="1055"/>
                </a:lnTo>
                <a:lnTo>
                  <a:pt x="844" y="1066"/>
                </a:lnTo>
                <a:lnTo>
                  <a:pt x="844" y="1066"/>
                </a:lnTo>
                <a:lnTo>
                  <a:pt x="835" y="1077"/>
                </a:lnTo>
                <a:lnTo>
                  <a:pt x="835" y="1077"/>
                </a:lnTo>
                <a:lnTo>
                  <a:pt x="829" y="1088"/>
                </a:lnTo>
                <a:lnTo>
                  <a:pt x="829" y="1088"/>
                </a:lnTo>
                <a:lnTo>
                  <a:pt x="821" y="1099"/>
                </a:lnTo>
                <a:lnTo>
                  <a:pt x="821" y="1099"/>
                </a:lnTo>
                <a:lnTo>
                  <a:pt x="812" y="1110"/>
                </a:lnTo>
                <a:lnTo>
                  <a:pt x="812" y="1110"/>
                </a:lnTo>
                <a:lnTo>
                  <a:pt x="804" y="1121"/>
                </a:lnTo>
                <a:lnTo>
                  <a:pt x="804" y="1121"/>
                </a:lnTo>
                <a:lnTo>
                  <a:pt x="796" y="1133"/>
                </a:lnTo>
                <a:lnTo>
                  <a:pt x="796" y="1133"/>
                </a:lnTo>
                <a:lnTo>
                  <a:pt x="788" y="1144"/>
                </a:lnTo>
                <a:lnTo>
                  <a:pt x="788" y="1144"/>
                </a:lnTo>
                <a:lnTo>
                  <a:pt x="780" y="1155"/>
                </a:lnTo>
                <a:lnTo>
                  <a:pt x="780" y="1155"/>
                </a:lnTo>
                <a:lnTo>
                  <a:pt x="771" y="1165"/>
                </a:lnTo>
                <a:lnTo>
                  <a:pt x="771" y="1165"/>
                </a:lnTo>
                <a:lnTo>
                  <a:pt x="763" y="1176"/>
                </a:lnTo>
                <a:lnTo>
                  <a:pt x="763" y="1176"/>
                </a:lnTo>
                <a:lnTo>
                  <a:pt x="755" y="1189"/>
                </a:lnTo>
                <a:lnTo>
                  <a:pt x="755" y="1189"/>
                </a:lnTo>
                <a:lnTo>
                  <a:pt x="747" y="1199"/>
                </a:lnTo>
                <a:lnTo>
                  <a:pt x="747" y="1199"/>
                </a:lnTo>
                <a:lnTo>
                  <a:pt x="739" y="1210"/>
                </a:lnTo>
                <a:lnTo>
                  <a:pt x="739" y="1210"/>
                </a:lnTo>
                <a:lnTo>
                  <a:pt x="731" y="1221"/>
                </a:lnTo>
                <a:lnTo>
                  <a:pt x="731" y="1221"/>
                </a:lnTo>
                <a:lnTo>
                  <a:pt x="722" y="1234"/>
                </a:lnTo>
                <a:lnTo>
                  <a:pt x="722" y="1234"/>
                </a:lnTo>
                <a:lnTo>
                  <a:pt x="714" y="1244"/>
                </a:lnTo>
                <a:lnTo>
                  <a:pt x="714" y="1244"/>
                </a:lnTo>
                <a:lnTo>
                  <a:pt x="706" y="1255"/>
                </a:lnTo>
                <a:lnTo>
                  <a:pt x="706" y="1255"/>
                </a:lnTo>
                <a:lnTo>
                  <a:pt x="698" y="1266"/>
                </a:lnTo>
                <a:lnTo>
                  <a:pt x="698" y="1266"/>
                </a:lnTo>
                <a:lnTo>
                  <a:pt x="690" y="1278"/>
                </a:lnTo>
                <a:lnTo>
                  <a:pt x="690" y="1278"/>
                </a:lnTo>
                <a:lnTo>
                  <a:pt x="682" y="1289"/>
                </a:lnTo>
                <a:lnTo>
                  <a:pt x="682" y="1289"/>
                </a:lnTo>
                <a:lnTo>
                  <a:pt x="673" y="1300"/>
                </a:lnTo>
                <a:lnTo>
                  <a:pt x="673" y="1300"/>
                </a:lnTo>
                <a:lnTo>
                  <a:pt x="665" y="1312"/>
                </a:lnTo>
                <a:lnTo>
                  <a:pt x="665" y="1312"/>
                </a:lnTo>
                <a:lnTo>
                  <a:pt x="657" y="1323"/>
                </a:lnTo>
                <a:lnTo>
                  <a:pt x="657" y="1323"/>
                </a:lnTo>
                <a:lnTo>
                  <a:pt x="649" y="1336"/>
                </a:lnTo>
                <a:lnTo>
                  <a:pt x="649" y="1336"/>
                </a:lnTo>
                <a:lnTo>
                  <a:pt x="641" y="1347"/>
                </a:lnTo>
                <a:lnTo>
                  <a:pt x="641" y="1347"/>
                </a:lnTo>
                <a:lnTo>
                  <a:pt x="633" y="1357"/>
                </a:lnTo>
                <a:lnTo>
                  <a:pt x="633" y="1357"/>
                </a:lnTo>
                <a:lnTo>
                  <a:pt x="624" y="1370"/>
                </a:lnTo>
                <a:lnTo>
                  <a:pt x="624" y="1370"/>
                </a:lnTo>
                <a:lnTo>
                  <a:pt x="616" y="1381"/>
                </a:lnTo>
                <a:lnTo>
                  <a:pt x="616" y="1381"/>
                </a:lnTo>
                <a:lnTo>
                  <a:pt x="608" y="1393"/>
                </a:lnTo>
                <a:lnTo>
                  <a:pt x="608" y="1393"/>
                </a:lnTo>
                <a:lnTo>
                  <a:pt x="600" y="1404"/>
                </a:lnTo>
                <a:lnTo>
                  <a:pt x="600" y="1404"/>
                </a:lnTo>
                <a:lnTo>
                  <a:pt x="592" y="1416"/>
                </a:lnTo>
                <a:lnTo>
                  <a:pt x="592" y="1416"/>
                </a:lnTo>
                <a:lnTo>
                  <a:pt x="584" y="1427"/>
                </a:lnTo>
                <a:lnTo>
                  <a:pt x="584" y="1427"/>
                </a:lnTo>
                <a:lnTo>
                  <a:pt x="575" y="1439"/>
                </a:lnTo>
                <a:lnTo>
                  <a:pt x="575" y="1439"/>
                </a:lnTo>
                <a:lnTo>
                  <a:pt x="567" y="1450"/>
                </a:lnTo>
                <a:lnTo>
                  <a:pt x="567" y="1450"/>
                </a:lnTo>
                <a:lnTo>
                  <a:pt x="559" y="1462"/>
                </a:lnTo>
                <a:lnTo>
                  <a:pt x="559" y="1462"/>
                </a:lnTo>
                <a:lnTo>
                  <a:pt x="551" y="1473"/>
                </a:lnTo>
                <a:lnTo>
                  <a:pt x="551" y="1473"/>
                </a:lnTo>
                <a:lnTo>
                  <a:pt x="543" y="1485"/>
                </a:lnTo>
                <a:lnTo>
                  <a:pt x="543" y="1485"/>
                </a:lnTo>
                <a:lnTo>
                  <a:pt x="536" y="1496"/>
                </a:lnTo>
                <a:lnTo>
                  <a:pt x="536" y="1496"/>
                </a:lnTo>
                <a:lnTo>
                  <a:pt x="528" y="1509"/>
                </a:lnTo>
                <a:lnTo>
                  <a:pt x="528" y="1509"/>
                </a:lnTo>
                <a:lnTo>
                  <a:pt x="520" y="1519"/>
                </a:lnTo>
                <a:lnTo>
                  <a:pt x="520" y="1519"/>
                </a:lnTo>
                <a:lnTo>
                  <a:pt x="511" y="1532"/>
                </a:lnTo>
                <a:lnTo>
                  <a:pt x="511" y="1532"/>
                </a:lnTo>
                <a:lnTo>
                  <a:pt x="503" y="1543"/>
                </a:lnTo>
                <a:lnTo>
                  <a:pt x="503" y="1543"/>
                </a:lnTo>
                <a:lnTo>
                  <a:pt x="495" y="1555"/>
                </a:lnTo>
                <a:lnTo>
                  <a:pt x="495" y="1555"/>
                </a:lnTo>
                <a:lnTo>
                  <a:pt x="488" y="1567"/>
                </a:lnTo>
                <a:lnTo>
                  <a:pt x="488" y="1567"/>
                </a:lnTo>
                <a:lnTo>
                  <a:pt x="480" y="1578"/>
                </a:lnTo>
                <a:lnTo>
                  <a:pt x="480" y="1578"/>
                </a:lnTo>
                <a:lnTo>
                  <a:pt x="472" y="1590"/>
                </a:lnTo>
                <a:lnTo>
                  <a:pt x="472" y="1590"/>
                </a:lnTo>
                <a:lnTo>
                  <a:pt x="465" y="1601"/>
                </a:lnTo>
                <a:lnTo>
                  <a:pt x="465" y="1601"/>
                </a:lnTo>
                <a:lnTo>
                  <a:pt x="457" y="1613"/>
                </a:lnTo>
                <a:lnTo>
                  <a:pt x="457" y="1613"/>
                </a:lnTo>
                <a:lnTo>
                  <a:pt x="449" y="1626"/>
                </a:lnTo>
                <a:lnTo>
                  <a:pt x="449" y="1626"/>
                </a:lnTo>
                <a:lnTo>
                  <a:pt x="442" y="1637"/>
                </a:lnTo>
                <a:lnTo>
                  <a:pt x="442" y="1637"/>
                </a:lnTo>
                <a:lnTo>
                  <a:pt x="434" y="1649"/>
                </a:lnTo>
                <a:lnTo>
                  <a:pt x="434" y="1649"/>
                </a:lnTo>
                <a:lnTo>
                  <a:pt x="426" y="1661"/>
                </a:lnTo>
                <a:lnTo>
                  <a:pt x="426" y="1661"/>
                </a:lnTo>
                <a:lnTo>
                  <a:pt x="419" y="1672"/>
                </a:lnTo>
                <a:lnTo>
                  <a:pt x="419" y="1672"/>
                </a:lnTo>
                <a:lnTo>
                  <a:pt x="411" y="1684"/>
                </a:lnTo>
                <a:lnTo>
                  <a:pt x="411" y="1684"/>
                </a:lnTo>
                <a:lnTo>
                  <a:pt x="404" y="1696"/>
                </a:lnTo>
                <a:lnTo>
                  <a:pt x="404" y="1696"/>
                </a:lnTo>
                <a:lnTo>
                  <a:pt x="396" y="1709"/>
                </a:lnTo>
                <a:lnTo>
                  <a:pt x="396" y="1709"/>
                </a:lnTo>
                <a:lnTo>
                  <a:pt x="389" y="1720"/>
                </a:lnTo>
                <a:lnTo>
                  <a:pt x="389" y="1720"/>
                </a:lnTo>
                <a:lnTo>
                  <a:pt x="381" y="1732"/>
                </a:lnTo>
                <a:lnTo>
                  <a:pt x="381" y="1732"/>
                </a:lnTo>
                <a:lnTo>
                  <a:pt x="374" y="1744"/>
                </a:lnTo>
                <a:lnTo>
                  <a:pt x="374" y="1744"/>
                </a:lnTo>
                <a:lnTo>
                  <a:pt x="366" y="1755"/>
                </a:lnTo>
                <a:lnTo>
                  <a:pt x="366" y="1755"/>
                </a:lnTo>
                <a:lnTo>
                  <a:pt x="359" y="1767"/>
                </a:lnTo>
                <a:lnTo>
                  <a:pt x="359" y="1767"/>
                </a:lnTo>
                <a:lnTo>
                  <a:pt x="352" y="1779"/>
                </a:lnTo>
                <a:lnTo>
                  <a:pt x="352" y="1779"/>
                </a:lnTo>
                <a:lnTo>
                  <a:pt x="345" y="1792"/>
                </a:lnTo>
                <a:lnTo>
                  <a:pt x="345" y="1792"/>
                </a:lnTo>
                <a:lnTo>
                  <a:pt x="337" y="1804"/>
                </a:lnTo>
                <a:lnTo>
                  <a:pt x="337" y="1804"/>
                </a:lnTo>
                <a:lnTo>
                  <a:pt x="330" y="1815"/>
                </a:lnTo>
                <a:lnTo>
                  <a:pt x="330" y="1815"/>
                </a:lnTo>
                <a:lnTo>
                  <a:pt x="324" y="1827"/>
                </a:lnTo>
                <a:lnTo>
                  <a:pt x="324" y="1827"/>
                </a:lnTo>
                <a:lnTo>
                  <a:pt x="317" y="1839"/>
                </a:lnTo>
                <a:lnTo>
                  <a:pt x="317" y="1839"/>
                </a:lnTo>
                <a:lnTo>
                  <a:pt x="310" y="1852"/>
                </a:lnTo>
                <a:lnTo>
                  <a:pt x="310" y="1852"/>
                </a:lnTo>
                <a:lnTo>
                  <a:pt x="303" y="1864"/>
                </a:lnTo>
                <a:lnTo>
                  <a:pt x="303" y="1864"/>
                </a:lnTo>
                <a:lnTo>
                  <a:pt x="295" y="1875"/>
                </a:lnTo>
                <a:lnTo>
                  <a:pt x="295" y="1875"/>
                </a:lnTo>
                <a:lnTo>
                  <a:pt x="288" y="1887"/>
                </a:lnTo>
                <a:lnTo>
                  <a:pt x="288" y="1887"/>
                </a:lnTo>
                <a:lnTo>
                  <a:pt x="283" y="1899"/>
                </a:lnTo>
                <a:lnTo>
                  <a:pt x="283" y="1899"/>
                </a:lnTo>
                <a:lnTo>
                  <a:pt x="276" y="1912"/>
                </a:lnTo>
                <a:lnTo>
                  <a:pt x="276" y="1912"/>
                </a:lnTo>
                <a:lnTo>
                  <a:pt x="269" y="1924"/>
                </a:lnTo>
                <a:lnTo>
                  <a:pt x="269" y="1924"/>
                </a:lnTo>
                <a:lnTo>
                  <a:pt x="262" y="1936"/>
                </a:lnTo>
                <a:lnTo>
                  <a:pt x="262" y="1936"/>
                </a:lnTo>
                <a:lnTo>
                  <a:pt x="256" y="1947"/>
                </a:lnTo>
                <a:lnTo>
                  <a:pt x="256" y="1947"/>
                </a:lnTo>
                <a:lnTo>
                  <a:pt x="249" y="1959"/>
                </a:lnTo>
                <a:lnTo>
                  <a:pt x="249" y="1959"/>
                </a:lnTo>
                <a:lnTo>
                  <a:pt x="243" y="1971"/>
                </a:lnTo>
                <a:lnTo>
                  <a:pt x="243" y="1971"/>
                </a:lnTo>
                <a:lnTo>
                  <a:pt x="237" y="1984"/>
                </a:lnTo>
                <a:lnTo>
                  <a:pt x="237" y="1984"/>
                </a:lnTo>
                <a:lnTo>
                  <a:pt x="230" y="1996"/>
                </a:lnTo>
                <a:lnTo>
                  <a:pt x="230" y="1996"/>
                </a:lnTo>
                <a:lnTo>
                  <a:pt x="224" y="2008"/>
                </a:lnTo>
                <a:lnTo>
                  <a:pt x="224" y="2008"/>
                </a:lnTo>
                <a:lnTo>
                  <a:pt x="217" y="2020"/>
                </a:lnTo>
                <a:lnTo>
                  <a:pt x="217" y="2020"/>
                </a:lnTo>
                <a:lnTo>
                  <a:pt x="212" y="2033"/>
                </a:lnTo>
                <a:lnTo>
                  <a:pt x="212" y="2033"/>
                </a:lnTo>
                <a:lnTo>
                  <a:pt x="205" y="2045"/>
                </a:lnTo>
                <a:lnTo>
                  <a:pt x="205" y="2045"/>
                </a:lnTo>
                <a:lnTo>
                  <a:pt x="200" y="2057"/>
                </a:lnTo>
                <a:lnTo>
                  <a:pt x="200" y="2057"/>
                </a:lnTo>
                <a:lnTo>
                  <a:pt x="194" y="2068"/>
                </a:lnTo>
                <a:lnTo>
                  <a:pt x="194" y="2068"/>
                </a:lnTo>
                <a:lnTo>
                  <a:pt x="188" y="2080"/>
                </a:lnTo>
                <a:lnTo>
                  <a:pt x="188" y="2080"/>
                </a:lnTo>
                <a:lnTo>
                  <a:pt x="182" y="2093"/>
                </a:lnTo>
                <a:lnTo>
                  <a:pt x="182" y="2093"/>
                </a:lnTo>
                <a:lnTo>
                  <a:pt x="177" y="2105"/>
                </a:lnTo>
                <a:lnTo>
                  <a:pt x="177" y="2105"/>
                </a:lnTo>
                <a:lnTo>
                  <a:pt x="171" y="2117"/>
                </a:lnTo>
                <a:lnTo>
                  <a:pt x="171" y="2117"/>
                </a:lnTo>
                <a:lnTo>
                  <a:pt x="166" y="2129"/>
                </a:lnTo>
                <a:lnTo>
                  <a:pt x="166" y="2129"/>
                </a:lnTo>
                <a:lnTo>
                  <a:pt x="160" y="2142"/>
                </a:lnTo>
                <a:lnTo>
                  <a:pt x="160" y="2142"/>
                </a:lnTo>
                <a:lnTo>
                  <a:pt x="155" y="2154"/>
                </a:lnTo>
                <a:lnTo>
                  <a:pt x="155" y="2154"/>
                </a:lnTo>
                <a:lnTo>
                  <a:pt x="149" y="2166"/>
                </a:lnTo>
                <a:lnTo>
                  <a:pt x="149" y="2166"/>
                </a:lnTo>
                <a:lnTo>
                  <a:pt x="144" y="2178"/>
                </a:lnTo>
                <a:lnTo>
                  <a:pt x="144" y="2178"/>
                </a:lnTo>
                <a:lnTo>
                  <a:pt x="139" y="2191"/>
                </a:lnTo>
                <a:lnTo>
                  <a:pt x="139" y="2191"/>
                </a:lnTo>
                <a:lnTo>
                  <a:pt x="133" y="2203"/>
                </a:lnTo>
                <a:lnTo>
                  <a:pt x="133" y="2203"/>
                </a:lnTo>
                <a:lnTo>
                  <a:pt x="129" y="2215"/>
                </a:lnTo>
                <a:lnTo>
                  <a:pt x="129" y="2215"/>
                </a:lnTo>
                <a:lnTo>
                  <a:pt x="124" y="2227"/>
                </a:lnTo>
                <a:lnTo>
                  <a:pt x="124" y="2227"/>
                </a:lnTo>
                <a:lnTo>
                  <a:pt x="118" y="2240"/>
                </a:lnTo>
                <a:lnTo>
                  <a:pt x="118" y="2240"/>
                </a:lnTo>
                <a:lnTo>
                  <a:pt x="114" y="2252"/>
                </a:lnTo>
                <a:lnTo>
                  <a:pt x="114" y="2252"/>
                </a:lnTo>
                <a:lnTo>
                  <a:pt x="109" y="2264"/>
                </a:lnTo>
                <a:lnTo>
                  <a:pt x="109" y="2264"/>
                </a:lnTo>
                <a:lnTo>
                  <a:pt x="104" y="2276"/>
                </a:lnTo>
                <a:lnTo>
                  <a:pt x="104" y="2276"/>
                </a:lnTo>
                <a:lnTo>
                  <a:pt x="100" y="2289"/>
                </a:lnTo>
                <a:lnTo>
                  <a:pt x="100" y="2289"/>
                </a:lnTo>
                <a:lnTo>
                  <a:pt x="95" y="2301"/>
                </a:lnTo>
                <a:lnTo>
                  <a:pt x="95" y="2301"/>
                </a:lnTo>
                <a:lnTo>
                  <a:pt x="91" y="2313"/>
                </a:lnTo>
                <a:lnTo>
                  <a:pt x="91" y="2313"/>
                </a:lnTo>
                <a:lnTo>
                  <a:pt x="87" y="2325"/>
                </a:lnTo>
                <a:lnTo>
                  <a:pt x="87" y="2325"/>
                </a:lnTo>
                <a:lnTo>
                  <a:pt x="83" y="2338"/>
                </a:lnTo>
                <a:lnTo>
                  <a:pt x="83" y="2338"/>
                </a:lnTo>
                <a:lnTo>
                  <a:pt x="79" y="2350"/>
                </a:lnTo>
                <a:lnTo>
                  <a:pt x="79" y="2350"/>
                </a:lnTo>
                <a:lnTo>
                  <a:pt x="75" y="2362"/>
                </a:lnTo>
                <a:lnTo>
                  <a:pt x="75" y="2362"/>
                </a:lnTo>
                <a:lnTo>
                  <a:pt x="70" y="2374"/>
                </a:lnTo>
                <a:lnTo>
                  <a:pt x="70" y="2374"/>
                </a:lnTo>
                <a:lnTo>
                  <a:pt x="66" y="2387"/>
                </a:lnTo>
                <a:lnTo>
                  <a:pt x="66" y="2387"/>
                </a:lnTo>
                <a:lnTo>
                  <a:pt x="64" y="2399"/>
                </a:lnTo>
                <a:lnTo>
                  <a:pt x="64" y="2399"/>
                </a:lnTo>
                <a:lnTo>
                  <a:pt x="60" y="2413"/>
                </a:lnTo>
                <a:lnTo>
                  <a:pt x="60" y="2413"/>
                </a:lnTo>
                <a:lnTo>
                  <a:pt x="55" y="2425"/>
                </a:lnTo>
                <a:lnTo>
                  <a:pt x="55" y="2425"/>
                </a:lnTo>
                <a:lnTo>
                  <a:pt x="53" y="2437"/>
                </a:lnTo>
                <a:lnTo>
                  <a:pt x="53" y="2437"/>
                </a:lnTo>
                <a:lnTo>
                  <a:pt x="49" y="2449"/>
                </a:lnTo>
                <a:lnTo>
                  <a:pt x="49" y="2449"/>
                </a:lnTo>
                <a:lnTo>
                  <a:pt x="46" y="2462"/>
                </a:lnTo>
                <a:lnTo>
                  <a:pt x="46" y="2462"/>
                </a:lnTo>
                <a:lnTo>
                  <a:pt x="43" y="2474"/>
                </a:lnTo>
                <a:lnTo>
                  <a:pt x="43" y="2474"/>
                </a:lnTo>
                <a:lnTo>
                  <a:pt x="40" y="2486"/>
                </a:lnTo>
                <a:lnTo>
                  <a:pt x="40" y="2486"/>
                </a:lnTo>
                <a:lnTo>
                  <a:pt x="36" y="2498"/>
                </a:lnTo>
                <a:lnTo>
                  <a:pt x="36" y="2498"/>
                </a:lnTo>
                <a:lnTo>
                  <a:pt x="34" y="2511"/>
                </a:lnTo>
                <a:lnTo>
                  <a:pt x="34" y="2511"/>
                </a:lnTo>
                <a:lnTo>
                  <a:pt x="31" y="2523"/>
                </a:lnTo>
                <a:lnTo>
                  <a:pt x="31" y="2523"/>
                </a:lnTo>
                <a:lnTo>
                  <a:pt x="28" y="2535"/>
                </a:lnTo>
                <a:lnTo>
                  <a:pt x="28" y="2535"/>
                </a:lnTo>
                <a:lnTo>
                  <a:pt x="27" y="2547"/>
                </a:lnTo>
                <a:lnTo>
                  <a:pt x="27" y="2547"/>
                </a:lnTo>
                <a:lnTo>
                  <a:pt x="24" y="2560"/>
                </a:lnTo>
                <a:lnTo>
                  <a:pt x="24" y="2560"/>
                </a:lnTo>
                <a:lnTo>
                  <a:pt x="21" y="2572"/>
                </a:lnTo>
                <a:lnTo>
                  <a:pt x="21" y="2572"/>
                </a:lnTo>
                <a:lnTo>
                  <a:pt x="19" y="2585"/>
                </a:lnTo>
                <a:lnTo>
                  <a:pt x="19" y="2585"/>
                </a:lnTo>
                <a:lnTo>
                  <a:pt x="17" y="2598"/>
                </a:lnTo>
                <a:lnTo>
                  <a:pt x="17" y="2598"/>
                </a:lnTo>
                <a:lnTo>
                  <a:pt x="15" y="2610"/>
                </a:lnTo>
                <a:lnTo>
                  <a:pt x="15" y="2610"/>
                </a:lnTo>
                <a:lnTo>
                  <a:pt x="13" y="2622"/>
                </a:lnTo>
                <a:lnTo>
                  <a:pt x="13" y="2622"/>
                </a:lnTo>
                <a:lnTo>
                  <a:pt x="12" y="2634"/>
                </a:lnTo>
                <a:lnTo>
                  <a:pt x="12" y="2634"/>
                </a:lnTo>
                <a:lnTo>
                  <a:pt x="11" y="2647"/>
                </a:lnTo>
                <a:lnTo>
                  <a:pt x="11" y="2647"/>
                </a:lnTo>
                <a:lnTo>
                  <a:pt x="9" y="2659"/>
                </a:lnTo>
                <a:lnTo>
                  <a:pt x="9" y="2659"/>
                </a:lnTo>
                <a:lnTo>
                  <a:pt x="6" y="2671"/>
                </a:lnTo>
                <a:lnTo>
                  <a:pt x="6" y="2671"/>
                </a:lnTo>
                <a:lnTo>
                  <a:pt x="6" y="2683"/>
                </a:lnTo>
                <a:lnTo>
                  <a:pt x="6" y="2683"/>
                </a:lnTo>
                <a:lnTo>
                  <a:pt x="5" y="2696"/>
                </a:lnTo>
                <a:lnTo>
                  <a:pt x="5" y="2696"/>
                </a:lnTo>
                <a:lnTo>
                  <a:pt x="4" y="2709"/>
                </a:lnTo>
                <a:lnTo>
                  <a:pt x="4" y="2709"/>
                </a:lnTo>
                <a:lnTo>
                  <a:pt x="2" y="2722"/>
                </a:lnTo>
                <a:lnTo>
                  <a:pt x="2" y="2722"/>
                </a:lnTo>
                <a:lnTo>
                  <a:pt x="2" y="2734"/>
                </a:lnTo>
                <a:lnTo>
                  <a:pt x="2" y="2734"/>
                </a:lnTo>
                <a:lnTo>
                  <a:pt x="1" y="2746"/>
                </a:lnTo>
                <a:lnTo>
                  <a:pt x="1" y="2746"/>
                </a:lnTo>
                <a:lnTo>
                  <a:pt x="1" y="2758"/>
                </a:lnTo>
                <a:lnTo>
                  <a:pt x="1" y="2758"/>
                </a:lnTo>
                <a:lnTo>
                  <a:pt x="0" y="2771"/>
                </a:lnTo>
                <a:lnTo>
                  <a:pt x="0" y="2771"/>
                </a:lnTo>
                <a:lnTo>
                  <a:pt x="0" y="2783"/>
                </a:lnTo>
                <a:lnTo>
                  <a:pt x="0" y="2783"/>
                </a:lnTo>
                <a:lnTo>
                  <a:pt x="0" y="2795"/>
                </a:lnTo>
                <a:lnTo>
                  <a:pt x="0" y="2795"/>
                </a:lnTo>
                <a:lnTo>
                  <a:pt x="0" y="2807"/>
                </a:lnTo>
                <a:lnTo>
                  <a:pt x="0" y="2807"/>
                </a:lnTo>
                <a:lnTo>
                  <a:pt x="0" y="2817"/>
                </a:lnTo>
                <a:lnTo>
                  <a:pt x="0" y="2817"/>
                </a:lnTo>
                <a:lnTo>
                  <a:pt x="0" y="2826"/>
                </a:lnTo>
                <a:lnTo>
                  <a:pt x="0" y="2826"/>
                </a:lnTo>
                <a:lnTo>
                  <a:pt x="0" y="2836"/>
                </a:lnTo>
                <a:lnTo>
                  <a:pt x="0" y="2836"/>
                </a:lnTo>
                <a:lnTo>
                  <a:pt x="0" y="2844"/>
                </a:lnTo>
                <a:lnTo>
                  <a:pt x="0" y="2844"/>
                </a:lnTo>
                <a:lnTo>
                  <a:pt x="0" y="2854"/>
                </a:lnTo>
                <a:lnTo>
                  <a:pt x="0" y="2854"/>
                </a:lnTo>
                <a:lnTo>
                  <a:pt x="1" y="2863"/>
                </a:lnTo>
                <a:lnTo>
                  <a:pt x="1" y="2863"/>
                </a:lnTo>
                <a:lnTo>
                  <a:pt x="1" y="2873"/>
                </a:lnTo>
                <a:lnTo>
                  <a:pt x="1" y="2873"/>
                </a:lnTo>
                <a:lnTo>
                  <a:pt x="1" y="2881"/>
                </a:lnTo>
                <a:lnTo>
                  <a:pt x="1" y="2881"/>
                </a:lnTo>
                <a:lnTo>
                  <a:pt x="2" y="2890"/>
                </a:lnTo>
                <a:lnTo>
                  <a:pt x="2" y="2890"/>
                </a:lnTo>
                <a:lnTo>
                  <a:pt x="2" y="2900"/>
                </a:lnTo>
                <a:lnTo>
                  <a:pt x="2" y="2900"/>
                </a:lnTo>
                <a:lnTo>
                  <a:pt x="4" y="2908"/>
                </a:lnTo>
                <a:lnTo>
                  <a:pt x="4" y="2908"/>
                </a:lnTo>
                <a:lnTo>
                  <a:pt x="4" y="2918"/>
                </a:lnTo>
                <a:lnTo>
                  <a:pt x="4" y="2918"/>
                </a:lnTo>
                <a:lnTo>
                  <a:pt x="5" y="2927"/>
                </a:lnTo>
                <a:lnTo>
                  <a:pt x="5" y="2927"/>
                </a:lnTo>
                <a:lnTo>
                  <a:pt x="5" y="2935"/>
                </a:lnTo>
                <a:lnTo>
                  <a:pt x="5" y="2935"/>
                </a:lnTo>
                <a:lnTo>
                  <a:pt x="6" y="2945"/>
                </a:lnTo>
                <a:lnTo>
                  <a:pt x="6" y="2945"/>
                </a:lnTo>
                <a:lnTo>
                  <a:pt x="6" y="2954"/>
                </a:lnTo>
                <a:lnTo>
                  <a:pt x="6" y="2954"/>
                </a:lnTo>
                <a:lnTo>
                  <a:pt x="8" y="2963"/>
                </a:lnTo>
                <a:lnTo>
                  <a:pt x="8" y="2963"/>
                </a:lnTo>
                <a:lnTo>
                  <a:pt x="9" y="2972"/>
                </a:lnTo>
                <a:lnTo>
                  <a:pt x="9" y="2972"/>
                </a:lnTo>
                <a:lnTo>
                  <a:pt x="11" y="2982"/>
                </a:lnTo>
                <a:lnTo>
                  <a:pt x="11" y="2982"/>
                </a:lnTo>
                <a:lnTo>
                  <a:pt x="11" y="2990"/>
                </a:lnTo>
                <a:lnTo>
                  <a:pt x="11" y="2990"/>
                </a:lnTo>
                <a:lnTo>
                  <a:pt x="12" y="2999"/>
                </a:lnTo>
                <a:lnTo>
                  <a:pt x="12" y="2999"/>
                </a:lnTo>
                <a:lnTo>
                  <a:pt x="13" y="3008"/>
                </a:lnTo>
                <a:lnTo>
                  <a:pt x="13" y="3008"/>
                </a:lnTo>
                <a:lnTo>
                  <a:pt x="15" y="3017"/>
                </a:lnTo>
                <a:lnTo>
                  <a:pt x="15" y="3017"/>
                </a:lnTo>
                <a:lnTo>
                  <a:pt x="16" y="3025"/>
                </a:lnTo>
                <a:lnTo>
                  <a:pt x="16" y="3025"/>
                </a:lnTo>
                <a:lnTo>
                  <a:pt x="17" y="3035"/>
                </a:lnTo>
                <a:lnTo>
                  <a:pt x="17" y="3035"/>
                </a:lnTo>
                <a:lnTo>
                  <a:pt x="19" y="3043"/>
                </a:lnTo>
                <a:lnTo>
                  <a:pt x="19" y="3043"/>
                </a:lnTo>
                <a:lnTo>
                  <a:pt x="20" y="3052"/>
                </a:lnTo>
                <a:lnTo>
                  <a:pt x="20" y="3052"/>
                </a:lnTo>
                <a:lnTo>
                  <a:pt x="21" y="3061"/>
                </a:lnTo>
                <a:lnTo>
                  <a:pt x="21" y="3061"/>
                </a:lnTo>
                <a:lnTo>
                  <a:pt x="24" y="3070"/>
                </a:lnTo>
                <a:lnTo>
                  <a:pt x="24" y="3070"/>
                </a:lnTo>
                <a:lnTo>
                  <a:pt x="26" y="3078"/>
                </a:lnTo>
                <a:lnTo>
                  <a:pt x="26" y="3078"/>
                </a:lnTo>
                <a:lnTo>
                  <a:pt x="27" y="3088"/>
                </a:lnTo>
                <a:lnTo>
                  <a:pt x="27" y="3088"/>
                </a:lnTo>
                <a:lnTo>
                  <a:pt x="28" y="3096"/>
                </a:lnTo>
                <a:lnTo>
                  <a:pt x="28" y="3096"/>
                </a:lnTo>
                <a:lnTo>
                  <a:pt x="31" y="3104"/>
                </a:lnTo>
                <a:lnTo>
                  <a:pt x="31" y="3104"/>
                </a:lnTo>
                <a:lnTo>
                  <a:pt x="32" y="3114"/>
                </a:lnTo>
                <a:lnTo>
                  <a:pt x="32" y="3114"/>
                </a:lnTo>
                <a:lnTo>
                  <a:pt x="34" y="3122"/>
                </a:lnTo>
                <a:lnTo>
                  <a:pt x="34" y="3122"/>
                </a:lnTo>
                <a:lnTo>
                  <a:pt x="36" y="3131"/>
                </a:lnTo>
                <a:lnTo>
                  <a:pt x="36" y="3131"/>
                </a:lnTo>
                <a:lnTo>
                  <a:pt x="38" y="3140"/>
                </a:lnTo>
                <a:lnTo>
                  <a:pt x="38" y="3140"/>
                </a:lnTo>
                <a:lnTo>
                  <a:pt x="40" y="3148"/>
                </a:lnTo>
                <a:lnTo>
                  <a:pt x="40" y="3148"/>
                </a:lnTo>
                <a:lnTo>
                  <a:pt x="42" y="3157"/>
                </a:lnTo>
                <a:lnTo>
                  <a:pt x="42" y="3157"/>
                </a:lnTo>
                <a:lnTo>
                  <a:pt x="45" y="3165"/>
                </a:lnTo>
                <a:lnTo>
                  <a:pt x="45" y="3165"/>
                </a:lnTo>
                <a:lnTo>
                  <a:pt x="47" y="3174"/>
                </a:lnTo>
                <a:lnTo>
                  <a:pt x="47" y="3174"/>
                </a:lnTo>
                <a:lnTo>
                  <a:pt x="49" y="3182"/>
                </a:lnTo>
                <a:lnTo>
                  <a:pt x="49" y="3182"/>
                </a:lnTo>
                <a:lnTo>
                  <a:pt x="51" y="3191"/>
                </a:lnTo>
                <a:lnTo>
                  <a:pt x="51" y="3191"/>
                </a:lnTo>
                <a:lnTo>
                  <a:pt x="54" y="3199"/>
                </a:lnTo>
                <a:lnTo>
                  <a:pt x="54" y="3199"/>
                </a:lnTo>
                <a:lnTo>
                  <a:pt x="57" y="3208"/>
                </a:lnTo>
                <a:lnTo>
                  <a:pt x="57" y="3208"/>
                </a:lnTo>
                <a:lnTo>
                  <a:pt x="58" y="3216"/>
                </a:lnTo>
                <a:lnTo>
                  <a:pt x="58" y="3216"/>
                </a:lnTo>
                <a:lnTo>
                  <a:pt x="61" y="3224"/>
                </a:lnTo>
                <a:lnTo>
                  <a:pt x="61" y="3224"/>
                </a:lnTo>
                <a:lnTo>
                  <a:pt x="64" y="3234"/>
                </a:lnTo>
                <a:lnTo>
                  <a:pt x="64" y="3234"/>
                </a:lnTo>
                <a:lnTo>
                  <a:pt x="66" y="3242"/>
                </a:lnTo>
                <a:lnTo>
                  <a:pt x="66" y="3242"/>
                </a:lnTo>
                <a:lnTo>
                  <a:pt x="69" y="3250"/>
                </a:lnTo>
                <a:lnTo>
                  <a:pt x="69" y="3250"/>
                </a:lnTo>
                <a:lnTo>
                  <a:pt x="72" y="3258"/>
                </a:lnTo>
                <a:lnTo>
                  <a:pt x="72" y="3258"/>
                </a:lnTo>
                <a:lnTo>
                  <a:pt x="75" y="3266"/>
                </a:lnTo>
                <a:lnTo>
                  <a:pt x="75" y="3266"/>
                </a:lnTo>
                <a:lnTo>
                  <a:pt x="77" y="3274"/>
                </a:lnTo>
                <a:lnTo>
                  <a:pt x="77" y="3274"/>
                </a:lnTo>
                <a:lnTo>
                  <a:pt x="80" y="3283"/>
                </a:lnTo>
                <a:lnTo>
                  <a:pt x="80" y="3283"/>
                </a:lnTo>
                <a:lnTo>
                  <a:pt x="83" y="3291"/>
                </a:lnTo>
                <a:lnTo>
                  <a:pt x="83" y="3291"/>
                </a:lnTo>
                <a:lnTo>
                  <a:pt x="87" y="3299"/>
                </a:lnTo>
                <a:lnTo>
                  <a:pt x="87" y="3299"/>
                </a:lnTo>
                <a:lnTo>
                  <a:pt x="89" y="3307"/>
                </a:lnTo>
                <a:lnTo>
                  <a:pt x="89" y="3307"/>
                </a:lnTo>
                <a:lnTo>
                  <a:pt x="92" y="3315"/>
                </a:lnTo>
                <a:lnTo>
                  <a:pt x="92" y="3315"/>
                </a:lnTo>
                <a:lnTo>
                  <a:pt x="95" y="3323"/>
                </a:lnTo>
                <a:lnTo>
                  <a:pt x="95" y="3323"/>
                </a:lnTo>
                <a:lnTo>
                  <a:pt x="99" y="3332"/>
                </a:lnTo>
                <a:lnTo>
                  <a:pt x="99" y="3332"/>
                </a:lnTo>
                <a:lnTo>
                  <a:pt x="102" y="3340"/>
                </a:lnTo>
                <a:lnTo>
                  <a:pt x="102" y="3340"/>
                </a:lnTo>
                <a:lnTo>
                  <a:pt x="106" y="3348"/>
                </a:lnTo>
                <a:lnTo>
                  <a:pt x="106" y="3348"/>
                </a:lnTo>
                <a:lnTo>
                  <a:pt x="109" y="3356"/>
                </a:lnTo>
                <a:lnTo>
                  <a:pt x="109" y="3356"/>
                </a:lnTo>
                <a:lnTo>
                  <a:pt x="111" y="3364"/>
                </a:lnTo>
                <a:lnTo>
                  <a:pt x="111" y="3364"/>
                </a:lnTo>
                <a:lnTo>
                  <a:pt x="115" y="3372"/>
                </a:lnTo>
                <a:lnTo>
                  <a:pt x="115" y="3372"/>
                </a:lnTo>
                <a:lnTo>
                  <a:pt x="119" y="3381"/>
                </a:lnTo>
                <a:lnTo>
                  <a:pt x="119" y="3381"/>
                </a:lnTo>
                <a:lnTo>
                  <a:pt x="122" y="3389"/>
                </a:lnTo>
                <a:lnTo>
                  <a:pt x="122" y="3389"/>
                </a:lnTo>
                <a:lnTo>
                  <a:pt x="126" y="3397"/>
                </a:lnTo>
                <a:lnTo>
                  <a:pt x="126" y="3397"/>
                </a:lnTo>
                <a:lnTo>
                  <a:pt x="129" y="3404"/>
                </a:lnTo>
                <a:lnTo>
                  <a:pt x="129" y="3404"/>
                </a:lnTo>
                <a:lnTo>
                  <a:pt x="133" y="3412"/>
                </a:lnTo>
                <a:lnTo>
                  <a:pt x="133" y="3412"/>
                </a:lnTo>
                <a:lnTo>
                  <a:pt x="137" y="3420"/>
                </a:lnTo>
                <a:lnTo>
                  <a:pt x="137" y="3420"/>
                </a:lnTo>
                <a:lnTo>
                  <a:pt x="141" y="3428"/>
                </a:lnTo>
                <a:lnTo>
                  <a:pt x="141" y="3428"/>
                </a:lnTo>
                <a:lnTo>
                  <a:pt x="144" y="3435"/>
                </a:lnTo>
                <a:lnTo>
                  <a:pt x="144" y="3435"/>
                </a:lnTo>
                <a:lnTo>
                  <a:pt x="148" y="3443"/>
                </a:lnTo>
                <a:lnTo>
                  <a:pt x="148" y="3443"/>
                </a:lnTo>
                <a:lnTo>
                  <a:pt x="152" y="3451"/>
                </a:lnTo>
                <a:lnTo>
                  <a:pt x="152" y="3451"/>
                </a:lnTo>
                <a:lnTo>
                  <a:pt x="156" y="3458"/>
                </a:lnTo>
                <a:lnTo>
                  <a:pt x="156" y="3458"/>
                </a:lnTo>
                <a:lnTo>
                  <a:pt x="160" y="3466"/>
                </a:lnTo>
                <a:lnTo>
                  <a:pt x="160" y="3466"/>
                </a:lnTo>
                <a:lnTo>
                  <a:pt x="164" y="3475"/>
                </a:lnTo>
                <a:lnTo>
                  <a:pt x="164" y="3475"/>
                </a:lnTo>
                <a:lnTo>
                  <a:pt x="168" y="3481"/>
                </a:lnTo>
                <a:lnTo>
                  <a:pt x="168" y="3481"/>
                </a:lnTo>
                <a:lnTo>
                  <a:pt x="173" y="3489"/>
                </a:lnTo>
                <a:lnTo>
                  <a:pt x="173" y="3489"/>
                </a:lnTo>
                <a:lnTo>
                  <a:pt x="177" y="3498"/>
                </a:lnTo>
                <a:lnTo>
                  <a:pt x="177" y="3498"/>
                </a:lnTo>
                <a:lnTo>
                  <a:pt x="181" y="3504"/>
                </a:lnTo>
                <a:lnTo>
                  <a:pt x="181" y="3504"/>
                </a:lnTo>
                <a:lnTo>
                  <a:pt x="185" y="3513"/>
                </a:lnTo>
                <a:lnTo>
                  <a:pt x="185" y="3513"/>
                </a:lnTo>
                <a:lnTo>
                  <a:pt x="189" y="3519"/>
                </a:lnTo>
                <a:lnTo>
                  <a:pt x="189" y="3519"/>
                </a:lnTo>
                <a:lnTo>
                  <a:pt x="193" y="3528"/>
                </a:lnTo>
                <a:lnTo>
                  <a:pt x="193" y="3528"/>
                </a:lnTo>
                <a:lnTo>
                  <a:pt x="197" y="3534"/>
                </a:lnTo>
                <a:lnTo>
                  <a:pt x="197" y="3534"/>
                </a:lnTo>
                <a:lnTo>
                  <a:pt x="202" y="3543"/>
                </a:lnTo>
                <a:lnTo>
                  <a:pt x="202" y="3543"/>
                </a:lnTo>
                <a:lnTo>
                  <a:pt x="207" y="3549"/>
                </a:lnTo>
                <a:lnTo>
                  <a:pt x="207" y="3549"/>
                </a:lnTo>
                <a:lnTo>
                  <a:pt x="211" y="3556"/>
                </a:lnTo>
                <a:lnTo>
                  <a:pt x="211" y="3556"/>
                </a:lnTo>
                <a:lnTo>
                  <a:pt x="216" y="3564"/>
                </a:lnTo>
                <a:lnTo>
                  <a:pt x="216" y="3564"/>
                </a:lnTo>
                <a:lnTo>
                  <a:pt x="220" y="3571"/>
                </a:lnTo>
                <a:lnTo>
                  <a:pt x="220" y="3571"/>
                </a:lnTo>
                <a:lnTo>
                  <a:pt x="224" y="3578"/>
                </a:lnTo>
                <a:lnTo>
                  <a:pt x="224" y="3578"/>
                </a:lnTo>
                <a:lnTo>
                  <a:pt x="230" y="3586"/>
                </a:lnTo>
                <a:lnTo>
                  <a:pt x="230" y="3586"/>
                </a:lnTo>
                <a:lnTo>
                  <a:pt x="234" y="3593"/>
                </a:lnTo>
                <a:lnTo>
                  <a:pt x="234" y="3593"/>
                </a:lnTo>
                <a:lnTo>
                  <a:pt x="239" y="3600"/>
                </a:lnTo>
                <a:lnTo>
                  <a:pt x="239" y="3600"/>
                </a:lnTo>
                <a:lnTo>
                  <a:pt x="243" y="3608"/>
                </a:lnTo>
                <a:lnTo>
                  <a:pt x="243" y="3608"/>
                </a:lnTo>
                <a:lnTo>
                  <a:pt x="249" y="3615"/>
                </a:lnTo>
                <a:lnTo>
                  <a:pt x="249" y="3615"/>
                </a:lnTo>
                <a:lnTo>
                  <a:pt x="253" y="3622"/>
                </a:lnTo>
                <a:lnTo>
                  <a:pt x="253" y="3622"/>
                </a:lnTo>
                <a:lnTo>
                  <a:pt x="258" y="3628"/>
                </a:lnTo>
                <a:lnTo>
                  <a:pt x="258" y="3628"/>
                </a:lnTo>
                <a:lnTo>
                  <a:pt x="264" y="3635"/>
                </a:lnTo>
                <a:lnTo>
                  <a:pt x="264" y="3635"/>
                </a:lnTo>
                <a:lnTo>
                  <a:pt x="268" y="3642"/>
                </a:lnTo>
                <a:lnTo>
                  <a:pt x="268" y="3642"/>
                </a:lnTo>
                <a:lnTo>
                  <a:pt x="273" y="3650"/>
                </a:lnTo>
                <a:lnTo>
                  <a:pt x="273" y="3650"/>
                </a:lnTo>
                <a:lnTo>
                  <a:pt x="279" y="3657"/>
                </a:lnTo>
                <a:lnTo>
                  <a:pt x="279" y="3657"/>
                </a:lnTo>
                <a:lnTo>
                  <a:pt x="284" y="3664"/>
                </a:lnTo>
                <a:lnTo>
                  <a:pt x="284" y="3664"/>
                </a:lnTo>
                <a:lnTo>
                  <a:pt x="288" y="3671"/>
                </a:lnTo>
                <a:lnTo>
                  <a:pt x="288" y="3671"/>
                </a:lnTo>
                <a:lnTo>
                  <a:pt x="294" y="3677"/>
                </a:lnTo>
                <a:lnTo>
                  <a:pt x="294" y="3677"/>
                </a:lnTo>
                <a:lnTo>
                  <a:pt x="299" y="3684"/>
                </a:lnTo>
                <a:lnTo>
                  <a:pt x="299" y="3684"/>
                </a:lnTo>
                <a:lnTo>
                  <a:pt x="305" y="3691"/>
                </a:lnTo>
                <a:lnTo>
                  <a:pt x="305" y="3691"/>
                </a:lnTo>
                <a:lnTo>
                  <a:pt x="310" y="3698"/>
                </a:lnTo>
                <a:lnTo>
                  <a:pt x="310" y="3698"/>
                </a:lnTo>
                <a:lnTo>
                  <a:pt x="315" y="3705"/>
                </a:lnTo>
                <a:lnTo>
                  <a:pt x="315" y="3705"/>
                </a:lnTo>
                <a:lnTo>
                  <a:pt x="321" y="3711"/>
                </a:lnTo>
                <a:lnTo>
                  <a:pt x="321" y="3711"/>
                </a:lnTo>
                <a:lnTo>
                  <a:pt x="326" y="3717"/>
                </a:lnTo>
                <a:lnTo>
                  <a:pt x="326" y="3717"/>
                </a:lnTo>
                <a:lnTo>
                  <a:pt x="332" y="3724"/>
                </a:lnTo>
                <a:lnTo>
                  <a:pt x="332" y="3724"/>
                </a:lnTo>
                <a:lnTo>
                  <a:pt x="337" y="3730"/>
                </a:lnTo>
                <a:lnTo>
                  <a:pt x="337" y="3730"/>
                </a:lnTo>
                <a:lnTo>
                  <a:pt x="343" y="3737"/>
                </a:lnTo>
                <a:lnTo>
                  <a:pt x="343" y="3737"/>
                </a:lnTo>
                <a:lnTo>
                  <a:pt x="348" y="3744"/>
                </a:lnTo>
                <a:lnTo>
                  <a:pt x="348" y="3744"/>
                </a:lnTo>
                <a:lnTo>
                  <a:pt x="354" y="3750"/>
                </a:lnTo>
                <a:lnTo>
                  <a:pt x="354" y="3750"/>
                </a:lnTo>
                <a:lnTo>
                  <a:pt x="359" y="3756"/>
                </a:lnTo>
                <a:lnTo>
                  <a:pt x="359" y="3756"/>
                </a:lnTo>
                <a:lnTo>
                  <a:pt x="366" y="3763"/>
                </a:lnTo>
                <a:lnTo>
                  <a:pt x="366" y="3763"/>
                </a:lnTo>
                <a:lnTo>
                  <a:pt x="371" y="3770"/>
                </a:lnTo>
                <a:lnTo>
                  <a:pt x="371" y="3770"/>
                </a:lnTo>
                <a:lnTo>
                  <a:pt x="377" y="3775"/>
                </a:lnTo>
                <a:lnTo>
                  <a:pt x="377" y="3775"/>
                </a:lnTo>
                <a:lnTo>
                  <a:pt x="382" y="3782"/>
                </a:lnTo>
                <a:lnTo>
                  <a:pt x="382" y="3782"/>
                </a:lnTo>
                <a:lnTo>
                  <a:pt x="389" y="3788"/>
                </a:lnTo>
                <a:lnTo>
                  <a:pt x="389" y="3788"/>
                </a:lnTo>
                <a:lnTo>
                  <a:pt x="394" y="3794"/>
                </a:lnTo>
                <a:lnTo>
                  <a:pt x="394" y="3794"/>
                </a:lnTo>
                <a:lnTo>
                  <a:pt x="400" y="3801"/>
                </a:lnTo>
                <a:lnTo>
                  <a:pt x="400" y="3801"/>
                </a:lnTo>
                <a:lnTo>
                  <a:pt x="407" y="3807"/>
                </a:lnTo>
                <a:lnTo>
                  <a:pt x="407" y="3807"/>
                </a:lnTo>
                <a:lnTo>
                  <a:pt x="412" y="3814"/>
                </a:lnTo>
                <a:lnTo>
                  <a:pt x="412" y="3814"/>
                </a:lnTo>
                <a:lnTo>
                  <a:pt x="419" y="3819"/>
                </a:lnTo>
                <a:lnTo>
                  <a:pt x="419" y="3819"/>
                </a:lnTo>
                <a:lnTo>
                  <a:pt x="424" y="3824"/>
                </a:lnTo>
                <a:lnTo>
                  <a:pt x="424" y="3824"/>
                </a:lnTo>
                <a:lnTo>
                  <a:pt x="431" y="3831"/>
                </a:lnTo>
                <a:lnTo>
                  <a:pt x="431" y="3831"/>
                </a:lnTo>
                <a:lnTo>
                  <a:pt x="437" y="3837"/>
                </a:lnTo>
                <a:lnTo>
                  <a:pt x="437" y="3837"/>
                </a:lnTo>
                <a:lnTo>
                  <a:pt x="443" y="3843"/>
                </a:lnTo>
                <a:lnTo>
                  <a:pt x="443" y="3843"/>
                </a:lnTo>
                <a:lnTo>
                  <a:pt x="449" y="3849"/>
                </a:lnTo>
                <a:lnTo>
                  <a:pt x="449" y="3849"/>
                </a:lnTo>
                <a:lnTo>
                  <a:pt x="456" y="3854"/>
                </a:lnTo>
                <a:lnTo>
                  <a:pt x="456" y="3854"/>
                </a:lnTo>
                <a:lnTo>
                  <a:pt x="461" y="3861"/>
                </a:lnTo>
                <a:lnTo>
                  <a:pt x="461" y="3861"/>
                </a:lnTo>
                <a:lnTo>
                  <a:pt x="468" y="3867"/>
                </a:lnTo>
                <a:lnTo>
                  <a:pt x="468" y="3867"/>
                </a:lnTo>
                <a:lnTo>
                  <a:pt x="475" y="3872"/>
                </a:lnTo>
                <a:lnTo>
                  <a:pt x="475" y="3872"/>
                </a:lnTo>
                <a:lnTo>
                  <a:pt x="480" y="3878"/>
                </a:lnTo>
                <a:lnTo>
                  <a:pt x="480" y="3878"/>
                </a:lnTo>
                <a:lnTo>
                  <a:pt x="487" y="3883"/>
                </a:lnTo>
                <a:lnTo>
                  <a:pt x="487" y="3883"/>
                </a:lnTo>
                <a:lnTo>
                  <a:pt x="494" y="3890"/>
                </a:lnTo>
                <a:lnTo>
                  <a:pt x="494" y="3890"/>
                </a:lnTo>
                <a:lnTo>
                  <a:pt x="501" y="3895"/>
                </a:lnTo>
                <a:lnTo>
                  <a:pt x="501" y="3895"/>
                </a:lnTo>
                <a:lnTo>
                  <a:pt x="506" y="3901"/>
                </a:lnTo>
                <a:lnTo>
                  <a:pt x="506" y="3901"/>
                </a:lnTo>
                <a:lnTo>
                  <a:pt x="513" y="3906"/>
                </a:lnTo>
                <a:lnTo>
                  <a:pt x="513" y="3906"/>
                </a:lnTo>
                <a:lnTo>
                  <a:pt x="520" y="3912"/>
                </a:lnTo>
                <a:lnTo>
                  <a:pt x="520" y="3912"/>
                </a:lnTo>
                <a:lnTo>
                  <a:pt x="526" y="3917"/>
                </a:lnTo>
                <a:lnTo>
                  <a:pt x="526" y="3917"/>
                </a:lnTo>
                <a:lnTo>
                  <a:pt x="533" y="3922"/>
                </a:lnTo>
                <a:lnTo>
                  <a:pt x="533" y="3922"/>
                </a:lnTo>
                <a:lnTo>
                  <a:pt x="540" y="3928"/>
                </a:lnTo>
                <a:lnTo>
                  <a:pt x="540" y="3928"/>
                </a:lnTo>
                <a:lnTo>
                  <a:pt x="547" y="3933"/>
                </a:lnTo>
                <a:lnTo>
                  <a:pt x="547" y="3933"/>
                </a:lnTo>
                <a:lnTo>
                  <a:pt x="554" y="3939"/>
                </a:lnTo>
                <a:lnTo>
                  <a:pt x="554" y="3939"/>
                </a:lnTo>
                <a:lnTo>
                  <a:pt x="560" y="3943"/>
                </a:lnTo>
                <a:lnTo>
                  <a:pt x="560" y="3943"/>
                </a:lnTo>
                <a:lnTo>
                  <a:pt x="567" y="3948"/>
                </a:lnTo>
                <a:lnTo>
                  <a:pt x="567" y="3948"/>
                </a:lnTo>
                <a:lnTo>
                  <a:pt x="574" y="3954"/>
                </a:lnTo>
                <a:lnTo>
                  <a:pt x="574" y="3954"/>
                </a:lnTo>
                <a:lnTo>
                  <a:pt x="581" y="3959"/>
                </a:lnTo>
                <a:lnTo>
                  <a:pt x="581" y="3959"/>
                </a:lnTo>
                <a:lnTo>
                  <a:pt x="588" y="3963"/>
                </a:lnTo>
                <a:lnTo>
                  <a:pt x="588" y="3963"/>
                </a:lnTo>
                <a:lnTo>
                  <a:pt x="595" y="3969"/>
                </a:lnTo>
                <a:lnTo>
                  <a:pt x="595" y="3969"/>
                </a:lnTo>
                <a:lnTo>
                  <a:pt x="601" y="3974"/>
                </a:lnTo>
                <a:lnTo>
                  <a:pt x="601" y="3974"/>
                </a:lnTo>
                <a:lnTo>
                  <a:pt x="608" y="3980"/>
                </a:lnTo>
                <a:lnTo>
                  <a:pt x="608" y="3980"/>
                </a:lnTo>
                <a:lnTo>
                  <a:pt x="616" y="3984"/>
                </a:lnTo>
                <a:lnTo>
                  <a:pt x="616" y="3984"/>
                </a:lnTo>
                <a:lnTo>
                  <a:pt x="623" y="3989"/>
                </a:lnTo>
                <a:lnTo>
                  <a:pt x="623" y="3989"/>
                </a:lnTo>
                <a:lnTo>
                  <a:pt x="630" y="3993"/>
                </a:lnTo>
                <a:lnTo>
                  <a:pt x="630" y="3993"/>
                </a:lnTo>
                <a:lnTo>
                  <a:pt x="637" y="3999"/>
                </a:lnTo>
                <a:lnTo>
                  <a:pt x="637" y="3999"/>
                </a:lnTo>
                <a:lnTo>
                  <a:pt x="645" y="4003"/>
                </a:lnTo>
                <a:lnTo>
                  <a:pt x="645" y="4003"/>
                </a:lnTo>
                <a:lnTo>
                  <a:pt x="652" y="4008"/>
                </a:lnTo>
                <a:lnTo>
                  <a:pt x="652" y="4008"/>
                </a:lnTo>
                <a:lnTo>
                  <a:pt x="659" y="4012"/>
                </a:lnTo>
                <a:lnTo>
                  <a:pt x="659" y="4012"/>
                </a:lnTo>
                <a:lnTo>
                  <a:pt x="665" y="4018"/>
                </a:lnTo>
                <a:lnTo>
                  <a:pt x="665" y="4018"/>
                </a:lnTo>
                <a:lnTo>
                  <a:pt x="673" y="4022"/>
                </a:lnTo>
                <a:lnTo>
                  <a:pt x="673" y="4022"/>
                </a:lnTo>
                <a:lnTo>
                  <a:pt x="680" y="4026"/>
                </a:lnTo>
                <a:lnTo>
                  <a:pt x="680" y="4026"/>
                </a:lnTo>
                <a:lnTo>
                  <a:pt x="688" y="4031"/>
                </a:lnTo>
                <a:lnTo>
                  <a:pt x="688" y="4031"/>
                </a:lnTo>
                <a:lnTo>
                  <a:pt x="695" y="4035"/>
                </a:lnTo>
                <a:lnTo>
                  <a:pt x="695" y="4035"/>
                </a:lnTo>
                <a:lnTo>
                  <a:pt x="703" y="4040"/>
                </a:lnTo>
                <a:lnTo>
                  <a:pt x="703" y="4040"/>
                </a:lnTo>
                <a:lnTo>
                  <a:pt x="710" y="4044"/>
                </a:lnTo>
                <a:lnTo>
                  <a:pt x="710" y="4044"/>
                </a:lnTo>
                <a:lnTo>
                  <a:pt x="717" y="4049"/>
                </a:lnTo>
                <a:lnTo>
                  <a:pt x="717" y="4049"/>
                </a:lnTo>
                <a:lnTo>
                  <a:pt x="725" y="4053"/>
                </a:lnTo>
                <a:lnTo>
                  <a:pt x="725" y="4053"/>
                </a:lnTo>
                <a:lnTo>
                  <a:pt x="732" y="4057"/>
                </a:lnTo>
                <a:lnTo>
                  <a:pt x="732" y="4057"/>
                </a:lnTo>
                <a:lnTo>
                  <a:pt x="740" y="4061"/>
                </a:lnTo>
                <a:lnTo>
                  <a:pt x="740" y="4061"/>
                </a:lnTo>
                <a:lnTo>
                  <a:pt x="748" y="4065"/>
                </a:lnTo>
                <a:lnTo>
                  <a:pt x="748" y="4065"/>
                </a:lnTo>
                <a:lnTo>
                  <a:pt x="755" y="4069"/>
                </a:lnTo>
                <a:lnTo>
                  <a:pt x="755" y="4069"/>
                </a:lnTo>
                <a:lnTo>
                  <a:pt x="763" y="4074"/>
                </a:lnTo>
                <a:lnTo>
                  <a:pt x="763" y="4074"/>
                </a:lnTo>
                <a:lnTo>
                  <a:pt x="770" y="4078"/>
                </a:lnTo>
                <a:lnTo>
                  <a:pt x="770" y="4078"/>
                </a:lnTo>
                <a:lnTo>
                  <a:pt x="778" y="4082"/>
                </a:lnTo>
                <a:lnTo>
                  <a:pt x="778" y="4082"/>
                </a:lnTo>
                <a:lnTo>
                  <a:pt x="786" y="4086"/>
                </a:lnTo>
                <a:lnTo>
                  <a:pt x="786" y="4086"/>
                </a:lnTo>
                <a:lnTo>
                  <a:pt x="793" y="4089"/>
                </a:lnTo>
                <a:lnTo>
                  <a:pt x="793" y="4089"/>
                </a:lnTo>
                <a:lnTo>
                  <a:pt x="801" y="4093"/>
                </a:lnTo>
                <a:lnTo>
                  <a:pt x="801" y="4093"/>
                </a:lnTo>
                <a:lnTo>
                  <a:pt x="810" y="4097"/>
                </a:lnTo>
                <a:lnTo>
                  <a:pt x="810" y="4097"/>
                </a:lnTo>
                <a:lnTo>
                  <a:pt x="818" y="4101"/>
                </a:lnTo>
                <a:lnTo>
                  <a:pt x="818" y="4101"/>
                </a:lnTo>
                <a:lnTo>
                  <a:pt x="825" y="4105"/>
                </a:lnTo>
                <a:lnTo>
                  <a:pt x="825" y="4105"/>
                </a:lnTo>
                <a:lnTo>
                  <a:pt x="833" y="4108"/>
                </a:lnTo>
                <a:lnTo>
                  <a:pt x="833" y="4108"/>
                </a:lnTo>
                <a:lnTo>
                  <a:pt x="841" y="4112"/>
                </a:lnTo>
                <a:lnTo>
                  <a:pt x="841" y="4112"/>
                </a:lnTo>
                <a:lnTo>
                  <a:pt x="849" y="4114"/>
                </a:lnTo>
                <a:lnTo>
                  <a:pt x="849" y="4114"/>
                </a:lnTo>
                <a:lnTo>
                  <a:pt x="857" y="4118"/>
                </a:lnTo>
                <a:lnTo>
                  <a:pt x="857" y="4118"/>
                </a:lnTo>
                <a:lnTo>
                  <a:pt x="865" y="4123"/>
                </a:lnTo>
                <a:lnTo>
                  <a:pt x="865" y="4123"/>
                </a:lnTo>
                <a:lnTo>
                  <a:pt x="872" y="4125"/>
                </a:lnTo>
                <a:lnTo>
                  <a:pt x="872" y="4125"/>
                </a:lnTo>
                <a:lnTo>
                  <a:pt x="880" y="4129"/>
                </a:lnTo>
                <a:lnTo>
                  <a:pt x="880" y="4129"/>
                </a:lnTo>
                <a:lnTo>
                  <a:pt x="889" y="4132"/>
                </a:lnTo>
                <a:lnTo>
                  <a:pt x="889" y="4132"/>
                </a:lnTo>
                <a:lnTo>
                  <a:pt x="897" y="4135"/>
                </a:lnTo>
                <a:lnTo>
                  <a:pt x="897" y="4135"/>
                </a:lnTo>
                <a:lnTo>
                  <a:pt x="905" y="4139"/>
                </a:lnTo>
                <a:lnTo>
                  <a:pt x="905" y="4139"/>
                </a:lnTo>
                <a:lnTo>
                  <a:pt x="913" y="4142"/>
                </a:lnTo>
                <a:lnTo>
                  <a:pt x="913" y="4142"/>
                </a:lnTo>
                <a:lnTo>
                  <a:pt x="921" y="4144"/>
                </a:lnTo>
                <a:lnTo>
                  <a:pt x="921" y="4144"/>
                </a:lnTo>
                <a:lnTo>
                  <a:pt x="929" y="4148"/>
                </a:lnTo>
                <a:lnTo>
                  <a:pt x="929" y="4148"/>
                </a:lnTo>
                <a:lnTo>
                  <a:pt x="938" y="4151"/>
                </a:lnTo>
                <a:lnTo>
                  <a:pt x="938" y="4151"/>
                </a:lnTo>
                <a:lnTo>
                  <a:pt x="946" y="4154"/>
                </a:lnTo>
                <a:lnTo>
                  <a:pt x="946" y="4154"/>
                </a:lnTo>
                <a:lnTo>
                  <a:pt x="954" y="4157"/>
                </a:lnTo>
                <a:lnTo>
                  <a:pt x="954" y="4157"/>
                </a:lnTo>
                <a:lnTo>
                  <a:pt x="962" y="4159"/>
                </a:lnTo>
                <a:lnTo>
                  <a:pt x="962" y="4159"/>
                </a:lnTo>
                <a:lnTo>
                  <a:pt x="970" y="4162"/>
                </a:lnTo>
                <a:lnTo>
                  <a:pt x="970" y="4162"/>
                </a:lnTo>
                <a:lnTo>
                  <a:pt x="978" y="4166"/>
                </a:lnTo>
                <a:lnTo>
                  <a:pt x="978" y="4166"/>
                </a:lnTo>
                <a:lnTo>
                  <a:pt x="988" y="4169"/>
                </a:lnTo>
                <a:lnTo>
                  <a:pt x="988" y="4169"/>
                </a:lnTo>
                <a:lnTo>
                  <a:pt x="996" y="4172"/>
                </a:lnTo>
                <a:lnTo>
                  <a:pt x="996" y="4172"/>
                </a:lnTo>
                <a:lnTo>
                  <a:pt x="1004" y="4173"/>
                </a:lnTo>
                <a:lnTo>
                  <a:pt x="1004" y="4173"/>
                </a:lnTo>
                <a:lnTo>
                  <a:pt x="1012" y="4176"/>
                </a:lnTo>
                <a:lnTo>
                  <a:pt x="1012" y="4176"/>
                </a:lnTo>
                <a:lnTo>
                  <a:pt x="1021" y="4178"/>
                </a:lnTo>
                <a:lnTo>
                  <a:pt x="1021" y="4178"/>
                </a:lnTo>
                <a:lnTo>
                  <a:pt x="1029" y="4181"/>
                </a:lnTo>
                <a:lnTo>
                  <a:pt x="1029" y="4181"/>
                </a:lnTo>
                <a:lnTo>
                  <a:pt x="1038" y="4184"/>
                </a:lnTo>
                <a:lnTo>
                  <a:pt x="1038" y="4184"/>
                </a:lnTo>
                <a:lnTo>
                  <a:pt x="1046" y="4187"/>
                </a:lnTo>
                <a:lnTo>
                  <a:pt x="1046" y="4187"/>
                </a:lnTo>
                <a:lnTo>
                  <a:pt x="1055" y="4188"/>
                </a:lnTo>
                <a:lnTo>
                  <a:pt x="1055" y="4188"/>
                </a:lnTo>
                <a:lnTo>
                  <a:pt x="1063" y="4191"/>
                </a:lnTo>
                <a:lnTo>
                  <a:pt x="1063" y="4191"/>
                </a:lnTo>
                <a:lnTo>
                  <a:pt x="1072" y="4193"/>
                </a:lnTo>
                <a:lnTo>
                  <a:pt x="1072" y="4193"/>
                </a:lnTo>
                <a:lnTo>
                  <a:pt x="1081" y="4195"/>
                </a:lnTo>
                <a:lnTo>
                  <a:pt x="1081" y="4195"/>
                </a:lnTo>
                <a:lnTo>
                  <a:pt x="1089" y="4197"/>
                </a:lnTo>
                <a:lnTo>
                  <a:pt x="1089" y="4197"/>
                </a:lnTo>
                <a:lnTo>
                  <a:pt x="1098" y="4199"/>
                </a:lnTo>
                <a:lnTo>
                  <a:pt x="1098" y="4199"/>
                </a:lnTo>
                <a:lnTo>
                  <a:pt x="1106" y="4202"/>
                </a:lnTo>
                <a:lnTo>
                  <a:pt x="1106" y="4202"/>
                </a:lnTo>
                <a:lnTo>
                  <a:pt x="1115" y="4203"/>
                </a:lnTo>
                <a:lnTo>
                  <a:pt x="1115" y="4203"/>
                </a:lnTo>
                <a:lnTo>
                  <a:pt x="1124" y="4206"/>
                </a:lnTo>
                <a:lnTo>
                  <a:pt x="1124" y="4206"/>
                </a:lnTo>
                <a:lnTo>
                  <a:pt x="1132" y="4207"/>
                </a:lnTo>
                <a:lnTo>
                  <a:pt x="1132" y="4207"/>
                </a:lnTo>
                <a:lnTo>
                  <a:pt x="1142" y="4208"/>
                </a:lnTo>
                <a:lnTo>
                  <a:pt x="1142" y="4208"/>
                </a:lnTo>
                <a:lnTo>
                  <a:pt x="1150" y="4211"/>
                </a:lnTo>
                <a:lnTo>
                  <a:pt x="1150" y="4211"/>
                </a:lnTo>
                <a:lnTo>
                  <a:pt x="1158" y="4212"/>
                </a:lnTo>
                <a:lnTo>
                  <a:pt x="1158" y="4212"/>
                </a:lnTo>
                <a:lnTo>
                  <a:pt x="1168" y="4214"/>
                </a:lnTo>
                <a:lnTo>
                  <a:pt x="1168" y="4214"/>
                </a:lnTo>
                <a:lnTo>
                  <a:pt x="1176" y="4215"/>
                </a:lnTo>
                <a:lnTo>
                  <a:pt x="1176" y="4215"/>
                </a:lnTo>
                <a:lnTo>
                  <a:pt x="1185" y="4217"/>
                </a:lnTo>
                <a:lnTo>
                  <a:pt x="1185" y="4217"/>
                </a:lnTo>
                <a:lnTo>
                  <a:pt x="1193" y="4218"/>
                </a:lnTo>
                <a:lnTo>
                  <a:pt x="1193" y="4218"/>
                </a:lnTo>
                <a:lnTo>
                  <a:pt x="1203" y="4221"/>
                </a:lnTo>
                <a:lnTo>
                  <a:pt x="1203" y="4221"/>
                </a:lnTo>
                <a:lnTo>
                  <a:pt x="1211" y="4222"/>
                </a:lnTo>
                <a:lnTo>
                  <a:pt x="1211" y="4222"/>
                </a:lnTo>
                <a:lnTo>
                  <a:pt x="1221" y="4223"/>
                </a:lnTo>
                <a:lnTo>
                  <a:pt x="1221" y="4223"/>
                </a:lnTo>
                <a:lnTo>
                  <a:pt x="1229" y="4223"/>
                </a:lnTo>
                <a:lnTo>
                  <a:pt x="1229" y="4223"/>
                </a:lnTo>
                <a:lnTo>
                  <a:pt x="1238" y="4225"/>
                </a:lnTo>
                <a:lnTo>
                  <a:pt x="1238" y="4225"/>
                </a:lnTo>
                <a:lnTo>
                  <a:pt x="1247" y="4226"/>
                </a:lnTo>
                <a:lnTo>
                  <a:pt x="1247" y="4226"/>
                </a:lnTo>
                <a:lnTo>
                  <a:pt x="1256" y="4227"/>
                </a:lnTo>
                <a:lnTo>
                  <a:pt x="1256" y="4227"/>
                </a:lnTo>
                <a:lnTo>
                  <a:pt x="1266" y="4229"/>
                </a:lnTo>
                <a:lnTo>
                  <a:pt x="1266" y="4229"/>
                </a:lnTo>
                <a:lnTo>
                  <a:pt x="1274" y="4230"/>
                </a:lnTo>
                <a:lnTo>
                  <a:pt x="1274" y="4230"/>
                </a:lnTo>
                <a:lnTo>
                  <a:pt x="1283" y="4230"/>
                </a:lnTo>
                <a:lnTo>
                  <a:pt x="1283" y="4230"/>
                </a:lnTo>
                <a:lnTo>
                  <a:pt x="1292" y="4232"/>
                </a:lnTo>
                <a:lnTo>
                  <a:pt x="1292" y="4232"/>
                </a:lnTo>
                <a:lnTo>
                  <a:pt x="1301" y="4233"/>
                </a:lnTo>
                <a:lnTo>
                  <a:pt x="1301" y="4233"/>
                </a:lnTo>
                <a:lnTo>
                  <a:pt x="1311" y="4233"/>
                </a:lnTo>
                <a:lnTo>
                  <a:pt x="1311" y="4233"/>
                </a:lnTo>
                <a:lnTo>
                  <a:pt x="1319" y="4234"/>
                </a:lnTo>
                <a:lnTo>
                  <a:pt x="1319" y="4234"/>
                </a:lnTo>
                <a:lnTo>
                  <a:pt x="1328" y="4234"/>
                </a:lnTo>
                <a:lnTo>
                  <a:pt x="1328" y="4234"/>
                </a:lnTo>
                <a:lnTo>
                  <a:pt x="1338" y="4236"/>
                </a:lnTo>
                <a:lnTo>
                  <a:pt x="1338" y="4236"/>
                </a:lnTo>
                <a:lnTo>
                  <a:pt x="1346" y="4236"/>
                </a:lnTo>
                <a:lnTo>
                  <a:pt x="1346" y="4236"/>
                </a:lnTo>
                <a:lnTo>
                  <a:pt x="1355" y="4236"/>
                </a:lnTo>
                <a:lnTo>
                  <a:pt x="1355" y="4236"/>
                </a:lnTo>
                <a:lnTo>
                  <a:pt x="1365" y="4237"/>
                </a:lnTo>
                <a:lnTo>
                  <a:pt x="1365" y="4237"/>
                </a:lnTo>
                <a:lnTo>
                  <a:pt x="1375" y="4237"/>
                </a:lnTo>
                <a:lnTo>
                  <a:pt x="1375" y="4237"/>
                </a:lnTo>
                <a:lnTo>
                  <a:pt x="1383" y="4237"/>
                </a:lnTo>
                <a:lnTo>
                  <a:pt x="1383" y="4237"/>
                </a:lnTo>
                <a:lnTo>
                  <a:pt x="1392" y="4237"/>
                </a:lnTo>
                <a:lnTo>
                  <a:pt x="1392" y="4237"/>
                </a:lnTo>
                <a:lnTo>
                  <a:pt x="1402" y="4237"/>
                </a:lnTo>
                <a:lnTo>
                  <a:pt x="1402" y="4237"/>
                </a:lnTo>
                <a:lnTo>
                  <a:pt x="1411" y="4238"/>
                </a:lnTo>
                <a:lnTo>
                  <a:pt x="1411" y="4238"/>
                </a:lnTo>
                <a:lnTo>
                  <a:pt x="1419" y="4238"/>
                </a:lnTo>
                <a:lnTo>
                  <a:pt x="1419" y="4238"/>
                </a:lnTo>
                <a:lnTo>
                  <a:pt x="1429" y="4238"/>
                </a:lnTo>
                <a:lnTo>
                  <a:pt x="1429" y="4238"/>
                </a:lnTo>
                <a:close/>
              </a:path>
            </a:pathLst>
          </a:custGeom>
          <a:solidFill>
            <a:srgbClr val="8787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en-GB" sz="2400" noProof="0"/>
          </a:p>
        </p:txBody>
      </p:sp>
      <p:sp>
        <p:nvSpPr>
          <p:cNvPr id="146" name="Rectangle 145"/>
          <p:cNvSpPr/>
          <p:nvPr userDrawn="1"/>
        </p:nvSpPr>
        <p:spPr>
          <a:xfrm>
            <a:off x="4022363" y="5107517"/>
            <a:ext cx="989883" cy="64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>
              <a:lnSpc>
                <a:spcPct val="90000"/>
              </a:lnSpc>
            </a:pPr>
            <a:r>
              <a:rPr lang="en-GB" sz="933" b="1" noProof="0">
                <a:solidFill>
                  <a:schemeClr val="tx1"/>
                </a:solidFill>
              </a:rPr>
              <a:t>MATERNAL</a:t>
            </a:r>
          </a:p>
          <a:p>
            <a:pPr>
              <a:lnSpc>
                <a:spcPct val="90000"/>
              </a:lnSpc>
            </a:pPr>
            <a:r>
              <a:rPr lang="en-GB" sz="933" b="1" noProof="0">
                <a:solidFill>
                  <a:schemeClr val="tx1"/>
                </a:solidFill>
              </a:rPr>
              <a:t>FLU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R: 135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G: 135</a:t>
            </a:r>
          </a:p>
          <a:p>
            <a:pPr>
              <a:lnSpc>
                <a:spcPct val="90000"/>
              </a:lnSpc>
            </a:pPr>
            <a:r>
              <a:rPr lang="en-GB" sz="933" noProof="0">
                <a:solidFill>
                  <a:schemeClr val="tx1"/>
                </a:solidFill>
              </a:rPr>
              <a:t>B: 135</a:t>
            </a:r>
          </a:p>
        </p:txBody>
      </p:sp>
    </p:spTree>
    <p:extLst>
      <p:ext uri="{BB962C8B-B14F-4D97-AF65-F5344CB8AC3E}">
        <p14:creationId xmlns:p14="http://schemas.microsoft.com/office/powerpoint/2010/main" val="25336790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0" y="384394"/>
            <a:ext cx="9169400" cy="935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8BF9BD-1E52-D64C-B18B-359DD3253BC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86400" y="1602000"/>
            <a:ext cx="10896000" cy="4572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2569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GB" noProof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672000" y="1603200"/>
            <a:ext cx="10848000" cy="41904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en-GB" noProof="0"/>
              <a:t>Date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733122C9-A0B9-462F-8757-0847AD287B63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en-GB" noProof="0"/>
              <a:t>#add your hashtag</a:t>
            </a:r>
          </a:p>
        </p:txBody>
      </p:sp>
    </p:spTree>
    <p:extLst>
      <p:ext uri="{BB962C8B-B14F-4D97-AF65-F5344CB8AC3E}">
        <p14:creationId xmlns:p14="http://schemas.microsoft.com/office/powerpoint/2010/main" val="1898320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&amp;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GB" noProof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4357648" y="1607999"/>
            <a:ext cx="6960000" cy="4198017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707856"/>
            <a:ext cx="4072411" cy="4098163"/>
          </a:xfrm>
        </p:spPr>
        <p:txBody>
          <a:bodyPr tIns="1008000" anchor="ctr" anchorCtr="0"/>
          <a:lstStyle>
            <a:lvl1pPr algn="ctr">
              <a:defRPr/>
            </a:lvl1pPr>
          </a:lstStyle>
          <a:p>
            <a:r>
              <a:rPr lang="en-GB" noProof="0"/>
              <a:t>Select your own photo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en-GB" noProof="0"/>
              <a:t>Date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pPr algn="l"/>
            <a:fld id="{733122C9-A0B9-462F-8757-0847AD287B63}" type="slidenum">
              <a:rPr lang="en-GB" noProof="0" smtClean="0"/>
              <a:pPr algn="l"/>
              <a:t>‹#›</a:t>
            </a:fld>
            <a:endParaRPr lang="en-GB" noProof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en-GB" noProof="0"/>
              <a:t>#add your hashtag</a:t>
            </a:r>
          </a:p>
        </p:txBody>
      </p:sp>
    </p:spTree>
    <p:extLst>
      <p:ext uri="{BB962C8B-B14F-4D97-AF65-F5344CB8AC3E}">
        <p14:creationId xmlns:p14="http://schemas.microsoft.com/office/powerpoint/2010/main" val="1766358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672000" y="217251"/>
            <a:ext cx="10848000" cy="1036637"/>
          </a:xfrm>
        </p:spPr>
        <p:txBody>
          <a:bodyPr/>
          <a:lstStyle/>
          <a:p>
            <a:r>
              <a:rPr lang="en-GB" noProof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672000" y="1603201"/>
            <a:ext cx="5424000" cy="4202817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en-GB" noProof="0"/>
              <a:t>Date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pPr algn="l"/>
            <a:fld id="{733122C9-A0B9-462F-8757-0847AD287B63}" type="slidenum">
              <a:rPr lang="en-GB" noProof="0" smtClean="0"/>
              <a:pPr algn="l"/>
              <a:t>‹#›</a:t>
            </a:fld>
            <a:endParaRPr lang="en-GB" noProof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en-GB" noProof="0"/>
              <a:t>#add your hashtag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3" hasCustomPrompt="1"/>
          </p:nvPr>
        </p:nvSpPr>
        <p:spPr bwMode="gray">
          <a:xfrm>
            <a:off x="6751499" y="1603201"/>
            <a:ext cx="4768501" cy="4202817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</p:txBody>
      </p:sp>
    </p:spTree>
    <p:extLst>
      <p:ext uri="{BB962C8B-B14F-4D97-AF65-F5344CB8AC3E}">
        <p14:creationId xmlns:p14="http://schemas.microsoft.com/office/powerpoint/2010/main" val="3227922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672000" y="3309347"/>
            <a:ext cx="10848000" cy="2496671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72000" y="1603200"/>
            <a:ext cx="10848000" cy="1633779"/>
          </a:xfrm>
        </p:spPr>
        <p:txBody>
          <a:bodyPr/>
          <a:lstStyle/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en-GB" noProof="0"/>
              <a:t>Date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pPr algn="l"/>
            <a:fld id="{733122C9-A0B9-462F-8757-0847AD287B63}" type="slidenum">
              <a:rPr lang="en-GB" noProof="0" smtClean="0"/>
              <a:pPr algn="l"/>
              <a:t>‹#›</a:t>
            </a:fld>
            <a:endParaRPr lang="en-GB" noProof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en-GB" noProof="0"/>
              <a:t>#add your hashtag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60167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Content&amp;Pictur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672000" y="217251"/>
            <a:ext cx="6384967" cy="1036637"/>
          </a:xfrm>
        </p:spPr>
        <p:txBody>
          <a:bodyPr/>
          <a:lstStyle/>
          <a:p>
            <a:r>
              <a:rPr lang="en-GB" noProof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671999" y="3307201"/>
            <a:ext cx="6384967" cy="2498817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72000" y="1603200"/>
            <a:ext cx="6384967" cy="1260000"/>
          </a:xfrm>
        </p:spPr>
        <p:txBody>
          <a:bodyPr/>
          <a:lstStyle/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en-GB" noProof="0"/>
              <a:t>Date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pPr algn="l"/>
            <a:fld id="{733122C9-A0B9-462F-8757-0847AD287B63}" type="slidenum">
              <a:rPr lang="en-GB" noProof="0" smtClean="0"/>
              <a:pPr algn="l"/>
              <a:t>‹#›</a:t>
            </a:fld>
            <a:endParaRPr lang="en-GB" noProof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en-GB" noProof="0"/>
              <a:t>#add your hashtag</a:t>
            </a:r>
          </a:p>
        </p:txBody>
      </p:sp>
      <p:sp>
        <p:nvSpPr>
          <p:cNvPr id="12" name="Espace réservé pour une image  8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7680176" y="753401"/>
            <a:ext cx="3839824" cy="5014516"/>
          </a:xfrm>
        </p:spPr>
        <p:txBody>
          <a:bodyPr tIns="1008000" anchor="ctr" anchorCtr="0"/>
          <a:lstStyle>
            <a:lvl1pPr algn="ctr">
              <a:defRPr/>
            </a:lvl1pPr>
          </a:lstStyle>
          <a:p>
            <a:r>
              <a:rPr lang="en-GB" noProof="0"/>
              <a:t>Select your own photo</a:t>
            </a:r>
          </a:p>
        </p:txBody>
      </p:sp>
    </p:spTree>
    <p:extLst>
      <p:ext uri="{BB962C8B-B14F-4D97-AF65-F5344CB8AC3E}">
        <p14:creationId xmlns:p14="http://schemas.microsoft.com/office/powerpoint/2010/main" val="891570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2_Contents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GB" noProof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672000" y="3309347"/>
            <a:ext cx="5424000" cy="25008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72000" y="1603200"/>
            <a:ext cx="10848000" cy="1260000"/>
          </a:xfrm>
        </p:spPr>
        <p:txBody>
          <a:bodyPr/>
          <a:lstStyle/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en-GB" noProof="0"/>
              <a:t>Date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pPr algn="l"/>
            <a:fld id="{733122C9-A0B9-462F-8757-0847AD287B63}" type="slidenum">
              <a:rPr lang="en-GB" noProof="0" smtClean="0"/>
              <a:pPr algn="l"/>
              <a:t>‹#›</a:t>
            </a:fld>
            <a:endParaRPr lang="en-GB" noProof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en-GB" noProof="0"/>
              <a:t>#add your hashtag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7" hasCustomPrompt="1"/>
          </p:nvPr>
        </p:nvSpPr>
        <p:spPr bwMode="gray">
          <a:xfrm>
            <a:off x="6768000" y="3309347"/>
            <a:ext cx="4752000" cy="25008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</p:txBody>
      </p:sp>
    </p:spTree>
    <p:extLst>
      <p:ext uri="{BB962C8B-B14F-4D97-AF65-F5344CB8AC3E}">
        <p14:creationId xmlns:p14="http://schemas.microsoft.com/office/powerpoint/2010/main" val="2107926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vmlDrawing" Target="../drawings/vmlDrawing2.v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oleObject" Target="../embeddings/oleObject2.bin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CD0F8D50-DD1D-A647-BA13-E489730E2D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19854130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think-cell Slide" r:id="rId22" imgW="7772400" imgH="10058400" progId="TCLayout.ActiveDocument.1">
                  <p:embed/>
                </p:oleObj>
              </mc:Choice>
              <mc:Fallback>
                <p:oleObj name="think-cell Slide" r:id="rId22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CD0F8D50-DD1D-A647-BA13-E489730E2D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 userDrawn="1"/>
        </p:nvSpPr>
        <p:spPr bwMode="gray">
          <a:xfrm>
            <a:off x="672000" y="1424243"/>
            <a:ext cx="1296000" cy="25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672000" y="217251"/>
            <a:ext cx="10848000" cy="103663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GB" noProof="0"/>
              <a:t>TITLE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672000" y="1604675"/>
            <a:ext cx="10848000" cy="41924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-1" y="6498000"/>
            <a:ext cx="1246719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GB" noProof="0"/>
              <a:t>Date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216000" y="6327933"/>
            <a:ext cx="5760000" cy="530067"/>
          </a:xfrm>
          <a:prstGeom prst="rect">
            <a:avLst/>
          </a:prstGeom>
        </p:spPr>
        <p:txBody>
          <a:bodyPr vert="horz" lIns="0" tIns="7200" rIns="0" bIns="0" rtlCol="0" anchor="t" anchorCtr="0">
            <a:noAutofit/>
          </a:bodyPr>
          <a:lstStyle>
            <a:lvl1pPr algn="ctr">
              <a:defRPr sz="1333" b="1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#add your hashtag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72000" y="6327933"/>
            <a:ext cx="1200149" cy="530067"/>
          </a:xfrm>
          <a:prstGeom prst="rect">
            <a:avLst/>
          </a:prstGeom>
        </p:spPr>
        <p:txBody>
          <a:bodyPr vert="horz" lIns="0" tIns="21600" rIns="0" bIns="0" rtlCol="0" anchor="t" anchorCtr="0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0" name="Rectangle 9"/>
          <p:cNvSpPr/>
          <p:nvPr userDrawn="1"/>
        </p:nvSpPr>
        <p:spPr bwMode="gray">
          <a:xfrm>
            <a:off x="9854400" y="5771955"/>
            <a:ext cx="2337600" cy="25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782979" y="5424167"/>
            <a:ext cx="2400000" cy="143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237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hd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3733" b="0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110000"/>
        </a:lnSpc>
        <a:spcBef>
          <a:spcPts val="0"/>
        </a:spcBef>
        <a:buFont typeface="Arial" pitchFamily="34" charset="0"/>
        <a:buNone/>
        <a:defRPr sz="2667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431989" indent="-239994" algn="l" defTabSz="1219170" rtl="0" eaLnBrk="1" latinLnBrk="0" hangingPunct="1">
        <a:lnSpc>
          <a:spcPct val="100000"/>
        </a:lnSpc>
        <a:spcBef>
          <a:spcPts val="400"/>
        </a:spcBef>
        <a:buClr>
          <a:schemeClr val="accent3"/>
        </a:buClr>
        <a:buFont typeface="Arial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671983" indent="-239994" algn="l" defTabSz="1219170" rtl="0" eaLnBrk="1" latinLnBrk="0" hangingPunct="1">
        <a:lnSpc>
          <a:spcPct val="100000"/>
        </a:lnSpc>
        <a:spcBef>
          <a:spcPts val="400"/>
        </a:spcBef>
        <a:buSzPct val="100000"/>
        <a:buFont typeface="Arial" pitchFamily="34" charset="0"/>
        <a:buChar char="•"/>
        <a:defRPr sz="2133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671983" indent="0" algn="l" defTabSz="1219170" rtl="0" eaLnBrk="1" latinLnBrk="0" hangingPunct="1">
        <a:lnSpc>
          <a:spcPct val="100000"/>
        </a:lnSpc>
        <a:spcBef>
          <a:spcPts val="400"/>
        </a:spcBef>
        <a:buSzPct val="100000"/>
        <a:buFont typeface="Arial" pitchFamily="34" charset="0"/>
        <a:buNone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911977" indent="-239994" algn="l" defTabSz="1219170" rtl="0" eaLnBrk="1" latinLnBrk="0" hangingPunct="1">
        <a:lnSpc>
          <a:spcPct val="100000"/>
        </a:lnSpc>
        <a:spcBef>
          <a:spcPts val="400"/>
        </a:spcBef>
        <a:buSzPct val="100000"/>
        <a:buFont typeface="Arial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CD0F8D50-DD1D-A647-BA13-E489730E2D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think-cell Slide" r:id="rId23" imgW="7772400" imgH="10058400" progId="TCLayout.ActiveDocument.1">
                  <p:embed/>
                </p:oleObj>
              </mc:Choice>
              <mc:Fallback>
                <p:oleObj name="think-cell Slide" r:id="rId23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CD0F8D50-DD1D-A647-BA13-E489730E2D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 userDrawn="1"/>
        </p:nvSpPr>
        <p:spPr bwMode="gray">
          <a:xfrm>
            <a:off x="672000" y="1424243"/>
            <a:ext cx="1296000" cy="25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672000" y="217251"/>
            <a:ext cx="10848000" cy="103663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GB" noProof="0"/>
              <a:t>TITLE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672000" y="1604675"/>
            <a:ext cx="10848000" cy="41924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-1" y="6498000"/>
            <a:ext cx="1246719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33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GB" noProof="0"/>
              <a:t>Date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216000" y="6327933"/>
            <a:ext cx="5760000" cy="530067"/>
          </a:xfrm>
          <a:prstGeom prst="rect">
            <a:avLst/>
          </a:prstGeom>
        </p:spPr>
        <p:txBody>
          <a:bodyPr vert="horz" lIns="0" tIns="7200" rIns="0" bIns="0" rtlCol="0" anchor="t" anchorCtr="0">
            <a:noAutofit/>
          </a:bodyPr>
          <a:lstStyle>
            <a:lvl1pPr algn="ctr">
              <a:defRPr sz="1333" b="1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#add your hashtag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72000" y="6327933"/>
            <a:ext cx="1200149" cy="530067"/>
          </a:xfrm>
          <a:prstGeom prst="rect">
            <a:avLst/>
          </a:prstGeom>
        </p:spPr>
        <p:txBody>
          <a:bodyPr vert="horz" lIns="0" tIns="21600" rIns="0" bIns="0" rtlCol="0" anchor="t" anchorCtr="0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0" name="Rectangle 9"/>
          <p:cNvSpPr/>
          <p:nvPr userDrawn="1"/>
        </p:nvSpPr>
        <p:spPr bwMode="gray">
          <a:xfrm>
            <a:off x="9854400" y="5771955"/>
            <a:ext cx="2337600" cy="25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noProof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782979" y="5424167"/>
            <a:ext cx="2400000" cy="143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362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1" r:id="rId19"/>
  </p:sldLayoutIdLst>
  <p:hf hd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3733" b="0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110000"/>
        </a:lnSpc>
        <a:spcBef>
          <a:spcPts val="0"/>
        </a:spcBef>
        <a:buFont typeface="Arial" pitchFamily="34" charset="0"/>
        <a:buNone/>
        <a:defRPr sz="2667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431989" indent="-239994" algn="l" defTabSz="1219170" rtl="0" eaLnBrk="1" latinLnBrk="0" hangingPunct="1">
        <a:lnSpc>
          <a:spcPct val="100000"/>
        </a:lnSpc>
        <a:spcBef>
          <a:spcPts val="400"/>
        </a:spcBef>
        <a:buClr>
          <a:schemeClr val="accent3"/>
        </a:buClr>
        <a:buFont typeface="Arial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671983" indent="-239994" algn="l" defTabSz="1219170" rtl="0" eaLnBrk="1" latinLnBrk="0" hangingPunct="1">
        <a:lnSpc>
          <a:spcPct val="100000"/>
        </a:lnSpc>
        <a:spcBef>
          <a:spcPts val="400"/>
        </a:spcBef>
        <a:buSzPct val="100000"/>
        <a:buFont typeface="Arial" pitchFamily="34" charset="0"/>
        <a:buChar char="•"/>
        <a:defRPr sz="2133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671983" indent="0" algn="l" defTabSz="1219170" rtl="0" eaLnBrk="1" latinLnBrk="0" hangingPunct="1">
        <a:lnSpc>
          <a:spcPct val="100000"/>
        </a:lnSpc>
        <a:spcBef>
          <a:spcPts val="400"/>
        </a:spcBef>
        <a:buSzPct val="100000"/>
        <a:buFont typeface="Arial" pitchFamily="34" charset="0"/>
        <a:buNone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911977" indent="-239994" algn="l" defTabSz="1219170" rtl="0" eaLnBrk="1" latinLnBrk="0" hangingPunct="1">
        <a:lnSpc>
          <a:spcPct val="100000"/>
        </a:lnSpc>
        <a:spcBef>
          <a:spcPts val="400"/>
        </a:spcBef>
        <a:buSzPct val="100000"/>
        <a:buFont typeface="Arial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avi.org/sites/default/files/programmes-impact/support/HCWM-Guidance-May-2020.pdf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technet-21.org/en/library/main/6388-appropriate-disposal-of-immunization-waste-(adiw)-platform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avi.org/sites/default/files/programmes-impact/support/HCWM-Guidance-May-2020.pdf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sz="3200" b="0" dirty="0"/>
          </a:p>
          <a:p>
            <a:r>
              <a:rPr lang="en-US" sz="3200" dirty="0" smtClean="0"/>
              <a:t>HEALTH </a:t>
            </a:r>
            <a:r>
              <a:rPr lang="en-US" sz="3200" dirty="0"/>
              <a:t>CARE WASTE MANAGEMENT IN IMMUNISATION PROGRAMS: </a:t>
            </a:r>
            <a:r>
              <a:rPr lang="en-US" sz="3200" b="0" dirty="0"/>
              <a:t>GUIDANCE FOR PROPOSAL PLANNING</a:t>
            </a:r>
            <a:endParaRPr lang="en-GB" sz="320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Overview of Guidance Document</a:t>
            </a:r>
            <a:endParaRPr lang="en-GB" dirty="0"/>
          </a:p>
          <a:p>
            <a:endParaRPr lang="en-GB" dirty="0"/>
          </a:p>
          <a:p>
            <a:r>
              <a:rPr lang="en-GB" dirty="0" smtClean="0"/>
              <a:t>August </a:t>
            </a:r>
            <a:r>
              <a:rPr lang="en-GB" dirty="0" smtClean="0"/>
              <a:t>2020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1219170"/>
            <a:r>
              <a:rPr lang="en-GB">
                <a:solidFill>
                  <a:prstClr val="white">
                    <a:alpha val="0"/>
                  </a:prstClr>
                </a:solidFill>
                <a:latin typeface="Arial"/>
              </a:rPr>
              <a:t>Page: </a:t>
            </a:r>
            <a:fld id="{733122C9-A0B9-462F-8757-0847AD287B63}" type="slidenum">
              <a:rPr lang="en-GB" smtClean="0">
                <a:solidFill>
                  <a:prstClr val="white">
                    <a:alpha val="0"/>
                  </a:prstClr>
                </a:solidFill>
                <a:latin typeface="Arial"/>
              </a:rPr>
              <a:pPr defTabSz="1219170"/>
              <a:t>1</a:t>
            </a:fld>
            <a:endParaRPr lang="en-GB">
              <a:solidFill>
                <a:prstClr val="white">
                  <a:alpha val="0"/>
                </a:prstClr>
              </a:solidFill>
              <a:latin typeface="Arial"/>
            </a:endParaRPr>
          </a:p>
        </p:txBody>
      </p:sp>
      <p:pic>
        <p:nvPicPr>
          <p:cNvPr id="9" name="Picture Placeholder 1">
            <a:extLst>
              <a:ext uri="{FF2B5EF4-FFF2-40B4-BE49-F238E27FC236}">
                <a16:creationId xmlns:a16="http://schemas.microsoft.com/office/drawing/2014/main" id="{F32A3E60-5ACC-4C5F-9828-AD40A925941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4" r="15074"/>
          <a:stretch/>
        </p:blipFill>
        <p:spPr bwMode="gray">
          <a:xfrm>
            <a:off x="6822017" y="0"/>
            <a:ext cx="5369983" cy="5158317"/>
          </a:xfrm>
          <a:custGeom>
            <a:avLst/>
            <a:gdLst>
              <a:gd name="connsiteX0" fmla="*/ 1929568 w 4027567"/>
              <a:gd name="connsiteY0" fmla="*/ 0 h 3869100"/>
              <a:gd name="connsiteX1" fmla="*/ 4027567 w 4027567"/>
              <a:gd name="connsiteY1" fmla="*/ 0 h 3869100"/>
              <a:gd name="connsiteX2" fmla="*/ 4027567 w 4027567"/>
              <a:gd name="connsiteY2" fmla="*/ 3869100 h 3869100"/>
              <a:gd name="connsiteX3" fmla="*/ 0 w 4027567"/>
              <a:gd name="connsiteY3" fmla="*/ 3869100 h 3869100"/>
              <a:gd name="connsiteX4" fmla="*/ 29823 w 4027567"/>
              <a:gd name="connsiteY4" fmla="*/ 3580448 h 3869100"/>
              <a:gd name="connsiteX5" fmla="*/ 1929568 w 4027567"/>
              <a:gd name="connsiteY5" fmla="*/ 0 h 386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27567" h="3869100">
                <a:moveTo>
                  <a:pt x="1929568" y="0"/>
                </a:moveTo>
                <a:lnTo>
                  <a:pt x="4027567" y="0"/>
                </a:lnTo>
                <a:lnTo>
                  <a:pt x="4027567" y="3869100"/>
                </a:lnTo>
                <a:lnTo>
                  <a:pt x="0" y="3869100"/>
                </a:lnTo>
                <a:lnTo>
                  <a:pt x="29823" y="3580448"/>
                </a:lnTo>
                <a:cubicBezTo>
                  <a:pt x="280550" y="2115735"/>
                  <a:pt x="1924285" y="945283"/>
                  <a:pt x="1929568" y="0"/>
                </a:cubicBezTo>
                <a:close/>
              </a:path>
            </a:pathLst>
          </a:custGeom>
          <a:solidFill>
            <a:schemeClr val="bg2"/>
          </a:solidFill>
        </p:spPr>
      </p:pic>
      <p:sp>
        <p:nvSpPr>
          <p:cNvPr id="2" name="TextBox 1"/>
          <p:cNvSpPr txBox="1"/>
          <p:nvPr/>
        </p:nvSpPr>
        <p:spPr>
          <a:xfrm>
            <a:off x="3575713" y="5868537"/>
            <a:ext cx="6591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>
                <a:hlinkClick r:id="rId4"/>
              </a:rPr>
              <a:t>Health Care Waste Management in </a:t>
            </a:r>
            <a:r>
              <a:rPr lang="en-US" i="1" u="sng" dirty="0" err="1">
                <a:hlinkClick r:id="rId4"/>
              </a:rPr>
              <a:t>Immunisation</a:t>
            </a:r>
            <a:r>
              <a:rPr lang="en-US" i="1" u="sng" dirty="0">
                <a:hlinkClick r:id="rId4"/>
              </a:rPr>
              <a:t> Programs: Guidance for Proposal Planning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31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Six areas to assess the maturity level of the HCWM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en-GB" noProof="0" smtClean="0"/>
              <a:pPr/>
              <a:t>10</a:t>
            </a:fld>
            <a:endParaRPr lang="en-GB" noProof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355287"/>
              </p:ext>
            </p:extLst>
          </p:nvPr>
        </p:nvGraphicFramePr>
        <p:xfrm>
          <a:off x="833365" y="1484370"/>
          <a:ext cx="10227648" cy="448410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950036">
                  <a:extLst>
                    <a:ext uri="{9D8B030D-6E8A-4147-A177-3AD203B41FA5}">
                      <a16:colId xmlns:a16="http://schemas.microsoft.com/office/drawing/2014/main" val="160472019"/>
                    </a:ext>
                  </a:extLst>
                </a:gridCol>
                <a:gridCol w="8277612">
                  <a:extLst>
                    <a:ext uri="{9D8B030D-6E8A-4147-A177-3AD203B41FA5}">
                      <a16:colId xmlns:a16="http://schemas.microsoft.com/office/drawing/2014/main" val="3619026861"/>
                    </a:ext>
                  </a:extLst>
                </a:gridCol>
              </a:tblGrid>
              <a:tr h="15181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 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  <a:r>
                        <a:rPr lang="fr-FR" sz="1800" dirty="0" smtClean="0">
                          <a:effectLst/>
                        </a:rPr>
                        <a:t>PEOPLE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65405" lvl="0" indent="0">
                        <a:lnSpc>
                          <a:spcPct val="118000"/>
                        </a:lnSpc>
                        <a:spcBef>
                          <a:spcPts val="770"/>
                        </a:spcBef>
                        <a:spcAft>
                          <a:spcPts val="0"/>
                        </a:spcAft>
                        <a:buClr>
                          <a:srgbClr val="215EAC"/>
                        </a:buClr>
                        <a:buSzPts val="950"/>
                        <a:buFont typeface="Trebuchet MS" panose="020B0603020202020204" pitchFamily="34" charset="0"/>
                        <a:buNone/>
                        <a:tabLst>
                          <a:tab pos="406400" algn="l"/>
                        </a:tabLst>
                      </a:pPr>
                      <a:endParaRPr lang="fr-FR" sz="18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681038" indent="-339725">
                        <a:spcAft>
                          <a:spcPts val="600"/>
                        </a:spcAft>
                        <a:buAutoNum type="arabicPeriod"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Awareness, training and supportive supervision</a:t>
                      </a:r>
                    </a:p>
                    <a:p>
                      <a:pPr marL="681038" indent="-339725">
                        <a:spcAft>
                          <a:spcPts val="600"/>
                        </a:spcAft>
                        <a:buAutoNum type="arabicPeriod"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Adherence and compliance</a:t>
                      </a:r>
                    </a:p>
                  </a:txBody>
                  <a:tcPr marL="0" marR="0" marT="0" marB="0">
                    <a:solidFill>
                      <a:srgbClr val="DADA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086762"/>
                  </a:ext>
                </a:extLst>
              </a:tr>
              <a:tr h="12923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 </a:t>
                      </a:r>
                      <a:endParaRPr lang="fr-FR" sz="1800" dirty="0" smtClean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</a:endParaRPr>
                    </a:p>
                    <a:p>
                      <a:pPr marL="110490" marR="104140" algn="ctr">
                        <a:spcBef>
                          <a:spcPts val="1065"/>
                        </a:spcBef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</a:rPr>
                        <a:t>PROCESSES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229235" lvl="0" indent="0">
                        <a:lnSpc>
                          <a:spcPct val="117000"/>
                        </a:lnSpc>
                        <a:spcBef>
                          <a:spcPts val="775"/>
                        </a:spcBef>
                        <a:spcAft>
                          <a:spcPts val="0"/>
                        </a:spcAft>
                        <a:buClr>
                          <a:srgbClr val="215EAC"/>
                        </a:buClr>
                        <a:buSzPts val="950"/>
                        <a:buFont typeface="Trebuchet MS" panose="020B0603020202020204" pitchFamily="34" charset="0"/>
                        <a:buNone/>
                        <a:tabLst>
                          <a:tab pos="406400" algn="l"/>
                        </a:tabLst>
                      </a:pPr>
                      <a:endParaRPr lang="fr-FR" sz="18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684213" indent="-342900" algn="l" defTabSz="1219170" rtl="0" eaLnBrk="1" latinLnBrk="0" hangingPunct="1">
                        <a:spcAft>
                          <a:spcPts val="600"/>
                        </a:spcAft>
                        <a:buAutoNum type="arabicPeriod" startAt="3"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National policy/strategic plans</a:t>
                      </a:r>
                    </a:p>
                    <a:p>
                      <a:pPr marL="684213" indent="-342900" algn="l" defTabSz="1219170" rtl="0" eaLnBrk="1" latinLnBrk="0" hangingPunct="1">
                        <a:spcAft>
                          <a:spcPts val="600"/>
                        </a:spcAft>
                        <a:buAutoNum type="arabicPeriod" startAt="3"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Budget and planning</a:t>
                      </a:r>
                    </a:p>
                    <a:p>
                      <a:pPr marL="684213" indent="-342900" algn="l" defTabSz="1219170" rtl="0" eaLnBrk="1" latinLnBrk="0" hangingPunct="1">
                        <a:spcAft>
                          <a:spcPts val="600"/>
                        </a:spcAft>
                        <a:buAutoNum type="arabicPeriod" startAt="3"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Practical guidance</a:t>
                      </a:r>
                    </a:p>
                    <a:p>
                      <a:pPr marL="342900" marR="229235" lvl="0" indent="-342900">
                        <a:lnSpc>
                          <a:spcPct val="117000"/>
                        </a:lnSpc>
                        <a:spcBef>
                          <a:spcPts val="775"/>
                        </a:spcBef>
                        <a:spcAft>
                          <a:spcPts val="0"/>
                        </a:spcAft>
                        <a:buClr>
                          <a:srgbClr val="215EAC"/>
                        </a:buClr>
                        <a:buSzPts val="950"/>
                        <a:buFont typeface="Trebuchet MS" panose="020B0603020202020204" pitchFamily="34" charset="0"/>
                        <a:buAutoNum type="arabicPeriod"/>
                        <a:tabLst>
                          <a:tab pos="406400" algn="l"/>
                        </a:tabLst>
                      </a:pP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solidFill>
                      <a:srgbClr val="DADA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156154"/>
                  </a:ext>
                </a:extLst>
              </a:tr>
              <a:tr h="11709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 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  <a:r>
                        <a:rPr lang="fr-FR" sz="1800" dirty="0" smtClean="0">
                          <a:effectLst/>
                        </a:rPr>
                        <a:t>TECHNOLOGY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8125" marR="29210" indent="-3175">
                        <a:lnSpc>
                          <a:spcPct val="118000"/>
                        </a:lnSpc>
                        <a:spcBef>
                          <a:spcPts val="805"/>
                        </a:spcBef>
                        <a:spcAft>
                          <a:spcPts val="0"/>
                        </a:spcAft>
                      </a:pPr>
                      <a:endParaRPr lang="fr-FR" sz="18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681038" indent="-339725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6. Technology and equipment availability and use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solidFill>
                      <a:srgbClr val="DADA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573494"/>
                  </a:ext>
                </a:extLst>
              </a:tr>
            </a:tbl>
          </a:graphicData>
        </a:graphic>
      </p:graphicFrame>
      <p:pic>
        <p:nvPicPr>
          <p:cNvPr id="14" name="image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295" y="1847088"/>
            <a:ext cx="514350" cy="26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070" y="3413215"/>
            <a:ext cx="40957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1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495" y="4963915"/>
            <a:ext cx="43815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11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10" y="1426397"/>
            <a:ext cx="8272455" cy="54287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HCWM Maturity Model….</a:t>
            </a:r>
            <a:endParaRPr lang="en-US" dirty="0"/>
          </a:p>
        </p:txBody>
      </p:sp>
      <p:sp>
        <p:nvSpPr>
          <p:cNvPr id="7" name="6-Point Star 6"/>
          <p:cNvSpPr/>
          <p:nvPr/>
        </p:nvSpPr>
        <p:spPr>
          <a:xfrm>
            <a:off x="8584442" y="1992573"/>
            <a:ext cx="2935558" cy="2634018"/>
          </a:xfrm>
          <a:prstGeom prst="star6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Strongly desired to include as part of </a:t>
            </a:r>
            <a:r>
              <a:rPr lang="en-US" dirty="0" err="1" smtClean="0"/>
              <a:t>Gavi</a:t>
            </a:r>
            <a:r>
              <a:rPr lang="en-US" dirty="0" smtClean="0"/>
              <a:t> proposals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75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….and the Assessment Tool to rank your HCWM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001" y="1603200"/>
            <a:ext cx="3344188" cy="41904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/>
              <a:t>Participatory process with key stakeholders involved in HCWM (broader than immunization)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/>
              <a:t>Guided by assessments, reports and understanding of context</a:t>
            </a:r>
            <a:endParaRPr lang="en-US" sz="24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en-GB" noProof="0" smtClean="0"/>
              <a:pPr/>
              <a:t>12</a:t>
            </a:fld>
            <a:endParaRPr lang="en-GB" noProof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b="6954"/>
          <a:stretch/>
        </p:blipFill>
        <p:spPr>
          <a:xfrm>
            <a:off x="4981752" y="1336200"/>
            <a:ext cx="5967984" cy="43958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5075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801552" y="2230730"/>
            <a:ext cx="8794729" cy="2861224"/>
          </a:xfrm>
          <a:solidFill>
            <a:srgbClr val="92D050"/>
          </a:solidFill>
        </p:spPr>
        <p:txBody>
          <a:bodyPr lIns="274320" tIns="274320" rIns="274320" bIns="274320"/>
          <a:lstStyle/>
          <a:p>
            <a:pPr algn="just"/>
            <a:r>
              <a:rPr lang="en-US" dirty="0">
                <a:solidFill>
                  <a:schemeClr val="bg1"/>
                </a:solidFill>
              </a:rPr>
              <a:t>The true outcome of a maturity model assessment is not to identify what level your system resides on, but rather to draft a preliminary list of realistic steps that you can then implement to improve your current HCWM </a:t>
            </a:r>
            <a:r>
              <a:rPr lang="en-US" dirty="0" smtClean="0">
                <a:solidFill>
                  <a:schemeClr val="bg1"/>
                </a:solidFill>
              </a:rPr>
              <a:t>system.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43432" y="6327775"/>
            <a:ext cx="1200150" cy="530225"/>
          </a:xfrm>
        </p:spPr>
        <p:txBody>
          <a:bodyPr/>
          <a:lstStyle/>
          <a:p>
            <a:fld id="{733122C9-A0B9-462F-8757-0847AD287B63}" type="slidenum">
              <a:rPr lang="en-GB" noProof="0" smtClean="0"/>
              <a:pPr/>
              <a:t>13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1200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 Operational Level Gaps, Opportunities, and Scalable Innovations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79290" y="6327775"/>
            <a:ext cx="1200150" cy="530225"/>
          </a:xfrm>
        </p:spPr>
        <p:txBody>
          <a:bodyPr/>
          <a:lstStyle/>
          <a:p>
            <a:pPr algn="l"/>
            <a:fld id="{733122C9-A0B9-462F-8757-0847AD287B63}" type="slidenum">
              <a:rPr lang="en-GB" noProof="0" smtClean="0"/>
              <a:pPr algn="l"/>
              <a:t>14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20394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the Assessment Tool to identify high level gaps and potential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 smtClean="0"/>
              <a:t>A tool with questions to facilitate stakeholder engagement in planning for HCWM</a:t>
            </a:r>
          </a:p>
          <a:p>
            <a:pPr marL="889189" lvl="1" indent="-457200"/>
            <a:r>
              <a:rPr lang="en-US" b="0" dirty="0" smtClean="0"/>
              <a:t>Review recent assessments</a:t>
            </a:r>
          </a:p>
          <a:p>
            <a:pPr marL="889189" lvl="1" indent="-457200"/>
            <a:r>
              <a:rPr lang="en-US" b="0" dirty="0" smtClean="0"/>
              <a:t>Estimating waste quantities across all health areas</a:t>
            </a:r>
          </a:p>
          <a:p>
            <a:pPr marL="889189" lvl="1" indent="-457200"/>
            <a:r>
              <a:rPr lang="en-US" b="0" dirty="0" smtClean="0"/>
              <a:t>High level update of inventory of treatment and disposal equipment</a:t>
            </a:r>
          </a:p>
          <a:p>
            <a:pPr marL="889189" lvl="1" indent="-457200"/>
            <a:r>
              <a:rPr lang="en-US" b="0" dirty="0" smtClean="0"/>
              <a:t>Landscape private sector companies involved in WM</a:t>
            </a:r>
          </a:p>
          <a:p>
            <a:pPr marL="889189" lvl="1" indent="-457200"/>
            <a:r>
              <a:rPr lang="en-US" b="0" dirty="0" smtClean="0"/>
              <a:t>Financial resources and opportunities for investment</a:t>
            </a:r>
          </a:p>
          <a:p>
            <a:pPr marL="889189" lvl="1" indent="-457200"/>
            <a:r>
              <a:rPr lang="en-US" b="0" dirty="0" smtClean="0"/>
              <a:t>Prioritizes most immediate needs of people, processes and technology and identifies long-term strategic planning needs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 smtClean="0"/>
              <a:t>Builds on the maturity model and system ranking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en-GB" noProof="0" smtClean="0"/>
              <a:pPr/>
              <a:t>15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6967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Opportunities, tools, and innovations are described to help identify where and how to fill the gaps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2884" y="1972166"/>
            <a:ext cx="8067116" cy="238194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 smtClean="0"/>
              <a:t>Lists more than 20 training modules, planning tools, guidance, technology guides, innovations and best practices identified with links for further information and details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en-GB" noProof="0" smtClean="0"/>
              <a:pPr/>
              <a:t>16</a:t>
            </a:fld>
            <a:endParaRPr lang="en-GB" noProof="0"/>
          </a:p>
        </p:txBody>
      </p:sp>
      <p:sp>
        <p:nvSpPr>
          <p:cNvPr id="11" name="Oval 10"/>
          <p:cNvSpPr/>
          <p:nvPr/>
        </p:nvSpPr>
        <p:spPr>
          <a:xfrm>
            <a:off x="6373504" y="3851101"/>
            <a:ext cx="4967785" cy="2344983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New tool from UNICEF: </a:t>
            </a:r>
            <a:r>
              <a:rPr lang="en-US" dirty="0" smtClean="0"/>
              <a:t>Appropriate Disposal of </a:t>
            </a:r>
            <a:r>
              <a:rPr lang="en-US" dirty="0" err="1" smtClean="0"/>
              <a:t>Immunisation</a:t>
            </a:r>
            <a:r>
              <a:rPr lang="en-US" dirty="0" smtClean="0"/>
              <a:t> Waste Platform</a:t>
            </a:r>
          </a:p>
          <a:p>
            <a:pPr algn="ctr"/>
            <a:endParaRPr lang="en-US" dirty="0" smtClean="0"/>
          </a:p>
          <a:p>
            <a:pPr algn="ctr"/>
            <a:r>
              <a:rPr lang="en-US" sz="1200" dirty="0">
                <a:hlinkClick r:id="rId2"/>
              </a:rPr>
              <a:t>https://www.technet-21.org/en/library/main/6388-appropriate-disposal-of-immunization-waste-(adiw)-platform</a:t>
            </a:r>
            <a:endParaRPr lang="en-US" sz="12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59057"/>
              </p:ext>
            </p:extLst>
          </p:nvPr>
        </p:nvGraphicFramePr>
        <p:xfrm>
          <a:off x="833365" y="1484370"/>
          <a:ext cx="1950036" cy="458183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950036">
                  <a:extLst>
                    <a:ext uri="{9D8B030D-6E8A-4147-A177-3AD203B41FA5}">
                      <a16:colId xmlns:a16="http://schemas.microsoft.com/office/drawing/2014/main" val="160472019"/>
                    </a:ext>
                  </a:extLst>
                </a:gridCol>
              </a:tblGrid>
              <a:tr h="16354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 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  <a:r>
                        <a:rPr lang="fr-FR" sz="1800" dirty="0" smtClean="0">
                          <a:effectLst/>
                        </a:rPr>
                        <a:t>PEOPLE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36086762"/>
                  </a:ext>
                </a:extLst>
              </a:tr>
              <a:tr h="13921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 </a:t>
                      </a:r>
                      <a:endParaRPr lang="fr-FR" sz="1800" dirty="0" smtClean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</a:endParaRPr>
                    </a:p>
                    <a:p>
                      <a:pPr marL="110490" marR="104140" algn="ctr">
                        <a:spcBef>
                          <a:spcPts val="1065"/>
                        </a:spcBef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</a:rPr>
                        <a:t>PROCESSES</a:t>
                      </a:r>
                    </a:p>
                    <a:p>
                      <a:pPr marL="110490" marR="104140" algn="ctr">
                        <a:spcBef>
                          <a:spcPts val="1065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80156154"/>
                  </a:ext>
                </a:extLst>
              </a:tr>
              <a:tr h="12613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 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  <a:endParaRPr lang="fr-FR" sz="9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</a:rPr>
                        <a:t>TECHNOLOGY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45573494"/>
                  </a:ext>
                </a:extLst>
              </a:tr>
            </a:tbl>
          </a:graphicData>
        </a:graphic>
      </p:graphicFrame>
      <p:pic>
        <p:nvPicPr>
          <p:cNvPr id="10" name="image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295" y="1847088"/>
            <a:ext cx="514350" cy="26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1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070" y="3413215"/>
            <a:ext cx="40957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1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495" y="5015346"/>
            <a:ext cx="43815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96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and Implementing the HCWM System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79290" y="6327775"/>
            <a:ext cx="1200150" cy="530225"/>
          </a:xfrm>
        </p:spPr>
        <p:txBody>
          <a:bodyPr/>
          <a:lstStyle/>
          <a:p>
            <a:pPr algn="l"/>
            <a:fld id="{733122C9-A0B9-462F-8757-0847AD287B63}" type="slidenum">
              <a:rPr lang="en-GB" noProof="0" smtClean="0"/>
              <a:pPr algn="l"/>
              <a:t>17</a:t>
            </a:fld>
            <a:endParaRPr lang="en-GB" noProof="0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672000" y="3424418"/>
            <a:ext cx="4160294" cy="2632004"/>
            <a:chOff x="3671999" y="3263997"/>
            <a:chExt cx="4160294" cy="2632004"/>
          </a:xfrm>
        </p:grpSpPr>
        <p:grpSp>
          <p:nvGrpSpPr>
            <p:cNvPr id="11" name="Group 10"/>
            <p:cNvGrpSpPr/>
            <p:nvPr/>
          </p:nvGrpSpPr>
          <p:grpSpPr>
            <a:xfrm flipH="1">
              <a:off x="3671999" y="3263997"/>
              <a:ext cx="45719" cy="2632003"/>
              <a:chOff x="0" y="0"/>
              <a:chExt cx="57150" cy="1771650"/>
            </a:xfrm>
          </p:grpSpPr>
          <p:sp>
            <p:nvSpPr>
              <p:cNvPr id="12" name="Shape 64005"/>
              <p:cNvSpPr/>
              <p:nvPr/>
            </p:nvSpPr>
            <p:spPr>
              <a:xfrm>
                <a:off x="0" y="0"/>
                <a:ext cx="57150" cy="1771650"/>
              </a:xfrm>
              <a:custGeom>
                <a:avLst/>
                <a:gdLst/>
                <a:ahLst/>
                <a:cxnLst/>
                <a:rect l="0" t="0" r="0" b="0"/>
                <a:pathLst>
                  <a:path w="57150" h="1771650">
                    <a:moveTo>
                      <a:pt x="0" y="0"/>
                    </a:moveTo>
                    <a:lnTo>
                      <a:pt x="57150" y="0"/>
                    </a:lnTo>
                    <a:lnTo>
                      <a:pt x="57150" y="1771650"/>
                    </a:lnTo>
                    <a:lnTo>
                      <a:pt x="0" y="1771650"/>
                    </a:lnTo>
                    <a:lnTo>
                      <a:pt x="0" y="0"/>
                    </a:lnTo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425492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3672000" y="3263998"/>
              <a:ext cx="4160293" cy="26320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42549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Countries are encouraged to develop HCWM interventions that support or provide a </a:t>
              </a:r>
              <a:r>
                <a:rPr kumimoji="0" lang="en-US" altLang="en-US" sz="1600" b="1" i="0" u="none" strike="noStrike" cap="none" normalizeH="0" baseline="0" dirty="0" smtClean="0">
                  <a:ln>
                    <a:noFill/>
                  </a:ln>
                  <a:solidFill>
                    <a:srgbClr val="5296C7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catalyst for a systems approach</a:t>
              </a:r>
              <a:r>
                <a:rPr kumimoji="0" lang="en-US" altLang="en-US" sz="1600" b="0" i="0" u="none" strike="noStrike" cap="none" normalizeH="0" baseline="0" dirty="0" smtClean="0">
                  <a:ln>
                    <a:noFill/>
                  </a:ln>
                  <a:solidFill>
                    <a:srgbClr val="42549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. This may include implementing measures that address a single component of the system or those that address many components of the system.</a:t>
              </a:r>
              <a:endPara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214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Recommended steps for designing and implementing HCWM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 smtClean="0"/>
              <a:t>Conduct a high level strategic assessment (maturity model)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 smtClean="0"/>
              <a:t>In proposals, to </a:t>
            </a:r>
            <a:r>
              <a:rPr lang="en-US" b="0" dirty="0" err="1" smtClean="0"/>
              <a:t>Gavi</a:t>
            </a:r>
            <a:r>
              <a:rPr lang="en-US" b="0" dirty="0" smtClean="0"/>
              <a:t> and other investors, plan for immediate actions to address common barriers </a:t>
            </a:r>
          </a:p>
          <a:p>
            <a:pPr marL="889189" lvl="1" indent="-457200"/>
            <a:r>
              <a:rPr lang="en-US" b="0" dirty="0" smtClean="0"/>
              <a:t>i.e., design and plan system (UNICEF tool), reinforce knowledge and best practices, conduct inventory of existing technologies</a:t>
            </a:r>
          </a:p>
          <a:p>
            <a:pPr marL="889189" lvl="1" indent="-457200"/>
            <a:r>
              <a:rPr lang="en-US" b="0" dirty="0" smtClean="0"/>
              <a:t>Illustrative indicators are provided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 smtClean="0"/>
              <a:t>Identify and engage key stakeholders (broader than immunization)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 smtClean="0"/>
              <a:t>Consider the preferred technology and equipment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 smtClean="0"/>
              <a:t>Identify opportunities for other forms of investment and collaboration across sectors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en-GB" noProof="0" smtClean="0"/>
              <a:pPr/>
              <a:t>18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4618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en-GB" noProof="0" smtClean="0"/>
              <a:pPr/>
              <a:t>19</a:t>
            </a:fld>
            <a:endParaRPr lang="en-GB" noProof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2000" y="2402005"/>
            <a:ext cx="10848000" cy="457325"/>
          </a:xfrm>
        </p:spPr>
        <p:txBody>
          <a:bodyPr/>
          <a:lstStyle/>
          <a:p>
            <a:r>
              <a:rPr lang="en-US" dirty="0" smtClean="0"/>
              <a:t>Find the Guidance Document here: </a:t>
            </a:r>
            <a:r>
              <a:rPr lang="en-US" b="0" i="1" u="sng" dirty="0" smtClean="0">
                <a:hlinkClick r:id="rId2"/>
              </a:rPr>
              <a:t>Health </a:t>
            </a:r>
            <a:r>
              <a:rPr lang="en-US" b="0" i="1" u="sng" dirty="0">
                <a:hlinkClick r:id="rId2"/>
              </a:rPr>
              <a:t>Care Waste Management in </a:t>
            </a:r>
            <a:r>
              <a:rPr lang="en-US" b="0" i="1" u="sng" dirty="0" err="1">
                <a:hlinkClick r:id="rId2"/>
              </a:rPr>
              <a:t>Immunisation</a:t>
            </a:r>
            <a:r>
              <a:rPr lang="en-US" b="0" i="1" u="sng" dirty="0">
                <a:hlinkClick r:id="rId2"/>
              </a:rPr>
              <a:t> Programs: Guidance for Proposal Planning</a:t>
            </a:r>
            <a:endParaRPr lang="en-US" b="0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05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r>
              <a:rPr lang="en-GB" noProof="0" dirty="0" smtClean="0"/>
              <a:t> </a:t>
            </a:r>
            <a:fld id="{733122C9-A0B9-462F-8757-0847AD287B63}" type="slidenum">
              <a:rPr lang="en-GB" noProof="0" smtClean="0"/>
              <a:pPr algn="l"/>
              <a:t>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5395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the Guidance Document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924608" y="3796371"/>
            <a:ext cx="6198087" cy="2531404"/>
          </a:xfrm>
        </p:spPr>
        <p:txBody>
          <a:bodyPr/>
          <a:lstStyle/>
          <a:p>
            <a:pPr marL="889189" lvl="1" indent="-457200"/>
            <a:r>
              <a:rPr lang="en-US" sz="1800" b="0" dirty="0" smtClean="0"/>
              <a:t>An </a:t>
            </a:r>
            <a:r>
              <a:rPr lang="en-US" sz="1800" b="0" dirty="0"/>
              <a:t>overview of HCWM policy and practice. </a:t>
            </a:r>
            <a:endParaRPr lang="en-US" sz="1800" b="0" dirty="0" smtClean="0"/>
          </a:p>
          <a:p>
            <a:pPr marL="889189" lvl="1" indent="-457200"/>
            <a:r>
              <a:rPr lang="en-US" sz="1800" b="0" dirty="0" smtClean="0"/>
              <a:t>A </a:t>
            </a:r>
            <a:r>
              <a:rPr lang="en-US" sz="1800" b="0" dirty="0"/>
              <a:t>HCWM maturity model to assist a country and partners in a strategic assessment to </a:t>
            </a:r>
            <a:r>
              <a:rPr lang="en-US" sz="1800" b="0" dirty="0" smtClean="0"/>
              <a:t>identify </a:t>
            </a:r>
            <a:r>
              <a:rPr lang="en-US" sz="1800" b="0" dirty="0"/>
              <a:t>and plan activities </a:t>
            </a:r>
            <a:r>
              <a:rPr lang="en-US" sz="1800" b="0" dirty="0" smtClean="0"/>
              <a:t>for improvement. </a:t>
            </a:r>
          </a:p>
          <a:p>
            <a:pPr marL="889189" lvl="1" indent="-457200"/>
            <a:r>
              <a:rPr lang="en-US" sz="1800" b="0" dirty="0" smtClean="0"/>
              <a:t>Examples </a:t>
            </a:r>
            <a:r>
              <a:rPr lang="en-US" sz="1800" b="0" dirty="0"/>
              <a:t>of available tools and procedures for best and innovative practices, and promising technologies for improved HCWM. </a:t>
            </a:r>
            <a:endParaRPr lang="en-US" sz="1800" b="0" dirty="0" smtClean="0"/>
          </a:p>
          <a:p>
            <a:pPr marL="889189" lvl="1" indent="-457200"/>
            <a:r>
              <a:rPr lang="en-US" sz="1800" b="0" dirty="0" smtClean="0"/>
              <a:t>Recommendations </a:t>
            </a:r>
            <a:r>
              <a:rPr lang="en-US" sz="1800" b="0" dirty="0"/>
              <a:t>for countries when preparing for applications for resource investment.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327775"/>
            <a:ext cx="1200150" cy="530225"/>
          </a:xfrm>
        </p:spPr>
        <p:txBody>
          <a:bodyPr/>
          <a:lstStyle/>
          <a:p>
            <a:pPr algn="l"/>
            <a:r>
              <a:rPr lang="en-GB" noProof="0" dirty="0" smtClean="0"/>
              <a:t>             </a:t>
            </a:r>
            <a:fld id="{733122C9-A0B9-462F-8757-0847AD287B63}" type="slidenum">
              <a:rPr lang="en-GB" noProof="0" smtClean="0"/>
              <a:pPr algn="l"/>
              <a:t>3</a:t>
            </a:fld>
            <a:endParaRPr lang="en-GB" noProof="0" dirty="0"/>
          </a:p>
        </p:txBody>
      </p:sp>
      <p:sp>
        <p:nvSpPr>
          <p:cNvPr id="12" name="Content Placeholder 9"/>
          <p:cNvSpPr txBox="1">
            <a:spLocks/>
          </p:cNvSpPr>
          <p:nvPr/>
        </p:nvSpPr>
        <p:spPr bwMode="gray">
          <a:xfrm>
            <a:off x="824400" y="1755600"/>
            <a:ext cx="10148400" cy="21149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1219170" rtl="0" eaLnBrk="1" latinLnBrk="0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None/>
              <a:defRPr sz="2667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31989" indent="-239994" algn="l" defTabSz="121917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Arial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1983" indent="-239994" algn="l" defTabSz="121917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 typeface="Arial" pitchFamily="34" charset="0"/>
              <a:buChar char="•"/>
              <a:defRPr sz="2133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71983" indent="0" algn="l" defTabSz="121917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2133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1977" indent="-239994" algn="l" defTabSz="121917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 typeface="Arial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dirty="0" smtClean="0"/>
              <a:t>Designed to help countries prepare and plan healthcare waste management systems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dirty="0" smtClean="0"/>
              <a:t>To clarify a country’s HCWM status to help develop proposals for funding and investment from an </a:t>
            </a:r>
            <a:r>
              <a:rPr lang="en-US" sz="2400" b="0" dirty="0" err="1" smtClean="0"/>
              <a:t>immunisation</a:t>
            </a:r>
            <a:r>
              <a:rPr lang="en-US" sz="2400" b="0" dirty="0" smtClean="0"/>
              <a:t> perspective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dirty="0" smtClean="0"/>
              <a:t>Includes: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941718" y="4192284"/>
            <a:ext cx="15928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WHO Blue Book is an important reference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8" t="19435" r="7836" b="6336"/>
          <a:stretch/>
        </p:blipFill>
        <p:spPr>
          <a:xfrm rot="5400000">
            <a:off x="7394077" y="4182378"/>
            <a:ext cx="2933647" cy="216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1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HCWM Policy and Practice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02024" y="6327775"/>
            <a:ext cx="1200150" cy="530225"/>
          </a:xfrm>
        </p:spPr>
        <p:txBody>
          <a:bodyPr/>
          <a:lstStyle/>
          <a:p>
            <a:fld id="{733122C9-A0B9-462F-8757-0847AD287B63}" type="slidenum">
              <a:rPr lang="en-GB" noProof="0" smtClean="0"/>
              <a:pPr/>
              <a:t>4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6744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000" y="217251"/>
            <a:ext cx="11240252" cy="1036637"/>
          </a:xfrm>
        </p:spPr>
        <p:txBody>
          <a:bodyPr/>
          <a:lstStyle/>
          <a:p>
            <a:r>
              <a:rPr lang="en-US" dirty="0" smtClean="0"/>
              <a:t>Effective HCWM practices and what needs attention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en-GB" noProof="0" smtClean="0"/>
              <a:pPr/>
              <a:t>5</a:t>
            </a:fld>
            <a:endParaRPr lang="en-GB" noProof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000" y="1603200"/>
            <a:ext cx="5686316" cy="4206949"/>
          </a:xfrm>
          <a:prstGeom prst="rect">
            <a:avLst/>
          </a:prstGeom>
        </p:spPr>
      </p:pic>
      <p:sp>
        <p:nvSpPr>
          <p:cNvPr id="8" name="Flowchart: Alternate Process 7"/>
          <p:cNvSpPr/>
          <p:nvPr/>
        </p:nvSpPr>
        <p:spPr>
          <a:xfrm>
            <a:off x="50104" y="2440321"/>
            <a:ext cx="3216000" cy="2843407"/>
          </a:xfrm>
          <a:prstGeom prst="flowChartAlternateProcess">
            <a:avLst/>
          </a:prstGeom>
          <a:solidFill>
            <a:srgbClr val="00A1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Segregating waste </a:t>
            </a:r>
            <a:r>
              <a:rPr lang="en-US" dirty="0" smtClean="0"/>
              <a:t>at the source (i.e., health facilities) can significant reduce costs for waste treatment and disposal; it requires color-coded bags but also knowledge, understanding and adherence to best practices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216000" y="3344449"/>
            <a:ext cx="880011" cy="1628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lowchart: Alternate Process 10"/>
          <p:cNvSpPr/>
          <p:nvPr/>
        </p:nvSpPr>
        <p:spPr>
          <a:xfrm>
            <a:off x="8852212" y="2489673"/>
            <a:ext cx="3216000" cy="2843407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Outdated equipment and technologies </a:t>
            </a:r>
            <a:r>
              <a:rPr lang="en-US" dirty="0" smtClean="0"/>
              <a:t>(i.e., pit burning and low-burning incinerators) for treatment and disposal need to be replaced with new treatment technologies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7827666" y="3551128"/>
            <a:ext cx="1024546" cy="3758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8129392" y="3588708"/>
            <a:ext cx="722820" cy="569932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33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Waste generated by immunization activities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en-GB" noProof="0" smtClean="0"/>
              <a:pPr/>
              <a:t>6</a:t>
            </a:fld>
            <a:endParaRPr lang="en-GB" noProof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973" y="1544745"/>
            <a:ext cx="5172075" cy="4895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4791" y="1544745"/>
            <a:ext cx="485775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99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b" anchorCtr="0">
            <a:noAutofit/>
          </a:bodyPr>
          <a:lstStyle/>
          <a:p>
            <a:r>
              <a:rPr lang="fr-FR" dirty="0" smtClean="0"/>
              <a:t>Common </a:t>
            </a:r>
            <a:r>
              <a:rPr lang="en-US" dirty="0" smtClean="0"/>
              <a:t>barriers</a:t>
            </a:r>
            <a:r>
              <a:rPr lang="fr-FR" dirty="0" smtClean="0"/>
              <a:t> and challenges to HCWM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en-GB" noProof="0" smtClean="0"/>
              <a:pPr/>
              <a:t>7</a:t>
            </a:fld>
            <a:endParaRPr lang="en-GB" noProof="0"/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672000" y="1609344"/>
            <a:ext cx="9038928" cy="4352544"/>
            <a:chOff x="720" y="-731"/>
            <a:chExt cx="8528" cy="4492"/>
          </a:xfrm>
        </p:grpSpPr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720" y="-732"/>
              <a:ext cx="8528" cy="4492"/>
            </a:xfrm>
            <a:prstGeom prst="rect">
              <a:avLst/>
            </a:prstGeom>
            <a:solidFill>
              <a:srgbClr val="E4EC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1102" y="-731"/>
              <a:ext cx="749" cy="605"/>
            </a:xfrm>
            <a:prstGeom prst="rect">
              <a:avLst/>
            </a:prstGeom>
            <a:solidFill>
              <a:srgbClr val="215E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pic>
          <p:nvPicPr>
            <p:cNvPr id="21" name="Picture 2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8" y="-649"/>
              <a:ext cx="517" cy="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 rot="10800000" flipV="1">
            <a:off x="809160" y="3910052"/>
            <a:ext cx="87646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fr-FR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9160" y="2562576"/>
            <a:ext cx="876460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indent="-171450"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rgbClr val="494848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» </a:t>
            </a:r>
            <a:r>
              <a:rPr lang="en-US" dirty="0"/>
              <a:t>Constrained financial resources</a:t>
            </a:r>
          </a:p>
          <a:p>
            <a:pPr>
              <a:spcAft>
                <a:spcPts val="1200"/>
              </a:spcAft>
            </a:pPr>
            <a:r>
              <a:rPr lang="en-US" dirty="0"/>
              <a:t>» Complicated change management with new equipment, practices and technology</a:t>
            </a:r>
          </a:p>
          <a:p>
            <a:pPr marR="0" indent="-171450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» </a:t>
            </a:r>
            <a:r>
              <a:rPr lang="en-US" dirty="0" smtClean="0"/>
              <a:t>Limited </a:t>
            </a:r>
            <a:r>
              <a:rPr lang="en-US" dirty="0"/>
              <a:t>awareness or knowledge on best practices and HCW risk</a:t>
            </a:r>
          </a:p>
          <a:p>
            <a:pPr marR="0" indent="-171450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» Obsolete technologies, equipment or practices</a:t>
            </a:r>
          </a:p>
          <a:p>
            <a:pPr marR="0" indent="-171450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» Supportive supervision lacking HCWM</a:t>
            </a:r>
          </a:p>
          <a:p>
            <a:pPr>
              <a:spcAft>
                <a:spcPts val="1200"/>
              </a:spcAft>
            </a:pPr>
            <a:r>
              <a:rPr lang="en-US" dirty="0"/>
              <a:t>» Sharps management during campaigns</a:t>
            </a:r>
          </a:p>
          <a:p>
            <a:pPr>
              <a:spcAft>
                <a:spcPts val="1200"/>
              </a:spcAft>
            </a:pPr>
            <a:r>
              <a:rPr lang="en-US" dirty="0"/>
              <a:t>» Missing links to a systemic approach across all sectors for HCWM</a:t>
            </a:r>
          </a:p>
          <a:p>
            <a:pPr>
              <a:spcAft>
                <a:spcPts val="1200"/>
              </a:spcAft>
            </a:pPr>
            <a:endParaRPr lang="en-US" dirty="0" smtClean="0">
              <a:solidFill>
                <a:srgbClr val="494848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grpSp>
        <p:nvGrpSpPr>
          <p:cNvPr id="3073" name="Group 52292"/>
          <p:cNvGrpSpPr>
            <a:grpSpLocks/>
          </p:cNvGrpSpPr>
          <p:nvPr/>
        </p:nvGrpSpPr>
        <p:grpSpPr bwMode="auto">
          <a:xfrm>
            <a:off x="0" y="0"/>
            <a:ext cx="476250" cy="384175"/>
            <a:chOff x="0" y="0"/>
            <a:chExt cx="475488" cy="384048"/>
          </a:xfrm>
        </p:grpSpPr>
      </p:grpSp>
    </p:spTree>
    <p:extLst>
      <p:ext uri="{BB962C8B-B14F-4D97-AF65-F5344CB8AC3E}">
        <p14:creationId xmlns:p14="http://schemas.microsoft.com/office/powerpoint/2010/main" val="218563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Assessment of Your HCWM System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Using the Maturity Model to Determine First Steps of Investment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3122C9-A0B9-462F-8757-0847AD287B63}" type="slidenum">
              <a:rPr lang="en-GB" noProof="0" smtClean="0"/>
              <a:pPr/>
              <a:t>8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6154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your HCWM system: three main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941" y="1997638"/>
            <a:ext cx="2725271" cy="3847341"/>
          </a:xfrm>
        </p:spPr>
        <p:txBody>
          <a:bodyPr/>
          <a:lstStyle/>
          <a:p>
            <a:r>
              <a:rPr lang="en-US" sz="2000" b="0" dirty="0"/>
              <a:t>HCWM must be considered from a systems perspective and use a broad approach to leverage resources, technologies, and capacity across ministries and government entities involved in WM.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3122C9-A0B9-462F-8757-0847AD287B63}" type="slidenum">
              <a:rPr lang="en-GB" noProof="0" smtClean="0"/>
              <a:pPr/>
              <a:t>9</a:t>
            </a:fld>
            <a:endParaRPr lang="en-GB" noProof="0"/>
          </a:p>
        </p:txBody>
      </p:sp>
      <p:grpSp>
        <p:nvGrpSpPr>
          <p:cNvPr id="20" name="Group 19"/>
          <p:cNvGrpSpPr/>
          <p:nvPr/>
        </p:nvGrpSpPr>
        <p:grpSpPr>
          <a:xfrm>
            <a:off x="3138590" y="1596588"/>
            <a:ext cx="7786084" cy="4098362"/>
            <a:chOff x="3138590" y="1997638"/>
            <a:chExt cx="7786084" cy="4098362"/>
          </a:xfrm>
        </p:grpSpPr>
        <p:sp>
          <p:nvSpPr>
            <p:cNvPr id="19" name="Rectangle 18"/>
            <p:cNvSpPr/>
            <p:nvPr/>
          </p:nvSpPr>
          <p:spPr>
            <a:xfrm>
              <a:off x="3138590" y="1997638"/>
              <a:ext cx="2428020" cy="40983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 smtClean="0"/>
            </a:p>
            <a:p>
              <a:endParaRPr lang="en-US" sz="1600" dirty="0"/>
            </a:p>
            <a:p>
              <a:r>
                <a:rPr lang="en-US" sz="1600" dirty="0" smtClean="0"/>
                <a:t>Identify </a:t>
              </a:r>
              <a:r>
                <a:rPr lang="en-US" sz="1600" dirty="0"/>
                <a:t>your </a:t>
              </a:r>
              <a:r>
                <a:rPr lang="en-US" sz="1600" b="1" dirty="0"/>
                <a:t>PEOPLE</a:t>
              </a:r>
              <a:r>
                <a:rPr lang="en-US" sz="1600" dirty="0"/>
                <a:t> (and expected core competencies of cadre of staff) and human resources needed to train staff and build awareness of the importance of HCWM; increase adherence to and understanding of policies and guidelines; and show </a:t>
              </a:r>
              <a:r>
                <a:rPr lang="en-US" sz="1600" dirty="0" smtClean="0"/>
                <a:t>commitment </a:t>
              </a:r>
              <a:r>
                <a:rPr lang="en-US" sz="1600" dirty="0"/>
                <a:t>to high-quality </a:t>
              </a:r>
            </a:p>
            <a:p>
              <a:r>
                <a:rPr lang="en-US" sz="1600" dirty="0"/>
                <a:t>HCWM.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841685" y="1997638"/>
              <a:ext cx="2428020" cy="409836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 smtClean="0"/>
            </a:p>
            <a:p>
              <a:endParaRPr lang="en-US" sz="1600" dirty="0"/>
            </a:p>
            <a:p>
              <a:r>
                <a:rPr lang="en-US" sz="1600" dirty="0" smtClean="0"/>
                <a:t>Identify </a:t>
              </a:r>
              <a:r>
                <a:rPr lang="en-US" sz="1600" dirty="0"/>
                <a:t>what </a:t>
              </a:r>
              <a:r>
                <a:rPr lang="en-US" sz="1600" dirty="0" smtClean="0"/>
                <a:t>P</a:t>
              </a:r>
              <a:r>
                <a:rPr lang="en-US" sz="1600" b="1" dirty="0" smtClean="0"/>
                <a:t>ROCESSES</a:t>
              </a:r>
              <a:r>
                <a:rPr lang="en-US" sz="1600" dirty="0" smtClean="0"/>
                <a:t> </a:t>
              </a:r>
              <a:r>
                <a:rPr lang="en-US" sz="1600" dirty="0"/>
                <a:t>need to revised or updated, such as national policies, budget, guidance; map out the flow of HCW between </a:t>
              </a:r>
              <a:r>
                <a:rPr lang="en-US" sz="1600" dirty="0" smtClean="0"/>
                <a:t>clusters </a:t>
              </a:r>
              <a:r>
                <a:rPr lang="en-US" sz="1600" dirty="0"/>
                <a:t>of facilities and to treatment and disposal sites; assess the effectiveness of supervision.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496654" y="1997638"/>
              <a:ext cx="2428020" cy="4098362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 smtClean="0"/>
                <a:t>Identify </a:t>
              </a:r>
              <a:r>
                <a:rPr lang="en-US" sz="1600" dirty="0"/>
                <a:t>the </a:t>
              </a:r>
              <a:r>
                <a:rPr lang="en-US" sz="1600" b="1" dirty="0"/>
                <a:t>TECHNOLOGIES</a:t>
              </a:r>
              <a:r>
                <a:rPr lang="en-US" sz="1600" dirty="0"/>
                <a:t> </a:t>
              </a:r>
            </a:p>
            <a:p>
              <a:r>
                <a:rPr lang="en-US" sz="1600" dirty="0"/>
                <a:t>that are available currently for the steps of HCWM, including segregation, potential links to private-sector resources; and clarify the priorities for the HCWM system overall.</a:t>
              </a:r>
            </a:p>
          </p:txBody>
        </p:sp>
        <p:pic>
          <p:nvPicPr>
            <p:cNvPr id="23" name="Picture 22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4003115" y="2173504"/>
              <a:ext cx="509905" cy="297180"/>
            </a:xfrm>
            <a:prstGeom prst="rect">
              <a:avLst/>
            </a:prstGeom>
          </p:spPr>
        </p:pic>
        <p:pic>
          <p:nvPicPr>
            <p:cNvPr id="24" name="Picture 23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6853447" y="2096034"/>
              <a:ext cx="404495" cy="452120"/>
            </a:xfrm>
            <a:prstGeom prst="rect">
              <a:avLst/>
            </a:prstGeom>
          </p:spPr>
        </p:pic>
        <p:pic>
          <p:nvPicPr>
            <p:cNvPr id="25" name="Picture 24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9491271" y="2232559"/>
              <a:ext cx="438785" cy="3155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50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Gavi">
  <a:themeElements>
    <a:clrScheme name="Gavi">
      <a:dk1>
        <a:srgbClr val="343434"/>
      </a:dk1>
      <a:lt1>
        <a:sysClr val="window" lastClr="FFFFFF"/>
      </a:lt1>
      <a:dk2>
        <a:srgbClr val="F59BBB"/>
      </a:dk2>
      <a:lt2>
        <a:srgbClr val="878787"/>
      </a:lt2>
      <a:accent1>
        <a:srgbClr val="005CB9"/>
      </a:accent1>
      <a:accent2>
        <a:srgbClr val="00A1DF"/>
      </a:accent2>
      <a:accent3>
        <a:srgbClr val="95D600"/>
      </a:accent3>
      <a:accent4>
        <a:srgbClr val="A51890"/>
      </a:accent4>
      <a:accent5>
        <a:srgbClr val="CE0F69"/>
      </a:accent5>
      <a:accent6>
        <a:srgbClr val="005A70"/>
      </a:accent6>
      <a:hlink>
        <a:srgbClr val="343434"/>
      </a:hlink>
      <a:folHlink>
        <a:srgbClr val="343434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Gavi">
  <a:themeElements>
    <a:clrScheme name="Gavi">
      <a:dk1>
        <a:srgbClr val="343434"/>
      </a:dk1>
      <a:lt1>
        <a:sysClr val="window" lastClr="FFFFFF"/>
      </a:lt1>
      <a:dk2>
        <a:srgbClr val="F59BBB"/>
      </a:dk2>
      <a:lt2>
        <a:srgbClr val="878787"/>
      </a:lt2>
      <a:accent1>
        <a:srgbClr val="005CB9"/>
      </a:accent1>
      <a:accent2>
        <a:srgbClr val="00A1DF"/>
      </a:accent2>
      <a:accent3>
        <a:srgbClr val="95D600"/>
      </a:accent3>
      <a:accent4>
        <a:srgbClr val="A51890"/>
      </a:accent4>
      <a:accent5>
        <a:srgbClr val="CE0F69"/>
      </a:accent5>
      <a:accent6>
        <a:srgbClr val="005A70"/>
      </a:accent6>
      <a:hlink>
        <a:srgbClr val="343434"/>
      </a:hlink>
      <a:folHlink>
        <a:srgbClr val="343434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0706217-df7c-4bf4-936d-b09aa3b837af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Gavi PowerPoint Presentation" ma:contentTypeID="0x010100C3D6A0F43FD4514CA7DB02C0920BA01A006A6F9B78EA95B446B6D81FB480614BA4" ma:contentTypeVersion="4" ma:contentTypeDescription="" ma:contentTypeScope="" ma:versionID="c92420b0071540a178e41176287c1ee0">
  <xsd:schema xmlns:xsd="http://www.w3.org/2001/XMLSchema" xmlns:xs="http://www.w3.org/2001/XMLSchema" xmlns:p="http://schemas.microsoft.com/office/2006/metadata/properties" xmlns:ns2="d0706217-df7c-4bf4-936d-b09aa3b837af" targetNamespace="http://schemas.microsoft.com/office/2006/metadata/properties" ma:root="true" ma:fieldsID="354a7a8572f8183d5540b29742c6e6f1" ns2:_="">
    <xsd:import namespace="d0706217-df7c-4bf4-936d-b09aa3b837af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706217-df7c-4bf4-936d-b09aa3b837af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ca496b1a-d8f1-492d-aeff-bed467c7437f}" ma:internalName="TaxCatchAll" ma:showField="CatchAllData" ma:web="5fe1d64f-7e6e-4e0c-b39f-b51e95e32d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hidden="true" ma:list="{ca496b1a-d8f1-492d-aeff-bed467c7437f}" ma:internalName="TaxCatchAllLabel" ma:readOnly="true" ma:showField="CatchAllDataLabel" ma:web="5fe1d64f-7e6e-4e0c-b39f-b51e95e32d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haredContentType xmlns="Microsoft.SharePoint.Taxonomy.ContentTypeSync" SourceId="93cb0222-e980-4273-ad97-85dba3159c09" ContentTypeId="0x010100C3D6A0F43FD4514CA7DB02C0920BA01A" PreviousValue="false"/>
</file>

<file path=customXml/item4.xml><?xml version="1.0" encoding="utf-8"?>
<?mso-contentType ?>
<FormTemplates xmlns="http://schemas.microsoft.com/sharepoint/v3/contenttype/forms"/>
</file>

<file path=customXml/itemProps1.xml><?xml version="1.0" encoding="utf-8"?>
<ds:datastoreItem xmlns:ds="http://schemas.openxmlformats.org/officeDocument/2006/customXml" ds:itemID="{3C91CBC8-C011-426B-A894-E32FC66E7ACB}">
  <ds:schemaRefs>
    <ds:schemaRef ds:uri="http://schemas.microsoft.com/office/2006/metadata/properties"/>
    <ds:schemaRef ds:uri="http://purl.org/dc/terms/"/>
    <ds:schemaRef ds:uri="d0706217-df7c-4bf4-936d-b09aa3b837af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2D637D8-2E56-4FAB-8898-A12C2B2635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706217-df7c-4bf4-936d-b09aa3b837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82C9795-950B-4FCC-918E-50B9CBFE2B2A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D2C8B57D-3CA8-4AFF-9244-427DA0C44F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4220</TotalTime>
  <Words>933</Words>
  <Application>Microsoft Office PowerPoint</Application>
  <PresentationFormat>Widescreen</PresentationFormat>
  <Paragraphs>131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Times New Roman</vt:lpstr>
      <vt:lpstr>Trebuchet MS</vt:lpstr>
      <vt:lpstr>Gavi</vt:lpstr>
      <vt:lpstr>1_Gavi</vt:lpstr>
      <vt:lpstr>think-cell Slide</vt:lpstr>
      <vt:lpstr>PowerPoint Presentation</vt:lpstr>
      <vt:lpstr>Introduction</vt:lpstr>
      <vt:lpstr>Introduction to the Guidance Document</vt:lpstr>
      <vt:lpstr>Understanding HCWM Policy and Practice</vt:lpstr>
      <vt:lpstr>Effective HCWM practices and what needs attention</vt:lpstr>
      <vt:lpstr>Waste generated by immunization activities</vt:lpstr>
      <vt:lpstr>Common barriers and challenges to HCWM</vt:lpstr>
      <vt:lpstr>Strategic Assessment of Your HCWM System</vt:lpstr>
      <vt:lpstr>Defining your HCWM system: three main areas</vt:lpstr>
      <vt:lpstr>Six areas to assess the maturity level of the HCWM system</vt:lpstr>
      <vt:lpstr>Using the HCWM Maturity Model….</vt:lpstr>
      <vt:lpstr>….and the Assessment Tool to rank your HCWM system</vt:lpstr>
      <vt:lpstr>PowerPoint Presentation</vt:lpstr>
      <vt:lpstr>Identify Operational Level Gaps, Opportunities, and Scalable Innovations</vt:lpstr>
      <vt:lpstr>Use the Assessment Tool to identify high level gaps and potential opportunities</vt:lpstr>
      <vt:lpstr>Opportunities, tools, and innovations are described to help identify where and how to fill the gaps</vt:lpstr>
      <vt:lpstr>Designing and Implementing the HCWM System</vt:lpstr>
      <vt:lpstr>Recommended steps for designing and implementing HCWM system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Maya Getchell</dc:creator>
  <cp:lastModifiedBy>Wendy Prosser</cp:lastModifiedBy>
  <cp:revision>163</cp:revision>
  <dcterms:created xsi:type="dcterms:W3CDTF">2019-05-13T11:58:25Z</dcterms:created>
  <dcterms:modified xsi:type="dcterms:W3CDTF">2020-08-20T14:14:09Z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0x010100C3D6A0F43FD4514CA7DB02C0920BA01A006A6F9B78EA95B446B6D81FB480614BA4</vt:lpwstr>
  </property>
  <property fmtid="{D5CDD505-2E9C-101B-9397-08002B2CF9AE}" pid="3" name="Vaccine">
    <vt:lpwstr/>
  </property>
  <property fmtid="{D5CDD505-2E9C-101B-9397-08002B2CF9AE}" pid="4" name="Health">
    <vt:lpwstr/>
  </property>
  <property fmtid="{D5CDD505-2E9C-101B-9397-08002B2CF9AE}" pid="5" name="Depto">
    <vt:lpwstr>83;#Policy and Market Shaping|23be1551-55ac-4c54-93f1-8364704b1c08</vt:lpwstr>
  </property>
  <property fmtid="{D5CDD505-2E9C-101B-9397-08002B2CF9AE}" pid="6" name="Country">
    <vt:lpwstr/>
  </property>
  <property fmtid="{D5CDD505-2E9C-101B-9397-08002B2CF9AE}" pid="7" name="Health System Strengthening">
    <vt:lpwstr/>
  </property>
  <property fmtid="{D5CDD505-2E9C-101B-9397-08002B2CF9AE}" pid="8" name="_dlc_DocIdItemGuid">
    <vt:lpwstr>7f605f1f-e0c8-4099-b701-0c2931933355</vt:lpwstr>
  </property>
  <property fmtid="{D5CDD505-2E9C-101B-9397-08002B2CF9AE}" pid="9" name="MSIP_Label_0a957285-7815-485a-9751-5b273b784ad5_Enabled">
    <vt:lpwstr>true</vt:lpwstr>
  </property>
  <property fmtid="{D5CDD505-2E9C-101B-9397-08002B2CF9AE}" pid="10" name="MSIP_Label_0a957285-7815-485a-9751-5b273b784ad5_SetDate">
    <vt:lpwstr>2020-01-30T20:31:41Z</vt:lpwstr>
  </property>
  <property fmtid="{D5CDD505-2E9C-101B-9397-08002B2CF9AE}" pid="11" name="MSIP_Label_0a957285-7815-485a-9751-5b273b784ad5_Method">
    <vt:lpwstr>Privileged</vt:lpwstr>
  </property>
  <property fmtid="{D5CDD505-2E9C-101B-9397-08002B2CF9AE}" pid="12" name="MSIP_Label_0a957285-7815-485a-9751-5b273b784ad5_Name">
    <vt:lpwstr>0a957285-7815-485a-9751-5b273b784ad5</vt:lpwstr>
  </property>
  <property fmtid="{D5CDD505-2E9C-101B-9397-08002B2CF9AE}" pid="13" name="MSIP_Label_0a957285-7815-485a-9751-5b273b784ad5_SiteId">
    <vt:lpwstr>1de6d9f3-0daf-4df6-b9d6-5959f16f6118</vt:lpwstr>
  </property>
  <property fmtid="{D5CDD505-2E9C-101B-9397-08002B2CF9AE}" pid="14" name="MSIP_Label_0a957285-7815-485a-9751-5b273b784ad5_ActionId">
    <vt:lpwstr>2952e561-727f-446e-a762-00000223ebc1</vt:lpwstr>
  </property>
  <property fmtid="{D5CDD505-2E9C-101B-9397-08002B2CF9AE}" pid="15" name="MSIP_Label_0a957285-7815-485a-9751-5b273b784ad5_ContentBits">
    <vt:lpwstr>0</vt:lpwstr>
  </property>
  <property fmtid="{D5CDD505-2E9C-101B-9397-08002B2CF9AE}" pid="16" name="TaxKeyword">
    <vt:lpwstr/>
  </property>
  <property fmtid="{D5CDD505-2E9C-101B-9397-08002B2CF9AE}" pid="17" name="TaxKeywordTaxHTField">
    <vt:lpwstr/>
  </property>
</Properties>
</file>