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34"/>
  </p:notesMasterIdLst>
  <p:sldIdLst>
    <p:sldId id="311" r:id="rId5"/>
    <p:sldId id="291" r:id="rId6"/>
    <p:sldId id="312" r:id="rId7"/>
    <p:sldId id="609" r:id="rId8"/>
    <p:sldId id="610" r:id="rId9"/>
    <p:sldId id="293" r:id="rId10"/>
    <p:sldId id="292" r:id="rId11"/>
    <p:sldId id="296" r:id="rId12"/>
    <p:sldId id="611" r:id="rId13"/>
    <p:sldId id="616" r:id="rId14"/>
    <p:sldId id="617" r:id="rId15"/>
    <p:sldId id="615" r:id="rId16"/>
    <p:sldId id="618" r:id="rId17"/>
    <p:sldId id="614" r:id="rId18"/>
    <p:sldId id="619" r:id="rId19"/>
    <p:sldId id="620" r:id="rId20"/>
    <p:sldId id="302" r:id="rId21"/>
    <p:sldId id="295" r:id="rId22"/>
    <p:sldId id="294" r:id="rId23"/>
    <p:sldId id="622" r:id="rId24"/>
    <p:sldId id="621" r:id="rId25"/>
    <p:sldId id="623" r:id="rId26"/>
    <p:sldId id="625" r:id="rId27"/>
    <p:sldId id="626" r:id="rId28"/>
    <p:sldId id="628" r:id="rId29"/>
    <p:sldId id="629" r:id="rId30"/>
    <p:sldId id="624" r:id="rId31"/>
    <p:sldId id="309" r:id="rId32"/>
    <p:sldId id="310" r:id="rId33"/>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1" autoAdjust="0"/>
    <p:restoredTop sz="94660"/>
  </p:normalViewPr>
  <p:slideViewPr>
    <p:cSldViewPr snapToGrid="0" showGuides="1">
      <p:cViewPr varScale="1">
        <p:scale>
          <a:sx n="119" d="100"/>
          <a:sy n="119" d="100"/>
        </p:scale>
        <p:origin x="210"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0A456-A191-4137-95FD-1E2CC66B334A}"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19AA19-D19A-44CC-84E4-8D33011D9697}" type="slidenum">
              <a:rPr lang="en-US" smtClean="0"/>
              <a:t>‹#›</a:t>
            </a:fld>
            <a:endParaRPr lang="en-US"/>
          </a:p>
        </p:txBody>
      </p:sp>
    </p:spTree>
    <p:extLst>
      <p:ext uri="{BB962C8B-B14F-4D97-AF65-F5344CB8AC3E}">
        <p14:creationId xmlns:p14="http://schemas.microsoft.com/office/powerpoint/2010/main" val="122016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ATH: Beige Title slide w/ editable photo sha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Rectangle 5"/>
          <p:cNvSpPr/>
          <p:nvPr/>
        </p:nvSpPr>
        <p:spPr>
          <a:xfrm>
            <a:off x="0" y="0"/>
            <a:ext cx="12192000" cy="687705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b" anchorCtr="0"/>
          <a:lstStyle/>
          <a:p>
            <a:pPr algn="ctr"/>
            <a:endParaRPr lang="en-US" dirty="0"/>
          </a:p>
        </p:txBody>
      </p:sp>
      <p:sp>
        <p:nvSpPr>
          <p:cNvPr id="7" name="Rectangle 6"/>
          <p:cNvSpPr>
            <a:spLocks noChangeAspect="1"/>
          </p:cNvSpPr>
          <p:nvPr/>
        </p:nvSpPr>
        <p:spPr>
          <a:xfrm>
            <a:off x="8312150" y="1"/>
            <a:ext cx="2927350" cy="14562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Freeform: Shape 7"/>
          <p:cNvSpPr>
            <a:spLocks noChangeAspect="1"/>
          </p:cNvSpPr>
          <p:nvPr/>
        </p:nvSpPr>
        <p:spPr>
          <a:xfrm>
            <a:off x="8312150" y="5391153"/>
            <a:ext cx="2927350" cy="1466850"/>
          </a:xfrm>
          <a:custGeom>
            <a:avLst/>
            <a:gdLst>
              <a:gd name="connsiteX0" fmla="*/ 1097756 w 2195512"/>
              <a:gd name="connsiteY0" fmla="*/ 0 h 1100137"/>
              <a:gd name="connsiteX1" fmla="*/ 2195512 w 2195512"/>
              <a:gd name="connsiteY1" fmla="*/ 1096963 h 1100137"/>
              <a:gd name="connsiteX2" fmla="*/ 2195352 w 2195512"/>
              <a:gd name="connsiteY2" fmla="*/ 1100137 h 1100137"/>
              <a:gd name="connsiteX3" fmla="*/ 161 w 2195512"/>
              <a:gd name="connsiteY3" fmla="*/ 1100137 h 1100137"/>
              <a:gd name="connsiteX4" fmla="*/ 0 w 2195512"/>
              <a:gd name="connsiteY4" fmla="*/ 1096963 h 1100137"/>
              <a:gd name="connsiteX5" fmla="*/ 1097756 w 2195512"/>
              <a:gd name="connsiteY5" fmla="*/ 0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12" h="1100137">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anchor="ctr">
            <a:noAutofit/>
          </a:bodyPr>
          <a:lstStyle/>
          <a:p>
            <a:pPr algn="ctr">
              <a:defRPr/>
            </a:pPr>
            <a:endParaRPr lang="en-US"/>
          </a:p>
        </p:txBody>
      </p:sp>
      <p:sp>
        <p:nvSpPr>
          <p:cNvPr id="9" name="Freeform: Shape 8"/>
          <p:cNvSpPr>
            <a:spLocks noChangeAspect="1"/>
          </p:cNvSpPr>
          <p:nvPr/>
        </p:nvSpPr>
        <p:spPr>
          <a:xfrm>
            <a:off x="8335645" y="1755503"/>
            <a:ext cx="2880360" cy="3336415"/>
          </a:xfrm>
          <a:custGeom>
            <a:avLst/>
            <a:gdLst>
              <a:gd name="connsiteX0" fmla="*/ 1097281 w 2194562"/>
              <a:gd name="connsiteY0" fmla="*/ 0 h 2542032"/>
              <a:gd name="connsiteX1" fmla="*/ 2194561 w 2194562"/>
              <a:gd name="connsiteY1" fmla="*/ 548640 h 2542032"/>
              <a:gd name="connsiteX2" fmla="*/ 2194562 w 2194562"/>
              <a:gd name="connsiteY2" fmla="*/ 548640 h 2542032"/>
              <a:gd name="connsiteX3" fmla="*/ 2194562 w 2194562"/>
              <a:gd name="connsiteY3" fmla="*/ 1993392 h 2542032"/>
              <a:gd name="connsiteX4" fmla="*/ 2194560 w 2194562"/>
              <a:gd name="connsiteY4" fmla="*/ 1993392 h 2542032"/>
              <a:gd name="connsiteX5" fmla="*/ 1097280 w 2194562"/>
              <a:gd name="connsiteY5" fmla="*/ 2542032 h 2542032"/>
              <a:gd name="connsiteX6" fmla="*/ 0 w 2194562"/>
              <a:gd name="connsiteY6" fmla="*/ 1993392 h 2542032"/>
              <a:gd name="connsiteX7" fmla="*/ 1 w 2194562"/>
              <a:gd name="connsiteY7" fmla="*/ 1993392 h 2542032"/>
              <a:gd name="connsiteX8" fmla="*/ 1 w 2194562"/>
              <a:gd name="connsiteY8" fmla="*/ 548640 h 25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2" h="254203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noFill/>
          <a:ln w="15875">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22"/>
          <p:cNvSpPr>
            <a:spLocks noGrp="1"/>
          </p:cNvSpPr>
          <p:nvPr>
            <p:ph type="body" sz="quarter" idx="15" hasCustomPrompt="1"/>
          </p:nvPr>
        </p:nvSpPr>
        <p:spPr>
          <a:xfrm>
            <a:off x="11921553" y="208248"/>
            <a:ext cx="147432" cy="3065893"/>
          </a:xfrm>
          <a:prstGeom prst="rect">
            <a:avLst/>
          </a:prstGeom>
        </p:spPr>
        <p:txBody>
          <a:bodyPr vert="vert270" lIns="0" tIns="0" rIns="0" bIns="0" anchor="t" anchorCtr="0"/>
          <a:lstStyle>
            <a:lvl1pPr algn="r">
              <a:defRPr sz="600" baseline="0">
                <a:solidFill>
                  <a:schemeClr val="bg1">
                    <a:lumMod val="50000"/>
                  </a:schemeClr>
                </a:solidFill>
              </a:defRPr>
            </a:lvl1pPr>
          </a:lstStyle>
          <a:p>
            <a:pPr lvl="0"/>
            <a:r>
              <a:rPr lang="en-US" dirty="0"/>
              <a:t>Photo: Name</a:t>
            </a:r>
          </a:p>
        </p:txBody>
      </p:sp>
      <p:pic>
        <p:nvPicPr>
          <p:cNvPr id="11" name="Picture 10"/>
          <p:cNvPicPr>
            <a:picLocks noChangeAspect="1"/>
          </p:cNvPicPr>
          <p:nvPr/>
        </p:nvPicPr>
        <p:blipFill>
          <a:blip r:embed="rId2"/>
          <a:stretch>
            <a:fillRect/>
          </a:stretch>
        </p:blipFill>
        <p:spPr>
          <a:xfrm>
            <a:off x="762000" y="5875631"/>
            <a:ext cx="994416" cy="418605"/>
          </a:xfrm>
          <a:prstGeom prst="rect">
            <a:avLst/>
          </a:prstGeom>
        </p:spPr>
      </p:pic>
      <p:sp>
        <p:nvSpPr>
          <p:cNvPr id="12" name="Text Placeholder 11"/>
          <p:cNvSpPr>
            <a:spLocks noGrp="1"/>
          </p:cNvSpPr>
          <p:nvPr>
            <p:ph type="body" sz="quarter" idx="16" hasCustomPrompt="1"/>
          </p:nvPr>
        </p:nvSpPr>
        <p:spPr>
          <a:xfrm>
            <a:off x="762000" y="593931"/>
            <a:ext cx="2540000" cy="214988"/>
          </a:xfrm>
          <a:prstGeom prst="rect">
            <a:avLst/>
          </a:prstGeom>
        </p:spPr>
        <p:txBody>
          <a:bodyPr lIns="0" tIns="0" rIns="0" bIns="0"/>
          <a:lstStyle>
            <a:lvl1pPr algn="l">
              <a:spcBef>
                <a:spcPts val="0"/>
              </a:spcBef>
              <a:defRPr sz="900" b="1">
                <a:solidFill>
                  <a:schemeClr val="tx1"/>
                </a:solidFill>
              </a:defRPr>
            </a:lvl1pPr>
          </a:lstStyle>
          <a:p>
            <a:pPr lvl="0"/>
            <a:r>
              <a:rPr lang="en-US" dirty="0"/>
              <a:t>Month Day, Year – Arial bold 9 pt. black</a:t>
            </a:r>
          </a:p>
        </p:txBody>
      </p:sp>
      <p:sp>
        <p:nvSpPr>
          <p:cNvPr id="13" name="Text Placeholder 18"/>
          <p:cNvSpPr>
            <a:spLocks noGrp="1"/>
          </p:cNvSpPr>
          <p:nvPr>
            <p:ph type="body" sz="quarter" idx="14" hasCustomPrompt="1"/>
          </p:nvPr>
        </p:nvSpPr>
        <p:spPr>
          <a:xfrm>
            <a:off x="762000" y="4600880"/>
            <a:ext cx="5334000" cy="647700"/>
          </a:xfrm>
          <a:prstGeom prst="rect">
            <a:avLst/>
          </a:prstGeom>
        </p:spPr>
        <p:txBody>
          <a:bodyPr lIns="0" tIns="0" rIns="0" bIns="0"/>
          <a:lstStyle>
            <a:lvl1pPr algn="l">
              <a:spcBef>
                <a:spcPts val="0"/>
              </a:spcBef>
              <a:spcAft>
                <a:spcPts val="0"/>
              </a:spcAft>
              <a:defRPr sz="1100" baseline="0">
                <a:solidFill>
                  <a:schemeClr val="tx1"/>
                </a:solidFill>
                <a:latin typeface="+mn-lt"/>
              </a:defRPr>
            </a:lvl1pPr>
            <a:lvl2pPr algn="l">
              <a:defRPr sz="900"/>
            </a:lvl2pPr>
            <a:lvl3pPr algn="l">
              <a:defRPr sz="900"/>
            </a:lvl3pPr>
            <a:lvl4pPr algn="l">
              <a:defRPr sz="900"/>
            </a:lvl4pPr>
            <a:lvl5pPr algn="l">
              <a:defRPr sz="900"/>
            </a:lvl5pPr>
          </a:lstStyle>
          <a:p>
            <a:pPr lvl="0"/>
            <a:r>
              <a:rPr lang="en-US" dirty="0"/>
              <a:t>Presenter Name - Arial 11 pt. black</a:t>
            </a:r>
            <a:br>
              <a:rPr lang="en-US" dirty="0"/>
            </a:br>
            <a:r>
              <a:rPr lang="en-US" dirty="0"/>
              <a:t>Presenter Title – Arial 11 pt. black</a:t>
            </a:r>
          </a:p>
        </p:txBody>
      </p:sp>
      <p:sp>
        <p:nvSpPr>
          <p:cNvPr id="14" name="Text Placeholder 4"/>
          <p:cNvSpPr>
            <a:spLocks noGrp="1"/>
          </p:cNvSpPr>
          <p:nvPr>
            <p:ph type="body" sz="quarter" idx="17" hasCustomPrompt="1"/>
          </p:nvPr>
        </p:nvSpPr>
        <p:spPr>
          <a:xfrm>
            <a:off x="762001" y="2019300"/>
            <a:ext cx="5333999" cy="1447801"/>
          </a:xfrm>
          <a:prstGeom prst="rect">
            <a:avLst/>
          </a:prstGeom>
        </p:spPr>
        <p:txBody>
          <a:bodyPr lIns="0" tIns="0" rIns="0" bIns="0" anchor="b" anchorCtr="0">
            <a:noAutofit/>
          </a:bodyPr>
          <a:lstStyle>
            <a:lvl1pPr>
              <a:defRPr sz="3600" baseline="0">
                <a:solidFill>
                  <a:schemeClr val="tx1"/>
                </a:solidFill>
                <a:latin typeface="+mj-lt"/>
              </a:defRPr>
            </a:lvl1pPr>
          </a:lstStyle>
          <a:p>
            <a:pPr lvl="0"/>
            <a:r>
              <a:rPr lang="en-US" dirty="0"/>
              <a:t>Presentation title option 1 – Arial 36 pt. black</a:t>
            </a:r>
          </a:p>
        </p:txBody>
      </p:sp>
      <p:sp>
        <p:nvSpPr>
          <p:cNvPr id="15" name="Text Placeholder 8"/>
          <p:cNvSpPr>
            <a:spLocks noGrp="1"/>
          </p:cNvSpPr>
          <p:nvPr>
            <p:ph type="body" sz="quarter" idx="18" hasCustomPrompt="1"/>
          </p:nvPr>
        </p:nvSpPr>
        <p:spPr>
          <a:xfrm>
            <a:off x="762000" y="3650041"/>
            <a:ext cx="5334000" cy="557213"/>
          </a:xfrm>
          <a:prstGeom prst="rect">
            <a:avLst/>
          </a:prstGeom>
        </p:spPr>
        <p:txBody>
          <a:bodyPr lIns="0" tIns="0" rIns="0" bIns="0"/>
          <a:lstStyle>
            <a:lvl1pPr>
              <a:defRPr sz="1600">
                <a:solidFill>
                  <a:schemeClr val="tx1"/>
                </a:solidFill>
              </a:defRPr>
            </a:lvl1pPr>
          </a:lstStyle>
          <a:p>
            <a:pPr lvl="0"/>
            <a:r>
              <a:rPr lang="en-US" dirty="0"/>
              <a:t>Presentation subtitle – Arial 16 pt. black</a:t>
            </a:r>
          </a:p>
        </p:txBody>
      </p:sp>
      <p:cxnSp>
        <p:nvCxnSpPr>
          <p:cNvPr id="16" name="Straight Connector 15"/>
          <p:cNvCxnSpPr/>
          <p:nvPr/>
        </p:nvCxnSpPr>
        <p:spPr>
          <a:xfrm>
            <a:off x="9773055" y="1854740"/>
            <a:ext cx="0" cy="3138792"/>
          </a:xfrm>
          <a:prstGeom prst="line">
            <a:avLst/>
          </a:prstGeom>
          <a:ln w="12700" cap="flat" cmpd="sng" algn="ctr">
            <a:solidFill>
              <a:schemeClr val="accent1"/>
            </a:solidFill>
            <a:prstDash val="sysDot"/>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7" name="Rectangle 16"/>
          <p:cNvSpPr/>
          <p:nvPr/>
        </p:nvSpPr>
        <p:spPr>
          <a:xfrm>
            <a:off x="9777572" y="2165816"/>
            <a:ext cx="821059" cy="307777"/>
          </a:xfrm>
          <a:prstGeom prst="rect">
            <a:avLst/>
          </a:prstGeom>
        </p:spPr>
        <p:txBody>
          <a:bodyPr wrap="none">
            <a:spAutoFit/>
          </a:bodyPr>
          <a:lstStyle/>
          <a:p>
            <a:r>
              <a:rPr lang="en-US" sz="1400" i="0" kern="1200" baseline="0" dirty="0">
                <a:solidFill>
                  <a:schemeClr val="accent1"/>
                </a:solidFill>
                <a:latin typeface="Arial" panose="020B0604020202020204" pitchFamily="34" charset="0"/>
                <a:ea typeface="+mn-ea"/>
                <a:cs typeface="+mn-cs"/>
              </a:rPr>
              <a:t>3.71” h </a:t>
            </a:r>
            <a:endParaRPr lang="en-US" sz="1400" dirty="0">
              <a:solidFill>
                <a:schemeClr val="accent1"/>
              </a:solidFill>
            </a:endParaRPr>
          </a:p>
        </p:txBody>
      </p:sp>
      <p:cxnSp>
        <p:nvCxnSpPr>
          <p:cNvPr id="18" name="Straight Connector 17"/>
          <p:cNvCxnSpPr/>
          <p:nvPr/>
        </p:nvCxnSpPr>
        <p:spPr>
          <a:xfrm flipH="1">
            <a:off x="8398213" y="3400223"/>
            <a:ext cx="2749685" cy="47827"/>
          </a:xfrm>
          <a:prstGeom prst="line">
            <a:avLst/>
          </a:prstGeom>
          <a:ln w="12700" cap="flat" cmpd="sng" algn="ctr">
            <a:solidFill>
              <a:schemeClr val="accent1"/>
            </a:solidFill>
            <a:prstDash val="sysDot"/>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9" name="Rectangle 18"/>
          <p:cNvSpPr/>
          <p:nvPr/>
        </p:nvSpPr>
        <p:spPr>
          <a:xfrm>
            <a:off x="10340501" y="3400223"/>
            <a:ext cx="721672" cy="307777"/>
          </a:xfrm>
          <a:prstGeom prst="rect">
            <a:avLst/>
          </a:prstGeom>
        </p:spPr>
        <p:txBody>
          <a:bodyPr wrap="none">
            <a:spAutoFit/>
          </a:bodyPr>
          <a:lstStyle/>
          <a:p>
            <a:r>
              <a:rPr lang="en-US" sz="1400" i="0" kern="1200" baseline="0" dirty="0">
                <a:solidFill>
                  <a:schemeClr val="accent1"/>
                </a:solidFill>
                <a:latin typeface="Arial" panose="020B0604020202020204" pitchFamily="34" charset="0"/>
                <a:ea typeface="+mn-ea"/>
                <a:cs typeface="+mn-cs"/>
              </a:rPr>
              <a:t>3.2” w </a:t>
            </a:r>
            <a:endParaRPr lang="en-US" sz="1400" dirty="0">
              <a:solidFill>
                <a:schemeClr val="accent1"/>
              </a:solidFill>
            </a:endParaRPr>
          </a:p>
        </p:txBody>
      </p:sp>
      <p:sp>
        <p:nvSpPr>
          <p:cNvPr id="20" name="SmartArt Placeholder 11"/>
          <p:cNvSpPr>
            <a:spLocks noGrp="1"/>
          </p:cNvSpPr>
          <p:nvPr>
            <p:ph type="dgm" sz="quarter" idx="19"/>
          </p:nvPr>
        </p:nvSpPr>
        <p:spPr>
          <a:xfrm rot="16200000">
            <a:off x="8061175" y="1960670"/>
            <a:ext cx="3392424" cy="2926080"/>
          </a:xfrm>
          <a:prstGeom prst="hexagon">
            <a:avLst/>
          </a:prstGeom>
          <a:blipFill dpi="0" rotWithShape="0">
            <a:blip r:embed="rId3"/>
            <a:srcRect/>
            <a:stretch>
              <a:fillRect l="-45837" r="-8745"/>
            </a:stretch>
          </a:blipFill>
        </p:spPr>
        <p:txBody>
          <a:bodyPr vert="vert" anchor="ctr" anchorCtr="0"/>
          <a:lstStyle>
            <a:lvl1pPr algn="ctr">
              <a:defRPr sz="3200" baseline="0">
                <a:solidFill>
                  <a:schemeClr val="bg1"/>
                </a:solidFill>
              </a:defRPr>
            </a:lvl1pPr>
          </a:lstStyle>
          <a:p>
            <a:r>
              <a:rPr lang="en-US"/>
              <a:t>Click icon to add SmartArt graphic</a:t>
            </a:r>
            <a:endParaRPr lang="en-US" dirty="0"/>
          </a:p>
        </p:txBody>
      </p:sp>
    </p:spTree>
    <p:extLst>
      <p:ext uri="{BB962C8B-B14F-4D97-AF65-F5344CB8AC3E}">
        <p14:creationId xmlns:p14="http://schemas.microsoft.com/office/powerpoint/2010/main" val="126547335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TH: Teal Section Brea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a:p>
        </p:txBody>
      </p:sp>
      <p:sp>
        <p:nvSpPr>
          <p:cNvPr id="7" name="Text Placeholder 10"/>
          <p:cNvSpPr>
            <a:spLocks noGrp="1"/>
          </p:cNvSpPr>
          <p:nvPr>
            <p:ph type="body" sz="quarter" idx="13" hasCustomPrompt="1"/>
          </p:nvPr>
        </p:nvSpPr>
        <p:spPr>
          <a:xfrm>
            <a:off x="762000" y="838200"/>
            <a:ext cx="8829545" cy="2819400"/>
          </a:xfrm>
          <a:prstGeom prst="rect">
            <a:avLst/>
          </a:prstGeom>
        </p:spPr>
        <p:txBody>
          <a:bodyPr lIns="0" tIns="0" rIns="0" bIns="0" anchor="t" anchorCtr="0"/>
          <a:lstStyle>
            <a:lvl1pPr algn="l">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Section title – Arial 48 pt. white. Text goes here.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2392"/>
            <a:ext cx="12191999" cy="850286"/>
          </a:xfrm>
          <a:prstGeom prst="rect">
            <a:avLst/>
          </a:prstGeom>
        </p:spPr>
      </p:pic>
    </p:spTree>
    <p:extLst>
      <p:ext uri="{BB962C8B-B14F-4D97-AF65-F5344CB8AC3E}">
        <p14:creationId xmlns:p14="http://schemas.microsoft.com/office/powerpoint/2010/main" val="21114637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TH: Green Section Brea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a:p>
        </p:txBody>
      </p:sp>
      <p:sp>
        <p:nvSpPr>
          <p:cNvPr id="7" name="Text Placeholder 10"/>
          <p:cNvSpPr>
            <a:spLocks noGrp="1"/>
          </p:cNvSpPr>
          <p:nvPr>
            <p:ph type="body" sz="quarter" idx="13" hasCustomPrompt="1"/>
          </p:nvPr>
        </p:nvSpPr>
        <p:spPr>
          <a:xfrm>
            <a:off x="762000" y="838200"/>
            <a:ext cx="8829545" cy="2819400"/>
          </a:xfrm>
          <a:prstGeom prst="rect">
            <a:avLst/>
          </a:prstGeom>
        </p:spPr>
        <p:txBody>
          <a:bodyPr lIns="0" tIns="0" rIns="0" bIns="0" anchor="t" anchorCtr="0"/>
          <a:lstStyle>
            <a:lvl1pPr algn="l">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Section title – Arial 48 pt. white. Text goes here.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4410"/>
            <a:ext cx="12191999" cy="850286"/>
          </a:xfrm>
          <a:prstGeom prst="rect">
            <a:avLst/>
          </a:prstGeom>
        </p:spPr>
      </p:pic>
    </p:spTree>
    <p:extLst>
      <p:ext uri="{BB962C8B-B14F-4D97-AF65-F5344CB8AC3E}">
        <p14:creationId xmlns:p14="http://schemas.microsoft.com/office/powerpoint/2010/main" val="380393047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TH: Blank page with Header/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3367793929"/>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TH: Two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0" y="847224"/>
            <a:ext cx="10718800" cy="1045371"/>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Two column with dense body copy. The header can fit on two lines if needed</a:t>
            </a:r>
          </a:p>
        </p:txBody>
      </p:sp>
      <p:sp>
        <p:nvSpPr>
          <p:cNvPr id="7" name="Text Placeholder 6"/>
          <p:cNvSpPr>
            <a:spLocks noGrp="1"/>
          </p:cNvSpPr>
          <p:nvPr>
            <p:ph type="body" sz="quarter" idx="14" hasCustomPrompt="1"/>
          </p:nvPr>
        </p:nvSpPr>
        <p:spPr>
          <a:xfrm>
            <a:off x="762001" y="2019300"/>
            <a:ext cx="10706100" cy="3924300"/>
          </a:xfrm>
          <a:prstGeom prst="rect">
            <a:avLst/>
          </a:prstGeom>
        </p:spPr>
        <p:txBody>
          <a:bodyPr lIns="0" tIns="0" rIns="0" bIns="0" numCol="2" spcCol="457200"/>
          <a:lstStyle>
            <a:lvl1pPr marL="0" marR="0" indent="0" algn="l" defTabSz="609585" rtl="0" eaLnBrk="1" fontAlgn="base" latinLnBrk="0" hangingPunct="1">
              <a:lnSpc>
                <a:spcPts val="18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a:lnSpc>
                <a:spcPts val="1800"/>
              </a:lnSpc>
              <a:spcAft>
                <a:spcPts val="1800"/>
              </a:spcAft>
            </a:pPr>
            <a:r>
              <a:rPr lang="en-US" dirty="0"/>
              <a:t>Body text – Arial 16 pt., black, 18 pt. paragraph spacing after: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p>
          <a:p>
            <a:pPr>
              <a:lnSpc>
                <a:spcPts val="1800"/>
              </a:lnSpc>
              <a:spcAft>
                <a:spcPts val="1800"/>
              </a:spcAft>
            </a:pPr>
            <a:r>
              <a:rPr lang="en-US" dirty="0"/>
              <a:t>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37452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ATH: Half page,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1" y="837815"/>
            <a:ext cx="5105399" cy="1105285"/>
          </a:xfrm>
          <a:prstGeom prst="rect">
            <a:avLst/>
          </a:prstGeom>
        </p:spPr>
        <p:txBody>
          <a:bodyPr lIns="0" tIns="0" rIns="0" bIns="0"/>
          <a:lstStyle>
            <a:lvl1pPr>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Single column of text </a:t>
            </a:r>
          </a:p>
        </p:txBody>
      </p:sp>
      <p:sp>
        <p:nvSpPr>
          <p:cNvPr id="7" name="Text Placeholder 6"/>
          <p:cNvSpPr>
            <a:spLocks noGrp="1"/>
          </p:cNvSpPr>
          <p:nvPr>
            <p:ph type="body" sz="quarter" idx="14" hasCustomPrompt="1"/>
          </p:nvPr>
        </p:nvSpPr>
        <p:spPr>
          <a:xfrm>
            <a:off x="762000" y="2019300"/>
            <a:ext cx="5105400" cy="382905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without any additional images, or to provide space for a collection of smaller images and photos. It’s intended to hold a few talking points. Aim for clear and concise.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smaller amount of text without any additional images, or to provide space for a collection of smaller images and photos. It’s intended to hold a few talking points. Aim for clear and concise. </a:t>
            </a:r>
          </a:p>
          <a:p>
            <a:pPr lvl="0"/>
            <a:endParaRPr lang="en-US" dirty="0"/>
          </a:p>
        </p:txBody>
      </p:sp>
    </p:spTree>
    <p:extLst>
      <p:ext uri="{BB962C8B-B14F-4D97-AF65-F5344CB8AC3E}">
        <p14:creationId xmlns:p14="http://schemas.microsoft.com/office/powerpoint/2010/main" val="27919856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TH: Split one column, header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0" y="2743200"/>
            <a:ext cx="5105400" cy="1315450"/>
          </a:xfrm>
          <a:prstGeom prst="rect">
            <a:avLst/>
          </a:prstGeom>
        </p:spPr>
        <p:txBody>
          <a:bodyPr lIns="0" tIns="0" rIns="0" bIns="0"/>
          <a:lstStyle>
            <a:lvl1pPr>
              <a:defRPr sz="320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Two-column split, minimal text</a:t>
            </a:r>
          </a:p>
        </p:txBody>
      </p:sp>
      <p:sp>
        <p:nvSpPr>
          <p:cNvPr id="7" name="Text Placeholder 6"/>
          <p:cNvSpPr>
            <a:spLocks noGrp="1"/>
          </p:cNvSpPr>
          <p:nvPr>
            <p:ph type="body" sz="quarter" idx="14" hasCustomPrompt="1"/>
          </p:nvPr>
        </p:nvSpPr>
        <p:spPr>
          <a:xfrm>
            <a:off x="6324599" y="2743200"/>
            <a:ext cx="5143501" cy="2171700"/>
          </a:xfrm>
          <a:prstGeom prst="rect">
            <a:avLst/>
          </a:prstGeom>
        </p:spPr>
        <p:txBody>
          <a:bodyPr/>
          <a:lstStyle>
            <a:lvl1pPr>
              <a:spcBef>
                <a:spcPts val="0"/>
              </a:spcBef>
              <a:spcAft>
                <a:spcPts val="1800"/>
              </a:spcAft>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without any additional images. Use for simple impact.</a:t>
            </a:r>
          </a:p>
        </p:txBody>
      </p:sp>
    </p:spTree>
    <p:extLst>
      <p:ext uri="{BB962C8B-B14F-4D97-AF65-F5344CB8AC3E}">
        <p14:creationId xmlns:p14="http://schemas.microsoft.com/office/powerpoint/2010/main" val="3361458766"/>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339844965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ATH: One column text box, Half page phot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2"/>
          <p:cNvSpPr>
            <a:spLocks noGrp="1"/>
          </p:cNvSpPr>
          <p:nvPr>
            <p:ph type="pic" sz="quarter" idx="15"/>
          </p:nvPr>
        </p:nvSpPr>
        <p:spPr>
          <a:xfrm>
            <a:off x="6324600" y="0"/>
            <a:ext cx="5867400" cy="6858000"/>
          </a:xfrm>
          <a:prstGeom prst="rect">
            <a:avLst/>
          </a:prstGeom>
        </p:spPr>
        <p:txBody>
          <a:bodyPr/>
          <a:lstStyle/>
          <a:p>
            <a:r>
              <a:rPr lang="en-US"/>
              <a:t>Click icon to add picture</a:t>
            </a:r>
          </a:p>
        </p:txBody>
      </p:sp>
      <p:sp>
        <p:nvSpPr>
          <p:cNvPr id="7" name="Text Placeholder 4"/>
          <p:cNvSpPr>
            <a:spLocks noGrp="1"/>
          </p:cNvSpPr>
          <p:nvPr>
            <p:ph type="body" sz="quarter" idx="16" hasCustomPrompt="1"/>
          </p:nvPr>
        </p:nvSpPr>
        <p:spPr>
          <a:xfrm>
            <a:off x="762001" y="837815"/>
            <a:ext cx="5105400" cy="1014891"/>
          </a:xfrm>
          <a:prstGeom prst="rect">
            <a:avLst/>
          </a:prstGeom>
        </p:spPr>
        <p:txBody>
          <a:bodyPr lIns="0" tIns="0" rIns="0" bIns="0"/>
          <a:lstStyle>
            <a:lvl1pPr>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Single col of </a:t>
            </a:r>
            <a:r>
              <a:rPr lang="en-US" dirty="0" err="1"/>
              <a:t>text,half</a:t>
            </a:r>
            <a:r>
              <a:rPr lang="en-US" dirty="0"/>
              <a:t>-page photo</a:t>
            </a:r>
          </a:p>
        </p:txBody>
      </p:sp>
      <p:sp>
        <p:nvSpPr>
          <p:cNvPr id="8" name="Text Placeholder 6"/>
          <p:cNvSpPr>
            <a:spLocks noGrp="1"/>
          </p:cNvSpPr>
          <p:nvPr>
            <p:ph type="body" sz="quarter" idx="17" hasCustomPrompt="1"/>
          </p:nvPr>
        </p:nvSpPr>
        <p:spPr>
          <a:xfrm>
            <a:off x="762000" y="2019299"/>
            <a:ext cx="5105401" cy="3905251"/>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to accompany an image. It’s intended to hold a few talking points. Aim for clear and concise.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smaller amount of text to accompany an image. It’s intended to hold a few talking points. Aim for clear and concise. This is used for a smaller amount of text to accompany an image. It’s intended to hold a few talking points. Aim for clear and concise.  </a:t>
            </a:r>
          </a:p>
        </p:txBody>
      </p:sp>
    </p:spTree>
    <p:extLst>
      <p:ext uri="{BB962C8B-B14F-4D97-AF65-F5344CB8AC3E}">
        <p14:creationId xmlns:p14="http://schemas.microsoft.com/office/powerpoint/2010/main" val="249316280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ATH: One column header, Half page phot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2"/>
          <p:cNvSpPr>
            <a:spLocks noGrp="1"/>
          </p:cNvSpPr>
          <p:nvPr>
            <p:ph type="pic" sz="quarter" idx="15"/>
          </p:nvPr>
        </p:nvSpPr>
        <p:spPr>
          <a:xfrm>
            <a:off x="6324600" y="0"/>
            <a:ext cx="5867400" cy="6858000"/>
          </a:xfrm>
          <a:prstGeom prst="rect">
            <a:avLst/>
          </a:prstGeom>
        </p:spPr>
        <p:txBody>
          <a:bodyPr/>
          <a:lstStyle/>
          <a:p>
            <a:r>
              <a:rPr lang="en-US"/>
              <a:t>Click icon to add picture</a:t>
            </a:r>
          </a:p>
        </p:txBody>
      </p:sp>
      <p:sp>
        <p:nvSpPr>
          <p:cNvPr id="7" name="Text Placeholder 4"/>
          <p:cNvSpPr>
            <a:spLocks noGrp="1"/>
          </p:cNvSpPr>
          <p:nvPr>
            <p:ph type="body" sz="quarter" idx="16" hasCustomPrompt="1"/>
          </p:nvPr>
        </p:nvSpPr>
        <p:spPr>
          <a:xfrm>
            <a:off x="762000" y="842209"/>
            <a:ext cx="5105400" cy="2190239"/>
          </a:xfrm>
          <a:prstGeom prst="rect">
            <a:avLst/>
          </a:prstGeom>
        </p:spPr>
        <p:txBody>
          <a:bodyPr lIns="0" tIns="0" rIns="0" bIns="0"/>
          <a:lstStyle>
            <a:lvl1pPr>
              <a:defRPr sz="3200">
                <a:solidFill>
                  <a:srgbClr val="FF0000"/>
                </a:solidFill>
                <a:latin typeface="+mj-lt"/>
              </a:defRPr>
            </a:lvl1pPr>
          </a:lstStyle>
          <a:p>
            <a:pPr>
              <a:lnSpc>
                <a:spcPts val="4000"/>
              </a:lnSpc>
            </a:pPr>
            <a:r>
              <a:rPr lang="en-US" sz="3200" dirty="0">
                <a:solidFill>
                  <a:srgbClr val="F65050"/>
                </a:solidFill>
                <a:latin typeface="Arial" panose="020B0604020202020204" pitchFamily="34" charset="0"/>
                <a:cs typeface="Arial" panose="020B0604020202020204" pitchFamily="34" charset="0"/>
              </a:rPr>
              <a:t>H1 – Arial 32 pt. red: </a:t>
            </a:r>
            <a:r>
              <a:rPr lang="en-US" sz="3200" dirty="0">
                <a:solidFill>
                  <a:srgbClr val="F84F4F"/>
                </a:solidFill>
                <a:latin typeface="Arial" panose="020B0604020202020204" pitchFamily="34" charset="0"/>
                <a:cs typeface="Arial" panose="020B0604020202020204" pitchFamily="34" charset="0"/>
              </a:rPr>
              <a:t>This is a single thought you want to emphasize with a half-page photo.</a:t>
            </a:r>
          </a:p>
        </p:txBody>
      </p:sp>
    </p:spTree>
    <p:extLst>
      <p:ext uri="{BB962C8B-B14F-4D97-AF65-F5344CB8AC3E}">
        <p14:creationId xmlns:p14="http://schemas.microsoft.com/office/powerpoint/2010/main" val="3655362571"/>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ATH: Full page photo with Quote">
    <p:spTree>
      <p:nvGrpSpPr>
        <p:cNvPr id="1" name=""/>
        <p:cNvGrpSpPr/>
        <p:nvPr/>
      </p:nvGrpSpPr>
      <p:grpSpPr>
        <a:xfrm>
          <a:off x="0" y="0"/>
          <a:ext cx="0" cy="0"/>
          <a:chOff x="0" y="0"/>
          <a:chExt cx="0" cy="0"/>
        </a:xfrm>
      </p:grpSpPr>
      <p:sp>
        <p:nvSpPr>
          <p:cNvPr id="6" name="Picture Placeholder 4"/>
          <p:cNvSpPr>
            <a:spLocks noGrp="1"/>
          </p:cNvSpPr>
          <p:nvPr>
            <p:ph type="pic" sz="quarter" idx="13" hasCustomPrompt="1"/>
          </p:nvPr>
        </p:nvSpPr>
        <p:spPr>
          <a:xfrm>
            <a:off x="0" y="0"/>
            <a:ext cx="12192000" cy="6858000"/>
          </a:xfrm>
          <a:prstGeom prst="rect">
            <a:avLst/>
          </a:prstGeom>
          <a:noFill/>
          <a:ln>
            <a:noFill/>
          </a:ln>
        </p:spPr>
        <p:txBody>
          <a:bodyPr/>
          <a:lstStyle>
            <a:lvl1pPr>
              <a:defRPr sz="1400" baseline="0">
                <a:solidFill>
                  <a:schemeClr val="tx1"/>
                </a:solidFill>
              </a:defRPr>
            </a:lvl1pPr>
          </a:lstStyle>
          <a:p>
            <a:pPr lvl="0"/>
            <a:r>
              <a:rPr lang="en-US" dirty="0"/>
              <a:t>Full page photo background – Fill the slide with your photo and crop to the slide dimensions (hold shift key when resizing to maintain proportion). </a:t>
            </a:r>
            <a:br>
              <a:rPr lang="en-US" dirty="0"/>
            </a:br>
            <a:r>
              <a:rPr lang="en-US" dirty="0"/>
              <a:t>NOTE: When using a full page photo slide layout, the PATH logo, which is part of the Slide Master, will be covered. You will need to copy the PATH logo </a:t>
            </a:r>
            <a:br>
              <a:rPr lang="en-US" dirty="0"/>
            </a:br>
            <a:r>
              <a:rPr lang="en-US" dirty="0"/>
              <a:t>                                                                                                            from the Slide Master and paste it on top of your placed photo in order for it to show. </a:t>
            </a:r>
          </a:p>
          <a:p>
            <a:pPr lvl="0"/>
            <a:endParaRPr lang="en-US" dirty="0"/>
          </a:p>
        </p:txBody>
      </p:sp>
      <p:sp>
        <p:nvSpPr>
          <p:cNvPr id="7" name="Text Placeholder 4"/>
          <p:cNvSpPr>
            <a:spLocks noGrp="1"/>
          </p:cNvSpPr>
          <p:nvPr>
            <p:ph type="body" sz="quarter" idx="14" hasCustomPrompt="1"/>
          </p:nvPr>
        </p:nvSpPr>
        <p:spPr>
          <a:xfrm>
            <a:off x="762000" y="2034195"/>
            <a:ext cx="4175760" cy="2942844"/>
          </a:xfrm>
          <a:prstGeom prst="rect">
            <a:avLst/>
          </a:prstGeom>
          <a:noFill/>
        </p:spPr>
        <p:txBody>
          <a:bodyPr/>
          <a:lstStyle>
            <a:lvl1pPr>
              <a:defRPr sz="2400">
                <a:solidFill>
                  <a:schemeClr val="tx1"/>
                </a:solidFill>
                <a:latin typeface="+mj-lt"/>
              </a:defRPr>
            </a:lvl1pPr>
          </a:lstStyle>
          <a:p>
            <a:pPr lvl="0"/>
            <a:r>
              <a:rPr lang="en-US" dirty="0"/>
              <a:t>Call-out text – Arial 24 pt., black, dark grey, or white: This is a single thought you want to emphasize with a full-bleed image. Position this text box where appropriate. Text can be black, dark grey, or white</a:t>
            </a:r>
          </a:p>
        </p:txBody>
      </p:sp>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44946022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ATH: Beige Title slide w/ shap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Rectangle 5"/>
          <p:cNvSpPr/>
          <p:nvPr/>
        </p:nvSpPr>
        <p:spPr>
          <a:xfrm>
            <a:off x="0" y="-5291"/>
            <a:ext cx="12192000" cy="6858003"/>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lIns="0" tIns="0" rIns="0" bIns="0" rtlCol="0" anchor="b" anchorCtr="0"/>
          <a:lstStyle/>
          <a:p>
            <a:pPr algn="ctr"/>
            <a:endParaRPr lang="en-US"/>
          </a:p>
        </p:txBody>
      </p:sp>
      <p:pic>
        <p:nvPicPr>
          <p:cNvPr id="7" name="Picture 6"/>
          <p:cNvPicPr>
            <a:picLocks noChangeAspect="1"/>
          </p:cNvPicPr>
          <p:nvPr/>
        </p:nvPicPr>
        <p:blipFill>
          <a:blip r:embed="rId2"/>
          <a:stretch>
            <a:fillRect/>
          </a:stretch>
        </p:blipFill>
        <p:spPr>
          <a:xfrm>
            <a:off x="762000" y="5875631"/>
            <a:ext cx="994416" cy="418605"/>
          </a:xfrm>
          <a:prstGeom prst="rect">
            <a:avLst/>
          </a:prstGeom>
        </p:spPr>
      </p:pic>
      <p:sp>
        <p:nvSpPr>
          <p:cNvPr id="8" name="Rectangle 7"/>
          <p:cNvSpPr>
            <a:spLocks noChangeAspect="1"/>
          </p:cNvSpPr>
          <p:nvPr/>
        </p:nvSpPr>
        <p:spPr>
          <a:xfrm>
            <a:off x="8312150" y="1"/>
            <a:ext cx="2927350" cy="1456267"/>
          </a:xfrm>
          <a:prstGeom prst="rect">
            <a:avLst/>
          </a:prstGeom>
          <a:solidFill>
            <a:srgbClr val="F84F4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Freeform: Shape 8"/>
          <p:cNvSpPr>
            <a:spLocks noChangeAspect="1"/>
          </p:cNvSpPr>
          <p:nvPr/>
        </p:nvSpPr>
        <p:spPr>
          <a:xfrm>
            <a:off x="8312151" y="1760840"/>
            <a:ext cx="2926083" cy="3389377"/>
          </a:xfrm>
          <a:custGeom>
            <a:avLst/>
            <a:gdLst>
              <a:gd name="connsiteX0" fmla="*/ 1097281 w 2194562"/>
              <a:gd name="connsiteY0" fmla="*/ 0 h 2542032"/>
              <a:gd name="connsiteX1" fmla="*/ 2194561 w 2194562"/>
              <a:gd name="connsiteY1" fmla="*/ 548640 h 2542032"/>
              <a:gd name="connsiteX2" fmla="*/ 2194562 w 2194562"/>
              <a:gd name="connsiteY2" fmla="*/ 548640 h 2542032"/>
              <a:gd name="connsiteX3" fmla="*/ 2194562 w 2194562"/>
              <a:gd name="connsiteY3" fmla="*/ 1993392 h 2542032"/>
              <a:gd name="connsiteX4" fmla="*/ 2194560 w 2194562"/>
              <a:gd name="connsiteY4" fmla="*/ 1993392 h 2542032"/>
              <a:gd name="connsiteX5" fmla="*/ 1097280 w 2194562"/>
              <a:gd name="connsiteY5" fmla="*/ 2542032 h 2542032"/>
              <a:gd name="connsiteX6" fmla="*/ 0 w 2194562"/>
              <a:gd name="connsiteY6" fmla="*/ 1993392 h 2542032"/>
              <a:gd name="connsiteX7" fmla="*/ 1 w 2194562"/>
              <a:gd name="connsiteY7" fmla="*/ 1993392 h 2542032"/>
              <a:gd name="connsiteX8" fmla="*/ 1 w 2194562"/>
              <a:gd name="connsiteY8" fmla="*/ 548640 h 25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2" h="254203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rgbClr val="F84F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Shape 9"/>
          <p:cNvSpPr>
            <a:spLocks noChangeAspect="1"/>
          </p:cNvSpPr>
          <p:nvPr/>
        </p:nvSpPr>
        <p:spPr>
          <a:xfrm>
            <a:off x="8312150" y="5391153"/>
            <a:ext cx="2927350" cy="1466850"/>
          </a:xfrm>
          <a:custGeom>
            <a:avLst/>
            <a:gdLst>
              <a:gd name="connsiteX0" fmla="*/ 1097756 w 2195512"/>
              <a:gd name="connsiteY0" fmla="*/ 0 h 1100137"/>
              <a:gd name="connsiteX1" fmla="*/ 2195512 w 2195512"/>
              <a:gd name="connsiteY1" fmla="*/ 1096963 h 1100137"/>
              <a:gd name="connsiteX2" fmla="*/ 2195352 w 2195512"/>
              <a:gd name="connsiteY2" fmla="*/ 1100137 h 1100137"/>
              <a:gd name="connsiteX3" fmla="*/ 161 w 2195512"/>
              <a:gd name="connsiteY3" fmla="*/ 1100137 h 1100137"/>
              <a:gd name="connsiteX4" fmla="*/ 0 w 2195512"/>
              <a:gd name="connsiteY4" fmla="*/ 1096963 h 1100137"/>
              <a:gd name="connsiteX5" fmla="*/ 1097756 w 2195512"/>
              <a:gd name="connsiteY5" fmla="*/ 0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12" h="1100137">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rgbClr val="F84F4F"/>
          </a:solidFill>
          <a:ln>
            <a:noFill/>
          </a:ln>
          <a:effectLst/>
        </p:spPr>
        <p:style>
          <a:lnRef idx="1">
            <a:schemeClr val="accent1"/>
          </a:lnRef>
          <a:fillRef idx="3">
            <a:schemeClr val="accent1"/>
          </a:fillRef>
          <a:effectRef idx="2">
            <a:schemeClr val="accent1"/>
          </a:effectRef>
          <a:fontRef idx="minor">
            <a:schemeClr val="lt1"/>
          </a:fontRef>
        </p:style>
        <p:txBody>
          <a:bodyPr wrap="square" anchor="ctr">
            <a:noAutofit/>
          </a:bodyPr>
          <a:lstStyle/>
          <a:p>
            <a:pPr algn="ctr">
              <a:defRPr/>
            </a:pPr>
            <a:endParaRPr lang="en-US"/>
          </a:p>
        </p:txBody>
      </p:sp>
      <p:sp>
        <p:nvSpPr>
          <p:cNvPr id="11" name="Text Placeholder 11"/>
          <p:cNvSpPr>
            <a:spLocks noGrp="1"/>
          </p:cNvSpPr>
          <p:nvPr>
            <p:ph type="body" sz="quarter" idx="13" hasCustomPrompt="1"/>
          </p:nvPr>
        </p:nvSpPr>
        <p:spPr>
          <a:xfrm>
            <a:off x="762000" y="593931"/>
            <a:ext cx="2540000" cy="214988"/>
          </a:xfrm>
          <a:prstGeom prst="rect">
            <a:avLst/>
          </a:prstGeom>
        </p:spPr>
        <p:txBody>
          <a:bodyPr lIns="0" tIns="0" rIns="0" bIns="0"/>
          <a:lstStyle>
            <a:lvl1pPr algn="l">
              <a:spcBef>
                <a:spcPts val="0"/>
              </a:spcBef>
              <a:defRPr sz="900" b="1">
                <a:solidFill>
                  <a:schemeClr val="tx1"/>
                </a:solidFill>
              </a:defRPr>
            </a:lvl1pPr>
          </a:lstStyle>
          <a:p>
            <a:pPr lvl="0"/>
            <a:r>
              <a:rPr lang="en-US" dirty="0"/>
              <a:t>Month Day, Year – Arial bold 9 pt. black</a:t>
            </a:r>
          </a:p>
        </p:txBody>
      </p:sp>
      <p:sp>
        <p:nvSpPr>
          <p:cNvPr id="12" name="Text Placeholder 18"/>
          <p:cNvSpPr>
            <a:spLocks noGrp="1"/>
          </p:cNvSpPr>
          <p:nvPr>
            <p:ph type="body" sz="quarter" idx="14" hasCustomPrompt="1"/>
          </p:nvPr>
        </p:nvSpPr>
        <p:spPr>
          <a:xfrm>
            <a:off x="762000" y="4600880"/>
            <a:ext cx="5334000" cy="647700"/>
          </a:xfrm>
          <a:prstGeom prst="rect">
            <a:avLst/>
          </a:prstGeom>
        </p:spPr>
        <p:txBody>
          <a:bodyPr lIns="0" tIns="0" rIns="0" bIns="0"/>
          <a:lstStyle>
            <a:lvl1pPr algn="l">
              <a:defRPr sz="1100" baseline="0">
                <a:solidFill>
                  <a:schemeClr val="tx1"/>
                </a:solidFill>
                <a:latin typeface="+mn-lt"/>
              </a:defRPr>
            </a:lvl1pPr>
            <a:lvl2pPr algn="l">
              <a:defRPr sz="900"/>
            </a:lvl2pPr>
            <a:lvl3pPr algn="l">
              <a:defRPr sz="900"/>
            </a:lvl3pPr>
            <a:lvl4pPr algn="l">
              <a:defRPr sz="900"/>
            </a:lvl4pPr>
            <a:lvl5pPr algn="l">
              <a:defRPr sz="900"/>
            </a:lvl5pPr>
          </a:lstStyle>
          <a:p>
            <a:pPr lvl="0"/>
            <a:r>
              <a:rPr lang="en-US" dirty="0"/>
              <a:t>Presenter Name - Arial 11 pt. black</a:t>
            </a:r>
            <a:br>
              <a:rPr lang="en-US" dirty="0"/>
            </a:br>
            <a:r>
              <a:rPr lang="en-US" dirty="0"/>
              <a:t>Presenter Title – Arial 11 pt. black</a:t>
            </a:r>
          </a:p>
        </p:txBody>
      </p:sp>
      <p:sp>
        <p:nvSpPr>
          <p:cNvPr id="13" name="Text Placeholder 4"/>
          <p:cNvSpPr>
            <a:spLocks noGrp="1"/>
          </p:cNvSpPr>
          <p:nvPr>
            <p:ph type="body" sz="quarter" idx="16" hasCustomPrompt="1"/>
          </p:nvPr>
        </p:nvSpPr>
        <p:spPr>
          <a:xfrm>
            <a:off x="762000" y="2185988"/>
            <a:ext cx="5333999" cy="1281113"/>
          </a:xfrm>
          <a:prstGeom prst="rect">
            <a:avLst/>
          </a:prstGeom>
        </p:spPr>
        <p:txBody>
          <a:bodyPr lIns="0" tIns="0" rIns="0" bIns="0" anchor="b" anchorCtr="0">
            <a:normAutofit/>
          </a:bodyPr>
          <a:lstStyle>
            <a:lvl1pPr>
              <a:defRPr sz="3600" baseline="0">
                <a:solidFill>
                  <a:schemeClr val="tx1"/>
                </a:solidFill>
                <a:latin typeface="+mj-lt"/>
              </a:defRPr>
            </a:lvl1pPr>
          </a:lstStyle>
          <a:p>
            <a:pPr lvl="0"/>
            <a:r>
              <a:rPr lang="en-US" dirty="0"/>
              <a:t>Presentation title option 2 – Arial 36 pt. black</a:t>
            </a:r>
          </a:p>
        </p:txBody>
      </p:sp>
      <p:sp>
        <p:nvSpPr>
          <p:cNvPr id="14" name="Text Placeholder 8"/>
          <p:cNvSpPr>
            <a:spLocks noGrp="1"/>
          </p:cNvSpPr>
          <p:nvPr>
            <p:ph type="body" sz="quarter" idx="17" hasCustomPrompt="1"/>
          </p:nvPr>
        </p:nvSpPr>
        <p:spPr>
          <a:xfrm>
            <a:off x="761999" y="3650041"/>
            <a:ext cx="5333999" cy="557213"/>
          </a:xfrm>
          <a:prstGeom prst="rect">
            <a:avLst/>
          </a:prstGeom>
        </p:spPr>
        <p:txBody>
          <a:bodyPr lIns="0" tIns="0" rIns="0" bIns="0"/>
          <a:lstStyle>
            <a:lvl1pPr>
              <a:defRPr sz="1600">
                <a:solidFill>
                  <a:schemeClr val="tx1"/>
                </a:solidFill>
              </a:defRPr>
            </a:lvl1pPr>
          </a:lstStyle>
          <a:p>
            <a:pPr lvl="0"/>
            <a:r>
              <a:rPr lang="en-US" dirty="0"/>
              <a:t>Presentation subtitle – Arial 16 pt. black</a:t>
            </a:r>
          </a:p>
        </p:txBody>
      </p:sp>
    </p:spTree>
    <p:extLst>
      <p:ext uri="{BB962C8B-B14F-4D97-AF65-F5344CB8AC3E}">
        <p14:creationId xmlns:p14="http://schemas.microsoft.com/office/powerpoint/2010/main" val="144943525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TH: Photo Collage 1">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10"/>
          <p:cNvSpPr>
            <a:spLocks noGrp="1"/>
          </p:cNvSpPr>
          <p:nvPr>
            <p:ph type="pic" sz="quarter" idx="13"/>
          </p:nvPr>
        </p:nvSpPr>
        <p:spPr>
          <a:xfrm>
            <a:off x="762000" y="838199"/>
            <a:ext cx="5220448" cy="5105401"/>
          </a:xfrm>
          <a:prstGeom prst="rect">
            <a:avLst/>
          </a:prstGeom>
        </p:spPr>
        <p:txBody>
          <a:bodyPr/>
          <a:lstStyle/>
          <a:p>
            <a:r>
              <a:rPr lang="en-US"/>
              <a:t>Click icon to add picture</a:t>
            </a:r>
          </a:p>
        </p:txBody>
      </p:sp>
      <p:sp>
        <p:nvSpPr>
          <p:cNvPr id="7" name="Picture Placeholder 10"/>
          <p:cNvSpPr>
            <a:spLocks noGrp="1"/>
          </p:cNvSpPr>
          <p:nvPr>
            <p:ph type="pic" sz="quarter" idx="14"/>
          </p:nvPr>
        </p:nvSpPr>
        <p:spPr>
          <a:xfrm>
            <a:off x="6197600" y="838199"/>
            <a:ext cx="5276850" cy="2502648"/>
          </a:xfrm>
          <a:prstGeom prst="rect">
            <a:avLst/>
          </a:prstGeom>
        </p:spPr>
        <p:txBody>
          <a:bodyPr/>
          <a:lstStyle/>
          <a:p>
            <a:r>
              <a:rPr lang="en-US"/>
              <a:t>Click icon to add picture</a:t>
            </a:r>
          </a:p>
        </p:txBody>
      </p:sp>
      <p:sp>
        <p:nvSpPr>
          <p:cNvPr id="8" name="Picture Placeholder 10"/>
          <p:cNvSpPr>
            <a:spLocks noGrp="1"/>
          </p:cNvSpPr>
          <p:nvPr>
            <p:ph type="pic" sz="quarter" idx="15"/>
          </p:nvPr>
        </p:nvSpPr>
        <p:spPr>
          <a:xfrm>
            <a:off x="6197600" y="3532094"/>
            <a:ext cx="2540000" cy="2411507"/>
          </a:xfrm>
          <a:prstGeom prst="rect">
            <a:avLst/>
          </a:prstGeom>
        </p:spPr>
        <p:txBody>
          <a:bodyPr/>
          <a:lstStyle/>
          <a:p>
            <a:r>
              <a:rPr lang="en-US"/>
              <a:t>Click icon to add picture</a:t>
            </a:r>
          </a:p>
        </p:txBody>
      </p:sp>
      <p:sp>
        <p:nvSpPr>
          <p:cNvPr id="9" name="Picture Placeholder 10"/>
          <p:cNvSpPr>
            <a:spLocks noGrp="1"/>
          </p:cNvSpPr>
          <p:nvPr>
            <p:ph type="pic" sz="quarter" idx="16"/>
          </p:nvPr>
        </p:nvSpPr>
        <p:spPr>
          <a:xfrm>
            <a:off x="8890000" y="3534260"/>
            <a:ext cx="2590799" cy="2409341"/>
          </a:xfrm>
          <a:prstGeom prst="rect">
            <a:avLst/>
          </a:prstGeom>
        </p:spPr>
        <p:txBody>
          <a:bodyPr/>
          <a:lstStyle/>
          <a:p>
            <a:r>
              <a:rPr lang="en-US"/>
              <a:t>Click icon to add picture</a:t>
            </a:r>
          </a:p>
        </p:txBody>
      </p:sp>
      <p:sp>
        <p:nvSpPr>
          <p:cNvPr id="10" name="Text Placeholder 22"/>
          <p:cNvSpPr>
            <a:spLocks noGrp="1"/>
          </p:cNvSpPr>
          <p:nvPr>
            <p:ph type="body" sz="quarter" idx="18" hasCustomPrompt="1"/>
          </p:nvPr>
        </p:nvSpPr>
        <p:spPr>
          <a:xfrm>
            <a:off x="11921553" y="208248"/>
            <a:ext cx="147432" cy="1947123"/>
          </a:xfrm>
          <a:prstGeom prst="rect">
            <a:avLst/>
          </a:prstGeom>
        </p:spPr>
        <p:txBody>
          <a:bodyPr vert="vert270" lIns="0" tIns="0" rIns="0" bIns="0" anchor="t" anchorCtr="0"/>
          <a:lstStyle>
            <a:lvl1pPr algn="r">
              <a:defRPr sz="600" baseline="0">
                <a:solidFill>
                  <a:schemeClr val="bg1">
                    <a:lumMod val="50000"/>
                  </a:schemeClr>
                </a:solidFill>
              </a:defRPr>
            </a:lvl1pPr>
          </a:lstStyle>
          <a:p>
            <a:pPr lvl="0"/>
            <a:r>
              <a:rPr lang="en-US" dirty="0"/>
              <a:t>Photo: Name</a:t>
            </a:r>
          </a:p>
        </p:txBody>
      </p:sp>
    </p:spTree>
    <p:extLst>
      <p:ext uri="{BB962C8B-B14F-4D97-AF65-F5344CB8AC3E}">
        <p14:creationId xmlns:p14="http://schemas.microsoft.com/office/powerpoint/2010/main" val="132457377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TH: Photo Collage 2">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10"/>
          <p:cNvSpPr>
            <a:spLocks noGrp="1"/>
          </p:cNvSpPr>
          <p:nvPr>
            <p:ph type="pic" sz="quarter" idx="14"/>
          </p:nvPr>
        </p:nvSpPr>
        <p:spPr>
          <a:xfrm>
            <a:off x="0" y="2314280"/>
            <a:ext cx="2133600" cy="2174047"/>
          </a:xfrm>
          <a:prstGeom prst="rect">
            <a:avLst/>
          </a:prstGeom>
        </p:spPr>
        <p:txBody>
          <a:bodyPr/>
          <a:lstStyle>
            <a:lvl1pPr>
              <a:defRPr/>
            </a:lvl1pPr>
          </a:lstStyle>
          <a:p>
            <a:r>
              <a:rPr lang="en-US"/>
              <a:t>Click icon to add picture</a:t>
            </a:r>
            <a:endParaRPr lang="en-US" dirty="0"/>
          </a:p>
        </p:txBody>
      </p:sp>
      <p:sp>
        <p:nvSpPr>
          <p:cNvPr id="7" name="Picture Placeholder 10"/>
          <p:cNvSpPr>
            <a:spLocks noGrp="1"/>
          </p:cNvSpPr>
          <p:nvPr>
            <p:ph type="pic" sz="quarter" idx="15"/>
          </p:nvPr>
        </p:nvSpPr>
        <p:spPr>
          <a:xfrm>
            <a:off x="2893661" y="1617789"/>
            <a:ext cx="2660104" cy="3567971"/>
          </a:xfrm>
          <a:prstGeom prst="rect">
            <a:avLst/>
          </a:prstGeom>
        </p:spPr>
        <p:txBody>
          <a:bodyPr/>
          <a:lstStyle/>
          <a:p>
            <a:r>
              <a:rPr lang="en-US"/>
              <a:t>Click icon to add picture</a:t>
            </a:r>
          </a:p>
        </p:txBody>
      </p:sp>
      <p:sp>
        <p:nvSpPr>
          <p:cNvPr id="8" name="Picture Placeholder 10"/>
          <p:cNvSpPr>
            <a:spLocks noGrp="1"/>
          </p:cNvSpPr>
          <p:nvPr>
            <p:ph type="pic" sz="quarter" idx="16"/>
          </p:nvPr>
        </p:nvSpPr>
        <p:spPr>
          <a:xfrm>
            <a:off x="6197600" y="1617789"/>
            <a:ext cx="2660104" cy="3567971"/>
          </a:xfrm>
          <a:prstGeom prst="rect">
            <a:avLst/>
          </a:prstGeom>
        </p:spPr>
        <p:txBody>
          <a:bodyPr/>
          <a:lstStyle/>
          <a:p>
            <a:r>
              <a:rPr lang="en-US"/>
              <a:t>Click icon to add picture</a:t>
            </a:r>
          </a:p>
        </p:txBody>
      </p:sp>
      <p:sp>
        <p:nvSpPr>
          <p:cNvPr id="9" name="Picture Placeholder 10"/>
          <p:cNvSpPr>
            <a:spLocks noGrp="1"/>
          </p:cNvSpPr>
          <p:nvPr>
            <p:ph type="pic" sz="quarter" idx="17"/>
          </p:nvPr>
        </p:nvSpPr>
        <p:spPr>
          <a:xfrm>
            <a:off x="9531896" y="2330814"/>
            <a:ext cx="2660104" cy="2157513"/>
          </a:xfrm>
          <a:prstGeom prst="rect">
            <a:avLst/>
          </a:prstGeom>
        </p:spPr>
        <p:txBody>
          <a:bodyPr/>
          <a:lstStyle/>
          <a:p>
            <a:r>
              <a:rPr lang="en-US"/>
              <a:t>Click icon to add picture</a:t>
            </a:r>
          </a:p>
        </p:txBody>
      </p:sp>
      <p:sp>
        <p:nvSpPr>
          <p:cNvPr id="10" name="Text Placeholder 22"/>
          <p:cNvSpPr>
            <a:spLocks noGrp="1"/>
          </p:cNvSpPr>
          <p:nvPr>
            <p:ph type="body" sz="quarter" idx="18" hasCustomPrompt="1"/>
          </p:nvPr>
        </p:nvSpPr>
        <p:spPr>
          <a:xfrm>
            <a:off x="11921553" y="208248"/>
            <a:ext cx="147432" cy="1947123"/>
          </a:xfrm>
          <a:prstGeom prst="rect">
            <a:avLst/>
          </a:prstGeom>
        </p:spPr>
        <p:txBody>
          <a:bodyPr vert="vert270" lIns="0" tIns="0" rIns="0" bIns="0" anchor="t" anchorCtr="0"/>
          <a:lstStyle>
            <a:lvl1pPr algn="r">
              <a:defRPr sz="600" baseline="0">
                <a:solidFill>
                  <a:schemeClr val="bg1">
                    <a:lumMod val="50000"/>
                  </a:schemeClr>
                </a:solidFill>
              </a:defRPr>
            </a:lvl1pPr>
          </a:lstStyle>
          <a:p>
            <a:pPr lvl="0"/>
            <a:r>
              <a:rPr lang="en-US" dirty="0"/>
              <a:t>Photo: Name</a:t>
            </a:r>
          </a:p>
        </p:txBody>
      </p:sp>
    </p:spTree>
    <p:extLst>
      <p:ext uri="{BB962C8B-B14F-4D97-AF65-F5344CB8AC3E}">
        <p14:creationId xmlns:p14="http://schemas.microsoft.com/office/powerpoint/2010/main" val="389872759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TH: DataVis - one column text box and half page graphic">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5"/>
          <p:cNvSpPr>
            <a:spLocks noGrp="1"/>
          </p:cNvSpPr>
          <p:nvPr>
            <p:ph sz="quarter" idx="13"/>
          </p:nvPr>
        </p:nvSpPr>
        <p:spPr>
          <a:xfrm>
            <a:off x="6324600" y="838200"/>
            <a:ext cx="5610225" cy="5114731"/>
          </a:xfrm>
          <a:prstGeom prst="rect">
            <a:avLst/>
          </a:prstGeom>
          <a:noFill/>
          <a:ln>
            <a:noFill/>
          </a:ln>
        </p:spPr>
        <p:txBody>
          <a:bodyPr/>
          <a:lstStyle>
            <a:lvl1pPr marL="0" indent="0">
              <a:buNone/>
              <a:defRPr/>
            </a:lvl1pPr>
          </a:lstStyle>
          <a:p>
            <a:pPr lvl="0"/>
            <a:r>
              <a:rPr lang="en-US"/>
              <a:t>Click to edit Master text styles</a:t>
            </a:r>
          </a:p>
        </p:txBody>
      </p:sp>
      <p:sp>
        <p:nvSpPr>
          <p:cNvPr id="7" name="Text Placeholder 4"/>
          <p:cNvSpPr>
            <a:spLocks noGrp="1"/>
          </p:cNvSpPr>
          <p:nvPr>
            <p:ph type="body" sz="quarter" idx="14" hasCustomPrompt="1"/>
          </p:nvPr>
        </p:nvSpPr>
        <p:spPr>
          <a:xfrm>
            <a:off x="762000" y="837815"/>
            <a:ext cx="5105400" cy="1061105"/>
          </a:xfrm>
          <a:prstGeom prst="rect">
            <a:avLst/>
          </a:prstGeom>
        </p:spPr>
        <p:txBody>
          <a:bodyPr lIns="0" tIns="0" rIns="0" bIns="0"/>
          <a:lstStyle>
            <a:lvl1pPr marL="0" indent="0">
              <a:buNone/>
              <a:defRPr sz="320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32pt red: </a:t>
            </a:r>
            <a:r>
              <a:rPr lang="en-US" dirty="0"/>
              <a:t>Data vis, half-page graphic</a:t>
            </a:r>
          </a:p>
        </p:txBody>
      </p:sp>
      <p:sp>
        <p:nvSpPr>
          <p:cNvPr id="8" name="Text Placeholder 6"/>
          <p:cNvSpPr>
            <a:spLocks noGrp="1"/>
          </p:cNvSpPr>
          <p:nvPr>
            <p:ph type="body" sz="quarter" idx="15" hasCustomPrompt="1"/>
          </p:nvPr>
        </p:nvSpPr>
        <p:spPr>
          <a:xfrm>
            <a:off x="762000" y="2019300"/>
            <a:ext cx="5105400" cy="3924300"/>
          </a:xfrm>
          <a:prstGeom prst="rect">
            <a:avLst/>
          </a:prstGeom>
        </p:spPr>
        <p:txBody>
          <a:bodyPr lIns="0" tIns="0" rIns="0" bIns="0"/>
          <a:lstStyle>
            <a:lvl1pPr marL="0" indent="0">
              <a:spcBef>
                <a:spcPts val="0"/>
              </a:spcBef>
              <a:spcAft>
                <a:spcPts val="1800"/>
              </a:spcAft>
              <a:buNone/>
              <a:defRPr sz="1600">
                <a:solidFill>
                  <a:schemeClr val="tx1"/>
                </a:solidFill>
              </a:defRPr>
            </a:lvl1pPr>
            <a:lvl2pPr>
              <a:defRPr sz="1400"/>
            </a:lvl2pPr>
            <a:lvl3pPr>
              <a:defRPr sz="1400"/>
            </a:lvl3pPr>
            <a:lvl4pPr>
              <a:defRPr sz="1400"/>
            </a:lvl4pPr>
            <a:lvl5pPr>
              <a:defRPr sz="1400"/>
            </a:lvl5pPr>
          </a:lstStyle>
          <a:p>
            <a:pPr lvl="0"/>
            <a:r>
              <a:rPr lang="en-US" dirty="0"/>
              <a:t>Body text – Arial 16pt, black, 18pt paragraph spacing after: This is used for a smaller amount of text to accompany a data visualization. It’s intended to hold a few talking points. Aim for clear and concise. </a:t>
            </a:r>
          </a:p>
        </p:txBody>
      </p:sp>
    </p:spTree>
    <p:extLst>
      <p:ext uri="{BB962C8B-B14F-4D97-AF65-F5344CB8AC3E}">
        <p14:creationId xmlns:p14="http://schemas.microsoft.com/office/powerpoint/2010/main" val="305756530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TH: DataVis - one column text box and half page graphic on color bac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Rectangle 5"/>
          <p:cNvSpPr/>
          <p:nvPr/>
        </p:nvSpPr>
        <p:spPr>
          <a:xfrm>
            <a:off x="6324600" y="0"/>
            <a:ext cx="58674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5"/>
          <p:cNvSpPr>
            <a:spLocks noGrp="1"/>
          </p:cNvSpPr>
          <p:nvPr>
            <p:ph sz="quarter" idx="13"/>
          </p:nvPr>
        </p:nvSpPr>
        <p:spPr>
          <a:xfrm>
            <a:off x="6602819" y="881994"/>
            <a:ext cx="5332006" cy="5145579"/>
          </a:xfrm>
          <a:prstGeom prst="rect">
            <a:avLst/>
          </a:prstGeom>
          <a:solidFill>
            <a:schemeClr val="bg2"/>
          </a:solidFill>
          <a:ln>
            <a:noFill/>
          </a:ln>
        </p:spPr>
        <p:txBody>
          <a:bodyPr/>
          <a:lstStyle>
            <a:lvl1pPr marL="0" indent="0">
              <a:buNone/>
              <a:defRPr/>
            </a:lvl1pPr>
          </a:lstStyle>
          <a:p>
            <a:pPr lvl="0"/>
            <a:r>
              <a:rPr lang="en-US"/>
              <a:t>Click to edit Master text styles</a:t>
            </a:r>
          </a:p>
        </p:txBody>
      </p:sp>
      <p:pic>
        <p:nvPicPr>
          <p:cNvPr id="8" name="Picture 7"/>
          <p:cNvPicPr>
            <a:picLocks noChangeAspect="1"/>
          </p:cNvPicPr>
          <p:nvPr/>
        </p:nvPicPr>
        <p:blipFill>
          <a:blip r:embed="rId2"/>
          <a:stretch>
            <a:fillRect/>
          </a:stretch>
        </p:blipFill>
        <p:spPr>
          <a:xfrm>
            <a:off x="10795491" y="6288426"/>
            <a:ext cx="685309" cy="291104"/>
          </a:xfrm>
          <a:prstGeom prst="rect">
            <a:avLst/>
          </a:prstGeom>
        </p:spPr>
      </p:pic>
      <p:sp>
        <p:nvSpPr>
          <p:cNvPr id="9" name="Text Placeholder 4"/>
          <p:cNvSpPr>
            <a:spLocks noGrp="1"/>
          </p:cNvSpPr>
          <p:nvPr>
            <p:ph type="body" sz="quarter" idx="14" hasCustomPrompt="1"/>
          </p:nvPr>
        </p:nvSpPr>
        <p:spPr>
          <a:xfrm>
            <a:off x="762000" y="837815"/>
            <a:ext cx="5105400" cy="1061105"/>
          </a:xfrm>
          <a:prstGeom prst="rect">
            <a:avLst/>
          </a:prstGeom>
        </p:spPr>
        <p:txBody>
          <a:bodyPr lIns="0" tIns="0" rIns="0" bIns="0"/>
          <a:lstStyle>
            <a:lvl1pPr marL="0" indent="0">
              <a:buNone/>
              <a:defRPr sz="320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half-page graphic</a:t>
            </a:r>
          </a:p>
        </p:txBody>
      </p:sp>
      <p:sp>
        <p:nvSpPr>
          <p:cNvPr id="10" name="Text Placeholder 6"/>
          <p:cNvSpPr>
            <a:spLocks noGrp="1"/>
          </p:cNvSpPr>
          <p:nvPr>
            <p:ph type="body" sz="quarter" idx="15" hasCustomPrompt="1"/>
          </p:nvPr>
        </p:nvSpPr>
        <p:spPr>
          <a:xfrm>
            <a:off x="762000" y="2019300"/>
            <a:ext cx="5105400" cy="3924300"/>
          </a:xfrm>
          <a:prstGeom prst="rect">
            <a:avLst/>
          </a:prstGeom>
        </p:spPr>
        <p:txBody>
          <a:bodyPr lIns="0" tIns="0" rIns="0" bIns="0"/>
          <a:lstStyle>
            <a:lvl1pPr marL="0" indent="0">
              <a:spcBef>
                <a:spcPts val="0"/>
              </a:spcBef>
              <a:spcAft>
                <a:spcPts val="1800"/>
              </a:spcAft>
              <a:buNone/>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to accompany a data visualization. It’s intended to hold a few talking points. Aim for clear and concise. </a:t>
            </a:r>
          </a:p>
        </p:txBody>
      </p:sp>
    </p:spTree>
    <p:extLst>
      <p:ext uri="{BB962C8B-B14F-4D97-AF65-F5344CB8AC3E}">
        <p14:creationId xmlns:p14="http://schemas.microsoft.com/office/powerpoint/2010/main" val="126029148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TH: DataVis - two column, two graphic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5"/>
          <p:cNvSpPr>
            <a:spLocks noGrp="1"/>
          </p:cNvSpPr>
          <p:nvPr>
            <p:ph sz="quarter" idx="13"/>
          </p:nvPr>
        </p:nvSpPr>
        <p:spPr>
          <a:xfrm>
            <a:off x="762000" y="2019300"/>
            <a:ext cx="5105400" cy="3924300"/>
          </a:xfrm>
          <a:prstGeom prst="rect">
            <a:avLst/>
          </a:prstGeom>
          <a:noFill/>
          <a:ln>
            <a:noFill/>
          </a:ln>
        </p:spPr>
        <p:txBody>
          <a:bodyPr/>
          <a:lstStyle>
            <a:lvl1pPr marL="0" indent="0">
              <a:buNone/>
              <a:defRPr/>
            </a:lvl1pPr>
          </a:lstStyle>
          <a:p>
            <a:pPr lvl="0"/>
            <a:r>
              <a:rPr lang="en-US"/>
              <a:t>Click to edit Master text styles</a:t>
            </a:r>
          </a:p>
        </p:txBody>
      </p:sp>
      <p:sp>
        <p:nvSpPr>
          <p:cNvPr id="7" name="Content Placeholder 5"/>
          <p:cNvSpPr>
            <a:spLocks noGrp="1"/>
          </p:cNvSpPr>
          <p:nvPr>
            <p:ph sz="quarter" idx="14"/>
          </p:nvPr>
        </p:nvSpPr>
        <p:spPr>
          <a:xfrm>
            <a:off x="6324600" y="2019300"/>
            <a:ext cx="5156200" cy="3924300"/>
          </a:xfrm>
          <a:prstGeom prst="rect">
            <a:avLst/>
          </a:prstGeom>
          <a:noFill/>
          <a:ln>
            <a:noFill/>
          </a:ln>
        </p:spPr>
        <p:txBody>
          <a:bodyPr/>
          <a:lstStyle>
            <a:lvl1pPr marL="0" indent="0">
              <a:buNone/>
              <a:defRPr/>
            </a:lvl1pPr>
          </a:lstStyle>
          <a:p>
            <a:pPr lvl="0"/>
            <a:r>
              <a:rPr lang="en-US"/>
              <a:t>Click to edit Master text styles</a:t>
            </a:r>
          </a:p>
        </p:txBody>
      </p:sp>
      <p:sp>
        <p:nvSpPr>
          <p:cNvPr id="8" name="Text Placeholder 4"/>
          <p:cNvSpPr>
            <a:spLocks noGrp="1"/>
          </p:cNvSpPr>
          <p:nvPr>
            <p:ph type="body" sz="quarter" idx="16" hasCustomPrompt="1"/>
          </p:nvPr>
        </p:nvSpPr>
        <p:spPr>
          <a:xfrm>
            <a:off x="762000" y="847224"/>
            <a:ext cx="10816509" cy="1012465"/>
          </a:xfrm>
          <a:prstGeom prst="rect">
            <a:avLst/>
          </a:prstGeom>
        </p:spPr>
        <p:txBody>
          <a:bodyPr lIns="0" tIns="0" rIns="0" bIns="0"/>
          <a:lstStyle>
            <a:lvl1pPr marL="0" indent="0">
              <a:buNone/>
              <a:defRPr sz="320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two data visual graphics</a:t>
            </a:r>
          </a:p>
        </p:txBody>
      </p:sp>
    </p:spTree>
    <p:extLst>
      <p:ext uri="{BB962C8B-B14F-4D97-AF65-F5344CB8AC3E}">
        <p14:creationId xmlns:p14="http://schemas.microsoft.com/office/powerpoint/2010/main" val="321650739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TH: DataVis - two column, two graphics with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5"/>
          <p:cNvSpPr>
            <a:spLocks noGrp="1"/>
          </p:cNvSpPr>
          <p:nvPr>
            <p:ph sz="quarter" idx="13"/>
          </p:nvPr>
        </p:nvSpPr>
        <p:spPr>
          <a:xfrm>
            <a:off x="762001" y="2019300"/>
            <a:ext cx="5105399" cy="2767171"/>
          </a:xfrm>
          <a:prstGeom prst="rect">
            <a:avLst/>
          </a:prstGeom>
          <a:noFill/>
          <a:ln>
            <a:noFill/>
          </a:ln>
        </p:spPr>
        <p:txBody>
          <a:bodyPr/>
          <a:lstStyle>
            <a:lvl1pPr marL="0" indent="0">
              <a:buNone/>
              <a:defRPr/>
            </a:lvl1pPr>
          </a:lstStyle>
          <a:p>
            <a:pPr lvl="0"/>
            <a:r>
              <a:rPr lang="en-US"/>
              <a:t>Click to edit Master text styles</a:t>
            </a:r>
          </a:p>
        </p:txBody>
      </p:sp>
      <p:sp>
        <p:nvSpPr>
          <p:cNvPr id="7" name="Content Placeholder 5"/>
          <p:cNvSpPr>
            <a:spLocks noGrp="1"/>
          </p:cNvSpPr>
          <p:nvPr>
            <p:ph sz="quarter" idx="14"/>
          </p:nvPr>
        </p:nvSpPr>
        <p:spPr>
          <a:xfrm>
            <a:off x="6324600" y="2019300"/>
            <a:ext cx="5143500" cy="2791235"/>
          </a:xfrm>
          <a:prstGeom prst="rect">
            <a:avLst/>
          </a:prstGeom>
          <a:noFill/>
          <a:ln>
            <a:noFill/>
          </a:ln>
        </p:spPr>
        <p:txBody>
          <a:bodyPr/>
          <a:lstStyle>
            <a:lvl1pPr marL="0" indent="0">
              <a:buNone/>
              <a:defRPr/>
            </a:lvl1pPr>
          </a:lstStyle>
          <a:p>
            <a:pPr lvl="0"/>
            <a:r>
              <a:rPr lang="en-US"/>
              <a:t>Click to edit Master text styles</a:t>
            </a:r>
          </a:p>
        </p:txBody>
      </p:sp>
      <p:sp>
        <p:nvSpPr>
          <p:cNvPr id="8"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two data vis graphics and description text</a:t>
            </a:r>
          </a:p>
        </p:txBody>
      </p:sp>
      <p:sp>
        <p:nvSpPr>
          <p:cNvPr id="9" name="Text Placeholder 6"/>
          <p:cNvSpPr>
            <a:spLocks noGrp="1"/>
          </p:cNvSpPr>
          <p:nvPr>
            <p:ph type="body" sz="quarter" idx="17" hasCustomPrompt="1"/>
          </p:nvPr>
        </p:nvSpPr>
        <p:spPr>
          <a:xfrm>
            <a:off x="762001" y="5116147"/>
            <a:ext cx="5105399" cy="827453"/>
          </a:xfrm>
          <a:prstGeom prst="rect">
            <a:avLst/>
          </a:prstGeom>
        </p:spPr>
        <p:txBody>
          <a:bodyPr lIns="0" tIns="0" rIns="0" bIns="0" numCol="1" spcCol="457200"/>
          <a:lstStyle>
            <a:lvl1pPr marL="0" indent="0">
              <a:spcBef>
                <a:spcPts val="0"/>
              </a:spcBef>
              <a:spcAft>
                <a:spcPts val="1800"/>
              </a:spcAft>
              <a:buNone/>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 amount of text to accompany a data visualization.</a:t>
            </a:r>
          </a:p>
        </p:txBody>
      </p:sp>
      <p:sp>
        <p:nvSpPr>
          <p:cNvPr id="10" name="Text Placeholder 6"/>
          <p:cNvSpPr>
            <a:spLocks noGrp="1"/>
          </p:cNvSpPr>
          <p:nvPr>
            <p:ph type="body" sz="quarter" idx="18" hasCustomPrompt="1"/>
          </p:nvPr>
        </p:nvSpPr>
        <p:spPr>
          <a:xfrm>
            <a:off x="6324600" y="5116147"/>
            <a:ext cx="5156201" cy="827453"/>
          </a:xfrm>
          <a:prstGeom prst="rect">
            <a:avLst/>
          </a:prstGeom>
        </p:spPr>
        <p:txBody>
          <a:bodyPr lIns="0" tIns="0" rIns="0" bIns="0" numCol="1" spcCol="457200"/>
          <a:lstStyle>
            <a:lvl1pPr marL="0" indent="0">
              <a:spcBef>
                <a:spcPts val="0"/>
              </a:spcBef>
              <a:spcAft>
                <a:spcPts val="1800"/>
              </a:spcAft>
              <a:buNone/>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 amount of text to accompany a data visualization.</a:t>
            </a:r>
          </a:p>
        </p:txBody>
      </p:sp>
    </p:spTree>
    <p:extLst>
      <p:ext uri="{BB962C8B-B14F-4D97-AF65-F5344CB8AC3E}">
        <p14:creationId xmlns:p14="http://schemas.microsoft.com/office/powerpoint/2010/main" val="71588734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TH: DataVis - two column, two graphics on color bac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5"/>
          <p:cNvSpPr>
            <a:spLocks noGrp="1"/>
          </p:cNvSpPr>
          <p:nvPr>
            <p:ph sz="quarter" idx="13"/>
          </p:nvPr>
        </p:nvSpPr>
        <p:spPr>
          <a:xfrm>
            <a:off x="762001" y="2019300"/>
            <a:ext cx="5105400" cy="3924300"/>
          </a:xfrm>
          <a:prstGeom prst="rect">
            <a:avLst/>
          </a:prstGeom>
          <a:noFill/>
          <a:ln>
            <a:noFill/>
          </a:ln>
        </p:spPr>
        <p:txBody>
          <a:bodyPr/>
          <a:lstStyle>
            <a:lvl1pPr marL="0" indent="0">
              <a:buNone/>
              <a:defRPr/>
            </a:lvl1pPr>
          </a:lstStyle>
          <a:p>
            <a:pPr lvl="0"/>
            <a:r>
              <a:rPr lang="en-US"/>
              <a:t>Click to edit Master text styles</a:t>
            </a:r>
          </a:p>
        </p:txBody>
      </p:sp>
      <p:sp>
        <p:nvSpPr>
          <p:cNvPr id="8" name="Content Placeholder 5"/>
          <p:cNvSpPr>
            <a:spLocks noGrp="1"/>
          </p:cNvSpPr>
          <p:nvPr>
            <p:ph sz="quarter" idx="14"/>
          </p:nvPr>
        </p:nvSpPr>
        <p:spPr>
          <a:xfrm>
            <a:off x="6324600" y="2019300"/>
            <a:ext cx="5156200" cy="3924300"/>
          </a:xfrm>
          <a:prstGeom prst="rect">
            <a:avLst/>
          </a:prstGeom>
          <a:noFill/>
          <a:ln>
            <a:noFill/>
          </a:ln>
        </p:spPr>
        <p:txBody>
          <a:bodyPr/>
          <a:lstStyle>
            <a:lvl1pPr marL="0" indent="0">
              <a:buNone/>
              <a:defRPr/>
            </a:lvl1pPr>
          </a:lstStyle>
          <a:p>
            <a:pPr lvl="0"/>
            <a:r>
              <a:rPr lang="en-US"/>
              <a:t>Click to edit Master text styles</a:t>
            </a:r>
          </a:p>
        </p:txBody>
      </p:sp>
      <p:pic>
        <p:nvPicPr>
          <p:cNvPr id="9" name="Picture 8"/>
          <p:cNvPicPr>
            <a:picLocks noChangeAspect="1"/>
          </p:cNvPicPr>
          <p:nvPr/>
        </p:nvPicPr>
        <p:blipFill>
          <a:blip r:embed="rId2"/>
          <a:stretch>
            <a:fillRect/>
          </a:stretch>
        </p:blipFill>
        <p:spPr>
          <a:xfrm>
            <a:off x="10795491" y="6288426"/>
            <a:ext cx="685309" cy="291104"/>
          </a:xfrm>
          <a:prstGeom prst="rect">
            <a:avLst/>
          </a:prstGeom>
        </p:spPr>
      </p:pic>
      <p:sp>
        <p:nvSpPr>
          <p:cNvPr id="10"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two data vis graphics with gray background</a:t>
            </a:r>
          </a:p>
        </p:txBody>
      </p:sp>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282913876"/>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TH: DataVis - full page graphic">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2"/>
          <p:cNvSpPr>
            <a:spLocks noGrp="1"/>
          </p:cNvSpPr>
          <p:nvPr>
            <p:ph sz="quarter" idx="14"/>
          </p:nvPr>
        </p:nvSpPr>
        <p:spPr>
          <a:xfrm>
            <a:off x="762000" y="2019300"/>
            <a:ext cx="10718799" cy="4099923"/>
          </a:xfrm>
          <a:prstGeom prst="rect">
            <a:avLst/>
          </a:prstGeom>
        </p:spPr>
        <p:txBody>
          <a:bodyPr/>
          <a:lstStyle>
            <a:lvl1pPr marL="0" indent="0">
              <a:spcBef>
                <a:spcPts val="0"/>
              </a:spcBef>
              <a:spcAft>
                <a:spcPts val="1800"/>
              </a:spcAft>
              <a:buNone/>
              <a:defRPr sz="1600"/>
            </a:lvl1pPr>
          </a:lstStyle>
          <a:p>
            <a:pPr lvl="0"/>
            <a:r>
              <a:rPr lang="en-US"/>
              <a:t>Click to edit Master text styles</a:t>
            </a:r>
          </a:p>
        </p:txBody>
      </p:sp>
      <p:sp>
        <p:nvSpPr>
          <p:cNvPr id="7"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large full page data visual graphic</a:t>
            </a:r>
          </a:p>
        </p:txBody>
      </p:sp>
    </p:spTree>
    <p:extLst>
      <p:ext uri="{BB962C8B-B14F-4D97-AF65-F5344CB8AC3E}">
        <p14:creationId xmlns:p14="http://schemas.microsoft.com/office/powerpoint/2010/main" val="129328959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TH: DataVis -  Small tabl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able Placeholder 3"/>
          <p:cNvSpPr>
            <a:spLocks noGrp="1"/>
          </p:cNvSpPr>
          <p:nvPr>
            <p:ph type="tbl" sz="quarter" idx="16" hasCustomPrompt="1"/>
          </p:nvPr>
        </p:nvSpPr>
        <p:spPr>
          <a:xfrm>
            <a:off x="762000" y="2743200"/>
            <a:ext cx="10718800" cy="3200400"/>
          </a:xfrm>
          <a:prstGeom prst="rect">
            <a:avLst/>
          </a:prstGeom>
        </p:spPr>
        <p:txBody>
          <a:bodyPr/>
          <a:lstStyle>
            <a:lvl1pPr marL="0" indent="0">
              <a:buNone/>
              <a:defRPr baseline="0">
                <a:solidFill>
                  <a:schemeClr val="tx1"/>
                </a:solidFill>
              </a:defRPr>
            </a:lvl1pPr>
          </a:lstStyle>
          <a:p>
            <a:r>
              <a:rPr lang="en-US" dirty="0"/>
              <a:t>Small Table – Red is the preferred color for tables; however, you can change the color within the data visualization palette if needed</a:t>
            </a:r>
          </a:p>
        </p:txBody>
      </p:sp>
      <p:sp>
        <p:nvSpPr>
          <p:cNvPr id="7" name="Text Placeholder 5"/>
          <p:cNvSpPr>
            <a:spLocks noGrp="1"/>
          </p:cNvSpPr>
          <p:nvPr>
            <p:ph type="body" sz="quarter" idx="17" hasCustomPrompt="1"/>
          </p:nvPr>
        </p:nvSpPr>
        <p:spPr>
          <a:xfrm>
            <a:off x="762000" y="2019300"/>
            <a:ext cx="10718800" cy="647700"/>
          </a:xfrm>
          <a:prstGeom prst="rect">
            <a:avLst/>
          </a:prstGeom>
        </p:spPr>
        <p:txBody>
          <a:bodyPr anchor="b" anchorCtr="0"/>
          <a:lstStyle>
            <a:lvl1pPr marL="0" indent="0">
              <a:spcBef>
                <a:spcPts val="0"/>
              </a:spcBef>
              <a:spcAft>
                <a:spcPts val="1800"/>
              </a:spcAft>
              <a:buNone/>
              <a:defRPr sz="1600" baseline="0">
                <a:solidFill>
                  <a:schemeClr val="tx1"/>
                </a:solidFill>
                <a:latin typeface="+mn-lt"/>
              </a:defRPr>
            </a:lvl1pPr>
            <a:lvl2pPr marL="457200" indent="0">
              <a:buNone/>
              <a:defRPr sz="2000">
                <a:latin typeface="+mn-lt"/>
              </a:defRPr>
            </a:lvl2pPr>
            <a:lvl3pPr marL="914400" indent="0">
              <a:buNone/>
              <a:defRPr sz="1800">
                <a:latin typeface="+mn-lt"/>
              </a:defRPr>
            </a:lvl3pPr>
            <a:lvl4pPr marL="1371600" indent="0">
              <a:buNone/>
              <a:defRPr sz="1600">
                <a:latin typeface="+mn-lt"/>
              </a:defRPr>
            </a:lvl4pPr>
            <a:lvl5pPr marL="1828800" indent="0">
              <a:buNone/>
              <a:defRPr sz="1600">
                <a:latin typeface="+mn-lt"/>
              </a:defRPr>
            </a:lvl5pPr>
          </a:lstStyle>
          <a:p>
            <a:pPr lvl="0"/>
            <a:r>
              <a:rPr lang="en-US" dirty="0"/>
              <a:t>Body text – Arial 16 pt., black, 18 pt. paragraph spacing after: This text is used for a small description or title to accompany the table below. The page should look clear and concise. </a:t>
            </a:r>
          </a:p>
        </p:txBody>
      </p:sp>
      <p:sp>
        <p:nvSpPr>
          <p:cNvPr id="8" name="Text Placeholder 4"/>
          <p:cNvSpPr>
            <a:spLocks noGrp="1"/>
          </p:cNvSpPr>
          <p:nvPr>
            <p:ph type="body" sz="quarter" idx="18"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Title with body text and small table graphic</a:t>
            </a:r>
          </a:p>
        </p:txBody>
      </p:sp>
    </p:spTree>
    <p:extLst>
      <p:ext uri="{BB962C8B-B14F-4D97-AF65-F5344CB8AC3E}">
        <p14:creationId xmlns:p14="http://schemas.microsoft.com/office/powerpoint/2010/main" val="268385520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ATH: DataVis - Large 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able Placeholder 3"/>
          <p:cNvSpPr>
            <a:spLocks noGrp="1"/>
          </p:cNvSpPr>
          <p:nvPr>
            <p:ph type="tbl" sz="quarter" idx="16" hasCustomPrompt="1"/>
          </p:nvPr>
        </p:nvSpPr>
        <p:spPr>
          <a:xfrm>
            <a:off x="762000" y="849086"/>
            <a:ext cx="10718800" cy="5094514"/>
          </a:xfrm>
          <a:prstGeom prst="rect">
            <a:avLst/>
          </a:prstGeom>
        </p:spPr>
        <p:txBody>
          <a:bodyPr/>
          <a:lstStyle>
            <a:lvl1pPr marL="0" indent="0">
              <a:buNone/>
              <a:defRPr baseline="0">
                <a:solidFill>
                  <a:schemeClr val="tx1"/>
                </a:solidFill>
              </a:defRPr>
            </a:lvl1pPr>
          </a:lstStyle>
          <a:p>
            <a:r>
              <a:rPr lang="en-US" dirty="0"/>
              <a:t>Full page Table – Red is the preferred color for tables; however, you can change the color within the data visualization palette if needed</a:t>
            </a:r>
          </a:p>
        </p:txBody>
      </p:sp>
    </p:spTree>
    <p:extLst>
      <p:ext uri="{BB962C8B-B14F-4D97-AF65-F5344CB8AC3E}">
        <p14:creationId xmlns:p14="http://schemas.microsoft.com/office/powerpoint/2010/main" val="19460487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ATH: Red Title slide w/ editable photo shap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Rectangle 5"/>
          <p:cNvSpPr/>
          <p:nvPr/>
        </p:nvSpPr>
        <p:spPr>
          <a:xfrm>
            <a:off x="0" y="-5291"/>
            <a:ext cx="12192000" cy="68580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b" anchorCtr="0"/>
          <a:lstStyle/>
          <a:p>
            <a:pPr algn="ctr"/>
            <a:endParaRPr lang="en-US"/>
          </a:p>
        </p:txBody>
      </p:sp>
      <p:pic>
        <p:nvPicPr>
          <p:cNvPr id="7" name="Picture 6"/>
          <p:cNvPicPr>
            <a:picLocks noChangeAspect="1"/>
          </p:cNvPicPr>
          <p:nvPr/>
        </p:nvPicPr>
        <p:blipFill>
          <a:blip r:embed="rId2"/>
          <a:stretch>
            <a:fillRect/>
          </a:stretch>
        </p:blipFill>
        <p:spPr>
          <a:xfrm>
            <a:off x="762000" y="5894337"/>
            <a:ext cx="994416" cy="381192"/>
          </a:xfrm>
          <a:prstGeom prst="rect">
            <a:avLst/>
          </a:prstGeom>
        </p:spPr>
      </p:pic>
      <p:sp>
        <p:nvSpPr>
          <p:cNvPr id="8" name="Rectangle 7"/>
          <p:cNvSpPr>
            <a:spLocks noChangeAspect="1"/>
          </p:cNvSpPr>
          <p:nvPr/>
        </p:nvSpPr>
        <p:spPr>
          <a:xfrm>
            <a:off x="8312150" y="1"/>
            <a:ext cx="2927350" cy="14562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Freeform: Shape 8"/>
          <p:cNvSpPr>
            <a:spLocks noChangeAspect="1"/>
          </p:cNvSpPr>
          <p:nvPr/>
        </p:nvSpPr>
        <p:spPr>
          <a:xfrm>
            <a:off x="8312150" y="5391153"/>
            <a:ext cx="2927350" cy="1466850"/>
          </a:xfrm>
          <a:custGeom>
            <a:avLst/>
            <a:gdLst>
              <a:gd name="connsiteX0" fmla="*/ 1097756 w 2195512"/>
              <a:gd name="connsiteY0" fmla="*/ 0 h 1100137"/>
              <a:gd name="connsiteX1" fmla="*/ 2195512 w 2195512"/>
              <a:gd name="connsiteY1" fmla="*/ 1096963 h 1100137"/>
              <a:gd name="connsiteX2" fmla="*/ 2195352 w 2195512"/>
              <a:gd name="connsiteY2" fmla="*/ 1100137 h 1100137"/>
              <a:gd name="connsiteX3" fmla="*/ 161 w 2195512"/>
              <a:gd name="connsiteY3" fmla="*/ 1100137 h 1100137"/>
              <a:gd name="connsiteX4" fmla="*/ 0 w 2195512"/>
              <a:gd name="connsiteY4" fmla="*/ 1096963 h 1100137"/>
              <a:gd name="connsiteX5" fmla="*/ 1097756 w 2195512"/>
              <a:gd name="connsiteY5" fmla="*/ 0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12" h="1100137">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anchor="ctr">
            <a:noAutofit/>
          </a:bodyPr>
          <a:lstStyle/>
          <a:p>
            <a:pPr algn="ctr">
              <a:defRPr/>
            </a:pPr>
            <a:endParaRPr lang="en-US"/>
          </a:p>
        </p:txBody>
      </p:sp>
      <p:sp>
        <p:nvSpPr>
          <p:cNvPr id="10" name="Freeform: Shape 9"/>
          <p:cNvSpPr>
            <a:spLocks noChangeAspect="1"/>
          </p:cNvSpPr>
          <p:nvPr/>
        </p:nvSpPr>
        <p:spPr>
          <a:xfrm>
            <a:off x="8335645" y="1755503"/>
            <a:ext cx="2880360" cy="3336415"/>
          </a:xfrm>
          <a:custGeom>
            <a:avLst/>
            <a:gdLst>
              <a:gd name="connsiteX0" fmla="*/ 1097281 w 2194562"/>
              <a:gd name="connsiteY0" fmla="*/ 0 h 2542032"/>
              <a:gd name="connsiteX1" fmla="*/ 2194561 w 2194562"/>
              <a:gd name="connsiteY1" fmla="*/ 548640 h 2542032"/>
              <a:gd name="connsiteX2" fmla="*/ 2194562 w 2194562"/>
              <a:gd name="connsiteY2" fmla="*/ 548640 h 2542032"/>
              <a:gd name="connsiteX3" fmla="*/ 2194562 w 2194562"/>
              <a:gd name="connsiteY3" fmla="*/ 1993392 h 2542032"/>
              <a:gd name="connsiteX4" fmla="*/ 2194560 w 2194562"/>
              <a:gd name="connsiteY4" fmla="*/ 1993392 h 2542032"/>
              <a:gd name="connsiteX5" fmla="*/ 1097280 w 2194562"/>
              <a:gd name="connsiteY5" fmla="*/ 2542032 h 2542032"/>
              <a:gd name="connsiteX6" fmla="*/ 0 w 2194562"/>
              <a:gd name="connsiteY6" fmla="*/ 1993392 h 2542032"/>
              <a:gd name="connsiteX7" fmla="*/ 1 w 2194562"/>
              <a:gd name="connsiteY7" fmla="*/ 1993392 h 2542032"/>
              <a:gd name="connsiteX8" fmla="*/ 1 w 2194562"/>
              <a:gd name="connsiteY8" fmla="*/ 548640 h 25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2" h="254203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noFill/>
          <a:ln w="15875">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22"/>
          <p:cNvSpPr>
            <a:spLocks noGrp="1"/>
          </p:cNvSpPr>
          <p:nvPr>
            <p:ph type="body" sz="quarter" idx="15" hasCustomPrompt="1"/>
          </p:nvPr>
        </p:nvSpPr>
        <p:spPr>
          <a:xfrm>
            <a:off x="11921553" y="208248"/>
            <a:ext cx="147432" cy="3065893"/>
          </a:xfrm>
          <a:prstGeom prst="rect">
            <a:avLst/>
          </a:prstGeom>
        </p:spPr>
        <p:txBody>
          <a:bodyPr vert="vert270" lIns="0" tIns="0" rIns="0" bIns="0" anchor="t" anchorCtr="0"/>
          <a:lstStyle>
            <a:lvl1pPr algn="r">
              <a:defRPr sz="600" baseline="0">
                <a:solidFill>
                  <a:schemeClr val="bg1"/>
                </a:solidFill>
              </a:defRPr>
            </a:lvl1pPr>
          </a:lstStyle>
          <a:p>
            <a:pPr lvl="0"/>
            <a:r>
              <a:rPr lang="en-US" dirty="0"/>
              <a:t>Photo: Name</a:t>
            </a:r>
          </a:p>
        </p:txBody>
      </p:sp>
      <p:sp>
        <p:nvSpPr>
          <p:cNvPr id="13" name="Text Placeholder 11"/>
          <p:cNvSpPr>
            <a:spLocks noGrp="1"/>
          </p:cNvSpPr>
          <p:nvPr>
            <p:ph type="body" sz="quarter" idx="19" hasCustomPrompt="1"/>
          </p:nvPr>
        </p:nvSpPr>
        <p:spPr>
          <a:xfrm>
            <a:off x="762000" y="593931"/>
            <a:ext cx="2540000" cy="214988"/>
          </a:xfrm>
          <a:prstGeom prst="rect">
            <a:avLst/>
          </a:prstGeom>
        </p:spPr>
        <p:txBody>
          <a:bodyPr lIns="0" tIns="0" rIns="0" bIns="0"/>
          <a:lstStyle>
            <a:lvl1pPr algn="l">
              <a:spcBef>
                <a:spcPts val="0"/>
              </a:spcBef>
              <a:defRPr sz="900" b="1">
                <a:solidFill>
                  <a:schemeClr val="bg1"/>
                </a:solidFill>
              </a:defRPr>
            </a:lvl1pPr>
          </a:lstStyle>
          <a:p>
            <a:pPr lvl="0"/>
            <a:r>
              <a:rPr lang="en-US" dirty="0"/>
              <a:t>Month Day, Year – Arial bold 9 pt. black</a:t>
            </a:r>
          </a:p>
        </p:txBody>
      </p:sp>
      <p:sp>
        <p:nvSpPr>
          <p:cNvPr id="14" name="Text Placeholder 18"/>
          <p:cNvSpPr>
            <a:spLocks noGrp="1"/>
          </p:cNvSpPr>
          <p:nvPr>
            <p:ph type="body" sz="quarter" idx="14" hasCustomPrompt="1"/>
          </p:nvPr>
        </p:nvSpPr>
        <p:spPr>
          <a:xfrm>
            <a:off x="762000" y="4600880"/>
            <a:ext cx="5334000" cy="647700"/>
          </a:xfrm>
          <a:prstGeom prst="rect">
            <a:avLst/>
          </a:prstGeom>
        </p:spPr>
        <p:txBody>
          <a:bodyPr lIns="0" tIns="0" rIns="0" bIns="0"/>
          <a:lstStyle>
            <a:lvl1pPr algn="l">
              <a:spcBef>
                <a:spcPts val="0"/>
              </a:spcBef>
              <a:spcAft>
                <a:spcPts val="0"/>
              </a:spcAft>
              <a:defRPr sz="1100" baseline="0">
                <a:solidFill>
                  <a:schemeClr val="bg1"/>
                </a:solidFill>
                <a:latin typeface="+mn-lt"/>
              </a:defRPr>
            </a:lvl1pPr>
            <a:lvl2pPr algn="l">
              <a:defRPr sz="900"/>
            </a:lvl2pPr>
            <a:lvl3pPr algn="l">
              <a:defRPr sz="900"/>
            </a:lvl3pPr>
            <a:lvl4pPr algn="l">
              <a:defRPr sz="900"/>
            </a:lvl4pPr>
            <a:lvl5pPr algn="l">
              <a:defRPr sz="900"/>
            </a:lvl5pPr>
          </a:lstStyle>
          <a:p>
            <a:pPr lvl="0"/>
            <a:r>
              <a:rPr lang="en-US" dirty="0"/>
              <a:t>Presenter Name - Arial 11 pt. black</a:t>
            </a:r>
            <a:br>
              <a:rPr lang="en-US" dirty="0"/>
            </a:br>
            <a:r>
              <a:rPr lang="en-US" dirty="0"/>
              <a:t>Presenter Title – Arial 11 pt. black</a:t>
            </a:r>
          </a:p>
        </p:txBody>
      </p:sp>
      <p:sp>
        <p:nvSpPr>
          <p:cNvPr id="15" name="Text Placeholder 4"/>
          <p:cNvSpPr>
            <a:spLocks noGrp="1"/>
          </p:cNvSpPr>
          <p:nvPr>
            <p:ph type="body" sz="quarter" idx="16" hasCustomPrompt="1"/>
          </p:nvPr>
        </p:nvSpPr>
        <p:spPr>
          <a:xfrm>
            <a:off x="762000" y="2185988"/>
            <a:ext cx="5333999" cy="1281113"/>
          </a:xfrm>
          <a:prstGeom prst="rect">
            <a:avLst/>
          </a:prstGeom>
        </p:spPr>
        <p:txBody>
          <a:bodyPr lIns="0" tIns="0" rIns="0" bIns="0" anchor="b" anchorCtr="0">
            <a:normAutofit/>
          </a:bodyPr>
          <a:lstStyle>
            <a:lvl1pPr>
              <a:defRPr sz="3600" baseline="0">
                <a:solidFill>
                  <a:schemeClr val="bg1"/>
                </a:solidFill>
                <a:latin typeface="+mj-lt"/>
              </a:defRPr>
            </a:lvl1pPr>
          </a:lstStyle>
          <a:p>
            <a:pPr lvl="0"/>
            <a:r>
              <a:rPr lang="en-US" dirty="0"/>
              <a:t>Presentation title option 3 </a:t>
            </a:r>
            <a:br>
              <a:rPr lang="en-US" dirty="0"/>
            </a:br>
            <a:r>
              <a:rPr lang="en-US" dirty="0"/>
              <a:t>– Arial 36 pt. black</a:t>
            </a:r>
          </a:p>
        </p:txBody>
      </p:sp>
      <p:sp>
        <p:nvSpPr>
          <p:cNvPr id="16" name="Text Placeholder 8"/>
          <p:cNvSpPr>
            <a:spLocks noGrp="1"/>
          </p:cNvSpPr>
          <p:nvPr>
            <p:ph type="body" sz="quarter" idx="17" hasCustomPrompt="1"/>
          </p:nvPr>
        </p:nvSpPr>
        <p:spPr>
          <a:xfrm>
            <a:off x="762000" y="3650041"/>
            <a:ext cx="5334000" cy="557213"/>
          </a:xfrm>
          <a:prstGeom prst="rect">
            <a:avLst/>
          </a:prstGeom>
        </p:spPr>
        <p:txBody>
          <a:bodyPr lIns="0" tIns="0" rIns="0" bIns="0"/>
          <a:lstStyle>
            <a:lvl1pPr>
              <a:defRPr sz="1600">
                <a:solidFill>
                  <a:schemeClr val="bg1"/>
                </a:solidFill>
              </a:defRPr>
            </a:lvl1pPr>
          </a:lstStyle>
          <a:p>
            <a:pPr lvl="0"/>
            <a:r>
              <a:rPr lang="en-US" dirty="0"/>
              <a:t>Presentation subtitle – Arial 16 pt. black</a:t>
            </a:r>
          </a:p>
        </p:txBody>
      </p:sp>
      <p:cxnSp>
        <p:nvCxnSpPr>
          <p:cNvPr id="17" name="Straight Connector 16"/>
          <p:cNvCxnSpPr/>
          <p:nvPr userDrawn="1"/>
        </p:nvCxnSpPr>
        <p:spPr>
          <a:xfrm>
            <a:off x="9773055" y="1854740"/>
            <a:ext cx="0" cy="3138792"/>
          </a:xfrm>
          <a:prstGeom prst="line">
            <a:avLst/>
          </a:prstGeom>
          <a:ln w="12700" cap="flat" cmpd="sng" algn="ctr">
            <a:solidFill>
              <a:schemeClr val="accent2"/>
            </a:solidFill>
            <a:prstDash val="sysDot"/>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8" name="Rectangle 17"/>
          <p:cNvSpPr/>
          <p:nvPr userDrawn="1"/>
        </p:nvSpPr>
        <p:spPr>
          <a:xfrm>
            <a:off x="9777572" y="2165816"/>
            <a:ext cx="821059" cy="307777"/>
          </a:xfrm>
          <a:prstGeom prst="rect">
            <a:avLst/>
          </a:prstGeom>
          <a:ln>
            <a:noFill/>
          </a:ln>
        </p:spPr>
        <p:txBody>
          <a:bodyPr wrap="none">
            <a:spAutoFit/>
          </a:bodyPr>
          <a:lstStyle/>
          <a:p>
            <a:r>
              <a:rPr lang="en-US" sz="1400" i="0" kern="1200" baseline="0" dirty="0">
                <a:solidFill>
                  <a:schemeClr val="accent2"/>
                </a:solidFill>
                <a:latin typeface="Arial" panose="020B0604020202020204" pitchFamily="34" charset="0"/>
                <a:ea typeface="+mn-ea"/>
                <a:cs typeface="+mn-cs"/>
              </a:rPr>
              <a:t>3.71” h </a:t>
            </a:r>
            <a:endParaRPr lang="en-US" sz="1400" dirty="0">
              <a:solidFill>
                <a:schemeClr val="accent2"/>
              </a:solidFill>
            </a:endParaRPr>
          </a:p>
        </p:txBody>
      </p:sp>
      <p:cxnSp>
        <p:nvCxnSpPr>
          <p:cNvPr id="19" name="Straight Connector 18"/>
          <p:cNvCxnSpPr/>
          <p:nvPr userDrawn="1"/>
        </p:nvCxnSpPr>
        <p:spPr>
          <a:xfrm flipH="1">
            <a:off x="8398213" y="3400223"/>
            <a:ext cx="2749685" cy="47827"/>
          </a:xfrm>
          <a:prstGeom prst="line">
            <a:avLst/>
          </a:prstGeom>
          <a:ln w="12700" cap="flat" cmpd="sng" algn="ctr">
            <a:solidFill>
              <a:schemeClr val="accent2"/>
            </a:solidFill>
            <a:prstDash val="sysDot"/>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0" name="Rectangle 19"/>
          <p:cNvSpPr/>
          <p:nvPr userDrawn="1"/>
        </p:nvSpPr>
        <p:spPr>
          <a:xfrm>
            <a:off x="10340501" y="3400223"/>
            <a:ext cx="721672" cy="307777"/>
          </a:xfrm>
          <a:prstGeom prst="rect">
            <a:avLst/>
          </a:prstGeom>
          <a:ln>
            <a:noFill/>
          </a:ln>
        </p:spPr>
        <p:txBody>
          <a:bodyPr wrap="none">
            <a:spAutoFit/>
          </a:bodyPr>
          <a:lstStyle/>
          <a:p>
            <a:r>
              <a:rPr lang="en-US" sz="1400" i="0" kern="1200" baseline="0" dirty="0">
                <a:solidFill>
                  <a:schemeClr val="accent2"/>
                </a:solidFill>
                <a:latin typeface="Arial" panose="020B0604020202020204" pitchFamily="34" charset="0"/>
                <a:ea typeface="+mn-ea"/>
                <a:cs typeface="+mn-cs"/>
              </a:rPr>
              <a:t>3.2” w </a:t>
            </a:r>
            <a:endParaRPr lang="en-US" sz="1400" dirty="0">
              <a:solidFill>
                <a:schemeClr val="accent2"/>
              </a:solidFill>
            </a:endParaRPr>
          </a:p>
        </p:txBody>
      </p:sp>
      <p:sp>
        <p:nvSpPr>
          <p:cNvPr id="11" name="SmartArt Placeholder 11"/>
          <p:cNvSpPr>
            <a:spLocks noGrp="1"/>
          </p:cNvSpPr>
          <p:nvPr>
            <p:ph type="dgm" sz="quarter" idx="18"/>
          </p:nvPr>
        </p:nvSpPr>
        <p:spPr>
          <a:xfrm rot="16200000">
            <a:off x="8080248" y="1960670"/>
            <a:ext cx="3392424" cy="2926080"/>
          </a:xfrm>
          <a:prstGeom prst="hexagon">
            <a:avLst/>
          </a:prstGeom>
          <a:blipFill dpi="0" rotWithShape="0">
            <a:blip r:embed="rId3"/>
            <a:srcRect/>
            <a:stretch>
              <a:fillRect l="-45837" r="-8745"/>
            </a:stretch>
          </a:blipFill>
        </p:spPr>
        <p:txBody>
          <a:bodyPr vert="vert" anchor="ctr" anchorCtr="0"/>
          <a:lstStyle>
            <a:lvl1pPr algn="ctr">
              <a:defRPr sz="3200" baseline="0">
                <a:solidFill>
                  <a:schemeClr val="bg1"/>
                </a:solidFill>
              </a:defRPr>
            </a:lvl1pPr>
          </a:lstStyle>
          <a:p>
            <a:r>
              <a:rPr lang="en-US"/>
              <a:t>Click icon to add SmartArt graphic</a:t>
            </a:r>
            <a:endParaRPr lang="en-US" dirty="0"/>
          </a:p>
        </p:txBody>
      </p:sp>
    </p:spTree>
    <p:extLst>
      <p:ext uri="{BB962C8B-B14F-4D97-AF65-F5344CB8AC3E}">
        <p14:creationId xmlns:p14="http://schemas.microsoft.com/office/powerpoint/2010/main" val="4186685239"/>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TH: Red single thought/quote 1">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Shape 6"/>
          <p:cNvSpPr/>
          <p:nvPr/>
        </p:nvSpPr>
        <p:spPr>
          <a:xfrm>
            <a:off x="4516781" y="1828800"/>
            <a:ext cx="3221328" cy="3221328"/>
          </a:xfrm>
          <a:custGeom>
            <a:avLst/>
            <a:gdLst>
              <a:gd name="connsiteX0" fmla="*/ 1610664 w 3221328"/>
              <a:gd name="connsiteY0" fmla="*/ 581964 h 3221328"/>
              <a:gd name="connsiteX1" fmla="*/ 581964 w 3221328"/>
              <a:gd name="connsiteY1" fmla="*/ 1610664 h 3221328"/>
              <a:gd name="connsiteX2" fmla="*/ 1610664 w 3221328"/>
              <a:gd name="connsiteY2" fmla="*/ 2639364 h 3221328"/>
              <a:gd name="connsiteX3" fmla="*/ 2639364 w 3221328"/>
              <a:gd name="connsiteY3" fmla="*/ 1610664 h 3221328"/>
              <a:gd name="connsiteX4" fmla="*/ 1610664 w 3221328"/>
              <a:gd name="connsiteY4" fmla="*/ 581964 h 3221328"/>
              <a:gd name="connsiteX5" fmla="*/ 1610664 w 3221328"/>
              <a:gd name="connsiteY5" fmla="*/ 0 h 3221328"/>
              <a:gd name="connsiteX6" fmla="*/ 3221328 w 3221328"/>
              <a:gd name="connsiteY6" fmla="*/ 1610664 h 3221328"/>
              <a:gd name="connsiteX7" fmla="*/ 1610664 w 3221328"/>
              <a:gd name="connsiteY7" fmla="*/ 3221328 h 3221328"/>
              <a:gd name="connsiteX8" fmla="*/ 0 w 3221328"/>
              <a:gd name="connsiteY8" fmla="*/ 1610664 h 3221328"/>
              <a:gd name="connsiteX9" fmla="*/ 1610664 w 3221328"/>
              <a:gd name="connsiteY9" fmla="*/ 0 h 32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1328" h="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pic>
        <p:nvPicPr>
          <p:cNvPr id="9" name="Picture 8"/>
          <p:cNvPicPr>
            <a:picLocks noChangeAspect="1"/>
          </p:cNvPicPr>
          <p:nvPr/>
        </p:nvPicPr>
        <p:blipFill>
          <a:blip r:embed="rId2"/>
          <a:stretch>
            <a:fillRect/>
          </a:stretch>
        </p:blipFill>
        <p:spPr>
          <a:xfrm>
            <a:off x="10795491" y="6286500"/>
            <a:ext cx="685309" cy="294956"/>
          </a:xfrm>
          <a:prstGeom prst="rect">
            <a:avLst/>
          </a:prstGeom>
        </p:spPr>
      </p:pic>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407783274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ATH: Red single thought/quote 2">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488498" y="1801445"/>
            <a:ext cx="3240404" cy="3255110"/>
            <a:chOff x="3033544" y="1728371"/>
            <a:chExt cx="3240404" cy="3255110"/>
          </a:xfrm>
        </p:grpSpPr>
        <p:sp>
          <p:nvSpPr>
            <p:cNvPr id="8" name="Oval 7"/>
            <p:cNvSpPr/>
            <p:nvPr/>
          </p:nvSpPr>
          <p:spPr>
            <a:xfrm>
              <a:off x="3033544" y="3671889"/>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33544" y="1728372"/>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962356" y="3671888"/>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62356" y="1728371"/>
              <a:ext cx="1311592" cy="1311592"/>
            </a:xfrm>
            <a:prstGeom prst="ellipse">
              <a:avLst/>
            </a:prstGeom>
            <a:solidFill>
              <a:srgbClr val="F8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2"/>
          <a:stretch>
            <a:fillRect/>
          </a:stretch>
        </p:blipFill>
        <p:spPr>
          <a:xfrm>
            <a:off x="10795491" y="6286500"/>
            <a:ext cx="685309" cy="294956"/>
          </a:xfrm>
          <a:prstGeom prst="rect">
            <a:avLst/>
          </a:prstGeom>
        </p:spPr>
      </p:pic>
      <p:sp>
        <p:nvSpPr>
          <p:cNvPr id="13"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717052628"/>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TH: Red single thought/quote 3">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11"/>
          <p:cNvSpPr/>
          <p:nvPr/>
        </p:nvSpPr>
        <p:spPr>
          <a:xfrm rot="5400000">
            <a:off x="4544758" y="2072835"/>
            <a:ext cx="3155716" cy="27204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77706050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TH: Purple single thought/quote 1">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Freeform: Shape 6"/>
          <p:cNvSpPr/>
          <p:nvPr/>
        </p:nvSpPr>
        <p:spPr>
          <a:xfrm>
            <a:off x="4516781" y="1828800"/>
            <a:ext cx="3221328" cy="3221328"/>
          </a:xfrm>
          <a:custGeom>
            <a:avLst/>
            <a:gdLst>
              <a:gd name="connsiteX0" fmla="*/ 1610664 w 3221328"/>
              <a:gd name="connsiteY0" fmla="*/ 581964 h 3221328"/>
              <a:gd name="connsiteX1" fmla="*/ 581964 w 3221328"/>
              <a:gd name="connsiteY1" fmla="*/ 1610664 h 3221328"/>
              <a:gd name="connsiteX2" fmla="*/ 1610664 w 3221328"/>
              <a:gd name="connsiteY2" fmla="*/ 2639364 h 3221328"/>
              <a:gd name="connsiteX3" fmla="*/ 2639364 w 3221328"/>
              <a:gd name="connsiteY3" fmla="*/ 1610664 h 3221328"/>
              <a:gd name="connsiteX4" fmla="*/ 1610664 w 3221328"/>
              <a:gd name="connsiteY4" fmla="*/ 581964 h 3221328"/>
              <a:gd name="connsiteX5" fmla="*/ 1610664 w 3221328"/>
              <a:gd name="connsiteY5" fmla="*/ 0 h 3221328"/>
              <a:gd name="connsiteX6" fmla="*/ 3221328 w 3221328"/>
              <a:gd name="connsiteY6" fmla="*/ 1610664 h 3221328"/>
              <a:gd name="connsiteX7" fmla="*/ 1610664 w 3221328"/>
              <a:gd name="connsiteY7" fmla="*/ 3221328 h 3221328"/>
              <a:gd name="connsiteX8" fmla="*/ 0 w 3221328"/>
              <a:gd name="connsiteY8" fmla="*/ 1610664 h 3221328"/>
              <a:gd name="connsiteX9" fmla="*/ 1610664 w 3221328"/>
              <a:gd name="connsiteY9" fmla="*/ 0 h 32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1328" h="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373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2760899519"/>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ATH: Purple single thought/quote 2">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rgbClr val="3737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488498" y="1801445"/>
            <a:ext cx="3240404" cy="3255110"/>
            <a:chOff x="3033544" y="1728371"/>
            <a:chExt cx="3240404" cy="3255110"/>
          </a:xfrm>
          <a:solidFill>
            <a:schemeClr val="accent4"/>
          </a:solidFill>
        </p:grpSpPr>
        <p:sp>
          <p:nvSpPr>
            <p:cNvPr id="8" name="Oval 7"/>
            <p:cNvSpPr/>
            <p:nvPr/>
          </p:nvSpPr>
          <p:spPr>
            <a:xfrm>
              <a:off x="3033544" y="3671889"/>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33544" y="1728372"/>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962356" y="3671888"/>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62356" y="1728371"/>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2"/>
          <a:stretch>
            <a:fillRect/>
          </a:stretch>
        </p:blipFill>
        <p:spPr>
          <a:xfrm>
            <a:off x="10795491" y="6286500"/>
            <a:ext cx="685309" cy="294956"/>
          </a:xfrm>
          <a:prstGeom prst="rect">
            <a:avLst/>
          </a:prstGeom>
        </p:spPr>
      </p:pic>
      <p:sp>
        <p:nvSpPr>
          <p:cNvPr id="13" name="Text Placeholder 10"/>
          <p:cNvSpPr>
            <a:spLocks noGrp="1"/>
          </p:cNvSpPr>
          <p:nvPr>
            <p:ph type="body" sz="quarter" idx="11"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197199661"/>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ATH: Purple single thought/quote 3">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11"/>
          <p:cNvSpPr/>
          <p:nvPr/>
        </p:nvSpPr>
        <p:spPr>
          <a:xfrm rot="5400000">
            <a:off x="4544758" y="2072835"/>
            <a:ext cx="3155716" cy="2720445"/>
          </a:xfrm>
          <a:prstGeom prst="triangle">
            <a:avLst/>
          </a:prstGeom>
          <a:solidFill>
            <a:srgbClr val="373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538596185"/>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ATH: Teal single thought/quote 1">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Freeform: Shape 6"/>
          <p:cNvSpPr/>
          <p:nvPr/>
        </p:nvSpPr>
        <p:spPr>
          <a:xfrm>
            <a:off x="4516781" y="1828800"/>
            <a:ext cx="3221328" cy="3221328"/>
          </a:xfrm>
          <a:custGeom>
            <a:avLst/>
            <a:gdLst>
              <a:gd name="connsiteX0" fmla="*/ 1610664 w 3221328"/>
              <a:gd name="connsiteY0" fmla="*/ 581964 h 3221328"/>
              <a:gd name="connsiteX1" fmla="*/ 581964 w 3221328"/>
              <a:gd name="connsiteY1" fmla="*/ 1610664 h 3221328"/>
              <a:gd name="connsiteX2" fmla="*/ 1610664 w 3221328"/>
              <a:gd name="connsiteY2" fmla="*/ 2639364 h 3221328"/>
              <a:gd name="connsiteX3" fmla="*/ 2639364 w 3221328"/>
              <a:gd name="connsiteY3" fmla="*/ 1610664 h 3221328"/>
              <a:gd name="connsiteX4" fmla="*/ 1610664 w 3221328"/>
              <a:gd name="connsiteY4" fmla="*/ 581964 h 3221328"/>
              <a:gd name="connsiteX5" fmla="*/ 1610664 w 3221328"/>
              <a:gd name="connsiteY5" fmla="*/ 0 h 3221328"/>
              <a:gd name="connsiteX6" fmla="*/ 3221328 w 3221328"/>
              <a:gd name="connsiteY6" fmla="*/ 1610664 h 3221328"/>
              <a:gd name="connsiteX7" fmla="*/ 1610664 w 3221328"/>
              <a:gd name="connsiteY7" fmla="*/ 3221328 h 3221328"/>
              <a:gd name="connsiteX8" fmla="*/ 0 w 3221328"/>
              <a:gd name="connsiteY8" fmla="*/ 1610664 h 3221328"/>
              <a:gd name="connsiteX9" fmla="*/ 1610664 w 3221328"/>
              <a:gd name="connsiteY9" fmla="*/ 0 h 32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1328" h="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005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4204650545"/>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TH: Teal single thought/quote 2">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rgbClr val="005A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488498" y="1801445"/>
            <a:ext cx="3240404" cy="3255110"/>
            <a:chOff x="3033544" y="1728371"/>
            <a:chExt cx="3240404" cy="3255110"/>
          </a:xfrm>
          <a:solidFill>
            <a:schemeClr val="accent3"/>
          </a:solidFill>
        </p:grpSpPr>
        <p:sp>
          <p:nvSpPr>
            <p:cNvPr id="8" name="Oval 7"/>
            <p:cNvSpPr/>
            <p:nvPr/>
          </p:nvSpPr>
          <p:spPr>
            <a:xfrm>
              <a:off x="3033544" y="3671889"/>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33544" y="1728372"/>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962356" y="3671888"/>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62356" y="1728371"/>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2"/>
          <a:stretch>
            <a:fillRect/>
          </a:stretch>
        </p:blipFill>
        <p:spPr>
          <a:xfrm>
            <a:off x="10795491" y="6286500"/>
            <a:ext cx="685309" cy="294956"/>
          </a:xfrm>
          <a:prstGeom prst="rect">
            <a:avLst/>
          </a:prstGeom>
        </p:spPr>
      </p:pic>
      <p:sp>
        <p:nvSpPr>
          <p:cNvPr id="13"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268261740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TH: Teal single thought/quote 3">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11"/>
          <p:cNvSpPr/>
          <p:nvPr/>
        </p:nvSpPr>
        <p:spPr>
          <a:xfrm rot="5400000">
            <a:off x="4544758" y="2072835"/>
            <a:ext cx="3155716" cy="2720445"/>
          </a:xfrm>
          <a:prstGeom prst="triangle">
            <a:avLst/>
          </a:prstGeom>
          <a:solidFill>
            <a:srgbClr val="005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2675832685"/>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TH: Green single thought/quote 1">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Freeform: Shape 6"/>
          <p:cNvSpPr/>
          <p:nvPr/>
        </p:nvSpPr>
        <p:spPr>
          <a:xfrm>
            <a:off x="4516781" y="1828800"/>
            <a:ext cx="3221328" cy="3221328"/>
          </a:xfrm>
          <a:custGeom>
            <a:avLst/>
            <a:gdLst>
              <a:gd name="connsiteX0" fmla="*/ 1610664 w 3221328"/>
              <a:gd name="connsiteY0" fmla="*/ 581964 h 3221328"/>
              <a:gd name="connsiteX1" fmla="*/ 581964 w 3221328"/>
              <a:gd name="connsiteY1" fmla="*/ 1610664 h 3221328"/>
              <a:gd name="connsiteX2" fmla="*/ 1610664 w 3221328"/>
              <a:gd name="connsiteY2" fmla="*/ 2639364 h 3221328"/>
              <a:gd name="connsiteX3" fmla="*/ 2639364 w 3221328"/>
              <a:gd name="connsiteY3" fmla="*/ 1610664 h 3221328"/>
              <a:gd name="connsiteX4" fmla="*/ 1610664 w 3221328"/>
              <a:gd name="connsiteY4" fmla="*/ 581964 h 3221328"/>
              <a:gd name="connsiteX5" fmla="*/ 1610664 w 3221328"/>
              <a:gd name="connsiteY5" fmla="*/ 0 h 3221328"/>
              <a:gd name="connsiteX6" fmla="*/ 3221328 w 3221328"/>
              <a:gd name="connsiteY6" fmla="*/ 1610664 h 3221328"/>
              <a:gd name="connsiteX7" fmla="*/ 1610664 w 3221328"/>
              <a:gd name="connsiteY7" fmla="*/ 3221328 h 3221328"/>
              <a:gd name="connsiteX8" fmla="*/ 0 w 3221328"/>
              <a:gd name="connsiteY8" fmla="*/ 1610664 h 3221328"/>
              <a:gd name="connsiteX9" fmla="*/ 1610664 w 3221328"/>
              <a:gd name="connsiteY9" fmla="*/ 0 h 32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1328" h="3221328">
                <a:moveTo>
                  <a:pt x="1610664" y="581964"/>
                </a:moveTo>
                <a:cubicBezTo>
                  <a:pt x="1042529" y="581964"/>
                  <a:pt x="581964" y="1042529"/>
                  <a:pt x="581964" y="1610664"/>
                </a:cubicBezTo>
                <a:cubicBezTo>
                  <a:pt x="581964" y="2178799"/>
                  <a:pt x="1042529" y="2639364"/>
                  <a:pt x="1610664" y="2639364"/>
                </a:cubicBezTo>
                <a:cubicBezTo>
                  <a:pt x="2178799" y="2639364"/>
                  <a:pt x="2639364" y="2178799"/>
                  <a:pt x="2639364" y="1610664"/>
                </a:cubicBezTo>
                <a:cubicBezTo>
                  <a:pt x="2639364" y="1042529"/>
                  <a:pt x="2178799" y="581964"/>
                  <a:pt x="1610664" y="581964"/>
                </a:cubicBezTo>
                <a:close/>
                <a:moveTo>
                  <a:pt x="1610664" y="0"/>
                </a:moveTo>
                <a:cubicBezTo>
                  <a:pt x="2500209" y="0"/>
                  <a:pt x="3221328" y="721119"/>
                  <a:pt x="3221328" y="1610664"/>
                </a:cubicBezTo>
                <a:cubicBezTo>
                  <a:pt x="3221328" y="2500209"/>
                  <a:pt x="2500209" y="3221328"/>
                  <a:pt x="1610664" y="3221328"/>
                </a:cubicBezTo>
                <a:cubicBezTo>
                  <a:pt x="721119" y="3221328"/>
                  <a:pt x="0" y="2500209"/>
                  <a:pt x="0" y="1610664"/>
                </a:cubicBezTo>
                <a:cubicBezTo>
                  <a:pt x="0" y="721119"/>
                  <a:pt x="721119" y="0"/>
                  <a:pt x="1610664" y="0"/>
                </a:cubicBezTo>
                <a:close/>
              </a:path>
            </a:pathLst>
          </a:custGeom>
          <a:solidFill>
            <a:srgbClr val="056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228934894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ATH: Red Title slide w/ shap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Rectangle 5"/>
          <p:cNvSpPr/>
          <p:nvPr/>
        </p:nvSpPr>
        <p:spPr>
          <a:xfrm>
            <a:off x="0" y="-5291"/>
            <a:ext cx="12192000" cy="68580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b" anchorCtr="0"/>
          <a:lstStyle/>
          <a:p>
            <a:pPr algn="ctr"/>
            <a:endParaRPr lang="en-US"/>
          </a:p>
        </p:txBody>
      </p:sp>
      <p:pic>
        <p:nvPicPr>
          <p:cNvPr id="7" name="Picture 6"/>
          <p:cNvPicPr>
            <a:picLocks noChangeAspect="1"/>
          </p:cNvPicPr>
          <p:nvPr/>
        </p:nvPicPr>
        <p:blipFill>
          <a:blip r:embed="rId2"/>
          <a:stretch>
            <a:fillRect/>
          </a:stretch>
        </p:blipFill>
        <p:spPr>
          <a:xfrm>
            <a:off x="762000" y="5894337"/>
            <a:ext cx="994416" cy="381192"/>
          </a:xfrm>
          <a:prstGeom prst="rect">
            <a:avLst/>
          </a:prstGeom>
        </p:spPr>
      </p:pic>
      <p:sp>
        <p:nvSpPr>
          <p:cNvPr id="8" name="Rectangle 7"/>
          <p:cNvSpPr>
            <a:spLocks noChangeAspect="1"/>
          </p:cNvSpPr>
          <p:nvPr/>
        </p:nvSpPr>
        <p:spPr>
          <a:xfrm>
            <a:off x="8312150" y="1"/>
            <a:ext cx="2927350" cy="14562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Freeform: Shape 8"/>
          <p:cNvSpPr>
            <a:spLocks noChangeAspect="1"/>
          </p:cNvSpPr>
          <p:nvPr/>
        </p:nvSpPr>
        <p:spPr>
          <a:xfrm>
            <a:off x="8312150" y="5391153"/>
            <a:ext cx="2927350" cy="1466850"/>
          </a:xfrm>
          <a:custGeom>
            <a:avLst/>
            <a:gdLst>
              <a:gd name="connsiteX0" fmla="*/ 1097756 w 2195512"/>
              <a:gd name="connsiteY0" fmla="*/ 0 h 1100137"/>
              <a:gd name="connsiteX1" fmla="*/ 2195512 w 2195512"/>
              <a:gd name="connsiteY1" fmla="*/ 1096963 h 1100137"/>
              <a:gd name="connsiteX2" fmla="*/ 2195352 w 2195512"/>
              <a:gd name="connsiteY2" fmla="*/ 1100137 h 1100137"/>
              <a:gd name="connsiteX3" fmla="*/ 161 w 2195512"/>
              <a:gd name="connsiteY3" fmla="*/ 1100137 h 1100137"/>
              <a:gd name="connsiteX4" fmla="*/ 0 w 2195512"/>
              <a:gd name="connsiteY4" fmla="*/ 1096963 h 1100137"/>
              <a:gd name="connsiteX5" fmla="*/ 1097756 w 2195512"/>
              <a:gd name="connsiteY5" fmla="*/ 0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12" h="1100137">
                <a:moveTo>
                  <a:pt x="1097756" y="0"/>
                </a:moveTo>
                <a:cubicBezTo>
                  <a:pt x="1704030" y="0"/>
                  <a:pt x="2195512" y="491127"/>
                  <a:pt x="2195512" y="1096963"/>
                </a:cubicBezTo>
                <a:lnTo>
                  <a:pt x="2195352" y="1100137"/>
                </a:lnTo>
                <a:lnTo>
                  <a:pt x="161" y="1100137"/>
                </a:lnTo>
                <a:lnTo>
                  <a:pt x="0" y="1096963"/>
                </a:lnTo>
                <a:cubicBezTo>
                  <a:pt x="0" y="491127"/>
                  <a:pt x="491482" y="0"/>
                  <a:pt x="1097756" y="0"/>
                </a:cubicBez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anchor="ctr">
            <a:noAutofit/>
          </a:bodyPr>
          <a:lstStyle/>
          <a:p>
            <a:pPr algn="ctr">
              <a:defRPr/>
            </a:pPr>
            <a:endParaRPr lang="en-US"/>
          </a:p>
        </p:txBody>
      </p:sp>
      <p:sp>
        <p:nvSpPr>
          <p:cNvPr id="10" name="Freeform: Shape 9"/>
          <p:cNvSpPr>
            <a:spLocks noChangeAspect="1"/>
          </p:cNvSpPr>
          <p:nvPr/>
        </p:nvSpPr>
        <p:spPr>
          <a:xfrm>
            <a:off x="8312151" y="1760840"/>
            <a:ext cx="2926083" cy="3389377"/>
          </a:xfrm>
          <a:custGeom>
            <a:avLst/>
            <a:gdLst>
              <a:gd name="connsiteX0" fmla="*/ 1097281 w 2194562"/>
              <a:gd name="connsiteY0" fmla="*/ 0 h 2542032"/>
              <a:gd name="connsiteX1" fmla="*/ 2194561 w 2194562"/>
              <a:gd name="connsiteY1" fmla="*/ 548640 h 2542032"/>
              <a:gd name="connsiteX2" fmla="*/ 2194562 w 2194562"/>
              <a:gd name="connsiteY2" fmla="*/ 548640 h 2542032"/>
              <a:gd name="connsiteX3" fmla="*/ 2194562 w 2194562"/>
              <a:gd name="connsiteY3" fmla="*/ 1993392 h 2542032"/>
              <a:gd name="connsiteX4" fmla="*/ 2194560 w 2194562"/>
              <a:gd name="connsiteY4" fmla="*/ 1993392 h 2542032"/>
              <a:gd name="connsiteX5" fmla="*/ 1097280 w 2194562"/>
              <a:gd name="connsiteY5" fmla="*/ 2542032 h 2542032"/>
              <a:gd name="connsiteX6" fmla="*/ 0 w 2194562"/>
              <a:gd name="connsiteY6" fmla="*/ 1993392 h 2542032"/>
              <a:gd name="connsiteX7" fmla="*/ 1 w 2194562"/>
              <a:gd name="connsiteY7" fmla="*/ 1993392 h 2542032"/>
              <a:gd name="connsiteX8" fmla="*/ 1 w 2194562"/>
              <a:gd name="connsiteY8" fmla="*/ 548640 h 25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4562" h="2542032">
                <a:moveTo>
                  <a:pt x="1097281" y="0"/>
                </a:moveTo>
                <a:lnTo>
                  <a:pt x="2194561" y="548640"/>
                </a:lnTo>
                <a:lnTo>
                  <a:pt x="2194562" y="548640"/>
                </a:lnTo>
                <a:lnTo>
                  <a:pt x="2194562" y="1993392"/>
                </a:lnTo>
                <a:lnTo>
                  <a:pt x="2194560" y="1993392"/>
                </a:lnTo>
                <a:lnTo>
                  <a:pt x="1097280" y="2542032"/>
                </a:lnTo>
                <a:lnTo>
                  <a:pt x="0" y="1993392"/>
                </a:lnTo>
                <a:lnTo>
                  <a:pt x="1" y="1993392"/>
                </a:lnTo>
                <a:lnTo>
                  <a:pt x="1" y="54864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11"/>
          <p:cNvSpPr>
            <a:spLocks noGrp="1"/>
          </p:cNvSpPr>
          <p:nvPr>
            <p:ph type="body" sz="quarter" idx="13" hasCustomPrompt="1"/>
          </p:nvPr>
        </p:nvSpPr>
        <p:spPr>
          <a:xfrm>
            <a:off x="762000" y="593931"/>
            <a:ext cx="2540000" cy="214988"/>
          </a:xfrm>
          <a:prstGeom prst="rect">
            <a:avLst/>
          </a:prstGeom>
        </p:spPr>
        <p:txBody>
          <a:bodyPr lIns="0" tIns="0" rIns="0" bIns="0"/>
          <a:lstStyle>
            <a:lvl1pPr algn="l">
              <a:spcBef>
                <a:spcPts val="0"/>
              </a:spcBef>
              <a:defRPr sz="900" b="1">
                <a:solidFill>
                  <a:schemeClr val="bg1"/>
                </a:solidFill>
              </a:defRPr>
            </a:lvl1pPr>
          </a:lstStyle>
          <a:p>
            <a:pPr lvl="0"/>
            <a:r>
              <a:rPr lang="en-US" dirty="0"/>
              <a:t>Month Day, Year – Arial bold 9 pt. black</a:t>
            </a:r>
          </a:p>
        </p:txBody>
      </p:sp>
      <p:sp>
        <p:nvSpPr>
          <p:cNvPr id="12" name="Text Placeholder 18"/>
          <p:cNvSpPr>
            <a:spLocks noGrp="1"/>
          </p:cNvSpPr>
          <p:nvPr>
            <p:ph type="body" sz="quarter" idx="14" hasCustomPrompt="1"/>
          </p:nvPr>
        </p:nvSpPr>
        <p:spPr>
          <a:xfrm>
            <a:off x="762000" y="4600880"/>
            <a:ext cx="5334000" cy="647700"/>
          </a:xfrm>
          <a:prstGeom prst="rect">
            <a:avLst/>
          </a:prstGeom>
        </p:spPr>
        <p:txBody>
          <a:bodyPr lIns="0" tIns="0" rIns="0" bIns="0"/>
          <a:lstStyle>
            <a:lvl1pPr algn="l">
              <a:defRPr sz="1100" baseline="0">
                <a:solidFill>
                  <a:schemeClr val="bg1"/>
                </a:solidFill>
                <a:latin typeface="+mn-lt"/>
              </a:defRPr>
            </a:lvl1pPr>
            <a:lvl2pPr algn="l">
              <a:defRPr sz="900"/>
            </a:lvl2pPr>
            <a:lvl3pPr algn="l">
              <a:defRPr sz="900"/>
            </a:lvl3pPr>
            <a:lvl4pPr algn="l">
              <a:defRPr sz="900"/>
            </a:lvl4pPr>
            <a:lvl5pPr algn="l">
              <a:defRPr sz="900"/>
            </a:lvl5pPr>
          </a:lstStyle>
          <a:p>
            <a:pPr lvl="0"/>
            <a:r>
              <a:rPr lang="en-US" dirty="0"/>
              <a:t>Presenter Name - Arial 11 pt. black</a:t>
            </a:r>
            <a:br>
              <a:rPr lang="en-US" dirty="0"/>
            </a:br>
            <a:r>
              <a:rPr lang="en-US" dirty="0"/>
              <a:t>Presenter Title – Arial 11 pt. black</a:t>
            </a:r>
          </a:p>
        </p:txBody>
      </p:sp>
      <p:sp>
        <p:nvSpPr>
          <p:cNvPr id="13" name="Text Placeholder 4"/>
          <p:cNvSpPr>
            <a:spLocks noGrp="1"/>
          </p:cNvSpPr>
          <p:nvPr>
            <p:ph type="body" sz="quarter" idx="16" hasCustomPrompt="1"/>
          </p:nvPr>
        </p:nvSpPr>
        <p:spPr>
          <a:xfrm>
            <a:off x="762001" y="2185988"/>
            <a:ext cx="5334000" cy="1281113"/>
          </a:xfrm>
          <a:prstGeom prst="rect">
            <a:avLst/>
          </a:prstGeom>
        </p:spPr>
        <p:txBody>
          <a:bodyPr lIns="0" tIns="0" rIns="0" bIns="0" anchor="b" anchorCtr="0">
            <a:normAutofit/>
          </a:bodyPr>
          <a:lstStyle>
            <a:lvl1pPr>
              <a:defRPr sz="3600" baseline="0">
                <a:solidFill>
                  <a:schemeClr val="bg1"/>
                </a:solidFill>
                <a:latin typeface="+mj-lt"/>
              </a:defRPr>
            </a:lvl1pPr>
          </a:lstStyle>
          <a:p>
            <a:pPr lvl="0"/>
            <a:r>
              <a:rPr lang="en-US" dirty="0"/>
              <a:t>Presentation title option 4 </a:t>
            </a:r>
            <a:br>
              <a:rPr lang="en-US" dirty="0"/>
            </a:br>
            <a:r>
              <a:rPr lang="en-US" dirty="0"/>
              <a:t>– Arial 36 pt. black</a:t>
            </a:r>
          </a:p>
        </p:txBody>
      </p:sp>
      <p:sp>
        <p:nvSpPr>
          <p:cNvPr id="14" name="Text Placeholder 8"/>
          <p:cNvSpPr>
            <a:spLocks noGrp="1"/>
          </p:cNvSpPr>
          <p:nvPr>
            <p:ph type="body" sz="quarter" idx="17" hasCustomPrompt="1"/>
          </p:nvPr>
        </p:nvSpPr>
        <p:spPr>
          <a:xfrm>
            <a:off x="762000" y="3650041"/>
            <a:ext cx="5334000" cy="557213"/>
          </a:xfrm>
          <a:prstGeom prst="rect">
            <a:avLst/>
          </a:prstGeom>
        </p:spPr>
        <p:txBody>
          <a:bodyPr lIns="0" tIns="0" rIns="0" bIns="0"/>
          <a:lstStyle>
            <a:lvl1pPr>
              <a:defRPr sz="1600">
                <a:solidFill>
                  <a:schemeClr val="bg1"/>
                </a:solidFill>
              </a:defRPr>
            </a:lvl1pPr>
          </a:lstStyle>
          <a:p>
            <a:pPr lvl="0"/>
            <a:r>
              <a:rPr lang="en-US" dirty="0"/>
              <a:t>Presentation subtitle – Arial 16 pt. black</a:t>
            </a:r>
          </a:p>
        </p:txBody>
      </p:sp>
    </p:spTree>
    <p:extLst>
      <p:ext uri="{BB962C8B-B14F-4D97-AF65-F5344CB8AC3E}">
        <p14:creationId xmlns:p14="http://schemas.microsoft.com/office/powerpoint/2010/main" val="1503228889"/>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ATH: Green single thought/quote 2">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rgbClr val="05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 name="Group 6"/>
          <p:cNvGrpSpPr/>
          <p:nvPr/>
        </p:nvGrpSpPr>
        <p:grpSpPr>
          <a:xfrm>
            <a:off x="4488498" y="1801445"/>
            <a:ext cx="3240404" cy="3255110"/>
            <a:chOff x="3033544" y="1728371"/>
            <a:chExt cx="3240404" cy="3255110"/>
          </a:xfrm>
          <a:solidFill>
            <a:schemeClr val="accent5"/>
          </a:solidFill>
        </p:grpSpPr>
        <p:sp>
          <p:nvSpPr>
            <p:cNvPr id="8" name="Oval 7"/>
            <p:cNvSpPr/>
            <p:nvPr/>
          </p:nvSpPr>
          <p:spPr>
            <a:xfrm>
              <a:off x="3033544" y="3671889"/>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033544" y="1728372"/>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962356" y="3671888"/>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962356" y="1728371"/>
              <a:ext cx="1311592" cy="13115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2"/>
          <a:stretch>
            <a:fillRect/>
          </a:stretch>
        </p:blipFill>
        <p:spPr>
          <a:xfrm>
            <a:off x="10795491" y="6286500"/>
            <a:ext cx="685309" cy="294956"/>
          </a:xfrm>
          <a:prstGeom prst="rect">
            <a:avLst/>
          </a:prstGeom>
        </p:spPr>
      </p:pic>
      <p:sp>
        <p:nvSpPr>
          <p:cNvPr id="13"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3768337681"/>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ATH: Green single thought/quote 3">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riangle 11"/>
          <p:cNvSpPr/>
          <p:nvPr/>
        </p:nvSpPr>
        <p:spPr>
          <a:xfrm rot="5400000">
            <a:off x="4544758" y="2072835"/>
            <a:ext cx="3155716" cy="2720445"/>
          </a:xfrm>
          <a:prstGeom prst="triangle">
            <a:avLst/>
          </a:prstGeom>
          <a:solidFill>
            <a:srgbClr val="056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0795491" y="6286500"/>
            <a:ext cx="685309" cy="294956"/>
          </a:xfrm>
          <a:prstGeom prst="rect">
            <a:avLst/>
          </a:prstGeom>
        </p:spPr>
      </p:pic>
      <p:sp>
        <p:nvSpPr>
          <p:cNvPr id="9" name="Text Placeholder 10"/>
          <p:cNvSpPr>
            <a:spLocks noGrp="1"/>
          </p:cNvSpPr>
          <p:nvPr>
            <p:ph type="body" sz="quarter" idx="13" hasCustomPrompt="1"/>
          </p:nvPr>
        </p:nvSpPr>
        <p:spPr>
          <a:xfrm>
            <a:off x="1681228" y="2019300"/>
            <a:ext cx="8829545" cy="2819400"/>
          </a:xfrm>
          <a:prstGeom prst="rect">
            <a:avLst/>
          </a:prstGeom>
        </p:spPr>
        <p:txBody>
          <a:bodyPr lIns="0" tIns="0" rIns="0" bIns="0" anchor="ctr" anchorCtr="0"/>
          <a:lstStyle>
            <a:lvl1pPr algn="ctr">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Singular thought, quote, or idea</a:t>
            </a:r>
            <a:br>
              <a:rPr lang="en-US" dirty="0"/>
            </a:br>
            <a:r>
              <a:rPr lang="en-US" dirty="0"/>
              <a:t>- Arial 48 pt. white.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49313831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ATH: Red/Teal impact slide">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795491" y="6286500"/>
            <a:ext cx="685309" cy="294956"/>
          </a:xfrm>
          <a:prstGeom prst="rect">
            <a:avLst/>
          </a:prstGeom>
        </p:spPr>
      </p:pic>
      <p:sp>
        <p:nvSpPr>
          <p:cNvPr id="8" name="Hexagon 7"/>
          <p:cNvSpPr/>
          <p:nvPr/>
        </p:nvSpPr>
        <p:spPr>
          <a:xfrm rot="16200000">
            <a:off x="3552826" y="1235425"/>
            <a:ext cx="5086350" cy="4387150"/>
          </a:xfrm>
          <a:prstGeom prst="hexagon">
            <a:avLst/>
          </a:prstGeom>
          <a:solidFill>
            <a:srgbClr val="005A8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 Placeholder 10"/>
          <p:cNvSpPr>
            <a:spLocks noGrp="1"/>
          </p:cNvSpPr>
          <p:nvPr>
            <p:ph type="body" sz="quarter" idx="13" hasCustomPrompt="1"/>
          </p:nvPr>
        </p:nvSpPr>
        <p:spPr>
          <a:xfrm>
            <a:off x="4152899" y="2019300"/>
            <a:ext cx="3867151" cy="2819400"/>
          </a:xfrm>
          <a:prstGeom prst="rect">
            <a:avLst/>
          </a:prstGeom>
        </p:spPr>
        <p:txBody>
          <a:bodyPr lIns="0" tIns="0" rIns="0" bIns="0" anchor="ctr" anchorCtr="0"/>
          <a:lstStyle>
            <a:lvl1pPr algn="ctr">
              <a:defRPr sz="32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Impactful information for emphasis – Arial 32 pt.: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3222463376"/>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TH: Purple/greenl impact slide">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795491" y="6286500"/>
            <a:ext cx="685309" cy="294956"/>
          </a:xfrm>
          <a:prstGeom prst="rect">
            <a:avLst/>
          </a:prstGeom>
        </p:spPr>
      </p:pic>
      <p:sp>
        <p:nvSpPr>
          <p:cNvPr id="8" name="Decagon 7"/>
          <p:cNvSpPr/>
          <p:nvPr/>
        </p:nvSpPr>
        <p:spPr>
          <a:xfrm rot="16200000">
            <a:off x="3695702" y="1028702"/>
            <a:ext cx="4800598" cy="4800598"/>
          </a:xfrm>
          <a:prstGeom prst="decagon">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 Placeholder 10"/>
          <p:cNvSpPr>
            <a:spLocks noGrp="1"/>
          </p:cNvSpPr>
          <p:nvPr>
            <p:ph type="body" sz="quarter" idx="13" hasCustomPrompt="1"/>
          </p:nvPr>
        </p:nvSpPr>
        <p:spPr>
          <a:xfrm>
            <a:off x="4152899" y="2019300"/>
            <a:ext cx="3867151" cy="2819400"/>
          </a:xfrm>
          <a:prstGeom prst="rect">
            <a:avLst/>
          </a:prstGeom>
        </p:spPr>
        <p:txBody>
          <a:bodyPr lIns="0" tIns="0" rIns="0" bIns="0" anchor="ctr" anchorCtr="0"/>
          <a:lstStyle>
            <a:lvl1pPr algn="ctr">
              <a:defRPr sz="32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Impactful information for emphasis – Arial 32 pt.: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65485629"/>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TH: Green/purple impact slide">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795491" y="6286500"/>
            <a:ext cx="685309" cy="294956"/>
          </a:xfrm>
          <a:prstGeom prst="rect">
            <a:avLst/>
          </a:prstGeom>
        </p:spPr>
      </p:pic>
      <p:sp>
        <p:nvSpPr>
          <p:cNvPr id="8" name="Hexagon 7"/>
          <p:cNvSpPr/>
          <p:nvPr/>
        </p:nvSpPr>
        <p:spPr>
          <a:xfrm rot="16200000">
            <a:off x="3552826" y="1235425"/>
            <a:ext cx="5086350" cy="4387150"/>
          </a:xfrm>
          <a:prstGeom prst="hexagon">
            <a:avLst/>
          </a:prstGeom>
          <a:solidFill>
            <a:srgbClr val="37379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 Placeholder 10"/>
          <p:cNvSpPr>
            <a:spLocks noGrp="1"/>
          </p:cNvSpPr>
          <p:nvPr>
            <p:ph type="body" sz="quarter" idx="13" hasCustomPrompt="1"/>
          </p:nvPr>
        </p:nvSpPr>
        <p:spPr>
          <a:xfrm>
            <a:off x="4152899" y="2019300"/>
            <a:ext cx="3867151" cy="2819400"/>
          </a:xfrm>
          <a:prstGeom prst="rect">
            <a:avLst/>
          </a:prstGeom>
        </p:spPr>
        <p:txBody>
          <a:bodyPr lIns="0" tIns="0" rIns="0" bIns="0" anchor="ctr" anchorCtr="0"/>
          <a:lstStyle>
            <a:lvl1pPr algn="ctr">
              <a:defRPr sz="32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Impactful information for emphasis – Arial 32 pt.: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99530928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TH: Teal/red impact slide">
    <p:spTree>
      <p:nvGrpSpPr>
        <p:cNvPr id="1" name=""/>
        <p:cNvGrpSpPr/>
        <p:nvPr/>
      </p:nvGrpSpPr>
      <p:grpSpPr>
        <a:xfrm>
          <a:off x="0" y="0"/>
          <a:ext cx="0" cy="0"/>
          <a:chOff x="0" y="0"/>
          <a:chExt cx="0" cy="0"/>
        </a:xfrm>
      </p:grpSpPr>
      <p:sp>
        <p:nvSpPr>
          <p:cNvPr id="6" name="Rectangle 5"/>
          <p:cNvSpPr/>
          <p:nvPr/>
        </p:nvSpPr>
        <p:spPr>
          <a:xfrm>
            <a:off x="7139" y="0"/>
            <a:ext cx="12192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10795491" y="6286500"/>
            <a:ext cx="685309" cy="294956"/>
          </a:xfrm>
          <a:prstGeom prst="rect">
            <a:avLst/>
          </a:prstGeom>
        </p:spPr>
      </p:pic>
      <p:sp>
        <p:nvSpPr>
          <p:cNvPr id="8" name="Decagon 7"/>
          <p:cNvSpPr/>
          <p:nvPr/>
        </p:nvSpPr>
        <p:spPr>
          <a:xfrm rot="16200000">
            <a:off x="3695702" y="1028702"/>
            <a:ext cx="4800598" cy="4800598"/>
          </a:xfrm>
          <a:prstGeom prst="dec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 Placeholder 10"/>
          <p:cNvSpPr>
            <a:spLocks noGrp="1"/>
          </p:cNvSpPr>
          <p:nvPr>
            <p:ph type="body" sz="quarter" idx="13" hasCustomPrompt="1"/>
          </p:nvPr>
        </p:nvSpPr>
        <p:spPr>
          <a:xfrm>
            <a:off x="4152899" y="2019300"/>
            <a:ext cx="3867151" cy="2819400"/>
          </a:xfrm>
          <a:prstGeom prst="rect">
            <a:avLst/>
          </a:prstGeom>
        </p:spPr>
        <p:txBody>
          <a:bodyPr lIns="0" tIns="0" rIns="0" bIns="0" anchor="ctr" anchorCtr="0"/>
          <a:lstStyle>
            <a:lvl1pPr algn="ctr">
              <a:defRPr sz="32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Impactful information for emphasis – Arial 32 pt.: Keep short</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990402471"/>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ATH: Red/red impact graphic">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Hexagon 6"/>
          <p:cNvSpPr/>
          <p:nvPr/>
        </p:nvSpPr>
        <p:spPr>
          <a:xfrm>
            <a:off x="3137632" y="851824"/>
            <a:ext cx="5959926" cy="513786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17"/>
          <p:cNvSpPr/>
          <p:nvPr/>
        </p:nvSpPr>
        <p:spPr>
          <a:xfrm>
            <a:off x="1" y="792108"/>
            <a:ext cx="3014597" cy="5197583"/>
          </a:xfrm>
          <a:custGeom>
            <a:avLst/>
            <a:gdLst>
              <a:gd name="connsiteX0" fmla="*/ 0 w 2259599"/>
              <a:gd name="connsiteY0" fmla="*/ 0 h 3895861"/>
              <a:gd name="connsiteX1" fmla="*/ 2259599 w 2259599"/>
              <a:gd name="connsiteY1" fmla="*/ 3895861 h 3895861"/>
              <a:gd name="connsiteX2" fmla="*/ 0 w 2259599"/>
              <a:gd name="connsiteY2" fmla="*/ 3895861 h 3895861"/>
            </a:gdLst>
            <a:ahLst/>
            <a:cxnLst>
              <a:cxn ang="0">
                <a:pos x="connsiteX0" y="connsiteY0"/>
              </a:cxn>
              <a:cxn ang="0">
                <a:pos x="connsiteX1" y="connsiteY1"/>
              </a:cxn>
              <a:cxn ang="0">
                <a:pos x="connsiteX2" y="connsiteY2"/>
              </a:cxn>
            </a:cxnLst>
            <a:rect l="l" t="t" r="r" b="b"/>
            <a:pathLst>
              <a:path w="2259599" h="3895861">
                <a:moveTo>
                  <a:pt x="0" y="0"/>
                </a:moveTo>
                <a:lnTo>
                  <a:pt x="2259599" y="3895861"/>
                </a:lnTo>
                <a:lnTo>
                  <a:pt x="0" y="389586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8"/>
          <p:cNvSpPr/>
          <p:nvPr/>
        </p:nvSpPr>
        <p:spPr>
          <a:xfrm>
            <a:off x="9746018" y="857664"/>
            <a:ext cx="2453261" cy="5126184"/>
          </a:xfrm>
          <a:custGeom>
            <a:avLst/>
            <a:gdLst>
              <a:gd name="connsiteX0" fmla="*/ 1838848 w 1838848"/>
              <a:gd name="connsiteY0" fmla="*/ 0 h 3842344"/>
              <a:gd name="connsiteX1" fmla="*/ 1838848 w 1838848"/>
              <a:gd name="connsiteY1" fmla="*/ 3842344 h 3842344"/>
              <a:gd name="connsiteX2" fmla="*/ 1728674 w 1838848"/>
              <a:gd name="connsiteY2" fmla="*/ 3836781 h 3842344"/>
              <a:gd name="connsiteX3" fmla="*/ 0 w 1838848"/>
              <a:gd name="connsiteY3" fmla="*/ 1921172 h 3842344"/>
              <a:gd name="connsiteX4" fmla="*/ 1728674 w 1838848"/>
              <a:gd name="connsiteY4" fmla="*/ 5564 h 384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48" h="3842344">
                <a:moveTo>
                  <a:pt x="1838848" y="0"/>
                </a:moveTo>
                <a:lnTo>
                  <a:pt x="1838848" y="3842344"/>
                </a:lnTo>
                <a:lnTo>
                  <a:pt x="1728674" y="3836781"/>
                </a:lnTo>
                <a:cubicBezTo>
                  <a:pt x="757704" y="3738173"/>
                  <a:pt x="0" y="2918159"/>
                  <a:pt x="0" y="1921172"/>
                </a:cubicBezTo>
                <a:cubicBezTo>
                  <a:pt x="0" y="924186"/>
                  <a:pt x="757704" y="104171"/>
                  <a:pt x="1728674" y="556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3"/>
          <p:cNvSpPr>
            <a:spLocks noGrp="1"/>
          </p:cNvSpPr>
          <p:nvPr>
            <p:ph type="body" sz="quarter" idx="13" hasCustomPrompt="1"/>
          </p:nvPr>
        </p:nvSpPr>
        <p:spPr>
          <a:xfrm>
            <a:off x="4430081" y="2406422"/>
            <a:ext cx="3375025" cy="1200150"/>
          </a:xfrm>
          <a:prstGeom prst="rect">
            <a:avLst/>
          </a:prstGeom>
        </p:spPr>
        <p:txBody>
          <a:bodyPr lIns="0" tIns="0" rIns="0" bIns="0"/>
          <a:lstStyle>
            <a:lvl1pPr algn="ctr">
              <a:defRPr sz="8200">
                <a:solidFill>
                  <a:schemeClr val="tx1"/>
                </a:solidFill>
                <a:latin typeface="+mj-lt"/>
              </a:defRPr>
            </a:lvl1pPr>
          </a:lstStyle>
          <a:p>
            <a:pPr lvl="0"/>
            <a:r>
              <a:rPr lang="en-US" dirty="0"/>
              <a:t>100%</a:t>
            </a:r>
          </a:p>
        </p:txBody>
      </p:sp>
      <p:sp>
        <p:nvSpPr>
          <p:cNvPr id="11" name="Text Placeholder 13"/>
          <p:cNvSpPr>
            <a:spLocks noGrp="1"/>
          </p:cNvSpPr>
          <p:nvPr>
            <p:ph type="body" sz="quarter" idx="14" hasCustomPrompt="1"/>
          </p:nvPr>
        </p:nvSpPr>
        <p:spPr>
          <a:xfrm>
            <a:off x="4430081" y="3654197"/>
            <a:ext cx="3375025" cy="928024"/>
          </a:xfrm>
          <a:prstGeom prst="rect">
            <a:avLst/>
          </a:prstGeom>
        </p:spPr>
        <p:txBody>
          <a:bodyPr lIns="0" tIns="0" rIns="0" bIns="0"/>
          <a:lstStyle>
            <a:lvl1pPr algn="ctr">
              <a:defRPr sz="1600">
                <a:solidFill>
                  <a:schemeClr val="tx1"/>
                </a:solidFill>
              </a:defRPr>
            </a:lvl1pPr>
          </a:lstStyle>
          <a:p>
            <a:pPr lvl="0"/>
            <a:r>
              <a:rPr lang="en-US" dirty="0"/>
              <a:t>Further context</a:t>
            </a:r>
          </a:p>
          <a:p>
            <a:pPr lvl="0"/>
            <a:r>
              <a:rPr lang="en-US" dirty="0"/>
              <a:t>for number(s)</a:t>
            </a:r>
          </a:p>
        </p:txBody>
      </p:sp>
      <p:pic>
        <p:nvPicPr>
          <p:cNvPr id="12" name="Picture 11"/>
          <p:cNvPicPr>
            <a:picLocks noChangeAspect="1"/>
          </p:cNvPicPr>
          <p:nvPr/>
        </p:nvPicPr>
        <p:blipFill>
          <a:blip r:embed="rId2"/>
          <a:stretch>
            <a:fillRect/>
          </a:stretch>
        </p:blipFill>
        <p:spPr>
          <a:xfrm>
            <a:off x="10795491" y="6286500"/>
            <a:ext cx="685309" cy="294956"/>
          </a:xfrm>
          <a:prstGeom prst="rect">
            <a:avLst/>
          </a:prstGeom>
        </p:spPr>
      </p:pic>
      <p:sp>
        <p:nvSpPr>
          <p:cNvPr id="3" name="Footer Placeholder 2"/>
          <p:cNvSpPr>
            <a:spLocks noGrp="1"/>
          </p:cNvSpPr>
          <p:nvPr>
            <p:ph type="ftr" sz="quarter" idx="10"/>
          </p:nvPr>
        </p:nvSpPr>
        <p:spPr/>
        <p:txBody>
          <a:bodyPr/>
          <a:lstStyle>
            <a:lvl1pPr>
              <a:defRPr>
                <a:solidFill>
                  <a:schemeClr val="bg1"/>
                </a:solidFill>
              </a:defRPr>
            </a:lvl1pPr>
          </a:lstStyle>
          <a:p>
            <a:r>
              <a:rPr lang="en-US"/>
              <a:t>Optional footer (program team name, etc.)</a:t>
            </a:r>
            <a:endParaRPr lang="en-US" dirty="0"/>
          </a:p>
        </p:txBody>
      </p:sp>
      <p:sp>
        <p:nvSpPr>
          <p:cNvPr id="4" name="Date Placeholder 3"/>
          <p:cNvSpPr>
            <a:spLocks noGrp="1"/>
          </p:cNvSpPr>
          <p:nvPr>
            <p:ph type="dt" sz="half" idx="11"/>
          </p:nvPr>
        </p:nvSpPr>
        <p:spPr/>
        <p:txBody>
          <a:bodyPr/>
          <a:lstStyle>
            <a:lvl1pPr>
              <a:defRPr>
                <a:solidFill>
                  <a:schemeClr val="bg1"/>
                </a:solidFill>
              </a:defRPr>
            </a:lvl1p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1543578637"/>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TH: Final slides - contact info">
    <p:spTree>
      <p:nvGrpSpPr>
        <p:cNvPr id="1" name=""/>
        <p:cNvGrpSpPr/>
        <p:nvPr/>
      </p:nvGrpSpPr>
      <p:grpSpPr>
        <a:xfrm>
          <a:off x="0" y="0"/>
          <a:ext cx="0" cy="0"/>
          <a:chOff x="0" y="0"/>
          <a:chExt cx="0" cy="0"/>
        </a:xfrm>
      </p:grpSpPr>
      <p:sp>
        <p:nvSpPr>
          <p:cNvPr id="3" name="TextBox 2"/>
          <p:cNvSpPr txBox="1"/>
          <p:nvPr/>
        </p:nvSpPr>
        <p:spPr>
          <a:xfrm>
            <a:off x="762000" y="2743201"/>
            <a:ext cx="3305907" cy="1538883"/>
          </a:xfrm>
          <a:prstGeom prst="rect">
            <a:avLst/>
          </a:prstGeom>
          <a:noFill/>
        </p:spPr>
        <p:txBody>
          <a:bodyPr wrap="square" lIns="0" tIns="0" rIns="0" bIns="0" rtlCol="0" anchor="t">
            <a:spAutoFit/>
          </a:bodyPr>
          <a:lstStyle/>
          <a:p>
            <a:pPr>
              <a:lnSpc>
                <a:spcPts val="4000"/>
              </a:lnSpc>
              <a:spcAft>
                <a:spcPts val="1800"/>
              </a:spcAft>
            </a:pPr>
            <a:r>
              <a:rPr lang="en-US" sz="3200" dirty="0">
                <a:solidFill>
                  <a:srgbClr val="F65050"/>
                </a:solidFill>
                <a:latin typeface="+mj-lt"/>
                <a:cs typeface="Arial" panose="020B0604020202020204" pitchFamily="34" charset="0"/>
              </a:rPr>
              <a:t>For more information contact:</a:t>
            </a:r>
          </a:p>
        </p:txBody>
      </p:sp>
      <p:sp>
        <p:nvSpPr>
          <p:cNvPr id="9" name="Text Placeholder 7"/>
          <p:cNvSpPr>
            <a:spLocks noGrp="1"/>
          </p:cNvSpPr>
          <p:nvPr>
            <p:ph type="body" sz="quarter" idx="10" hasCustomPrompt="1"/>
          </p:nvPr>
        </p:nvSpPr>
        <p:spPr>
          <a:xfrm>
            <a:off x="6324600" y="2802268"/>
            <a:ext cx="4219575" cy="2768108"/>
          </a:xfrm>
          <a:prstGeom prst="rect">
            <a:avLst/>
          </a:prstGeom>
        </p:spPr>
        <p:txBody>
          <a:bodyPr/>
          <a:lstStyle>
            <a:lvl1pPr>
              <a:spcBef>
                <a:spcPts val="0"/>
              </a:spcBef>
              <a:spcAft>
                <a:spcPts val="600"/>
              </a:spcAft>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dirty="0"/>
              <a:t>First and Last name</a:t>
            </a:r>
          </a:p>
          <a:p>
            <a:pPr lvl="0"/>
            <a:r>
              <a:rPr lang="en-US" dirty="0"/>
              <a:t>email@path.org</a:t>
            </a:r>
          </a:p>
          <a:p>
            <a:pPr lvl="0"/>
            <a:endParaRPr lang="en-US" dirty="0"/>
          </a:p>
          <a:p>
            <a:pPr lvl="0"/>
            <a:r>
              <a:rPr lang="en-US" dirty="0"/>
              <a:t>First and Last name</a:t>
            </a:r>
          </a:p>
          <a:p>
            <a:pPr lvl="0"/>
            <a:r>
              <a:rPr lang="en-US" dirty="0"/>
              <a:t>email@path.org</a:t>
            </a:r>
          </a:p>
        </p:txBody>
      </p:sp>
      <p:sp>
        <p:nvSpPr>
          <p:cNvPr id="4" name="Rectangle 3"/>
          <p:cNvSpPr/>
          <p:nvPr/>
        </p:nvSpPr>
        <p:spPr>
          <a:xfrm>
            <a:off x="532737" y="6257676"/>
            <a:ext cx="11131826" cy="461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28707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TH: Final slides - closing slide Beig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5043051" y="2977252"/>
            <a:ext cx="2105898" cy="886489"/>
          </a:xfrm>
          <a:prstGeom prst="rect">
            <a:avLst/>
          </a:prstGeom>
        </p:spPr>
      </p:pic>
    </p:spTree>
    <p:extLst>
      <p:ext uri="{BB962C8B-B14F-4D97-AF65-F5344CB8AC3E}">
        <p14:creationId xmlns:p14="http://schemas.microsoft.com/office/powerpoint/2010/main" val="1354947652"/>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TH: Final slides - closing slide Re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5043051" y="3016866"/>
            <a:ext cx="2105898" cy="807260"/>
          </a:xfrm>
          <a:prstGeom prst="rect">
            <a:avLst/>
          </a:prstGeom>
        </p:spPr>
      </p:pic>
    </p:spTree>
    <p:extLst>
      <p:ext uri="{BB962C8B-B14F-4D97-AF65-F5344CB8AC3E}">
        <p14:creationId xmlns:p14="http://schemas.microsoft.com/office/powerpoint/2010/main" val="297135605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ATH: blank page">
    <p:spTree>
      <p:nvGrpSpPr>
        <p:cNvPr id="1" name=""/>
        <p:cNvGrpSpPr/>
        <p:nvPr/>
      </p:nvGrpSpPr>
      <p:grpSpPr>
        <a:xfrm>
          <a:off x="0" y="0"/>
          <a:ext cx="0" cy="0"/>
          <a:chOff x="0" y="0"/>
          <a:chExt cx="0" cy="0"/>
        </a:xfrm>
      </p:grpSpPr>
      <p:sp>
        <p:nvSpPr>
          <p:cNvPr id="3" name="Rectangle 2"/>
          <p:cNvSpPr/>
          <p:nvPr/>
        </p:nvSpPr>
        <p:spPr>
          <a:xfrm>
            <a:off x="532737" y="6146358"/>
            <a:ext cx="11131826" cy="5724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63392"/>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REFERENCE ONLY: PATH Color palette">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325563" y="557920"/>
            <a:ext cx="3290887"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454E60"/>
                </a:solidFill>
                <a:latin typeface="Arial" panose="020B0604020202020204" pitchFamily="34" charset="0"/>
                <a:cs typeface="Arial" panose="020B0604020202020204" pitchFamily="34" charset="0"/>
              </a:rPr>
              <a:t>Core Colors</a:t>
            </a:r>
          </a:p>
        </p:txBody>
      </p:sp>
      <p:sp>
        <p:nvSpPr>
          <p:cNvPr id="45" name="TextBox 44"/>
          <p:cNvSpPr txBox="1">
            <a:spLocks noChangeArrowheads="1"/>
          </p:cNvSpPr>
          <p:nvPr/>
        </p:nvSpPr>
        <p:spPr bwMode="auto">
          <a:xfrm>
            <a:off x="1320007" y="774787"/>
            <a:ext cx="20583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0" dirty="0">
                <a:solidFill>
                  <a:srgbClr val="454E60"/>
                </a:solidFill>
                <a:latin typeface="Arial" panose="020B0604020202020204" pitchFamily="34" charset="0"/>
                <a:cs typeface="Arial" panose="020B0604020202020204" pitchFamily="34" charset="0"/>
              </a:rPr>
              <a:t>Hero</a:t>
            </a:r>
          </a:p>
        </p:txBody>
      </p:sp>
      <p:sp>
        <p:nvSpPr>
          <p:cNvPr id="46" name="TextBox 45"/>
          <p:cNvSpPr txBox="1">
            <a:spLocks noChangeArrowheads="1"/>
          </p:cNvSpPr>
          <p:nvPr/>
        </p:nvSpPr>
        <p:spPr bwMode="auto">
          <a:xfrm>
            <a:off x="7524962" y="768402"/>
            <a:ext cx="20583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0" dirty="0">
                <a:solidFill>
                  <a:srgbClr val="454E60"/>
                </a:solidFill>
                <a:latin typeface="Arial" panose="020B0604020202020204" pitchFamily="34" charset="0"/>
                <a:cs typeface="Arial" panose="020B0604020202020204" pitchFamily="34" charset="0"/>
              </a:rPr>
              <a:t>Typographic</a:t>
            </a:r>
          </a:p>
        </p:txBody>
      </p:sp>
      <p:sp>
        <p:nvSpPr>
          <p:cNvPr id="47" name="TextBox 46"/>
          <p:cNvSpPr txBox="1">
            <a:spLocks noChangeArrowheads="1"/>
          </p:cNvSpPr>
          <p:nvPr/>
        </p:nvSpPr>
        <p:spPr bwMode="auto">
          <a:xfrm>
            <a:off x="4441975" y="774787"/>
            <a:ext cx="205838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0" dirty="0">
                <a:solidFill>
                  <a:srgbClr val="454E60"/>
                </a:solidFill>
                <a:latin typeface="Arial" panose="020B0604020202020204" pitchFamily="34" charset="0"/>
                <a:cs typeface="Arial" panose="020B0604020202020204" pitchFamily="34" charset="0"/>
              </a:rPr>
              <a:t>Neutral backgrounds</a:t>
            </a:r>
          </a:p>
        </p:txBody>
      </p:sp>
      <p:sp>
        <p:nvSpPr>
          <p:cNvPr id="4" name="Rectangle 3"/>
          <p:cNvSpPr/>
          <p:nvPr/>
        </p:nvSpPr>
        <p:spPr bwMode="auto">
          <a:xfrm>
            <a:off x="1327477" y="1065640"/>
            <a:ext cx="2927589" cy="2080937"/>
          </a:xfrm>
          <a:prstGeom prst="rect">
            <a:avLst/>
          </a:prstGeom>
          <a:solidFill>
            <a:srgbClr val="F7505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PATH Red</a:t>
            </a:r>
          </a:p>
          <a:p>
            <a:pPr>
              <a:defRPr/>
            </a:pPr>
            <a:r>
              <a:rPr lang="en-US" sz="600" dirty="0">
                <a:latin typeface="Arial" panose="020B0604020202020204" pitchFamily="34" charset="0"/>
                <a:cs typeface="Arial" panose="020B0604020202020204" pitchFamily="34" charset="0"/>
              </a:rPr>
              <a:t>RGB: 246, 80, 80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F65050</a:t>
            </a:r>
          </a:p>
        </p:txBody>
      </p:sp>
      <p:grpSp>
        <p:nvGrpSpPr>
          <p:cNvPr id="48" name="Group 47"/>
          <p:cNvGrpSpPr/>
          <p:nvPr/>
        </p:nvGrpSpPr>
        <p:grpSpPr>
          <a:xfrm>
            <a:off x="4441975" y="1065641"/>
            <a:ext cx="2911985" cy="2080936"/>
            <a:chOff x="5672138" y="1152160"/>
            <a:chExt cx="2042205" cy="2080936"/>
          </a:xfrm>
        </p:grpSpPr>
        <p:sp>
          <p:nvSpPr>
            <p:cNvPr id="6" name="Rectangle 5"/>
            <p:cNvSpPr/>
            <p:nvPr/>
          </p:nvSpPr>
          <p:spPr bwMode="auto">
            <a:xfrm>
              <a:off x="5672138" y="1152160"/>
              <a:ext cx="2042205" cy="103429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solidFill>
                    <a:srgbClr val="454E60"/>
                  </a:solidFill>
                  <a:latin typeface="Arial" panose="020B0604020202020204" pitchFamily="34" charset="0"/>
                  <a:cs typeface="Arial" panose="020B0604020202020204" pitchFamily="34" charset="0"/>
                </a:rPr>
                <a:t>PATH Light Gray</a:t>
              </a:r>
            </a:p>
            <a:p>
              <a:pPr>
                <a:defRPr/>
              </a:pPr>
              <a:r>
                <a:rPr lang="en-US" sz="600" dirty="0">
                  <a:solidFill>
                    <a:srgbClr val="454E60"/>
                  </a:solidFill>
                  <a:latin typeface="Arial" panose="020B0604020202020204" pitchFamily="34" charset="0"/>
                  <a:cs typeface="Arial" panose="020B0604020202020204" pitchFamily="34" charset="0"/>
                </a:rPr>
                <a:t>RGB: 232, 234, 235</a:t>
              </a:r>
              <a:br>
                <a:rPr lang="en-US" sz="600" dirty="0">
                  <a:solidFill>
                    <a:srgbClr val="454E60"/>
                  </a:solidFill>
                  <a:latin typeface="Arial" panose="020B0604020202020204" pitchFamily="34" charset="0"/>
                  <a:cs typeface="Arial" panose="020B0604020202020204" pitchFamily="34" charset="0"/>
                </a:rPr>
              </a:br>
              <a:r>
                <a:rPr lang="en-US" sz="600" dirty="0">
                  <a:solidFill>
                    <a:srgbClr val="454E60"/>
                  </a:solidFill>
                  <a:latin typeface="Arial" panose="020B0604020202020204" pitchFamily="34" charset="0"/>
                  <a:cs typeface="Arial" panose="020B0604020202020204" pitchFamily="34" charset="0"/>
                </a:rPr>
                <a:t>HEX: E8EAEB</a:t>
              </a:r>
            </a:p>
          </p:txBody>
        </p:sp>
        <p:sp>
          <p:nvSpPr>
            <p:cNvPr id="41" name="Rectangle 40"/>
            <p:cNvSpPr/>
            <p:nvPr/>
          </p:nvSpPr>
          <p:spPr bwMode="auto">
            <a:xfrm>
              <a:off x="5672138" y="2265617"/>
              <a:ext cx="2042205" cy="967479"/>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solidFill>
                    <a:srgbClr val="454E60"/>
                  </a:solidFill>
                  <a:latin typeface="Arial" panose="020B0604020202020204" pitchFamily="34" charset="0"/>
                  <a:cs typeface="Arial" panose="020B0604020202020204" pitchFamily="34" charset="0"/>
                </a:rPr>
                <a:t>PATH Beige</a:t>
              </a:r>
            </a:p>
            <a:p>
              <a:pPr>
                <a:defRPr/>
              </a:pPr>
              <a:r>
                <a:rPr lang="en-US" sz="600" dirty="0">
                  <a:solidFill>
                    <a:srgbClr val="454E60"/>
                  </a:solidFill>
                  <a:latin typeface="Arial" panose="020B0604020202020204" pitchFamily="34" charset="0"/>
                  <a:cs typeface="Arial" panose="020B0604020202020204" pitchFamily="34" charset="0"/>
                </a:rPr>
                <a:t>RGB: 244, 237, 231</a:t>
              </a:r>
              <a:br>
                <a:rPr lang="en-US" sz="600" dirty="0">
                  <a:solidFill>
                    <a:srgbClr val="454E60"/>
                  </a:solidFill>
                  <a:latin typeface="Arial" panose="020B0604020202020204" pitchFamily="34" charset="0"/>
                  <a:cs typeface="Arial" panose="020B0604020202020204" pitchFamily="34" charset="0"/>
                </a:rPr>
              </a:br>
              <a:r>
                <a:rPr lang="en-US" sz="600" dirty="0">
                  <a:solidFill>
                    <a:srgbClr val="454E60"/>
                  </a:solidFill>
                  <a:latin typeface="Arial" panose="020B0604020202020204" pitchFamily="34" charset="0"/>
                  <a:cs typeface="Arial" panose="020B0604020202020204" pitchFamily="34" charset="0"/>
                </a:rPr>
                <a:t>HEX: F4EDE7</a:t>
              </a:r>
            </a:p>
          </p:txBody>
        </p:sp>
      </p:grpSp>
      <p:grpSp>
        <p:nvGrpSpPr>
          <p:cNvPr id="3" name="Group 2"/>
          <p:cNvGrpSpPr/>
          <p:nvPr/>
        </p:nvGrpSpPr>
        <p:grpSpPr>
          <a:xfrm>
            <a:off x="7524962" y="1071815"/>
            <a:ext cx="2890429" cy="2080936"/>
            <a:chOff x="3512449" y="1152160"/>
            <a:chExt cx="2027087" cy="2080936"/>
          </a:xfrm>
        </p:grpSpPr>
        <p:sp>
          <p:nvSpPr>
            <p:cNvPr id="5" name="Rectangle 4"/>
            <p:cNvSpPr/>
            <p:nvPr/>
          </p:nvSpPr>
          <p:spPr bwMode="auto">
            <a:xfrm>
              <a:off x="3512449" y="1152160"/>
              <a:ext cx="2027087" cy="1034294"/>
            </a:xfrm>
            <a:prstGeom prst="rect">
              <a:avLst/>
            </a:prstGeom>
            <a:solidFill>
              <a:srgbClr val="454E6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latin typeface="Arial" panose="020B0604020202020204" pitchFamily="34" charset="0"/>
                  <a:cs typeface="Arial" panose="020B0604020202020204" pitchFamily="34" charset="0"/>
                </a:rPr>
                <a:t>PATH Gray</a:t>
              </a:r>
            </a:p>
            <a:p>
              <a:pPr>
                <a:defRPr/>
              </a:pPr>
              <a:r>
                <a:rPr lang="en-US" sz="600" dirty="0">
                  <a:latin typeface="Arial" panose="020B0604020202020204" pitchFamily="34" charset="0"/>
                  <a:cs typeface="Arial" panose="020B0604020202020204" pitchFamily="34" charset="0"/>
                </a:rPr>
                <a:t>RGB: 70, 79, 97</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464F60</a:t>
              </a:r>
            </a:p>
          </p:txBody>
        </p:sp>
        <p:sp>
          <p:nvSpPr>
            <p:cNvPr id="43" name="Rectangle 42"/>
            <p:cNvSpPr/>
            <p:nvPr/>
          </p:nvSpPr>
          <p:spPr bwMode="auto">
            <a:xfrm>
              <a:off x="3512449" y="2265617"/>
              <a:ext cx="2027087" cy="96747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latin typeface="Arial" panose="020B0604020202020204" pitchFamily="34" charset="0"/>
                  <a:cs typeface="Arial" panose="020B0604020202020204" pitchFamily="34" charset="0"/>
                </a:rPr>
                <a:t>Black</a:t>
              </a:r>
            </a:p>
            <a:p>
              <a:pPr>
                <a:defRPr/>
              </a:pPr>
              <a:r>
                <a:rPr lang="en-US" sz="600" dirty="0">
                  <a:latin typeface="Arial" panose="020B0604020202020204" pitchFamily="34" charset="0"/>
                  <a:cs typeface="Arial" panose="020B0604020202020204" pitchFamily="34" charset="0"/>
                </a:rPr>
                <a:t>RGB: 0, 0, 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000000</a:t>
              </a:r>
            </a:p>
          </p:txBody>
        </p:sp>
      </p:grpSp>
      <p:sp>
        <p:nvSpPr>
          <p:cNvPr id="44" name="TextBox 43"/>
          <p:cNvSpPr txBox="1">
            <a:spLocks noChangeArrowheads="1"/>
          </p:cNvSpPr>
          <p:nvPr/>
        </p:nvSpPr>
        <p:spPr bwMode="auto">
          <a:xfrm>
            <a:off x="1327477" y="3540982"/>
            <a:ext cx="4692484"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454E60"/>
                </a:solidFill>
                <a:latin typeface="Arial" panose="020B0604020202020204" pitchFamily="34" charset="0"/>
                <a:cs typeface="Arial" panose="020B0604020202020204" pitchFamily="34" charset="0"/>
              </a:rPr>
              <a:t>Support Colors</a:t>
            </a:r>
          </a:p>
        </p:txBody>
      </p:sp>
      <p:grpSp>
        <p:nvGrpSpPr>
          <p:cNvPr id="2" name="Group 1"/>
          <p:cNvGrpSpPr/>
          <p:nvPr/>
        </p:nvGrpSpPr>
        <p:grpSpPr>
          <a:xfrm>
            <a:off x="1320007" y="3828359"/>
            <a:ext cx="9117700" cy="2199908"/>
            <a:chOff x="1320007" y="3638705"/>
            <a:chExt cx="3966706" cy="2616863"/>
          </a:xfrm>
        </p:grpSpPr>
        <p:cxnSp>
          <p:nvCxnSpPr>
            <p:cNvPr id="66" name="Straight Connector 65"/>
            <p:cNvCxnSpPr/>
            <p:nvPr/>
          </p:nvCxnSpPr>
          <p:spPr>
            <a:xfrm>
              <a:off x="3322253" y="4592320"/>
              <a:ext cx="0" cy="1151467"/>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67" name="Group 66"/>
            <p:cNvGrpSpPr/>
            <p:nvPr/>
          </p:nvGrpSpPr>
          <p:grpSpPr>
            <a:xfrm>
              <a:off x="1320007" y="3638705"/>
              <a:ext cx="3966706" cy="821046"/>
              <a:chOff x="7039149" y="3042090"/>
              <a:chExt cx="3966706" cy="821046"/>
            </a:xfrm>
          </p:grpSpPr>
          <p:sp>
            <p:nvSpPr>
              <p:cNvPr id="68" name="Rectangle 67"/>
              <p:cNvSpPr/>
              <p:nvPr/>
            </p:nvSpPr>
            <p:spPr bwMode="auto">
              <a:xfrm>
                <a:off x="7039149" y="3042090"/>
                <a:ext cx="957716" cy="82104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solidFill>
                      <a:schemeClr val="bg1"/>
                    </a:solidFill>
                    <a:latin typeface="Arial" panose="020B0604020202020204" pitchFamily="34" charset="0"/>
                    <a:cs typeface="Arial" panose="020B0604020202020204" pitchFamily="34" charset="0"/>
                  </a:rPr>
                  <a:t>Dark Red</a:t>
                </a:r>
              </a:p>
              <a:p>
                <a:pPr>
                  <a:defRPr/>
                </a:pPr>
                <a:r>
                  <a:rPr lang="en-US" sz="600" dirty="0">
                    <a:solidFill>
                      <a:schemeClr val="bg1"/>
                    </a:solidFill>
                    <a:latin typeface="Arial" panose="020B0604020202020204" pitchFamily="34" charset="0"/>
                    <a:cs typeface="Arial" panose="020B0604020202020204" pitchFamily="34" charset="0"/>
                  </a:rPr>
                  <a:t>RGB: 168,</a:t>
                </a:r>
                <a:r>
                  <a:rPr lang="en-US" sz="600" baseline="0" dirty="0">
                    <a:solidFill>
                      <a:schemeClr val="bg1"/>
                    </a:solidFill>
                    <a:latin typeface="Arial" panose="020B0604020202020204" pitchFamily="34" charset="0"/>
                    <a:cs typeface="Arial" panose="020B0604020202020204" pitchFamily="34" charset="0"/>
                  </a:rPr>
                  <a:t> 0, 30</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A8001E</a:t>
                </a:r>
              </a:p>
            </p:txBody>
          </p:sp>
          <p:sp>
            <p:nvSpPr>
              <p:cNvPr id="69" name="Rectangle 68"/>
              <p:cNvSpPr/>
              <p:nvPr/>
            </p:nvSpPr>
            <p:spPr bwMode="auto">
              <a:xfrm>
                <a:off x="8043449" y="3047158"/>
                <a:ext cx="957716" cy="802137"/>
              </a:xfrm>
              <a:prstGeom prst="rect">
                <a:avLst/>
              </a:prstGeom>
              <a:solidFill>
                <a:srgbClr val="37379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Dark Purple</a:t>
                </a:r>
              </a:p>
              <a:p>
                <a:pPr>
                  <a:defRPr/>
                </a:pPr>
                <a:r>
                  <a:rPr lang="en-US" sz="600" dirty="0">
                    <a:latin typeface="Arial" panose="020B0604020202020204" pitchFamily="34" charset="0"/>
                    <a:cs typeface="Arial" panose="020B0604020202020204" pitchFamily="34" charset="0"/>
                  </a:rPr>
                  <a:t>RGB: 55, 55, 155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37379B</a:t>
                </a:r>
              </a:p>
            </p:txBody>
          </p:sp>
          <p:sp>
            <p:nvSpPr>
              <p:cNvPr id="70" name="Rectangle 69"/>
              <p:cNvSpPr/>
              <p:nvPr/>
            </p:nvSpPr>
            <p:spPr bwMode="auto">
              <a:xfrm>
                <a:off x="9045794" y="3042090"/>
                <a:ext cx="957716" cy="802137"/>
              </a:xfrm>
              <a:prstGeom prst="rect">
                <a:avLst/>
              </a:prstGeom>
              <a:solidFill>
                <a:srgbClr val="005A87"/>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Dark Teal</a:t>
                </a:r>
              </a:p>
              <a:p>
                <a:pPr>
                  <a:defRPr/>
                </a:pPr>
                <a:r>
                  <a:rPr lang="en-US" sz="600" dirty="0">
                    <a:latin typeface="Arial" panose="020B0604020202020204" pitchFamily="34" charset="0"/>
                    <a:cs typeface="Arial" panose="020B0604020202020204" pitchFamily="34" charset="0"/>
                  </a:rPr>
                  <a:t>RGB: 0, 90, 135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005A87</a:t>
                </a:r>
              </a:p>
            </p:txBody>
          </p:sp>
          <p:sp>
            <p:nvSpPr>
              <p:cNvPr id="71" name="Rectangle 70"/>
              <p:cNvSpPr/>
              <p:nvPr/>
            </p:nvSpPr>
            <p:spPr bwMode="auto">
              <a:xfrm>
                <a:off x="10048139" y="3042090"/>
                <a:ext cx="957716" cy="802136"/>
              </a:xfrm>
              <a:prstGeom prst="rect">
                <a:avLst/>
              </a:prstGeom>
              <a:solidFill>
                <a:srgbClr val="056E23"/>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Dark Green</a:t>
                </a:r>
              </a:p>
              <a:p>
                <a:pPr>
                  <a:defRPr/>
                </a:pPr>
                <a:r>
                  <a:rPr lang="en-US" sz="600" dirty="0">
                    <a:solidFill>
                      <a:schemeClr val="bg1"/>
                    </a:solidFill>
                    <a:latin typeface="Arial" panose="020B0604020202020204" pitchFamily="34" charset="0"/>
                    <a:cs typeface="Arial" panose="020B0604020202020204" pitchFamily="34" charset="0"/>
                  </a:rPr>
                  <a:t>RGB: 5, 110, 35</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056E23</a:t>
                </a:r>
              </a:p>
            </p:txBody>
          </p:sp>
        </p:grpSp>
        <p:grpSp>
          <p:nvGrpSpPr>
            <p:cNvPr id="72" name="Group 71"/>
            <p:cNvGrpSpPr/>
            <p:nvPr/>
          </p:nvGrpSpPr>
          <p:grpSpPr>
            <a:xfrm>
              <a:off x="1320007" y="4538216"/>
              <a:ext cx="3966706" cy="821046"/>
              <a:chOff x="7039149" y="4184041"/>
              <a:chExt cx="3966706" cy="821046"/>
            </a:xfrm>
          </p:grpSpPr>
          <p:sp>
            <p:nvSpPr>
              <p:cNvPr id="73" name="Rectangle 72"/>
              <p:cNvSpPr/>
              <p:nvPr/>
            </p:nvSpPr>
            <p:spPr bwMode="auto">
              <a:xfrm>
                <a:off x="7039149" y="4184041"/>
                <a:ext cx="957716" cy="82104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solidFill>
                      <a:schemeClr val="bg1"/>
                    </a:solidFill>
                    <a:latin typeface="Arial" panose="020B0604020202020204" pitchFamily="34" charset="0"/>
                    <a:cs typeface="Arial" panose="020B0604020202020204" pitchFamily="34" charset="0"/>
                  </a:rPr>
                  <a:t>PATH Red</a:t>
                </a:r>
              </a:p>
              <a:p>
                <a:pPr>
                  <a:defRPr/>
                </a:pPr>
                <a:r>
                  <a:rPr lang="en-US" sz="600" dirty="0">
                    <a:latin typeface="Arial" panose="020B0604020202020204" pitchFamily="34" charset="0"/>
                    <a:cs typeface="Arial" panose="020B0604020202020204" pitchFamily="34" charset="0"/>
                  </a:rPr>
                  <a:t>RGB: 246, 80, 80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F65050</a:t>
                </a:r>
              </a:p>
            </p:txBody>
          </p:sp>
          <p:sp>
            <p:nvSpPr>
              <p:cNvPr id="74" name="Rectangle 73"/>
              <p:cNvSpPr/>
              <p:nvPr/>
            </p:nvSpPr>
            <p:spPr bwMode="auto">
              <a:xfrm>
                <a:off x="8043449" y="4189109"/>
                <a:ext cx="957716" cy="80213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Purple</a:t>
                </a:r>
              </a:p>
              <a:p>
                <a:pPr>
                  <a:defRPr/>
                </a:pPr>
                <a:r>
                  <a:rPr lang="en-US" sz="600" dirty="0">
                    <a:latin typeface="Arial" panose="020B0604020202020204" pitchFamily="34" charset="0"/>
                    <a:cs typeface="Arial" panose="020B0604020202020204" pitchFamily="34" charset="0"/>
                  </a:rPr>
                  <a:t>RGB: 80, 80, 205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5050CD</a:t>
                </a:r>
              </a:p>
            </p:txBody>
          </p:sp>
          <p:sp>
            <p:nvSpPr>
              <p:cNvPr id="75" name="Rectangle 74"/>
              <p:cNvSpPr/>
              <p:nvPr/>
            </p:nvSpPr>
            <p:spPr bwMode="auto">
              <a:xfrm>
                <a:off x="9045794" y="4184041"/>
                <a:ext cx="957716" cy="80213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Teal</a:t>
                </a:r>
              </a:p>
              <a:p>
                <a:pPr>
                  <a:defRPr/>
                </a:pPr>
                <a:r>
                  <a:rPr lang="en-US" sz="600" dirty="0">
                    <a:latin typeface="Arial" panose="020B0604020202020204" pitchFamily="34" charset="0"/>
                    <a:cs typeface="Arial" panose="020B0604020202020204" pitchFamily="34" charset="0"/>
                  </a:rPr>
                  <a:t>RGB: 0, 140, 155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008C9B</a:t>
                </a:r>
              </a:p>
            </p:txBody>
          </p:sp>
          <p:sp>
            <p:nvSpPr>
              <p:cNvPr id="76" name="Rectangle 75"/>
              <p:cNvSpPr/>
              <p:nvPr/>
            </p:nvSpPr>
            <p:spPr bwMode="auto">
              <a:xfrm>
                <a:off x="10048139" y="4184041"/>
                <a:ext cx="957716" cy="80213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Green</a:t>
                </a:r>
              </a:p>
              <a:p>
                <a:pPr>
                  <a:defRPr/>
                </a:pPr>
                <a:r>
                  <a:rPr lang="en-US" sz="600" dirty="0">
                    <a:solidFill>
                      <a:schemeClr val="bg1"/>
                    </a:solidFill>
                    <a:latin typeface="Arial" panose="020B0604020202020204" pitchFamily="34" charset="0"/>
                    <a:cs typeface="Arial" panose="020B0604020202020204" pitchFamily="34" charset="0"/>
                  </a:rPr>
                  <a:t>RGB: 30, 175, 95</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1EAF5F</a:t>
                </a:r>
              </a:p>
            </p:txBody>
          </p:sp>
        </p:grpSp>
        <p:grpSp>
          <p:nvGrpSpPr>
            <p:cNvPr id="77" name="Group 76"/>
            <p:cNvGrpSpPr/>
            <p:nvPr/>
          </p:nvGrpSpPr>
          <p:grpSpPr>
            <a:xfrm>
              <a:off x="1320007" y="5434522"/>
              <a:ext cx="3966706" cy="821046"/>
              <a:chOff x="7039149" y="5325993"/>
              <a:chExt cx="3966706" cy="821046"/>
            </a:xfrm>
          </p:grpSpPr>
          <p:sp>
            <p:nvSpPr>
              <p:cNvPr id="78" name="Rectangle 77"/>
              <p:cNvSpPr/>
              <p:nvPr/>
            </p:nvSpPr>
            <p:spPr bwMode="auto">
              <a:xfrm>
                <a:off x="7039149" y="5325993"/>
                <a:ext cx="957716" cy="821046"/>
              </a:xfrm>
              <a:prstGeom prst="rect">
                <a:avLst/>
              </a:prstGeom>
              <a:solidFill>
                <a:srgbClr val="FBB9B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600" dirty="0">
                    <a:solidFill>
                      <a:schemeClr val="tx1"/>
                    </a:solidFill>
                    <a:latin typeface="Arial" panose="020B0604020202020204" pitchFamily="34" charset="0"/>
                    <a:cs typeface="Arial" panose="020B0604020202020204" pitchFamily="34" charset="0"/>
                  </a:rPr>
                  <a:t>Pastel Red</a:t>
                </a:r>
              </a:p>
              <a:p>
                <a:pPr>
                  <a:defRPr/>
                </a:pPr>
                <a:r>
                  <a:rPr lang="en-US" sz="600" dirty="0">
                    <a:solidFill>
                      <a:schemeClr val="tx1"/>
                    </a:solidFill>
                    <a:latin typeface="Arial" panose="020B0604020202020204" pitchFamily="34" charset="0"/>
                    <a:cs typeface="Arial" panose="020B0604020202020204" pitchFamily="34" charset="0"/>
                  </a:rPr>
                  <a:t>RGB: 251, 185, 185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FBB9B9</a:t>
                </a:r>
              </a:p>
            </p:txBody>
          </p:sp>
          <p:sp>
            <p:nvSpPr>
              <p:cNvPr id="79" name="Rectangle 78"/>
              <p:cNvSpPr/>
              <p:nvPr/>
            </p:nvSpPr>
            <p:spPr bwMode="auto">
              <a:xfrm>
                <a:off x="8043449" y="5331061"/>
                <a:ext cx="957716" cy="802137"/>
              </a:xfrm>
              <a:prstGeom prst="rect">
                <a:avLst/>
              </a:prstGeom>
              <a:solidFill>
                <a:srgbClr val="FFE178"/>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Pastel Yellow</a:t>
                </a:r>
              </a:p>
              <a:p>
                <a:pPr>
                  <a:defRPr/>
                </a:pPr>
                <a:r>
                  <a:rPr lang="en-US" sz="600" dirty="0">
                    <a:solidFill>
                      <a:schemeClr val="tx1"/>
                    </a:solidFill>
                    <a:latin typeface="Arial" panose="020B0604020202020204" pitchFamily="34" charset="0"/>
                    <a:cs typeface="Arial" panose="020B0604020202020204" pitchFamily="34" charset="0"/>
                  </a:rPr>
                  <a:t>RGB: 255, 225, 120</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FFE178</a:t>
                </a:r>
              </a:p>
            </p:txBody>
          </p:sp>
          <p:sp>
            <p:nvSpPr>
              <p:cNvPr id="80" name="Rectangle 79"/>
              <p:cNvSpPr/>
              <p:nvPr/>
            </p:nvSpPr>
            <p:spPr bwMode="auto">
              <a:xfrm>
                <a:off x="9045794" y="5325993"/>
                <a:ext cx="957716" cy="802137"/>
              </a:xfrm>
              <a:prstGeom prst="rect">
                <a:avLst/>
              </a:prstGeom>
              <a:solidFill>
                <a:srgbClr val="99D1D7"/>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Pastel Teal</a:t>
                </a:r>
              </a:p>
              <a:p>
                <a:pPr>
                  <a:defRPr/>
                </a:pPr>
                <a:r>
                  <a:rPr lang="en-US" sz="600" dirty="0">
                    <a:solidFill>
                      <a:schemeClr val="tx1"/>
                    </a:solidFill>
                    <a:latin typeface="Arial" panose="020B0604020202020204" pitchFamily="34" charset="0"/>
                    <a:cs typeface="Arial" panose="020B0604020202020204" pitchFamily="34" charset="0"/>
                  </a:rPr>
                  <a:t>RGB: 153, 209, 215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99D1D7</a:t>
                </a:r>
              </a:p>
            </p:txBody>
          </p:sp>
          <p:sp>
            <p:nvSpPr>
              <p:cNvPr id="81" name="Rectangle 80"/>
              <p:cNvSpPr/>
              <p:nvPr/>
            </p:nvSpPr>
            <p:spPr bwMode="auto">
              <a:xfrm>
                <a:off x="10048139" y="5325993"/>
                <a:ext cx="957716" cy="802137"/>
              </a:xfrm>
              <a:prstGeom prst="rect">
                <a:avLst/>
              </a:prstGeom>
              <a:solidFill>
                <a:srgbClr val="A5DFB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Pastel Green</a:t>
                </a:r>
              </a:p>
              <a:p>
                <a:pPr>
                  <a:defRPr/>
                </a:pPr>
                <a:r>
                  <a:rPr lang="en-US" sz="600" dirty="0">
                    <a:solidFill>
                      <a:schemeClr val="tx1"/>
                    </a:solidFill>
                    <a:latin typeface="Arial" panose="020B0604020202020204" pitchFamily="34" charset="0"/>
                    <a:cs typeface="Arial" panose="020B0604020202020204" pitchFamily="34" charset="0"/>
                  </a:rPr>
                  <a:t>RGB: 165, 223, 191</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A5DFBF</a:t>
                </a:r>
              </a:p>
            </p:txBody>
          </p:sp>
        </p:grpSp>
      </p:grpSp>
    </p:spTree>
    <p:extLst>
      <p:ext uri="{BB962C8B-B14F-4D97-AF65-F5344CB8AC3E}">
        <p14:creationId xmlns:p14="http://schemas.microsoft.com/office/powerpoint/2010/main" val="3375192112"/>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REFERENCE ONLY: PATH Data Vis Color Palette">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1528763" y="972595"/>
            <a:ext cx="3290887"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1000" b="1" dirty="0">
                <a:solidFill>
                  <a:srgbClr val="454E60"/>
                </a:solidFill>
                <a:latin typeface="Arial" panose="020B0604020202020204" pitchFamily="34" charset="0"/>
                <a:cs typeface="Arial" panose="020B0604020202020204" pitchFamily="34" charset="0"/>
              </a:rPr>
              <a:t>Data Visualization Colors</a:t>
            </a:r>
          </a:p>
        </p:txBody>
      </p:sp>
      <p:sp>
        <p:nvSpPr>
          <p:cNvPr id="9" name="Rectangle 8"/>
          <p:cNvSpPr/>
          <p:nvPr/>
        </p:nvSpPr>
        <p:spPr bwMode="auto">
          <a:xfrm>
            <a:off x="1523207" y="3881003"/>
            <a:ext cx="1085850" cy="756516"/>
          </a:xfrm>
          <a:prstGeom prst="rect">
            <a:avLst/>
          </a:prstGeom>
          <a:solidFill>
            <a:srgbClr val="FCDBD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Red Tint 1</a:t>
            </a:r>
          </a:p>
          <a:p>
            <a:pPr>
              <a:defRPr/>
            </a:pPr>
            <a:r>
              <a:rPr lang="en-US" sz="600" dirty="0">
                <a:solidFill>
                  <a:schemeClr val="tx1"/>
                </a:solidFill>
                <a:latin typeface="Arial" panose="020B0604020202020204" pitchFamily="34" charset="0"/>
                <a:cs typeface="Arial" panose="020B0604020202020204" pitchFamily="34" charset="0"/>
              </a:rPr>
              <a:t>RGB: 253, 220, 220</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FDDCDC</a:t>
            </a:r>
          </a:p>
        </p:txBody>
      </p:sp>
      <p:sp>
        <p:nvSpPr>
          <p:cNvPr id="10" name="Rectangle 9"/>
          <p:cNvSpPr/>
          <p:nvPr/>
        </p:nvSpPr>
        <p:spPr bwMode="auto">
          <a:xfrm>
            <a:off x="3737150" y="3881003"/>
            <a:ext cx="1085850" cy="756516"/>
          </a:xfrm>
          <a:prstGeom prst="rect">
            <a:avLst/>
          </a:prstGeom>
          <a:solidFill>
            <a:srgbClr val="FA9B96"/>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Red Tint 3</a:t>
            </a:r>
          </a:p>
          <a:p>
            <a:pPr>
              <a:defRPr/>
            </a:pPr>
            <a:r>
              <a:rPr lang="en-US" sz="600" dirty="0">
                <a:solidFill>
                  <a:schemeClr val="tx1"/>
                </a:solidFill>
                <a:latin typeface="Arial" panose="020B0604020202020204" pitchFamily="34" charset="0"/>
                <a:cs typeface="Arial" panose="020B0604020202020204" pitchFamily="34" charset="0"/>
              </a:rPr>
              <a:t>RGB: 250, 155, 150</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F99696</a:t>
            </a:r>
          </a:p>
        </p:txBody>
      </p:sp>
      <p:sp>
        <p:nvSpPr>
          <p:cNvPr id="11" name="Rectangle 10"/>
          <p:cNvSpPr/>
          <p:nvPr/>
        </p:nvSpPr>
        <p:spPr bwMode="auto">
          <a:xfrm>
            <a:off x="8133232" y="3881003"/>
            <a:ext cx="1085850" cy="756516"/>
          </a:xfrm>
          <a:prstGeom prst="rect">
            <a:avLst/>
          </a:prstGeom>
          <a:solidFill>
            <a:srgbClr val="93303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Red Tint </a:t>
            </a:r>
            <a:r>
              <a:rPr lang="en-US" sz="600" dirty="0">
                <a:latin typeface="Arial" panose="020B0604020202020204" pitchFamily="34" charset="0"/>
                <a:cs typeface="Arial" panose="020B0604020202020204" pitchFamily="34" charset="0"/>
              </a:rPr>
              <a:t>7</a:t>
            </a:r>
          </a:p>
          <a:p>
            <a:pPr>
              <a:defRPr/>
            </a:pPr>
            <a:r>
              <a:rPr lang="en-US" sz="600" dirty="0">
                <a:latin typeface="Arial" panose="020B0604020202020204" pitchFamily="34" charset="0"/>
                <a:cs typeface="Arial" panose="020B0604020202020204" pitchFamily="34" charset="0"/>
              </a:rPr>
              <a:t>RGB: 147, 48, 48</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933030</a:t>
            </a:r>
          </a:p>
        </p:txBody>
      </p:sp>
      <p:sp>
        <p:nvSpPr>
          <p:cNvPr id="12" name="Rectangle 11"/>
          <p:cNvSpPr/>
          <p:nvPr/>
        </p:nvSpPr>
        <p:spPr bwMode="auto">
          <a:xfrm>
            <a:off x="5929166" y="3881003"/>
            <a:ext cx="1085850" cy="756516"/>
          </a:xfrm>
          <a:prstGeom prst="rect">
            <a:avLst/>
          </a:prstGeom>
          <a:solidFill>
            <a:srgbClr val="F6505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Red Tint </a:t>
            </a:r>
            <a:r>
              <a:rPr lang="en-US" sz="600" dirty="0">
                <a:latin typeface="Arial" panose="020B0604020202020204" pitchFamily="34" charset="0"/>
                <a:cs typeface="Arial" panose="020B0604020202020204" pitchFamily="34" charset="0"/>
              </a:rPr>
              <a:t>5</a:t>
            </a:r>
          </a:p>
          <a:p>
            <a:pPr>
              <a:defRPr/>
            </a:pPr>
            <a:r>
              <a:rPr lang="en-US" sz="600" dirty="0">
                <a:latin typeface="Arial" panose="020B0604020202020204" pitchFamily="34" charset="0"/>
                <a:cs typeface="Arial" panose="020B0604020202020204" pitchFamily="34" charset="0"/>
              </a:rPr>
              <a:t>RGB: 246, 80, 80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F65050</a:t>
            </a:r>
          </a:p>
        </p:txBody>
      </p:sp>
      <p:sp>
        <p:nvSpPr>
          <p:cNvPr id="13" name="Rectangle 12"/>
          <p:cNvSpPr/>
          <p:nvPr/>
        </p:nvSpPr>
        <p:spPr bwMode="auto">
          <a:xfrm>
            <a:off x="9238779" y="3881003"/>
            <a:ext cx="1085850" cy="756516"/>
          </a:xfrm>
          <a:prstGeom prst="rect">
            <a:avLst/>
          </a:prstGeom>
          <a:solidFill>
            <a:srgbClr val="622020"/>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Red Tint </a:t>
            </a:r>
            <a:r>
              <a:rPr lang="en-US" sz="600" dirty="0">
                <a:latin typeface="Arial" panose="020B0604020202020204" pitchFamily="34" charset="0"/>
                <a:cs typeface="Arial" panose="020B0604020202020204" pitchFamily="34" charset="0"/>
              </a:rPr>
              <a:t>8</a:t>
            </a:r>
          </a:p>
          <a:p>
            <a:pPr>
              <a:defRPr/>
            </a:pPr>
            <a:r>
              <a:rPr lang="en-US" sz="600" dirty="0">
                <a:latin typeface="Arial" panose="020B0604020202020204" pitchFamily="34" charset="0"/>
                <a:cs typeface="Arial" panose="020B0604020202020204" pitchFamily="34" charset="0"/>
              </a:rPr>
              <a:t>RGB: 98, 32, 32</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622020</a:t>
            </a:r>
          </a:p>
        </p:txBody>
      </p:sp>
      <p:sp>
        <p:nvSpPr>
          <p:cNvPr id="14" name="Rectangle 13"/>
          <p:cNvSpPr/>
          <p:nvPr/>
        </p:nvSpPr>
        <p:spPr bwMode="auto">
          <a:xfrm>
            <a:off x="4833158" y="3881003"/>
            <a:ext cx="1085850" cy="756516"/>
          </a:xfrm>
          <a:prstGeom prst="rect">
            <a:avLst/>
          </a:prstGeom>
          <a:solidFill>
            <a:srgbClr val="F7727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Red Tint </a:t>
            </a:r>
            <a:r>
              <a:rPr lang="en-US" sz="600" dirty="0">
                <a:latin typeface="Arial" panose="020B0604020202020204" pitchFamily="34" charset="0"/>
                <a:cs typeface="Arial" panose="020B0604020202020204" pitchFamily="34" charset="0"/>
              </a:rPr>
              <a:t>4</a:t>
            </a:r>
          </a:p>
          <a:p>
            <a:pPr>
              <a:defRPr/>
            </a:pPr>
            <a:r>
              <a:rPr lang="en-US" sz="600" dirty="0">
                <a:latin typeface="Arial" panose="020B0604020202020204" pitchFamily="34" charset="0"/>
                <a:cs typeface="Arial" panose="020B0604020202020204" pitchFamily="34" charset="0"/>
              </a:rPr>
              <a:t>RGB: 247, 114, 114</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F77272</a:t>
            </a:r>
          </a:p>
        </p:txBody>
      </p:sp>
      <p:sp>
        <p:nvSpPr>
          <p:cNvPr id="15" name="Rectangle 14"/>
          <p:cNvSpPr/>
          <p:nvPr/>
        </p:nvSpPr>
        <p:spPr bwMode="auto">
          <a:xfrm>
            <a:off x="2625240" y="3881003"/>
            <a:ext cx="1085850" cy="756516"/>
          </a:xfrm>
          <a:prstGeom prst="rect">
            <a:avLst/>
          </a:prstGeom>
          <a:solidFill>
            <a:srgbClr val="FBBAB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Red Tint 2</a:t>
            </a:r>
          </a:p>
          <a:p>
            <a:pPr>
              <a:defRPr/>
            </a:pPr>
            <a:r>
              <a:rPr lang="en-US" sz="600" dirty="0">
                <a:solidFill>
                  <a:schemeClr val="tx1"/>
                </a:solidFill>
                <a:latin typeface="Arial" panose="020B0604020202020204" pitchFamily="34" charset="0"/>
                <a:cs typeface="Arial" panose="020B0604020202020204" pitchFamily="34" charset="0"/>
              </a:rPr>
              <a:t>RGB: 251, 185, 185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FBB9B9</a:t>
            </a:r>
          </a:p>
        </p:txBody>
      </p:sp>
      <p:sp>
        <p:nvSpPr>
          <p:cNvPr id="16" name="Rectangle 15"/>
          <p:cNvSpPr/>
          <p:nvPr/>
        </p:nvSpPr>
        <p:spPr bwMode="auto">
          <a:xfrm>
            <a:off x="7031199" y="3881003"/>
            <a:ext cx="1085850" cy="756516"/>
          </a:xfrm>
          <a:prstGeom prst="rect">
            <a:avLst/>
          </a:prstGeom>
          <a:solidFill>
            <a:srgbClr val="C4403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Red Tint </a:t>
            </a:r>
            <a:r>
              <a:rPr lang="en-US" sz="600" dirty="0">
                <a:latin typeface="Arial" panose="020B0604020202020204" pitchFamily="34" charset="0"/>
                <a:cs typeface="Arial" panose="020B0604020202020204" pitchFamily="34" charset="0"/>
              </a:rPr>
              <a:t>6</a:t>
            </a:r>
          </a:p>
          <a:p>
            <a:pPr>
              <a:defRPr/>
            </a:pPr>
            <a:r>
              <a:rPr lang="en-US" sz="600" dirty="0">
                <a:latin typeface="Arial" panose="020B0604020202020204" pitchFamily="34" charset="0"/>
                <a:cs typeface="Arial" panose="020B0604020202020204" pitchFamily="34" charset="0"/>
              </a:rPr>
              <a:t>RGB: 196, 64, 64</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C44040  </a:t>
            </a:r>
          </a:p>
        </p:txBody>
      </p:sp>
      <p:sp>
        <p:nvSpPr>
          <p:cNvPr id="17" name="Rectangle 16"/>
          <p:cNvSpPr/>
          <p:nvPr/>
        </p:nvSpPr>
        <p:spPr bwMode="auto">
          <a:xfrm>
            <a:off x="1523207" y="2925117"/>
            <a:ext cx="1085850" cy="756516"/>
          </a:xfrm>
          <a:prstGeom prst="rect">
            <a:avLst/>
          </a:prstGeom>
          <a:solidFill>
            <a:srgbClr val="D7EDE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Teal Tint 1</a:t>
            </a:r>
          </a:p>
          <a:p>
            <a:pPr>
              <a:defRPr/>
            </a:pPr>
            <a:r>
              <a:rPr lang="en-US" sz="600" dirty="0">
                <a:solidFill>
                  <a:schemeClr val="tx1"/>
                </a:solidFill>
                <a:latin typeface="Arial" panose="020B0604020202020204" pitchFamily="34" charset="0"/>
                <a:cs typeface="Arial" panose="020B0604020202020204" pitchFamily="34" charset="0"/>
              </a:rPr>
              <a:t>RGB: 215, 237, 239</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D7EDEF</a:t>
            </a:r>
          </a:p>
        </p:txBody>
      </p:sp>
      <p:sp>
        <p:nvSpPr>
          <p:cNvPr id="18" name="Rectangle 17"/>
          <p:cNvSpPr/>
          <p:nvPr/>
        </p:nvSpPr>
        <p:spPr bwMode="auto">
          <a:xfrm>
            <a:off x="3737150" y="2925117"/>
            <a:ext cx="1085850" cy="756516"/>
          </a:xfrm>
          <a:prstGeom prst="rect">
            <a:avLst/>
          </a:prstGeom>
          <a:solidFill>
            <a:srgbClr val="66BAC3"/>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Teal Tint 3</a:t>
            </a:r>
          </a:p>
          <a:p>
            <a:pPr>
              <a:defRPr/>
            </a:pPr>
            <a:r>
              <a:rPr lang="en-US" sz="600" dirty="0">
                <a:solidFill>
                  <a:schemeClr val="tx1"/>
                </a:solidFill>
                <a:latin typeface="Arial" panose="020B0604020202020204" pitchFamily="34" charset="0"/>
                <a:cs typeface="Arial" panose="020B0604020202020204" pitchFamily="34" charset="0"/>
              </a:rPr>
              <a:t>RGB: 102, 186, 195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66BAC3</a:t>
            </a:r>
          </a:p>
        </p:txBody>
      </p:sp>
      <p:sp>
        <p:nvSpPr>
          <p:cNvPr id="19" name="Rectangle 18"/>
          <p:cNvSpPr/>
          <p:nvPr/>
        </p:nvSpPr>
        <p:spPr bwMode="auto">
          <a:xfrm>
            <a:off x="8134820" y="2922853"/>
            <a:ext cx="1085850" cy="758778"/>
          </a:xfrm>
          <a:prstGeom prst="rect">
            <a:avLst/>
          </a:prstGeom>
          <a:solidFill>
            <a:srgbClr val="005A66"/>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Teal Tint </a:t>
            </a:r>
            <a:r>
              <a:rPr lang="en-US" sz="600" dirty="0">
                <a:latin typeface="Arial" panose="020B0604020202020204" pitchFamily="34" charset="0"/>
                <a:cs typeface="Arial" panose="020B0604020202020204" pitchFamily="34" charset="0"/>
              </a:rPr>
              <a:t>7</a:t>
            </a:r>
          </a:p>
          <a:p>
            <a:pPr>
              <a:defRPr/>
            </a:pPr>
            <a:r>
              <a:rPr lang="en-US" sz="600" dirty="0">
                <a:latin typeface="Arial" panose="020B0604020202020204" pitchFamily="34" charset="0"/>
                <a:cs typeface="Arial" panose="020B0604020202020204" pitchFamily="34" charset="0"/>
              </a:rPr>
              <a:t>RGB: 0, 90, 102</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005A66</a:t>
            </a:r>
          </a:p>
        </p:txBody>
      </p:sp>
      <p:sp>
        <p:nvSpPr>
          <p:cNvPr id="20" name="Rectangle 19"/>
          <p:cNvSpPr/>
          <p:nvPr/>
        </p:nvSpPr>
        <p:spPr bwMode="auto">
          <a:xfrm>
            <a:off x="5929166" y="2925117"/>
            <a:ext cx="1085850" cy="756516"/>
          </a:xfrm>
          <a:prstGeom prst="rect">
            <a:avLst/>
          </a:prstGeom>
          <a:solidFill>
            <a:srgbClr val="008C9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Teal Tint </a:t>
            </a:r>
            <a:r>
              <a:rPr lang="en-US" sz="600" dirty="0">
                <a:latin typeface="Arial" panose="020B0604020202020204" pitchFamily="34" charset="0"/>
                <a:cs typeface="Arial" panose="020B0604020202020204" pitchFamily="34" charset="0"/>
              </a:rPr>
              <a:t>5</a:t>
            </a:r>
          </a:p>
          <a:p>
            <a:pPr>
              <a:defRPr/>
            </a:pPr>
            <a:r>
              <a:rPr lang="en-US" sz="600" dirty="0">
                <a:latin typeface="Arial" panose="020B0604020202020204" pitchFamily="34" charset="0"/>
                <a:cs typeface="Arial" panose="020B0604020202020204" pitchFamily="34" charset="0"/>
              </a:rPr>
              <a:t>RGB: 0, 140, 155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008C9B</a:t>
            </a:r>
          </a:p>
        </p:txBody>
      </p:sp>
      <p:sp>
        <p:nvSpPr>
          <p:cNvPr id="21" name="Rectangle 20"/>
          <p:cNvSpPr/>
          <p:nvPr/>
        </p:nvSpPr>
        <p:spPr bwMode="auto">
          <a:xfrm>
            <a:off x="9238779" y="2925117"/>
            <a:ext cx="1085850" cy="756516"/>
          </a:xfrm>
          <a:prstGeom prst="rect">
            <a:avLst/>
          </a:prstGeom>
          <a:solidFill>
            <a:srgbClr val="003A46"/>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Teal Tint </a:t>
            </a:r>
            <a:r>
              <a:rPr lang="en-US" sz="600" dirty="0">
                <a:latin typeface="Arial" panose="020B0604020202020204" pitchFamily="34" charset="0"/>
                <a:cs typeface="Arial" panose="020B0604020202020204" pitchFamily="34" charset="0"/>
              </a:rPr>
              <a:t>8</a:t>
            </a:r>
          </a:p>
          <a:p>
            <a:pPr>
              <a:defRPr/>
            </a:pPr>
            <a:r>
              <a:rPr lang="en-US" sz="600" dirty="0">
                <a:latin typeface="Arial" panose="020B0604020202020204" pitchFamily="34" charset="0"/>
                <a:cs typeface="Arial" panose="020B0604020202020204" pitchFamily="34" charset="0"/>
              </a:rPr>
              <a:t>RGB: 0, 58, 70</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003A46</a:t>
            </a:r>
          </a:p>
        </p:txBody>
      </p:sp>
      <p:sp>
        <p:nvSpPr>
          <p:cNvPr id="22" name="Rectangle 21"/>
          <p:cNvSpPr/>
          <p:nvPr/>
        </p:nvSpPr>
        <p:spPr bwMode="auto">
          <a:xfrm>
            <a:off x="4833158" y="2925117"/>
            <a:ext cx="1085850" cy="756516"/>
          </a:xfrm>
          <a:prstGeom prst="rect">
            <a:avLst/>
          </a:prstGeom>
          <a:solidFill>
            <a:srgbClr val="32A3A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Teal Tint </a:t>
            </a:r>
            <a:r>
              <a:rPr lang="en-US" sz="600" dirty="0">
                <a:latin typeface="Arial" panose="020B0604020202020204" pitchFamily="34" charset="0"/>
                <a:cs typeface="Arial" panose="020B0604020202020204" pitchFamily="34" charset="0"/>
              </a:rPr>
              <a:t>4</a:t>
            </a:r>
          </a:p>
          <a:p>
            <a:pPr>
              <a:defRPr/>
            </a:pPr>
            <a:r>
              <a:rPr lang="en-US" sz="600" dirty="0">
                <a:latin typeface="Arial" panose="020B0604020202020204" pitchFamily="34" charset="0"/>
                <a:cs typeface="Arial" panose="020B0604020202020204" pitchFamily="34" charset="0"/>
              </a:rPr>
              <a:t>RGB: 50, 163, 175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32A3AF</a:t>
            </a:r>
          </a:p>
        </p:txBody>
      </p:sp>
      <p:sp>
        <p:nvSpPr>
          <p:cNvPr id="23" name="Rectangle 22"/>
          <p:cNvSpPr/>
          <p:nvPr/>
        </p:nvSpPr>
        <p:spPr bwMode="auto">
          <a:xfrm>
            <a:off x="2625240" y="2925117"/>
            <a:ext cx="1085850" cy="756516"/>
          </a:xfrm>
          <a:prstGeom prst="rect">
            <a:avLst/>
          </a:prstGeom>
          <a:solidFill>
            <a:srgbClr val="B2DCE1"/>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Teal Tint 2</a:t>
            </a:r>
          </a:p>
          <a:p>
            <a:pPr>
              <a:defRPr/>
            </a:pPr>
            <a:r>
              <a:rPr lang="en-US" sz="600" dirty="0">
                <a:solidFill>
                  <a:schemeClr val="tx1"/>
                </a:solidFill>
                <a:latin typeface="Arial" panose="020B0604020202020204" pitchFamily="34" charset="0"/>
                <a:cs typeface="Arial" panose="020B0604020202020204" pitchFamily="34" charset="0"/>
              </a:rPr>
              <a:t>RGB: 178, 220, 225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B2DCE1</a:t>
            </a:r>
          </a:p>
        </p:txBody>
      </p:sp>
      <p:sp>
        <p:nvSpPr>
          <p:cNvPr id="24" name="Rectangle 23"/>
          <p:cNvSpPr/>
          <p:nvPr/>
        </p:nvSpPr>
        <p:spPr bwMode="auto">
          <a:xfrm>
            <a:off x="7031199" y="2925117"/>
            <a:ext cx="1085850" cy="756516"/>
          </a:xfrm>
          <a:prstGeom prst="rect">
            <a:avLst/>
          </a:prstGeom>
          <a:solidFill>
            <a:srgbClr val="00707C"/>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Teal Tint </a:t>
            </a:r>
            <a:r>
              <a:rPr lang="en-US" sz="600" dirty="0">
                <a:latin typeface="Arial" panose="020B0604020202020204" pitchFamily="34" charset="0"/>
                <a:cs typeface="Arial" panose="020B0604020202020204" pitchFamily="34" charset="0"/>
              </a:rPr>
              <a:t>6</a:t>
            </a:r>
          </a:p>
          <a:p>
            <a:pPr>
              <a:defRPr/>
            </a:pPr>
            <a:r>
              <a:rPr lang="en-US" sz="600" dirty="0">
                <a:latin typeface="Arial" panose="020B0604020202020204" pitchFamily="34" charset="0"/>
                <a:cs typeface="Arial" panose="020B0604020202020204" pitchFamily="34" charset="0"/>
              </a:rPr>
              <a:t>RGB: 0, 112, 124</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00707C</a:t>
            </a:r>
          </a:p>
        </p:txBody>
      </p:sp>
      <p:sp>
        <p:nvSpPr>
          <p:cNvPr id="25" name="Rectangle 24"/>
          <p:cNvSpPr/>
          <p:nvPr/>
        </p:nvSpPr>
        <p:spPr bwMode="auto">
          <a:xfrm>
            <a:off x="1523207" y="1244069"/>
            <a:ext cx="1085850" cy="756516"/>
          </a:xfrm>
          <a:prstGeom prst="rect">
            <a:avLst/>
          </a:prstGeom>
          <a:solidFill>
            <a:srgbClr val="DDDCF5"/>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Purple Tint 1</a:t>
            </a:r>
          </a:p>
          <a:p>
            <a:pPr>
              <a:defRPr/>
            </a:pPr>
            <a:r>
              <a:rPr lang="en-US" sz="600" dirty="0">
                <a:solidFill>
                  <a:schemeClr val="tx1"/>
                </a:solidFill>
                <a:latin typeface="Arial" panose="020B0604020202020204" pitchFamily="34" charset="0"/>
                <a:cs typeface="Arial" panose="020B0604020202020204" pitchFamily="34" charset="0"/>
              </a:rPr>
              <a:t>RGB: 220, 220, 245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DDDCF5</a:t>
            </a:r>
          </a:p>
        </p:txBody>
      </p:sp>
      <p:sp>
        <p:nvSpPr>
          <p:cNvPr id="26" name="Rectangle 25"/>
          <p:cNvSpPr/>
          <p:nvPr/>
        </p:nvSpPr>
        <p:spPr bwMode="auto">
          <a:xfrm>
            <a:off x="3737150" y="1244069"/>
            <a:ext cx="1085850" cy="756516"/>
          </a:xfrm>
          <a:prstGeom prst="rect">
            <a:avLst/>
          </a:prstGeom>
          <a:solidFill>
            <a:srgbClr val="9697E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b="1" dirty="0">
                <a:solidFill>
                  <a:srgbClr val="00383D"/>
                </a:solidFill>
                <a:latin typeface="Arial" panose="020B0604020202020204" pitchFamily="34" charset="0"/>
                <a:cs typeface="Arial" panose="020B0604020202020204" pitchFamily="34" charset="0"/>
              </a:rPr>
              <a:t>Data Vis Purple Tint </a:t>
            </a:r>
            <a:r>
              <a:rPr lang="en-US" sz="600" dirty="0">
                <a:solidFill>
                  <a:schemeClr val="tx1"/>
                </a:solidFill>
                <a:latin typeface="Arial" panose="020B0604020202020204" pitchFamily="34" charset="0"/>
                <a:cs typeface="Arial" panose="020B0604020202020204" pitchFamily="34" charset="0"/>
              </a:rPr>
              <a:t>3</a:t>
            </a:r>
          </a:p>
          <a:p>
            <a:pPr>
              <a:defRPr/>
            </a:pPr>
            <a:r>
              <a:rPr lang="en-US" sz="600" dirty="0">
                <a:solidFill>
                  <a:schemeClr val="tx1"/>
                </a:solidFill>
                <a:latin typeface="Arial" panose="020B0604020202020204" pitchFamily="34" charset="0"/>
                <a:cs typeface="Arial" panose="020B0604020202020204" pitchFamily="34" charset="0"/>
              </a:rPr>
              <a:t>RGB: 150, 150, 225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9697E2</a:t>
            </a:r>
          </a:p>
        </p:txBody>
      </p:sp>
      <p:sp>
        <p:nvSpPr>
          <p:cNvPr id="27" name="Rectangle 26"/>
          <p:cNvSpPr/>
          <p:nvPr/>
        </p:nvSpPr>
        <p:spPr bwMode="auto">
          <a:xfrm>
            <a:off x="8133232" y="1244069"/>
            <a:ext cx="1085850" cy="756516"/>
          </a:xfrm>
          <a:prstGeom prst="rect">
            <a:avLst/>
          </a:prstGeom>
          <a:solidFill>
            <a:srgbClr val="2F2F7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Data Vis Purple Tint 7</a:t>
            </a:r>
          </a:p>
          <a:p>
            <a:pPr>
              <a:defRPr/>
            </a:pPr>
            <a:r>
              <a:rPr lang="en-US" sz="600" dirty="0">
                <a:latin typeface="Arial" panose="020B0604020202020204" pitchFamily="34" charset="0"/>
                <a:cs typeface="Arial" panose="020B0604020202020204" pitchFamily="34" charset="0"/>
              </a:rPr>
              <a:t>RGB: 48, 48, 123</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2F2F7B</a:t>
            </a:r>
          </a:p>
        </p:txBody>
      </p:sp>
      <p:sp>
        <p:nvSpPr>
          <p:cNvPr id="28" name="Rectangle 27"/>
          <p:cNvSpPr/>
          <p:nvPr/>
        </p:nvSpPr>
        <p:spPr bwMode="auto">
          <a:xfrm>
            <a:off x="5929166" y="1244069"/>
            <a:ext cx="1085850" cy="7565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Data Vis Purple Tint 5</a:t>
            </a:r>
          </a:p>
          <a:p>
            <a:pPr>
              <a:defRPr/>
            </a:pPr>
            <a:r>
              <a:rPr lang="en-US" sz="600" dirty="0">
                <a:latin typeface="Arial" panose="020B0604020202020204" pitchFamily="34" charset="0"/>
                <a:cs typeface="Arial" panose="020B0604020202020204" pitchFamily="34" charset="0"/>
              </a:rPr>
              <a:t>RGB: 80, 80, 205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5050CD</a:t>
            </a:r>
          </a:p>
        </p:txBody>
      </p:sp>
      <p:sp>
        <p:nvSpPr>
          <p:cNvPr id="29" name="Rectangle 28"/>
          <p:cNvSpPr/>
          <p:nvPr/>
        </p:nvSpPr>
        <p:spPr bwMode="auto">
          <a:xfrm>
            <a:off x="9238779" y="1244069"/>
            <a:ext cx="1085850" cy="756516"/>
          </a:xfrm>
          <a:prstGeom prst="rect">
            <a:avLst/>
          </a:prstGeom>
          <a:solidFill>
            <a:srgbClr val="1F2052"/>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Data Vis Purple Tint 8</a:t>
            </a:r>
          </a:p>
          <a:p>
            <a:pPr>
              <a:defRPr/>
            </a:pPr>
            <a:r>
              <a:rPr lang="en-US" sz="600" dirty="0">
                <a:latin typeface="Arial" panose="020B0604020202020204" pitchFamily="34" charset="0"/>
                <a:cs typeface="Arial" panose="020B0604020202020204" pitchFamily="34" charset="0"/>
              </a:rPr>
              <a:t>RGB: 32, 32, 82</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1F2052</a:t>
            </a:r>
          </a:p>
        </p:txBody>
      </p:sp>
      <p:sp>
        <p:nvSpPr>
          <p:cNvPr id="30" name="Rectangle 29"/>
          <p:cNvSpPr/>
          <p:nvPr/>
        </p:nvSpPr>
        <p:spPr bwMode="auto">
          <a:xfrm>
            <a:off x="4833158" y="1244069"/>
            <a:ext cx="1085850" cy="756516"/>
          </a:xfrm>
          <a:prstGeom prst="rect">
            <a:avLst/>
          </a:prstGeom>
          <a:solidFill>
            <a:srgbClr val="7272D7"/>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Data Vis Purple Tint 4</a:t>
            </a:r>
          </a:p>
          <a:p>
            <a:pPr>
              <a:defRPr/>
            </a:pPr>
            <a:r>
              <a:rPr lang="en-US" sz="600" dirty="0">
                <a:latin typeface="Arial" panose="020B0604020202020204" pitchFamily="34" charset="0"/>
                <a:cs typeface="Arial" panose="020B0604020202020204" pitchFamily="34" charset="0"/>
              </a:rPr>
              <a:t>RGB: 114, 114, 215</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7272D7</a:t>
            </a:r>
          </a:p>
        </p:txBody>
      </p:sp>
      <p:sp>
        <p:nvSpPr>
          <p:cNvPr id="31" name="Rectangle 30"/>
          <p:cNvSpPr/>
          <p:nvPr/>
        </p:nvSpPr>
        <p:spPr bwMode="auto">
          <a:xfrm>
            <a:off x="2625240" y="1244069"/>
            <a:ext cx="1085850" cy="756516"/>
          </a:xfrm>
          <a:prstGeom prst="rect">
            <a:avLst/>
          </a:prstGeom>
          <a:solidFill>
            <a:srgbClr val="B9B9E1"/>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Purple Tint 2</a:t>
            </a:r>
          </a:p>
          <a:p>
            <a:pPr>
              <a:defRPr/>
            </a:pPr>
            <a:r>
              <a:rPr lang="en-US" sz="600" dirty="0">
                <a:solidFill>
                  <a:schemeClr val="tx1"/>
                </a:solidFill>
                <a:latin typeface="Arial" panose="020B0604020202020204" pitchFamily="34" charset="0"/>
                <a:cs typeface="Arial" panose="020B0604020202020204" pitchFamily="34" charset="0"/>
              </a:rPr>
              <a:t>RGB: 185, 185, 225</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B9B9EB</a:t>
            </a:r>
          </a:p>
        </p:txBody>
      </p:sp>
      <p:sp>
        <p:nvSpPr>
          <p:cNvPr id="32" name="Rectangle 31"/>
          <p:cNvSpPr/>
          <p:nvPr/>
        </p:nvSpPr>
        <p:spPr bwMode="auto">
          <a:xfrm>
            <a:off x="7031199" y="1244069"/>
            <a:ext cx="1085850" cy="756516"/>
          </a:xfrm>
          <a:prstGeom prst="rect">
            <a:avLst/>
          </a:prstGeom>
          <a:solidFill>
            <a:srgbClr val="4040A4"/>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latin typeface="Arial" panose="020B0604020202020204" pitchFamily="34" charset="0"/>
                <a:cs typeface="Arial" panose="020B0604020202020204" pitchFamily="34" charset="0"/>
              </a:rPr>
              <a:t>Data Vis Purple Tint 6</a:t>
            </a:r>
          </a:p>
          <a:p>
            <a:pPr>
              <a:defRPr/>
            </a:pPr>
            <a:r>
              <a:rPr lang="en-US" sz="600" dirty="0">
                <a:latin typeface="Arial" panose="020B0604020202020204" pitchFamily="34" charset="0"/>
                <a:cs typeface="Arial" panose="020B0604020202020204" pitchFamily="34" charset="0"/>
              </a:rPr>
              <a:t>RGB: 64, 64, 164</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4040A4</a:t>
            </a:r>
          </a:p>
        </p:txBody>
      </p:sp>
      <p:sp>
        <p:nvSpPr>
          <p:cNvPr id="33" name="Rectangle 32"/>
          <p:cNvSpPr/>
          <p:nvPr/>
        </p:nvSpPr>
        <p:spPr bwMode="auto">
          <a:xfrm>
            <a:off x="1523207" y="2084593"/>
            <a:ext cx="1085850" cy="756516"/>
          </a:xfrm>
          <a:prstGeom prst="rect">
            <a:avLst/>
          </a:prstGeom>
          <a:solidFill>
            <a:srgbClr val="D3F0D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Green Tint 1</a:t>
            </a:r>
          </a:p>
          <a:p>
            <a:pPr>
              <a:defRPr/>
            </a:pPr>
            <a:r>
              <a:rPr lang="en-US" sz="600" dirty="0">
                <a:solidFill>
                  <a:schemeClr val="tx1"/>
                </a:solidFill>
                <a:latin typeface="Arial" panose="020B0604020202020204" pitchFamily="34" charset="0"/>
                <a:cs typeface="Arial" panose="020B0604020202020204" pitchFamily="34" charset="0"/>
              </a:rPr>
              <a:t>RGB: 210, 239, 223</a:t>
            </a:r>
          </a:p>
          <a:p>
            <a:pPr>
              <a:defRPr/>
            </a:pPr>
            <a:r>
              <a:rPr lang="en-US" sz="600" dirty="0">
                <a:solidFill>
                  <a:schemeClr val="tx1"/>
                </a:solidFill>
                <a:latin typeface="Arial" panose="020B0604020202020204" pitchFamily="34" charset="0"/>
                <a:cs typeface="Arial" panose="020B0604020202020204" pitchFamily="34" charset="0"/>
              </a:rPr>
              <a:t>HEX: D3F0DF</a:t>
            </a:r>
          </a:p>
        </p:txBody>
      </p:sp>
      <p:sp>
        <p:nvSpPr>
          <p:cNvPr id="34" name="Rectangle 33"/>
          <p:cNvSpPr/>
          <p:nvPr/>
        </p:nvSpPr>
        <p:spPr bwMode="auto">
          <a:xfrm>
            <a:off x="3737150" y="2084593"/>
            <a:ext cx="1085850" cy="756516"/>
          </a:xfrm>
          <a:prstGeom prst="rect">
            <a:avLst/>
          </a:prstGeom>
          <a:solidFill>
            <a:srgbClr val="78CF9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Green Tint 3</a:t>
            </a:r>
          </a:p>
          <a:p>
            <a:pPr>
              <a:defRPr/>
            </a:pPr>
            <a:r>
              <a:rPr lang="en-US" sz="600" dirty="0">
                <a:solidFill>
                  <a:schemeClr val="tx1"/>
                </a:solidFill>
                <a:latin typeface="Arial" panose="020B0604020202020204" pitchFamily="34" charset="0"/>
                <a:cs typeface="Arial" panose="020B0604020202020204" pitchFamily="34" charset="0"/>
              </a:rPr>
              <a:t>RGB: 120, 207, 159</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78CF9F</a:t>
            </a:r>
          </a:p>
        </p:txBody>
      </p:sp>
      <p:sp>
        <p:nvSpPr>
          <p:cNvPr id="35" name="Rectangle 34"/>
          <p:cNvSpPr/>
          <p:nvPr/>
        </p:nvSpPr>
        <p:spPr bwMode="auto">
          <a:xfrm>
            <a:off x="8133232" y="2084593"/>
            <a:ext cx="1085850" cy="756516"/>
          </a:xfrm>
          <a:prstGeom prst="rect">
            <a:avLst/>
          </a:prstGeom>
          <a:solidFill>
            <a:srgbClr val="12693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Green Tint </a:t>
            </a:r>
            <a:r>
              <a:rPr lang="en-US" sz="600" dirty="0">
                <a:latin typeface="Arial" panose="020B0604020202020204" pitchFamily="34" charset="0"/>
                <a:cs typeface="Arial" panose="020B0604020202020204" pitchFamily="34" charset="0"/>
              </a:rPr>
              <a:t>7</a:t>
            </a:r>
          </a:p>
          <a:p>
            <a:pPr>
              <a:defRPr/>
            </a:pPr>
            <a:r>
              <a:rPr lang="en-US" sz="600" dirty="0">
                <a:latin typeface="Arial" panose="020B0604020202020204" pitchFamily="34" charset="0"/>
                <a:cs typeface="Arial" panose="020B0604020202020204" pitchFamily="34" charset="0"/>
              </a:rPr>
              <a:t>RGB: 18, 105, 57</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126939</a:t>
            </a:r>
          </a:p>
        </p:txBody>
      </p:sp>
      <p:sp>
        <p:nvSpPr>
          <p:cNvPr id="36" name="Rectangle 35"/>
          <p:cNvSpPr/>
          <p:nvPr/>
        </p:nvSpPr>
        <p:spPr bwMode="auto">
          <a:xfrm>
            <a:off x="5929166" y="2084593"/>
            <a:ext cx="1085850" cy="756516"/>
          </a:xfrm>
          <a:prstGeom prst="rect">
            <a:avLst/>
          </a:prstGeom>
          <a:solidFill>
            <a:srgbClr val="1EAF5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Green Tint </a:t>
            </a:r>
            <a:r>
              <a:rPr lang="en-US" sz="600" dirty="0">
                <a:latin typeface="Arial" panose="020B0604020202020204" pitchFamily="34" charset="0"/>
                <a:cs typeface="Arial" panose="020B0604020202020204" pitchFamily="34" charset="0"/>
              </a:rPr>
              <a:t>5</a:t>
            </a:r>
          </a:p>
          <a:p>
            <a:pPr>
              <a:defRPr/>
            </a:pPr>
            <a:r>
              <a:rPr lang="en-US" sz="600" dirty="0">
                <a:solidFill>
                  <a:schemeClr val="bg1"/>
                </a:solidFill>
                <a:latin typeface="Arial" panose="020B0604020202020204" pitchFamily="34" charset="0"/>
                <a:cs typeface="Arial" panose="020B0604020202020204" pitchFamily="34" charset="0"/>
              </a:rPr>
              <a:t>RGB: 30, 175, 95</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1EAF5F</a:t>
            </a:r>
          </a:p>
        </p:txBody>
      </p:sp>
      <p:sp>
        <p:nvSpPr>
          <p:cNvPr id="37" name="Rectangle 36"/>
          <p:cNvSpPr/>
          <p:nvPr/>
        </p:nvSpPr>
        <p:spPr bwMode="auto">
          <a:xfrm>
            <a:off x="9238779" y="2084593"/>
            <a:ext cx="1085850" cy="756516"/>
          </a:xfrm>
          <a:prstGeom prst="rect">
            <a:avLst/>
          </a:prstGeom>
          <a:solidFill>
            <a:srgbClr val="0B4625"/>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Green Tint </a:t>
            </a:r>
            <a:r>
              <a:rPr lang="en-US" sz="600" dirty="0">
                <a:latin typeface="Arial" panose="020B0604020202020204" pitchFamily="34" charset="0"/>
                <a:cs typeface="Arial" panose="020B0604020202020204" pitchFamily="34" charset="0"/>
              </a:rPr>
              <a:t>8</a:t>
            </a:r>
          </a:p>
          <a:p>
            <a:pPr>
              <a:defRPr/>
            </a:pPr>
            <a:r>
              <a:rPr lang="en-US" sz="600" dirty="0">
                <a:solidFill>
                  <a:schemeClr val="bg1"/>
                </a:solidFill>
                <a:latin typeface="Arial" panose="020B0604020202020204" pitchFamily="34" charset="0"/>
                <a:cs typeface="Arial" panose="020B0604020202020204" pitchFamily="34" charset="0"/>
              </a:rPr>
              <a:t>RGB:12, 70, 38</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0B4625</a:t>
            </a:r>
          </a:p>
        </p:txBody>
      </p:sp>
      <p:sp>
        <p:nvSpPr>
          <p:cNvPr id="38" name="Rectangle 37"/>
          <p:cNvSpPr/>
          <p:nvPr/>
        </p:nvSpPr>
        <p:spPr bwMode="auto">
          <a:xfrm>
            <a:off x="4833158" y="2084593"/>
            <a:ext cx="1085850" cy="756516"/>
          </a:xfrm>
          <a:prstGeom prst="rect">
            <a:avLst/>
          </a:prstGeom>
          <a:solidFill>
            <a:srgbClr val="4ABF7E"/>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Green Tint 4</a:t>
            </a:r>
          </a:p>
          <a:p>
            <a:pPr>
              <a:defRPr/>
            </a:pPr>
            <a:r>
              <a:rPr lang="en-US" sz="600" dirty="0">
                <a:solidFill>
                  <a:schemeClr val="bg1"/>
                </a:solidFill>
                <a:latin typeface="Arial" panose="020B0604020202020204" pitchFamily="34" charset="0"/>
                <a:cs typeface="Arial" panose="020B0604020202020204" pitchFamily="34" charset="0"/>
              </a:rPr>
              <a:t>RGB: 74, 191, 126</a:t>
            </a:r>
            <a:br>
              <a:rPr lang="en-US" sz="600" dirty="0">
                <a:solidFill>
                  <a:schemeClr val="bg1"/>
                </a:solidFill>
                <a:latin typeface="Arial" panose="020B0604020202020204" pitchFamily="34" charset="0"/>
                <a:cs typeface="Arial" panose="020B0604020202020204" pitchFamily="34" charset="0"/>
              </a:rPr>
            </a:br>
            <a:r>
              <a:rPr lang="en-US" sz="600" dirty="0">
                <a:solidFill>
                  <a:schemeClr val="bg1"/>
                </a:solidFill>
                <a:latin typeface="Arial" panose="020B0604020202020204" pitchFamily="34" charset="0"/>
                <a:cs typeface="Arial" panose="020B0604020202020204" pitchFamily="34" charset="0"/>
              </a:rPr>
              <a:t>HEX: 4ABF7E</a:t>
            </a:r>
          </a:p>
        </p:txBody>
      </p:sp>
      <p:sp>
        <p:nvSpPr>
          <p:cNvPr id="39" name="Rectangle 38"/>
          <p:cNvSpPr/>
          <p:nvPr/>
        </p:nvSpPr>
        <p:spPr bwMode="auto">
          <a:xfrm>
            <a:off x="2625240" y="2084593"/>
            <a:ext cx="1085850" cy="756516"/>
          </a:xfrm>
          <a:prstGeom prst="rect">
            <a:avLst/>
          </a:prstGeom>
          <a:solidFill>
            <a:srgbClr val="A6DFB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Green Tint 2</a:t>
            </a:r>
          </a:p>
          <a:p>
            <a:pPr>
              <a:defRPr/>
            </a:pPr>
            <a:r>
              <a:rPr lang="en-US" sz="600" dirty="0">
                <a:solidFill>
                  <a:schemeClr val="tx1"/>
                </a:solidFill>
                <a:latin typeface="Arial" panose="020B0604020202020204" pitchFamily="34" charset="0"/>
                <a:cs typeface="Arial" panose="020B0604020202020204" pitchFamily="34" charset="0"/>
              </a:rPr>
              <a:t>RGB: 165, 223, 191</a:t>
            </a:r>
            <a:br>
              <a:rPr lang="en-US" sz="600" dirty="0">
                <a:solidFill>
                  <a:schemeClr val="tx1"/>
                </a:solidFill>
                <a:latin typeface="Arial" panose="020B0604020202020204" pitchFamily="34" charset="0"/>
                <a:cs typeface="Arial" panose="020B0604020202020204" pitchFamily="34" charset="0"/>
              </a:rPr>
            </a:br>
            <a:r>
              <a:rPr lang="en-US" sz="600" dirty="0">
                <a:solidFill>
                  <a:schemeClr val="tx1"/>
                </a:solidFill>
                <a:latin typeface="Arial" panose="020B0604020202020204" pitchFamily="34" charset="0"/>
                <a:cs typeface="Arial" panose="020B0604020202020204" pitchFamily="34" charset="0"/>
              </a:rPr>
              <a:t>HEX: A6DFBF</a:t>
            </a:r>
          </a:p>
        </p:txBody>
      </p:sp>
      <p:sp>
        <p:nvSpPr>
          <p:cNvPr id="40" name="Rectangle 39"/>
          <p:cNvSpPr/>
          <p:nvPr/>
        </p:nvSpPr>
        <p:spPr bwMode="auto">
          <a:xfrm>
            <a:off x="7031199" y="2084593"/>
            <a:ext cx="1085850" cy="756516"/>
          </a:xfrm>
          <a:prstGeom prst="rect">
            <a:avLst/>
          </a:prstGeom>
          <a:solidFill>
            <a:srgbClr val="188C4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Green Tint </a:t>
            </a:r>
            <a:r>
              <a:rPr lang="en-US" sz="600" dirty="0">
                <a:latin typeface="Arial" panose="020B0604020202020204" pitchFamily="34" charset="0"/>
                <a:cs typeface="Arial" panose="020B0604020202020204" pitchFamily="34" charset="0"/>
              </a:rPr>
              <a:t>6</a:t>
            </a:r>
          </a:p>
          <a:p>
            <a:pPr>
              <a:defRPr/>
            </a:pPr>
            <a:r>
              <a:rPr lang="en-US" sz="600" dirty="0">
                <a:latin typeface="Arial" panose="020B0604020202020204" pitchFamily="34" charset="0"/>
                <a:cs typeface="Arial" panose="020B0604020202020204" pitchFamily="34" charset="0"/>
              </a:rPr>
              <a:t>RGB: 24, 140, 76</a:t>
            </a:r>
            <a:br>
              <a:rPr lang="en-US" sz="600" dirty="0">
                <a:latin typeface="Arial" panose="020B0604020202020204" pitchFamily="34" charset="0"/>
                <a:cs typeface="Arial" panose="020B0604020202020204" pitchFamily="34" charset="0"/>
              </a:rPr>
            </a:br>
            <a:r>
              <a:rPr lang="en-US" sz="600" dirty="0">
                <a:latin typeface="Arial" panose="020B0604020202020204" pitchFamily="34" charset="0"/>
                <a:cs typeface="Arial" panose="020B0604020202020204" pitchFamily="34" charset="0"/>
              </a:rPr>
              <a:t>HEX: 188C4B </a:t>
            </a:r>
          </a:p>
        </p:txBody>
      </p:sp>
      <p:sp>
        <p:nvSpPr>
          <p:cNvPr id="53" name="Rectangle 52"/>
          <p:cNvSpPr/>
          <p:nvPr/>
        </p:nvSpPr>
        <p:spPr bwMode="auto">
          <a:xfrm>
            <a:off x="1523207" y="4728471"/>
            <a:ext cx="1085850" cy="756516"/>
          </a:xfrm>
          <a:prstGeom prst="rect">
            <a:avLst/>
          </a:prstGeom>
          <a:solidFill>
            <a:srgbClr val="E8EAEB"/>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Gray Tint 1</a:t>
            </a:r>
          </a:p>
          <a:p>
            <a:pPr>
              <a:defRPr/>
            </a:pPr>
            <a:r>
              <a:rPr lang="en-US" sz="600" dirty="0">
                <a:solidFill>
                  <a:schemeClr val="tx1"/>
                </a:solidFill>
                <a:latin typeface="Arial" panose="020B0604020202020204" pitchFamily="34" charset="0"/>
                <a:cs typeface="Arial" panose="020B0604020202020204" pitchFamily="34" charset="0"/>
              </a:rPr>
              <a:t>RGB: 232,234,235</a:t>
            </a:r>
          </a:p>
          <a:p>
            <a:pPr>
              <a:defRPr/>
            </a:pPr>
            <a:r>
              <a:rPr lang="en-US" sz="600" dirty="0">
                <a:solidFill>
                  <a:schemeClr val="tx1"/>
                </a:solidFill>
                <a:latin typeface="Arial" panose="020B0604020202020204" pitchFamily="34" charset="0"/>
                <a:cs typeface="Arial" panose="020B0604020202020204" pitchFamily="34" charset="0"/>
              </a:rPr>
              <a:t>HEX: E8EAEB</a:t>
            </a:r>
          </a:p>
        </p:txBody>
      </p:sp>
      <p:sp>
        <p:nvSpPr>
          <p:cNvPr id="54" name="Rectangle 53"/>
          <p:cNvSpPr/>
          <p:nvPr/>
        </p:nvSpPr>
        <p:spPr bwMode="auto">
          <a:xfrm>
            <a:off x="3737150" y="4728471"/>
            <a:ext cx="1085850" cy="756516"/>
          </a:xfrm>
          <a:prstGeom prst="rect">
            <a:avLst/>
          </a:prstGeom>
          <a:solidFill>
            <a:srgbClr val="B5B8B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Gray Tint 3</a:t>
            </a:r>
          </a:p>
          <a:p>
            <a:pPr>
              <a:defRPr/>
            </a:pPr>
            <a:r>
              <a:rPr lang="en-US" sz="600" dirty="0">
                <a:solidFill>
                  <a:schemeClr val="tx1"/>
                </a:solidFill>
                <a:latin typeface="Arial" panose="020B0604020202020204" pitchFamily="34" charset="0"/>
                <a:cs typeface="Arial" panose="020B0604020202020204" pitchFamily="34" charset="0"/>
              </a:rPr>
              <a:t>RGB: 181,184,191</a:t>
            </a:r>
          </a:p>
          <a:p>
            <a:pPr>
              <a:defRPr/>
            </a:pPr>
            <a:r>
              <a:rPr lang="en-US" sz="600" dirty="0">
                <a:solidFill>
                  <a:schemeClr val="tx1"/>
                </a:solidFill>
                <a:latin typeface="Arial" panose="020B0604020202020204" pitchFamily="34" charset="0"/>
                <a:cs typeface="Arial" panose="020B0604020202020204" pitchFamily="34" charset="0"/>
              </a:rPr>
              <a:t>HEX: B5B8BF</a:t>
            </a:r>
          </a:p>
        </p:txBody>
      </p:sp>
      <p:sp>
        <p:nvSpPr>
          <p:cNvPr id="55" name="Rectangle 54"/>
          <p:cNvSpPr/>
          <p:nvPr/>
        </p:nvSpPr>
        <p:spPr bwMode="auto">
          <a:xfrm>
            <a:off x="8133232" y="4728471"/>
            <a:ext cx="1085850" cy="756516"/>
          </a:xfrm>
          <a:prstGeom prst="rect">
            <a:avLst/>
          </a:prstGeom>
          <a:solidFill>
            <a:srgbClr val="383F4C"/>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Gray Tint </a:t>
            </a:r>
            <a:r>
              <a:rPr lang="en-US" sz="600" dirty="0">
                <a:latin typeface="Arial" panose="020B0604020202020204" pitchFamily="34" charset="0"/>
                <a:cs typeface="Arial" panose="020B0604020202020204" pitchFamily="34" charset="0"/>
              </a:rPr>
              <a:t>7</a:t>
            </a:r>
          </a:p>
          <a:p>
            <a:pPr>
              <a:defRPr/>
            </a:pPr>
            <a:r>
              <a:rPr lang="en-US" sz="600" dirty="0">
                <a:latin typeface="Arial" panose="020B0604020202020204" pitchFamily="34" charset="0"/>
                <a:cs typeface="Arial" panose="020B0604020202020204" pitchFamily="34" charset="0"/>
              </a:rPr>
              <a:t>RGB: 56, 63, 76</a:t>
            </a:r>
          </a:p>
          <a:p>
            <a:pPr>
              <a:defRPr/>
            </a:pPr>
            <a:r>
              <a:rPr lang="en-US" sz="600" dirty="0">
                <a:latin typeface="Arial" panose="020B0604020202020204" pitchFamily="34" charset="0"/>
                <a:cs typeface="Arial" panose="020B0604020202020204" pitchFamily="34" charset="0"/>
              </a:rPr>
              <a:t>HEX: 383F4C</a:t>
            </a:r>
          </a:p>
        </p:txBody>
      </p:sp>
      <p:sp>
        <p:nvSpPr>
          <p:cNvPr id="56" name="Rectangle 55"/>
          <p:cNvSpPr/>
          <p:nvPr/>
        </p:nvSpPr>
        <p:spPr bwMode="auto">
          <a:xfrm>
            <a:off x="5929166" y="4728471"/>
            <a:ext cx="1085850" cy="756516"/>
          </a:xfrm>
          <a:prstGeom prst="rect">
            <a:avLst/>
          </a:prstGeom>
          <a:solidFill>
            <a:srgbClr val="6A727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Gray Tint </a:t>
            </a:r>
            <a:r>
              <a:rPr lang="en-US" sz="600" dirty="0">
                <a:latin typeface="Arial" panose="020B0604020202020204" pitchFamily="34" charset="0"/>
                <a:cs typeface="Arial" panose="020B0604020202020204" pitchFamily="34" charset="0"/>
              </a:rPr>
              <a:t>5</a:t>
            </a:r>
          </a:p>
          <a:p>
            <a:pPr>
              <a:defRPr/>
            </a:pPr>
            <a:r>
              <a:rPr lang="en-US" sz="600" dirty="0">
                <a:latin typeface="Arial" panose="020B0604020202020204" pitchFamily="34" charset="0"/>
                <a:cs typeface="Arial" panose="020B0604020202020204" pitchFamily="34" charset="0"/>
              </a:rPr>
              <a:t>RGB: 106,114,127</a:t>
            </a:r>
          </a:p>
          <a:p>
            <a:pPr>
              <a:defRPr/>
            </a:pPr>
            <a:r>
              <a:rPr lang="en-US" sz="600" dirty="0">
                <a:latin typeface="Arial" panose="020B0604020202020204" pitchFamily="34" charset="0"/>
                <a:cs typeface="Arial" panose="020B0604020202020204" pitchFamily="34" charset="0"/>
              </a:rPr>
              <a:t>HEX: 6B727F</a:t>
            </a:r>
          </a:p>
        </p:txBody>
      </p:sp>
      <p:sp>
        <p:nvSpPr>
          <p:cNvPr id="57" name="Rectangle 56"/>
          <p:cNvSpPr/>
          <p:nvPr/>
        </p:nvSpPr>
        <p:spPr bwMode="auto">
          <a:xfrm>
            <a:off x="9238779" y="4728471"/>
            <a:ext cx="1085850" cy="756516"/>
          </a:xfrm>
          <a:prstGeom prst="rect">
            <a:avLst/>
          </a:prstGeom>
          <a:solidFill>
            <a:srgbClr val="2A2F39"/>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Gray Tint </a:t>
            </a:r>
            <a:r>
              <a:rPr lang="en-US" sz="600" dirty="0">
                <a:latin typeface="Arial" panose="020B0604020202020204" pitchFamily="34" charset="0"/>
                <a:cs typeface="Arial" panose="020B0604020202020204" pitchFamily="34" charset="0"/>
              </a:rPr>
              <a:t>8</a:t>
            </a:r>
          </a:p>
          <a:p>
            <a:pPr>
              <a:defRPr/>
            </a:pPr>
            <a:r>
              <a:rPr lang="en-US" sz="600" dirty="0">
                <a:latin typeface="Arial" panose="020B0604020202020204" pitchFamily="34" charset="0"/>
                <a:cs typeface="Arial" panose="020B0604020202020204" pitchFamily="34" charset="0"/>
              </a:rPr>
              <a:t>RGB: 42,47,57</a:t>
            </a:r>
          </a:p>
          <a:p>
            <a:pPr>
              <a:defRPr/>
            </a:pPr>
            <a:r>
              <a:rPr lang="en-US" sz="600" dirty="0">
                <a:latin typeface="Arial" panose="020B0604020202020204" pitchFamily="34" charset="0"/>
                <a:cs typeface="Arial" panose="020B0604020202020204" pitchFamily="34" charset="0"/>
              </a:rPr>
              <a:t>HEX: 2A2F39</a:t>
            </a:r>
          </a:p>
        </p:txBody>
      </p:sp>
      <p:sp>
        <p:nvSpPr>
          <p:cNvPr id="58" name="Rectangle 57"/>
          <p:cNvSpPr/>
          <p:nvPr/>
        </p:nvSpPr>
        <p:spPr bwMode="auto">
          <a:xfrm>
            <a:off x="4833158" y="4728471"/>
            <a:ext cx="1085850" cy="756516"/>
          </a:xfrm>
          <a:prstGeom prst="rect">
            <a:avLst/>
          </a:prstGeom>
          <a:solidFill>
            <a:srgbClr val="90959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Gray Tint </a:t>
            </a:r>
            <a:r>
              <a:rPr lang="en-US" sz="600" dirty="0">
                <a:latin typeface="Arial" panose="020B0604020202020204" pitchFamily="34" charset="0"/>
                <a:cs typeface="Arial" panose="020B0604020202020204" pitchFamily="34" charset="0"/>
              </a:rPr>
              <a:t>4</a:t>
            </a:r>
          </a:p>
          <a:p>
            <a:pPr>
              <a:defRPr/>
            </a:pPr>
            <a:r>
              <a:rPr lang="en-US" sz="600" dirty="0">
                <a:latin typeface="Arial" panose="020B0604020202020204" pitchFamily="34" charset="0"/>
                <a:cs typeface="Arial" panose="020B0604020202020204" pitchFamily="34" charset="0"/>
              </a:rPr>
              <a:t>RGB: 144,149,159</a:t>
            </a:r>
          </a:p>
          <a:p>
            <a:pPr>
              <a:defRPr/>
            </a:pPr>
            <a:r>
              <a:rPr lang="en-US" sz="600" dirty="0">
                <a:latin typeface="Arial" panose="020B0604020202020204" pitchFamily="34" charset="0"/>
                <a:cs typeface="Arial" panose="020B0604020202020204" pitchFamily="34" charset="0"/>
              </a:rPr>
              <a:t>HEX: 90959F</a:t>
            </a:r>
          </a:p>
        </p:txBody>
      </p:sp>
      <p:sp>
        <p:nvSpPr>
          <p:cNvPr id="59" name="Rectangle 58"/>
          <p:cNvSpPr/>
          <p:nvPr/>
        </p:nvSpPr>
        <p:spPr bwMode="auto">
          <a:xfrm>
            <a:off x="2625240" y="4728471"/>
            <a:ext cx="1085850" cy="756516"/>
          </a:xfrm>
          <a:prstGeom prst="rect">
            <a:avLst/>
          </a:prstGeom>
          <a:solidFill>
            <a:srgbClr val="DADBDF"/>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tx1"/>
                </a:solidFill>
                <a:latin typeface="Arial" panose="020B0604020202020204" pitchFamily="34" charset="0"/>
                <a:cs typeface="Arial" panose="020B0604020202020204" pitchFamily="34" charset="0"/>
              </a:rPr>
              <a:t>Data Vis Gray Tint 2</a:t>
            </a:r>
          </a:p>
          <a:p>
            <a:pPr>
              <a:defRPr/>
            </a:pPr>
            <a:r>
              <a:rPr lang="en-US" sz="600" dirty="0">
                <a:solidFill>
                  <a:schemeClr val="tx1"/>
                </a:solidFill>
                <a:latin typeface="Arial" panose="020B0604020202020204" pitchFamily="34" charset="0"/>
                <a:cs typeface="Arial" panose="020B0604020202020204" pitchFamily="34" charset="0"/>
              </a:rPr>
              <a:t>RGB: 218,219,223</a:t>
            </a:r>
          </a:p>
          <a:p>
            <a:pPr>
              <a:defRPr/>
            </a:pPr>
            <a:r>
              <a:rPr lang="en-US" sz="600" dirty="0">
                <a:solidFill>
                  <a:schemeClr val="tx1"/>
                </a:solidFill>
                <a:latin typeface="Arial" panose="020B0604020202020204" pitchFamily="34" charset="0"/>
                <a:cs typeface="Arial" panose="020B0604020202020204" pitchFamily="34" charset="0"/>
              </a:rPr>
              <a:t>HEX: DADBDF</a:t>
            </a:r>
          </a:p>
        </p:txBody>
      </p:sp>
      <p:sp>
        <p:nvSpPr>
          <p:cNvPr id="60" name="Rectangle 59"/>
          <p:cNvSpPr/>
          <p:nvPr/>
        </p:nvSpPr>
        <p:spPr bwMode="auto">
          <a:xfrm>
            <a:off x="7031199" y="4728471"/>
            <a:ext cx="1085850" cy="756516"/>
          </a:xfrm>
          <a:prstGeom prst="rect">
            <a:avLst/>
          </a:prstGeom>
          <a:solidFill>
            <a:srgbClr val="464F61"/>
          </a:solidFill>
          <a:ln>
            <a:noFill/>
          </a:ln>
          <a:effectLst/>
        </p:spPr>
        <p:style>
          <a:lnRef idx="1">
            <a:schemeClr val="accent1"/>
          </a:lnRef>
          <a:fillRef idx="3">
            <a:schemeClr val="accent1"/>
          </a:fillRef>
          <a:effectRef idx="2">
            <a:schemeClr val="accent1"/>
          </a:effectRef>
          <a:fontRef idx="minor">
            <a:schemeClr val="lt1"/>
          </a:fontRef>
        </p:style>
        <p:txBody>
          <a:bodyPr tIns="91440" rIns="0" bIns="0"/>
          <a:lstStyle/>
          <a:p>
            <a:pPr>
              <a:defRPr/>
            </a:pPr>
            <a:r>
              <a:rPr lang="en-US" sz="600" dirty="0">
                <a:solidFill>
                  <a:schemeClr val="bg1"/>
                </a:solidFill>
                <a:latin typeface="Arial" panose="020B0604020202020204" pitchFamily="34" charset="0"/>
                <a:cs typeface="Arial" panose="020B0604020202020204" pitchFamily="34" charset="0"/>
              </a:rPr>
              <a:t>Data Vis Gray Tint </a:t>
            </a:r>
            <a:r>
              <a:rPr lang="en-US" sz="600" dirty="0">
                <a:latin typeface="Arial" panose="020B0604020202020204" pitchFamily="34" charset="0"/>
                <a:cs typeface="Arial" panose="020B0604020202020204" pitchFamily="34" charset="0"/>
              </a:rPr>
              <a:t>6</a:t>
            </a:r>
          </a:p>
          <a:p>
            <a:pPr>
              <a:defRPr/>
            </a:pPr>
            <a:r>
              <a:rPr lang="en-US" sz="600" dirty="0">
                <a:latin typeface="Arial" panose="020B0604020202020204" pitchFamily="34" charset="0"/>
                <a:cs typeface="Arial" panose="020B0604020202020204" pitchFamily="34" charset="0"/>
              </a:rPr>
              <a:t>RGB: 168,0,30</a:t>
            </a:r>
          </a:p>
          <a:p>
            <a:pPr>
              <a:defRPr/>
            </a:pPr>
            <a:r>
              <a:rPr lang="en-US" sz="600" dirty="0">
                <a:latin typeface="Arial" panose="020B0604020202020204" pitchFamily="34" charset="0"/>
                <a:cs typeface="Arial" panose="020B0604020202020204" pitchFamily="34" charset="0"/>
              </a:rPr>
              <a:t>HEX: 464F61 </a:t>
            </a:r>
          </a:p>
        </p:txBody>
      </p:sp>
      <p:sp>
        <p:nvSpPr>
          <p:cNvPr id="61" name="TextBox 60"/>
          <p:cNvSpPr txBox="1"/>
          <p:nvPr/>
        </p:nvSpPr>
        <p:spPr>
          <a:xfrm rot="16200000">
            <a:off x="18643" y="2357203"/>
            <a:ext cx="2437563" cy="211295"/>
          </a:xfrm>
          <a:prstGeom prst="rect">
            <a:avLst/>
          </a:prstGeom>
          <a:noFill/>
        </p:spPr>
        <p:txBody>
          <a:bodyPr wrap="square" lIns="0" tIns="0" rIns="0" bIns="0" rtlCol="0">
            <a:noAutofit/>
          </a:bodyPr>
          <a:lstStyle/>
          <a:p>
            <a:pPr algn="ctr"/>
            <a:r>
              <a:rPr lang="en-US" sz="1000" dirty="0">
                <a:solidFill>
                  <a:schemeClr val="tx2"/>
                </a:solidFill>
                <a:latin typeface="+mn-lt"/>
              </a:rPr>
              <a:t>Priority Data Vis colors</a:t>
            </a:r>
          </a:p>
        </p:txBody>
      </p:sp>
      <p:cxnSp>
        <p:nvCxnSpPr>
          <p:cNvPr id="63" name="Straight Connector 62"/>
          <p:cNvCxnSpPr/>
          <p:nvPr/>
        </p:nvCxnSpPr>
        <p:spPr>
          <a:xfrm>
            <a:off x="1343072" y="1244069"/>
            <a:ext cx="0" cy="2454372"/>
          </a:xfrm>
          <a:prstGeom prst="line">
            <a:avLst/>
          </a:prstGeom>
          <a:ln w="9525">
            <a:solidFill>
              <a:srgbClr val="454E60"/>
            </a:solidFill>
            <a:headEnd type="triangle" w="med" len="sm"/>
            <a:tailEnd type="triangle" w="med"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3356216"/>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ATH: TOC, short">
    <p:spTree>
      <p:nvGrpSpPr>
        <p:cNvPr id="1" name=""/>
        <p:cNvGrpSpPr/>
        <p:nvPr/>
      </p:nvGrpSpPr>
      <p:grpSpPr>
        <a:xfrm>
          <a:off x="0" y="0"/>
          <a:ext cx="0" cy="0"/>
          <a:chOff x="0" y="0"/>
          <a:chExt cx="0" cy="0"/>
        </a:xfrm>
      </p:grpSpPr>
      <p:sp>
        <p:nvSpPr>
          <p:cNvPr id="3" name="Text Placeholder 4"/>
          <p:cNvSpPr>
            <a:spLocks noGrp="1"/>
          </p:cNvSpPr>
          <p:nvPr>
            <p:ph type="body" sz="quarter" idx="13" hasCustomPrompt="1"/>
          </p:nvPr>
        </p:nvSpPr>
        <p:spPr>
          <a:xfrm>
            <a:off x="2680138" y="4767068"/>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4" name="Text Placeholder 4"/>
          <p:cNvSpPr>
            <a:spLocks noGrp="1"/>
          </p:cNvSpPr>
          <p:nvPr>
            <p:ph type="body" sz="quarter" idx="15" hasCustomPrompt="1"/>
          </p:nvPr>
        </p:nvSpPr>
        <p:spPr>
          <a:xfrm>
            <a:off x="2680138" y="5404680"/>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5" name="Rectangle 4"/>
          <p:cNvSpPr/>
          <p:nvPr/>
        </p:nvSpPr>
        <p:spPr>
          <a:xfrm>
            <a:off x="532737" y="6257676"/>
            <a:ext cx="11131826" cy="461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4"/>
          <p:cNvSpPr>
            <a:spLocks noGrp="1"/>
          </p:cNvSpPr>
          <p:nvPr>
            <p:ph type="body" sz="quarter" idx="20" hasCustomPrompt="1"/>
          </p:nvPr>
        </p:nvSpPr>
        <p:spPr>
          <a:xfrm>
            <a:off x="2680138" y="3486324"/>
            <a:ext cx="7034924" cy="538920"/>
          </a:xfrm>
          <a:prstGeom prst="rect">
            <a:avLst/>
          </a:prstGeom>
        </p:spPr>
        <p:txBody>
          <a:bodyPr lIns="0" tIns="0" rIns="0" bIns="0"/>
          <a:lstStyle>
            <a:lvl1pPr>
              <a:defRPr sz="3200">
                <a:solidFill>
                  <a:schemeClr val="tx1"/>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active</a:t>
            </a:r>
            <a:endParaRPr lang="en-US" sz="1400" dirty="0">
              <a:latin typeface="Arial" panose="020B0604020202020204" pitchFamily="34" charset="0"/>
              <a:cs typeface="Arial" panose="020B0604020202020204" pitchFamily="34" charset="0"/>
            </a:endParaRPr>
          </a:p>
        </p:txBody>
      </p:sp>
      <p:sp>
        <p:nvSpPr>
          <p:cNvPr id="7" name="Text Placeholder 4"/>
          <p:cNvSpPr>
            <a:spLocks noGrp="1"/>
          </p:cNvSpPr>
          <p:nvPr>
            <p:ph type="body" sz="quarter" idx="21" hasCustomPrompt="1"/>
          </p:nvPr>
        </p:nvSpPr>
        <p:spPr>
          <a:xfrm>
            <a:off x="2680138" y="4123487"/>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8" name="Text Placeholder 4"/>
          <p:cNvSpPr>
            <a:spLocks noGrp="1"/>
          </p:cNvSpPr>
          <p:nvPr>
            <p:ph type="body" sz="quarter" idx="25" hasCustomPrompt="1"/>
          </p:nvPr>
        </p:nvSpPr>
        <p:spPr>
          <a:xfrm>
            <a:off x="762000" y="3486324"/>
            <a:ext cx="633248" cy="538920"/>
          </a:xfrm>
          <a:prstGeom prst="rect">
            <a:avLst/>
          </a:prstGeom>
        </p:spPr>
        <p:txBody>
          <a:bodyPr lIns="0" tIns="0" rIns="0" bIns="0"/>
          <a:lstStyle>
            <a:lvl1pPr>
              <a:defRPr sz="3200">
                <a:solidFill>
                  <a:schemeClr val="accent1"/>
                </a:solidFill>
              </a:defRPr>
            </a:lvl1pPr>
          </a:lstStyle>
          <a:p>
            <a:pPr lvl="0"/>
            <a:r>
              <a:rPr lang="en-US" dirty="0"/>
              <a:t>1</a:t>
            </a:r>
          </a:p>
        </p:txBody>
      </p:sp>
      <p:sp>
        <p:nvSpPr>
          <p:cNvPr id="9" name="Text Placeholder 4"/>
          <p:cNvSpPr>
            <a:spLocks noGrp="1"/>
          </p:cNvSpPr>
          <p:nvPr>
            <p:ph type="body" sz="quarter" idx="26" hasCustomPrompt="1"/>
          </p:nvPr>
        </p:nvSpPr>
        <p:spPr>
          <a:xfrm>
            <a:off x="762000" y="4124644"/>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2</a:t>
            </a:r>
          </a:p>
        </p:txBody>
      </p:sp>
      <p:sp>
        <p:nvSpPr>
          <p:cNvPr id="10" name="Text Placeholder 4"/>
          <p:cNvSpPr>
            <a:spLocks noGrp="1"/>
          </p:cNvSpPr>
          <p:nvPr>
            <p:ph type="body" sz="quarter" idx="27" hasCustomPrompt="1"/>
          </p:nvPr>
        </p:nvSpPr>
        <p:spPr>
          <a:xfrm>
            <a:off x="762000" y="4767068"/>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3</a:t>
            </a:r>
          </a:p>
        </p:txBody>
      </p:sp>
      <p:sp>
        <p:nvSpPr>
          <p:cNvPr id="11" name="Text Placeholder 4"/>
          <p:cNvSpPr>
            <a:spLocks noGrp="1"/>
          </p:cNvSpPr>
          <p:nvPr>
            <p:ph type="body" sz="quarter" idx="28" hasCustomPrompt="1"/>
          </p:nvPr>
        </p:nvSpPr>
        <p:spPr>
          <a:xfrm>
            <a:off x="762000" y="5404680"/>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4</a:t>
            </a:r>
          </a:p>
        </p:txBody>
      </p:sp>
    </p:spTree>
    <p:extLst>
      <p:ext uri="{BB962C8B-B14F-4D97-AF65-F5344CB8AC3E}">
        <p14:creationId xmlns:p14="http://schemas.microsoft.com/office/powerpoint/2010/main" val="115743591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ATH: TOC, long">
    <p:spTree>
      <p:nvGrpSpPr>
        <p:cNvPr id="1" name=""/>
        <p:cNvGrpSpPr/>
        <p:nvPr/>
      </p:nvGrpSpPr>
      <p:grpSpPr>
        <a:xfrm>
          <a:off x="0" y="0"/>
          <a:ext cx="0" cy="0"/>
          <a:chOff x="0" y="0"/>
          <a:chExt cx="0" cy="0"/>
        </a:xfrm>
      </p:grpSpPr>
      <p:sp>
        <p:nvSpPr>
          <p:cNvPr id="3" name="Text Placeholder 4"/>
          <p:cNvSpPr>
            <a:spLocks noGrp="1"/>
          </p:cNvSpPr>
          <p:nvPr>
            <p:ph type="body" sz="quarter" idx="10" hasCustomPrompt="1"/>
          </p:nvPr>
        </p:nvSpPr>
        <p:spPr>
          <a:xfrm>
            <a:off x="762000" y="931587"/>
            <a:ext cx="633248" cy="538920"/>
          </a:xfrm>
          <a:prstGeom prst="rect">
            <a:avLst/>
          </a:prstGeom>
        </p:spPr>
        <p:txBody>
          <a:bodyPr lIns="0" tIns="0" rIns="0" bIns="0"/>
          <a:lstStyle>
            <a:lvl1pPr>
              <a:defRPr sz="3200">
                <a:solidFill>
                  <a:schemeClr val="accent1"/>
                </a:solidFill>
              </a:defRPr>
            </a:lvl1pPr>
          </a:lstStyle>
          <a:p>
            <a:pPr lvl="0"/>
            <a:r>
              <a:rPr lang="en-US" dirty="0"/>
              <a:t>1</a:t>
            </a:r>
          </a:p>
        </p:txBody>
      </p:sp>
      <p:sp>
        <p:nvSpPr>
          <p:cNvPr id="4" name="Text Placeholder 4"/>
          <p:cNvSpPr>
            <a:spLocks noGrp="1"/>
          </p:cNvSpPr>
          <p:nvPr>
            <p:ph type="body" sz="quarter" idx="11" hasCustomPrompt="1"/>
          </p:nvPr>
        </p:nvSpPr>
        <p:spPr>
          <a:xfrm>
            <a:off x="2680138" y="931587"/>
            <a:ext cx="7034924" cy="538920"/>
          </a:xfrm>
          <a:prstGeom prst="rect">
            <a:avLst/>
          </a:prstGeom>
        </p:spPr>
        <p:txBody>
          <a:bodyPr lIns="0" tIns="0" rIns="0" bIns="0"/>
          <a:lstStyle>
            <a:lvl1pPr>
              <a:defRPr sz="3200">
                <a:solidFill>
                  <a:schemeClr val="tx1"/>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active</a:t>
            </a:r>
            <a:endParaRPr lang="en-US" sz="1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2" hasCustomPrompt="1"/>
          </p:nvPr>
        </p:nvSpPr>
        <p:spPr>
          <a:xfrm>
            <a:off x="762000" y="1569907"/>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2</a:t>
            </a:r>
          </a:p>
        </p:txBody>
      </p:sp>
      <p:sp>
        <p:nvSpPr>
          <p:cNvPr id="6" name="Text Placeholder 4"/>
          <p:cNvSpPr>
            <a:spLocks noGrp="1"/>
          </p:cNvSpPr>
          <p:nvPr>
            <p:ph type="body" sz="quarter" idx="13" hasCustomPrompt="1"/>
          </p:nvPr>
        </p:nvSpPr>
        <p:spPr>
          <a:xfrm>
            <a:off x="2680138" y="4767068"/>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7" name="Text Placeholder 4"/>
          <p:cNvSpPr>
            <a:spLocks noGrp="1"/>
          </p:cNvSpPr>
          <p:nvPr>
            <p:ph type="body" sz="quarter" idx="14" hasCustomPrompt="1"/>
          </p:nvPr>
        </p:nvSpPr>
        <p:spPr>
          <a:xfrm>
            <a:off x="762000" y="2213562"/>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3</a:t>
            </a:r>
          </a:p>
        </p:txBody>
      </p:sp>
      <p:sp>
        <p:nvSpPr>
          <p:cNvPr id="8" name="Text Placeholder 4"/>
          <p:cNvSpPr>
            <a:spLocks noGrp="1"/>
          </p:cNvSpPr>
          <p:nvPr>
            <p:ph type="body" sz="quarter" idx="15" hasCustomPrompt="1"/>
          </p:nvPr>
        </p:nvSpPr>
        <p:spPr>
          <a:xfrm>
            <a:off x="2680138" y="5404680"/>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9" name="Text Placeholder 4"/>
          <p:cNvSpPr>
            <a:spLocks noGrp="1"/>
          </p:cNvSpPr>
          <p:nvPr>
            <p:ph type="body" sz="quarter" idx="16" hasCustomPrompt="1"/>
          </p:nvPr>
        </p:nvSpPr>
        <p:spPr>
          <a:xfrm>
            <a:off x="762000" y="2849943"/>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4</a:t>
            </a:r>
          </a:p>
        </p:txBody>
      </p:sp>
      <p:sp>
        <p:nvSpPr>
          <p:cNvPr id="10" name="Rectangle 9"/>
          <p:cNvSpPr/>
          <p:nvPr/>
        </p:nvSpPr>
        <p:spPr>
          <a:xfrm>
            <a:off x="532737" y="6257676"/>
            <a:ext cx="11131826" cy="461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4"/>
          <p:cNvSpPr>
            <a:spLocks noGrp="1"/>
          </p:cNvSpPr>
          <p:nvPr>
            <p:ph type="body" sz="quarter" idx="20" hasCustomPrompt="1"/>
          </p:nvPr>
        </p:nvSpPr>
        <p:spPr>
          <a:xfrm>
            <a:off x="2680138" y="3486324"/>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21" hasCustomPrompt="1"/>
          </p:nvPr>
        </p:nvSpPr>
        <p:spPr>
          <a:xfrm>
            <a:off x="2680138" y="4123487"/>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13" name="Text Placeholder 4"/>
          <p:cNvSpPr>
            <a:spLocks noGrp="1"/>
          </p:cNvSpPr>
          <p:nvPr>
            <p:ph type="body" sz="quarter" idx="22" hasCustomPrompt="1"/>
          </p:nvPr>
        </p:nvSpPr>
        <p:spPr>
          <a:xfrm>
            <a:off x="2680138" y="2849943"/>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14" name="Text Placeholder 4"/>
          <p:cNvSpPr>
            <a:spLocks noGrp="1"/>
          </p:cNvSpPr>
          <p:nvPr>
            <p:ph type="body" sz="quarter" idx="23" hasCustomPrompt="1"/>
          </p:nvPr>
        </p:nvSpPr>
        <p:spPr>
          <a:xfrm>
            <a:off x="2680138" y="1569907"/>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15" name="Text Placeholder 4"/>
          <p:cNvSpPr>
            <a:spLocks noGrp="1"/>
          </p:cNvSpPr>
          <p:nvPr>
            <p:ph type="body" sz="quarter" idx="24" hasCustomPrompt="1"/>
          </p:nvPr>
        </p:nvSpPr>
        <p:spPr>
          <a:xfrm>
            <a:off x="2680138" y="2213562"/>
            <a:ext cx="7034924" cy="538920"/>
          </a:xfrm>
          <a:prstGeom prst="rect">
            <a:avLst/>
          </a:prstGeom>
        </p:spPr>
        <p:txBody>
          <a:bodyPr lIns="0" tIns="0" rIns="0" bIns="0"/>
          <a:lstStyle>
            <a:lvl1pPr>
              <a:defRPr sz="3200">
                <a:solidFill>
                  <a:schemeClr val="bg1">
                    <a:lumMod val="75000"/>
                  </a:schemeClr>
                </a:solidFill>
              </a:defRPr>
            </a:lvl1pPr>
          </a:lstStyle>
          <a:p>
            <a:pPr>
              <a:lnSpc>
                <a:spcPts val="4000"/>
              </a:lnSpc>
              <a:spcAft>
                <a:spcPts val="1200"/>
              </a:spcAft>
            </a:pPr>
            <a:r>
              <a:rPr lang="en-US" sz="3200" dirty="0">
                <a:latin typeface="Arial" panose="020B0604020202020204" pitchFamily="34" charset="0"/>
                <a:cs typeface="Arial" panose="020B0604020202020204" pitchFamily="34" charset="0"/>
              </a:rPr>
              <a:t>Section Title – not active</a:t>
            </a:r>
            <a:endParaRPr lang="en-US" sz="1400" dirty="0">
              <a:latin typeface="Arial" panose="020B0604020202020204" pitchFamily="34" charset="0"/>
              <a:cs typeface="Arial" panose="020B0604020202020204" pitchFamily="34" charset="0"/>
            </a:endParaRPr>
          </a:p>
        </p:txBody>
      </p:sp>
      <p:sp>
        <p:nvSpPr>
          <p:cNvPr id="16" name="Text Placeholder 4"/>
          <p:cNvSpPr>
            <a:spLocks noGrp="1"/>
          </p:cNvSpPr>
          <p:nvPr>
            <p:ph type="body" sz="quarter" idx="25" hasCustomPrompt="1"/>
          </p:nvPr>
        </p:nvSpPr>
        <p:spPr>
          <a:xfrm>
            <a:off x="762000" y="3486324"/>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5</a:t>
            </a:r>
          </a:p>
        </p:txBody>
      </p:sp>
      <p:sp>
        <p:nvSpPr>
          <p:cNvPr id="17" name="Text Placeholder 4"/>
          <p:cNvSpPr>
            <a:spLocks noGrp="1"/>
          </p:cNvSpPr>
          <p:nvPr>
            <p:ph type="body" sz="quarter" idx="26" hasCustomPrompt="1"/>
          </p:nvPr>
        </p:nvSpPr>
        <p:spPr>
          <a:xfrm>
            <a:off x="762000" y="4124644"/>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6</a:t>
            </a:r>
          </a:p>
        </p:txBody>
      </p:sp>
      <p:sp>
        <p:nvSpPr>
          <p:cNvPr id="18" name="Text Placeholder 4"/>
          <p:cNvSpPr>
            <a:spLocks noGrp="1"/>
          </p:cNvSpPr>
          <p:nvPr>
            <p:ph type="body" sz="quarter" idx="27" hasCustomPrompt="1"/>
          </p:nvPr>
        </p:nvSpPr>
        <p:spPr>
          <a:xfrm>
            <a:off x="762000" y="4767068"/>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7</a:t>
            </a:r>
          </a:p>
        </p:txBody>
      </p:sp>
      <p:sp>
        <p:nvSpPr>
          <p:cNvPr id="19" name="Text Placeholder 4"/>
          <p:cNvSpPr>
            <a:spLocks noGrp="1"/>
          </p:cNvSpPr>
          <p:nvPr>
            <p:ph type="body" sz="quarter" idx="28" hasCustomPrompt="1"/>
          </p:nvPr>
        </p:nvSpPr>
        <p:spPr>
          <a:xfrm>
            <a:off x="762000" y="5404680"/>
            <a:ext cx="633248" cy="538920"/>
          </a:xfrm>
          <a:prstGeom prst="rect">
            <a:avLst/>
          </a:prstGeom>
        </p:spPr>
        <p:txBody>
          <a:bodyPr lIns="0" tIns="0" rIns="0" bIns="0"/>
          <a:lstStyle>
            <a:lvl1pPr>
              <a:defRPr sz="3200">
                <a:solidFill>
                  <a:schemeClr val="accent1">
                    <a:lumMod val="40000"/>
                    <a:lumOff val="60000"/>
                  </a:schemeClr>
                </a:solidFill>
              </a:defRPr>
            </a:lvl1pPr>
          </a:lstStyle>
          <a:p>
            <a:pPr lvl="0"/>
            <a:r>
              <a:rPr lang="en-US" dirty="0"/>
              <a:t>8</a:t>
            </a:r>
          </a:p>
        </p:txBody>
      </p:sp>
    </p:spTree>
    <p:extLst>
      <p:ext uri="{BB962C8B-B14F-4D97-AF65-F5344CB8AC3E}">
        <p14:creationId xmlns:p14="http://schemas.microsoft.com/office/powerpoint/2010/main" val="147199557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ATH: Red Section Brea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a:p>
        </p:txBody>
      </p:sp>
      <p:sp>
        <p:nvSpPr>
          <p:cNvPr id="7" name="Text Placeholder 10"/>
          <p:cNvSpPr>
            <a:spLocks noGrp="1"/>
          </p:cNvSpPr>
          <p:nvPr>
            <p:ph type="body" sz="quarter" idx="13" hasCustomPrompt="1"/>
          </p:nvPr>
        </p:nvSpPr>
        <p:spPr>
          <a:xfrm>
            <a:off x="762000" y="838200"/>
            <a:ext cx="8829545" cy="2819400"/>
          </a:xfrm>
          <a:prstGeom prst="rect">
            <a:avLst/>
          </a:prstGeom>
        </p:spPr>
        <p:txBody>
          <a:bodyPr lIns="0" tIns="0" rIns="0" bIns="0" anchor="t" anchorCtr="0"/>
          <a:lstStyle>
            <a:lvl1pPr algn="l">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Section title – Arial 48 pt. white. Text goes here.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2392"/>
            <a:ext cx="12192000" cy="850286"/>
          </a:xfrm>
          <a:prstGeom prst="rect">
            <a:avLst/>
          </a:prstGeom>
        </p:spPr>
      </p:pic>
    </p:spTree>
    <p:extLst>
      <p:ext uri="{BB962C8B-B14F-4D97-AF65-F5344CB8AC3E}">
        <p14:creationId xmlns:p14="http://schemas.microsoft.com/office/powerpoint/2010/main" val="21691706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ATH: Purple Section Break">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2392"/>
            <a:ext cx="12191999" cy="850286"/>
          </a:xfrm>
          <a:prstGeom prst="rect">
            <a:avLst/>
          </a:prstGeom>
        </p:spPr>
      </p:pic>
      <p:sp>
        <p:nvSpPr>
          <p:cNvPr id="7" name="Text Placeholder 10"/>
          <p:cNvSpPr>
            <a:spLocks noGrp="1"/>
          </p:cNvSpPr>
          <p:nvPr>
            <p:ph type="body" sz="quarter" idx="13" hasCustomPrompt="1"/>
          </p:nvPr>
        </p:nvSpPr>
        <p:spPr>
          <a:xfrm>
            <a:off x="762000" y="838200"/>
            <a:ext cx="8829545" cy="2819400"/>
          </a:xfrm>
          <a:prstGeom prst="rect">
            <a:avLst/>
          </a:prstGeom>
        </p:spPr>
        <p:txBody>
          <a:bodyPr lIns="0" tIns="0" rIns="0" bIns="0" anchor="t" anchorCtr="0"/>
          <a:lstStyle>
            <a:lvl1pPr algn="l">
              <a:defRPr sz="4800" baseline="0">
                <a:solidFill>
                  <a:schemeClr val="bg1"/>
                </a:solidFill>
                <a:latin typeface="+mj-lt"/>
              </a:defRPr>
            </a:lvl1pPr>
            <a:lvl2pPr algn="ctr">
              <a:defRPr sz="4800" baseline="0"/>
            </a:lvl2pPr>
            <a:lvl3pPr algn="ctr">
              <a:defRPr sz="4800" baseline="0"/>
            </a:lvl3pPr>
            <a:lvl4pPr algn="ctr">
              <a:defRPr sz="4800" baseline="0"/>
            </a:lvl4pPr>
            <a:lvl5pPr algn="ctr">
              <a:defRPr sz="4800" baseline="0"/>
            </a:lvl5pPr>
          </a:lstStyle>
          <a:p>
            <a:pPr lvl="0"/>
            <a:r>
              <a:rPr lang="en-US" dirty="0"/>
              <a:t>Section title – Arial 48 pt. white. Text goes here.</a:t>
            </a:r>
          </a:p>
        </p:txBody>
      </p:sp>
    </p:spTree>
    <p:extLst>
      <p:ext uri="{BB962C8B-B14F-4D97-AF65-F5344CB8AC3E}">
        <p14:creationId xmlns:p14="http://schemas.microsoft.com/office/powerpoint/2010/main" val="139601019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3"/>
          <a:stretch>
            <a:fillRect/>
          </a:stretch>
        </p:blipFill>
        <p:spPr>
          <a:xfrm>
            <a:off x="10786526" y="6286500"/>
            <a:ext cx="685309" cy="294957"/>
          </a:xfrm>
          <a:prstGeom prst="rect">
            <a:avLst/>
          </a:prstGeom>
        </p:spPr>
      </p:pic>
      <p:sp>
        <p:nvSpPr>
          <p:cNvPr id="4" name="Title Placeholder 3"/>
          <p:cNvSpPr>
            <a:spLocks noGrp="1"/>
          </p:cNvSpPr>
          <p:nvPr>
            <p:ph type="title"/>
          </p:nvPr>
        </p:nvSpPr>
        <p:spPr>
          <a:xfrm>
            <a:off x="762000" y="838199"/>
            <a:ext cx="10591800" cy="1042416"/>
          </a:xfrm>
          <a:prstGeom prst="rect">
            <a:avLst/>
          </a:prstGeom>
        </p:spPr>
        <p:txBody>
          <a:bodyPr vert="horz" lIns="0" tIns="0" rIns="0" bIns="0" rtlCol="0" anchor="ctr">
            <a:normAutofit/>
          </a:bodyPr>
          <a:lstStyle/>
          <a:p>
            <a:pPr marL="0" marR="0" lvl="0" indent="0" algn="l" defTabSz="609585" rtl="0" eaLnBrk="1" fontAlgn="base" latinLnBrk="0" hangingPunct="1">
              <a:lnSpc>
                <a:spcPts val="4000"/>
              </a:lnSpc>
              <a:spcBef>
                <a:spcPct val="20000"/>
              </a:spcBef>
              <a:spcAft>
                <a:spcPts val="18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65050"/>
                </a:solidFill>
                <a:effectLst/>
                <a:uLnTx/>
                <a:uFillTx/>
                <a:latin typeface="Arial" panose="020B0604020202020204" pitchFamily="34" charset="0"/>
                <a:cs typeface="Arial" panose="020B0604020202020204" pitchFamily="34" charset="0"/>
              </a:rPr>
              <a:t>H1 – Arial 32 pt. red: Either across two columns or one column. The header can fit on two lines if needed</a:t>
            </a:r>
          </a:p>
        </p:txBody>
      </p:sp>
      <p:sp>
        <p:nvSpPr>
          <p:cNvPr id="5" name="Text Placeholder 4"/>
          <p:cNvSpPr>
            <a:spLocks noGrp="1"/>
          </p:cNvSpPr>
          <p:nvPr>
            <p:ph type="body" idx="1"/>
          </p:nvPr>
        </p:nvSpPr>
        <p:spPr>
          <a:xfrm>
            <a:off x="762000" y="2019299"/>
            <a:ext cx="10591800" cy="4157663"/>
          </a:xfrm>
          <a:prstGeom prst="rect">
            <a:avLst/>
          </a:prstGeom>
        </p:spPr>
        <p:txBody>
          <a:bodyPr vert="horz" lIns="0" tIns="0" rIns="0" bIns="0" rtlCol="0">
            <a:normAutofit/>
          </a:bodyPr>
          <a:lstStyle/>
          <a:p>
            <a:pPr lvl="0"/>
            <a:r>
              <a:rPr lang="en-US" dirty="0"/>
              <a:t>Body text – Arial 16 pt., black, 18 pt. paragraph spacing after </a:t>
            </a:r>
          </a:p>
          <a:p>
            <a:pPr lvl="1"/>
            <a:r>
              <a:rPr lang="en-US" dirty="0"/>
              <a:t>Bullets – Arial 16 pt., black, 6 pt. paragraph spacing after. Last bullet - 18 pt. paragraph spacing after </a:t>
            </a:r>
          </a:p>
          <a:p>
            <a:pPr lvl="2"/>
            <a:r>
              <a:rPr lang="en-US" dirty="0"/>
              <a:t>Third level</a:t>
            </a:r>
          </a:p>
          <a:p>
            <a:pPr lvl="3"/>
            <a:r>
              <a:rPr lang="en-US" dirty="0"/>
              <a:t>Fourth level</a:t>
            </a:r>
          </a:p>
          <a:p>
            <a:pPr lvl="4"/>
            <a:r>
              <a:rPr lang="en-US" dirty="0"/>
              <a:t>Fifth level</a:t>
            </a:r>
          </a:p>
        </p:txBody>
      </p:sp>
      <p:sp>
        <p:nvSpPr>
          <p:cNvPr id="8" name="Footer Placeholder 5"/>
          <p:cNvSpPr>
            <a:spLocks noGrp="1"/>
          </p:cNvSpPr>
          <p:nvPr>
            <p:ph type="ftr" sz="quarter" idx="3"/>
          </p:nvPr>
        </p:nvSpPr>
        <p:spPr>
          <a:xfrm>
            <a:off x="943149" y="6460651"/>
            <a:ext cx="4114800" cy="165100"/>
          </a:xfrm>
          <a:prstGeom prst="rect">
            <a:avLst/>
          </a:prstGeom>
        </p:spPr>
        <p:txBody>
          <a:bodyPr vert="horz" lIns="91440" tIns="45720" rIns="91440" bIns="45720" rtlCol="0" anchor="ctr"/>
          <a:lstStyle>
            <a:lvl1pPr algn="l">
              <a:defRPr sz="700">
                <a:solidFill>
                  <a:schemeClr val="tx2"/>
                </a:solidFill>
                <a:latin typeface="+mn-lt"/>
              </a:defRPr>
            </a:lvl1pPr>
          </a:lstStyle>
          <a:p>
            <a:r>
              <a:rPr lang="en-US"/>
              <a:t>Optional footer (program team name, etc.)</a:t>
            </a:r>
            <a:endParaRPr lang="en-US" dirty="0"/>
          </a:p>
        </p:txBody>
      </p:sp>
      <p:sp>
        <p:nvSpPr>
          <p:cNvPr id="11" name="Date Placeholder 8"/>
          <p:cNvSpPr>
            <a:spLocks noGrp="1"/>
          </p:cNvSpPr>
          <p:nvPr>
            <p:ph type="dt" sz="half" idx="2"/>
          </p:nvPr>
        </p:nvSpPr>
        <p:spPr>
          <a:xfrm>
            <a:off x="764623" y="402517"/>
            <a:ext cx="4471852" cy="173736"/>
          </a:xfrm>
          <a:prstGeom prst="rect">
            <a:avLst/>
          </a:prstGeom>
        </p:spPr>
        <p:txBody>
          <a:bodyPr vert="horz" lIns="0" tIns="0" rIns="0" bIns="0" rtlCol="0" anchor="b" anchorCtr="0"/>
          <a:lstStyle>
            <a:lvl1pPr algn="l">
              <a:defRPr sz="700">
                <a:solidFill>
                  <a:schemeClr val="tx2"/>
                </a:solidFill>
                <a:latin typeface="+mn-lt"/>
              </a:defRPr>
            </a:lvl1pPr>
          </a:lstStyle>
          <a:p>
            <a:r>
              <a:rPr lang="en-US"/>
              <a:t>Presentation Title | Section Title</a:t>
            </a:r>
            <a:endParaRPr lang="en-US" dirty="0"/>
          </a:p>
        </p:txBody>
      </p:sp>
      <p:sp>
        <p:nvSpPr>
          <p:cNvPr id="13" name="Slide Number Placeholder 11"/>
          <p:cNvSpPr>
            <a:spLocks noGrp="1"/>
          </p:cNvSpPr>
          <p:nvPr>
            <p:ph type="sldNum" sz="quarter" idx="4"/>
          </p:nvPr>
        </p:nvSpPr>
        <p:spPr>
          <a:xfrm>
            <a:off x="762000" y="6460651"/>
            <a:ext cx="181149" cy="164592"/>
          </a:xfrm>
          <a:prstGeom prst="rect">
            <a:avLst/>
          </a:prstGeom>
        </p:spPr>
        <p:txBody>
          <a:bodyPr vert="horz" lIns="0" tIns="0" rIns="0" bIns="0" rtlCol="0" anchor="ctr"/>
          <a:lstStyle>
            <a:lvl1pPr algn="l">
              <a:defRPr sz="700">
                <a:solidFill>
                  <a:schemeClr val="tx2"/>
                </a:solidFill>
                <a:latin typeface="+mn-lt"/>
              </a:defRPr>
            </a:lvl1pPr>
          </a:lstStyle>
          <a:p>
            <a:fld id="{E28D367D-202E-4BB0-8243-51A46362D732}" type="slidenum">
              <a:rPr lang="en-US" smtClean="0"/>
              <a:pPr/>
              <a:t>‹#›</a:t>
            </a:fld>
            <a:endParaRPr lang="en-US" dirty="0"/>
          </a:p>
        </p:txBody>
      </p:sp>
    </p:spTree>
    <p:extLst>
      <p:ext uri="{BB962C8B-B14F-4D97-AF65-F5344CB8AC3E}">
        <p14:creationId xmlns:p14="http://schemas.microsoft.com/office/powerpoint/2010/main" val="321608280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Lst>
  <p:transition spd="med">
    <p:fade/>
  </p:transition>
  <p:txStyles>
    <p:titleStyle>
      <a:lvl1pPr marL="0" marR="0" indent="0" algn="l" defTabSz="609585" rtl="0" eaLnBrk="1" fontAlgn="base" latinLnBrk="0" hangingPunct="1">
        <a:lnSpc>
          <a:spcPts val="4000"/>
        </a:lnSpc>
        <a:spcBef>
          <a:spcPct val="20000"/>
        </a:spcBef>
        <a:spcAft>
          <a:spcPts val="1800"/>
        </a:spcAft>
        <a:buClrTx/>
        <a:buSzTx/>
        <a:buFont typeface="Arial" panose="020B0604020202020204" pitchFamily="34" charset="0"/>
        <a:buNone/>
        <a:tabLst/>
        <a:defRPr sz="4267" b="1" kern="1200">
          <a:solidFill>
            <a:srgbClr val="454E60"/>
          </a:solidFill>
          <a:latin typeface="+mj-lt"/>
          <a:ea typeface="Arial" panose="020B0604020202020204" pitchFamily="34" charset="0"/>
          <a:cs typeface="Arial" panose="020B0604020202020204" pitchFamily="34" charset="0"/>
        </a:defRPr>
      </a:lvl1pPr>
      <a:lvl2pPr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2pPr>
      <a:lvl3pPr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3pPr>
      <a:lvl4pPr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4pPr>
      <a:lvl5pPr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5pPr>
      <a:lvl6pPr marL="609585"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6pPr>
      <a:lvl7pPr marL="1219170"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7pPr>
      <a:lvl8pPr marL="1828754"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8pPr>
      <a:lvl9pPr marL="2438339" algn="l" defTabSz="609585" rtl="0" eaLnBrk="1" fontAlgn="base" hangingPunct="1">
        <a:spcBef>
          <a:spcPct val="0"/>
        </a:spcBef>
        <a:spcAft>
          <a:spcPct val="0"/>
        </a:spcAft>
        <a:defRPr sz="4267" b="1">
          <a:solidFill>
            <a:srgbClr val="454E60"/>
          </a:solidFill>
          <a:latin typeface="Helvetica" pitchFamily="2" charset="0"/>
          <a:ea typeface="Helvetica" pitchFamily="2" charset="0"/>
          <a:cs typeface="Helvetica" pitchFamily="2" charset="0"/>
        </a:defRPr>
      </a:lvl9pPr>
    </p:titleStyle>
    <p:bodyStyle>
      <a:lvl1pPr algn="l" defTabSz="609585" rtl="0" eaLnBrk="1" fontAlgn="base" hangingPunct="1">
        <a:spcBef>
          <a:spcPts val="0"/>
        </a:spcBef>
        <a:spcAft>
          <a:spcPts val="18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1pPr>
      <a:lvl2pPr marL="895335" indent="-285750" algn="l" defTabSz="609585" rtl="0" eaLnBrk="1" fontAlgn="base" hangingPunct="1">
        <a:spcBef>
          <a:spcPts val="0"/>
        </a:spcBef>
        <a:spcAft>
          <a:spcPts val="600"/>
        </a:spcAft>
        <a:buFont typeface="Arial" panose="020B0604020202020204" pitchFamily="34" charset="0"/>
        <a:buChar char="•"/>
        <a:defRPr sz="1600" kern="1200" baseline="0">
          <a:solidFill>
            <a:schemeClr val="tx1"/>
          </a:solidFill>
          <a:latin typeface="+mn-lt"/>
          <a:ea typeface="Arial" panose="020B0604020202020204" pitchFamily="34" charset="0"/>
          <a:cs typeface="Arial" panose="020B0604020202020204" pitchFamily="34" charset="0"/>
        </a:defRPr>
      </a:lvl2pPr>
      <a:lvl3pPr marL="1504920" indent="-285750" algn="l" defTabSz="609585" rtl="0" eaLnBrk="1" fontAlgn="base" hangingPunct="1">
        <a:spcBef>
          <a:spcPct val="0"/>
        </a:spcBef>
        <a:spcAft>
          <a:spcPts val="600"/>
        </a:spcAft>
        <a:buFont typeface="Courier New" panose="02070309020205020404" pitchFamily="49" charset="0"/>
        <a:buChar char="o"/>
        <a:defRPr sz="1600" kern="1200">
          <a:solidFill>
            <a:schemeClr val="tx1"/>
          </a:solidFill>
          <a:latin typeface="+mn-lt"/>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5ACBF0"/>
          </p15:clr>
        </p15:guide>
        <p15:guide id="2" orient="horz" pos="2160">
          <p15:clr>
            <a:srgbClr val="5ACBF0"/>
          </p15:clr>
        </p15:guide>
        <p15:guide id="3" pos="480">
          <p15:clr>
            <a:srgbClr val="FDE53C"/>
          </p15:clr>
        </p15:guide>
        <p15:guide id="4" orient="horz" pos="3744">
          <p15:clr>
            <a:srgbClr val="FDE53C"/>
          </p15:clr>
        </p15:guide>
        <p15:guide id="5" orient="horz" pos="528">
          <p15:clr>
            <a:srgbClr val="FDE53C"/>
          </p15:clr>
        </p15:guide>
        <p15:guide id="6" pos="7224">
          <p15:clr>
            <a:srgbClr val="FDE53C"/>
          </p15:clr>
        </p15:guide>
        <p15:guide id="7" orient="horz" pos="1272">
          <p15:clr>
            <a:srgbClr val="FDE53C"/>
          </p15:clr>
        </p15:guide>
        <p15:guide id="8" pos="3984">
          <p15:clr>
            <a:srgbClr val="FDE53C"/>
          </p15:clr>
        </p15:guide>
        <p15:guide id="9" pos="3696">
          <p15:clr>
            <a:srgbClr val="FDE53C"/>
          </p15:clr>
        </p15:guide>
        <p15:guide id="10" orient="horz" pos="4152">
          <p15:clr>
            <a:srgbClr val="FDE53C"/>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package" Target="../embeddings/Microsoft_Visio_Drawing.vsdx"/><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42.emf"/><Relationship Id="rId4" Type="http://schemas.openxmlformats.org/officeDocument/2006/relationships/image" Target="../media/image4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hyperlink" Target="mailto:dbrown@path.org" TargetMode="External"/><Relationship Id="rId2" Type="http://schemas.openxmlformats.org/officeDocument/2006/relationships/hyperlink" Target="mailto:epi.huyen1@gmail.com" TargetMode="Externa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martArt Placeholder 1"/>
          <p:cNvSpPr>
            <a:spLocks noGrp="1"/>
          </p:cNvSpPr>
          <p:nvPr>
            <p:ph type="dgm" sz="quarter" idx="18"/>
          </p:nvPr>
        </p:nvSpPr>
        <p:spPr/>
      </p:sp>
      <p:sp>
        <p:nvSpPr>
          <p:cNvPr id="3" name="Text Placeholder 2"/>
          <p:cNvSpPr>
            <a:spLocks noGrp="1"/>
          </p:cNvSpPr>
          <p:nvPr>
            <p:ph type="body" sz="quarter" idx="15"/>
          </p:nvPr>
        </p:nvSpPr>
        <p:spPr/>
        <p:txBody>
          <a:bodyPr/>
          <a:lstStyle/>
          <a:p>
            <a:r>
              <a:rPr lang="en-US" dirty="0"/>
              <a:t>Credit: PATH</a:t>
            </a:r>
          </a:p>
        </p:txBody>
      </p:sp>
      <p:sp>
        <p:nvSpPr>
          <p:cNvPr id="4" name="Text Placeholder 3"/>
          <p:cNvSpPr>
            <a:spLocks noGrp="1"/>
          </p:cNvSpPr>
          <p:nvPr>
            <p:ph type="body" sz="quarter" idx="19"/>
          </p:nvPr>
        </p:nvSpPr>
        <p:spPr/>
        <p:txBody>
          <a:bodyPr/>
          <a:lstStyle/>
          <a:p>
            <a:r>
              <a:rPr lang="en-US" dirty="0"/>
              <a:t>January 14, 2021</a:t>
            </a:r>
          </a:p>
        </p:txBody>
      </p:sp>
      <p:sp>
        <p:nvSpPr>
          <p:cNvPr id="5" name="Text Placeholder 4"/>
          <p:cNvSpPr>
            <a:spLocks noGrp="1"/>
          </p:cNvSpPr>
          <p:nvPr>
            <p:ph type="body" sz="quarter" idx="14"/>
          </p:nvPr>
        </p:nvSpPr>
        <p:spPr>
          <a:xfrm>
            <a:off x="762000" y="4600879"/>
            <a:ext cx="5334000" cy="829373"/>
          </a:xfrm>
        </p:spPr>
        <p:txBody>
          <a:bodyPr>
            <a:normAutofit lnSpcReduction="10000"/>
          </a:bodyPr>
          <a:lstStyle/>
          <a:p>
            <a:r>
              <a:rPr lang="en-US" b="0" i="0" u="none" strike="noStrike" dirty="0">
                <a:effectLst/>
                <a:latin typeface="Arial" panose="020B0604020202020204" pitchFamily="34" charset="0"/>
              </a:rPr>
              <a:t>Dang Thi Thanh Huyen, M.D. - Deputy Director, National Expanded Program on Immunization, </a:t>
            </a:r>
            <a:r>
              <a:rPr lang="en-US" b="0" i="0" u="none" strike="noStrike" dirty="0">
                <a:effectLst/>
                <a:latin typeface="Helvetica" panose="020B0604020202020204" pitchFamily="34" charset="0"/>
              </a:rPr>
              <a:t>Vietnam</a:t>
            </a:r>
            <a:r>
              <a:rPr lang="en-US" b="0" i="0" dirty="0">
                <a:effectLst/>
                <a:latin typeface="Helvetica" panose="020B0604020202020204" pitchFamily="34" charset="0"/>
              </a:rPr>
              <a:t>​</a:t>
            </a:r>
          </a:p>
          <a:p>
            <a:r>
              <a:rPr lang="en-US" b="0" i="0" dirty="0">
                <a:effectLst/>
                <a:latin typeface="Helvetica" panose="020B0604020202020204" pitchFamily="34" charset="0"/>
              </a:rPr>
              <a:t>Nguyen Tuyet Nga, M.D., PhD – Country Director, PATH, Vietnam</a:t>
            </a:r>
          </a:p>
          <a:p>
            <a:r>
              <a:rPr lang="en-US" dirty="0">
                <a:latin typeface="Helvetica" panose="020B0604020202020204" pitchFamily="34" charset="0"/>
              </a:rPr>
              <a:t>Dao Dinh Sang, MPH – IDEAL Team Lead, PATH, Vietnam</a:t>
            </a:r>
          </a:p>
          <a:p>
            <a:r>
              <a:rPr lang="en-US" dirty="0">
                <a:latin typeface="Helvetica" panose="020B0604020202020204" pitchFamily="34" charset="0"/>
              </a:rPr>
              <a:t>Nguyen Xuan Cam Tu, </a:t>
            </a:r>
            <a:r>
              <a:rPr lang="en-US" dirty="0" err="1">
                <a:latin typeface="Helvetica" panose="020B0604020202020204" pitchFamily="34" charset="0"/>
              </a:rPr>
              <a:t>MsM</a:t>
            </a:r>
            <a:r>
              <a:rPr lang="en-US" dirty="0">
                <a:latin typeface="Helvetica" panose="020B0604020202020204" pitchFamily="34" charset="0"/>
              </a:rPr>
              <a:t> – Program Officer, PATH, Vietnam</a:t>
            </a:r>
          </a:p>
          <a:p>
            <a:endParaRPr lang="en-US" dirty="0"/>
          </a:p>
          <a:p>
            <a:endParaRPr lang="en-US" dirty="0"/>
          </a:p>
        </p:txBody>
      </p:sp>
      <p:sp>
        <p:nvSpPr>
          <p:cNvPr id="6" name="Text Placeholder 5"/>
          <p:cNvSpPr>
            <a:spLocks noGrp="1"/>
          </p:cNvSpPr>
          <p:nvPr>
            <p:ph type="body" sz="quarter" idx="16"/>
          </p:nvPr>
        </p:nvSpPr>
        <p:spPr/>
        <p:txBody>
          <a:bodyPr>
            <a:normAutofit fontScale="85000" lnSpcReduction="10000"/>
          </a:bodyPr>
          <a:lstStyle/>
          <a:p>
            <a:pPr algn="l"/>
            <a:r>
              <a:rPr lang="en-US" sz="3600" b="1" dirty="0">
                <a:latin typeface="+mj-lt"/>
              </a:rPr>
              <a:t>Public – Private Partnership in Immunization Data Strengthening</a:t>
            </a:r>
          </a:p>
        </p:txBody>
      </p:sp>
      <p:sp>
        <p:nvSpPr>
          <p:cNvPr id="7" name="Text Placeholder 6"/>
          <p:cNvSpPr>
            <a:spLocks noGrp="1"/>
          </p:cNvSpPr>
          <p:nvPr>
            <p:ph type="body" sz="quarter" idx="17"/>
          </p:nvPr>
        </p:nvSpPr>
        <p:spPr/>
        <p:txBody>
          <a:bodyPr/>
          <a:lstStyle/>
          <a:p>
            <a:pPr algn="l"/>
            <a:r>
              <a:rPr lang="en-US" sz="1600" b="1" dirty="0">
                <a:effectLst/>
                <a:latin typeface="Arial" panose="020B0604020202020204" pitchFamily="34" charset="0"/>
                <a:ea typeface="Arial" panose="020B0604020202020204" pitchFamily="34" charset="0"/>
                <a:cs typeface="Times New Roman" panose="02020603050405020304" pitchFamily="18" charset="0"/>
              </a:rPr>
              <a:t>Lessons learned from Vietnam Electronic Immunization Registry deployment</a:t>
            </a:r>
            <a:endParaRPr lang="en-US" sz="1600" b="1" dirty="0">
              <a:solidFill>
                <a:srgbClr val="454E60"/>
              </a:solidFill>
              <a:latin typeface="Helvetica" pitchFamily="2" charset="0"/>
            </a:endParaRPr>
          </a:p>
        </p:txBody>
      </p:sp>
      <p:pic>
        <p:nvPicPr>
          <p:cNvPr id="8" name="Picture 7">
            <a:extLst>
              <a:ext uri="{FF2B5EF4-FFF2-40B4-BE49-F238E27FC236}">
                <a16:creationId xmlns:a16="http://schemas.microsoft.com/office/drawing/2014/main" id="{0F1AAEFA-7793-4AE0-B95C-7D377EF205D8}"/>
              </a:ext>
            </a:extLst>
          </p:cNvPr>
          <p:cNvPicPr>
            <a:picLocks noChangeAspect="1"/>
          </p:cNvPicPr>
          <p:nvPr/>
        </p:nvPicPr>
        <p:blipFill>
          <a:blip r:embed="rId2">
            <a:extLst>
              <a:ext uri="{28A0092B-C50C-407E-A947-70E740481C1C}">
                <a14:useLocalDpi xmlns:a14="http://schemas.microsoft.com/office/drawing/2010/main" val="0"/>
              </a:ext>
            </a:extLst>
          </a:blip>
          <a:srcRect l="21187" r="21187"/>
          <a:stretch/>
        </p:blipFill>
        <p:spPr>
          <a:xfrm>
            <a:off x="8310351" y="1741194"/>
            <a:ext cx="2933986" cy="3392424"/>
          </a:xfrm>
          <a:custGeom>
            <a:avLst/>
            <a:gdLst>
              <a:gd name="connsiteX0" fmla="*/ 1463039 w 2926078"/>
              <a:gd name="connsiteY0" fmla="*/ 0 h 3383280"/>
              <a:gd name="connsiteX1" fmla="*/ 2926078 w 2926078"/>
              <a:gd name="connsiteY1" fmla="*/ 731520 h 3383280"/>
              <a:gd name="connsiteX2" fmla="*/ 2926078 w 2926078"/>
              <a:gd name="connsiteY2" fmla="*/ 2651760 h 3383280"/>
              <a:gd name="connsiteX3" fmla="*/ 1463039 w 2926078"/>
              <a:gd name="connsiteY3" fmla="*/ 3383280 h 3383280"/>
              <a:gd name="connsiteX4" fmla="*/ 0 w 2926078"/>
              <a:gd name="connsiteY4" fmla="*/ 2651760 h 3383280"/>
              <a:gd name="connsiteX5" fmla="*/ 0 w 2926078"/>
              <a:gd name="connsiteY5" fmla="*/ 73152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6078" h="3383280">
                <a:moveTo>
                  <a:pt x="1463039" y="0"/>
                </a:moveTo>
                <a:lnTo>
                  <a:pt x="2926078" y="731520"/>
                </a:lnTo>
                <a:lnTo>
                  <a:pt x="2926078" y="2651760"/>
                </a:lnTo>
                <a:lnTo>
                  <a:pt x="1463039" y="3383280"/>
                </a:lnTo>
                <a:lnTo>
                  <a:pt x="0" y="2651760"/>
                </a:lnTo>
                <a:lnTo>
                  <a:pt x="0" y="731520"/>
                </a:lnTo>
                <a:close/>
              </a:path>
            </a:pathLst>
          </a:custGeom>
        </p:spPr>
      </p:pic>
      <p:pic>
        <p:nvPicPr>
          <p:cNvPr id="2050" name="Picture 2">
            <a:extLst>
              <a:ext uri="{FF2B5EF4-FFF2-40B4-BE49-F238E27FC236}">
                <a16:creationId xmlns:a16="http://schemas.microsoft.com/office/drawing/2014/main" id="{D6CF7175-AD2F-4F19-B5DF-1BFF74684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334" y="5366484"/>
            <a:ext cx="2044529" cy="1672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92715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74C0E2-EBE0-4FD5-B675-3A50C6FDE075}"/>
              </a:ext>
            </a:extLst>
          </p:cNvPr>
          <p:cNvSpPr>
            <a:spLocks noGrp="1"/>
          </p:cNvSpPr>
          <p:nvPr>
            <p:ph type="body" sz="quarter" idx="13"/>
          </p:nvPr>
        </p:nvSpPr>
        <p:spPr/>
        <p:txBody>
          <a:bodyPr>
            <a:normAutofit fontScale="47500" lnSpcReduction="20000"/>
          </a:bodyPr>
          <a:lstStyle/>
          <a:p>
            <a:r>
              <a:rPr lang="en-US" dirty="0"/>
              <a:t>If you want to implement a system at this scale (NIIS), it is imperative to work with a big company like Viettel. The MNO [mobile network operator] of choice must have a large capacity and a large presence in the country, be financially secure, and be able to provide necessary human resources in both quality and quantity.</a:t>
            </a:r>
          </a:p>
          <a:p>
            <a:r>
              <a:rPr lang="en-US" dirty="0"/>
              <a:t>Choosing an MNO, it would be best to select the largest MNO with the longest history of success in the country of implementation</a:t>
            </a:r>
          </a:p>
          <a:p>
            <a:r>
              <a:rPr lang="en-US" dirty="0"/>
              <a:t>~ Dr. Dang Thi Thanh Huyen, NEPI ~</a:t>
            </a:r>
          </a:p>
        </p:txBody>
      </p:sp>
      <p:pic>
        <p:nvPicPr>
          <p:cNvPr id="3" name="Picture 6">
            <a:extLst>
              <a:ext uri="{FF2B5EF4-FFF2-40B4-BE49-F238E27FC236}">
                <a16:creationId xmlns:a16="http://schemas.microsoft.com/office/drawing/2014/main" id="{0C815CC0-933C-4637-9EB4-83C27F31D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56993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0DF7C0-D95F-4776-9974-FAC12CD04B78}"/>
              </a:ext>
            </a:extLst>
          </p:cNvPr>
          <p:cNvSpPr>
            <a:spLocks noGrp="1"/>
          </p:cNvSpPr>
          <p:nvPr>
            <p:ph type="body" sz="quarter" idx="14"/>
          </p:nvPr>
        </p:nvSpPr>
        <p:spPr/>
        <p:txBody>
          <a:bodyPr/>
          <a:lstStyle/>
          <a:p>
            <a:r>
              <a:rPr lang="en-US" dirty="0"/>
              <a:t>Choosing a Mobile Network Operator: Viettel Business Solution Corps.</a:t>
            </a:r>
          </a:p>
        </p:txBody>
      </p:sp>
      <p:sp>
        <p:nvSpPr>
          <p:cNvPr id="5" name="Text Placeholder 4">
            <a:extLst>
              <a:ext uri="{FF2B5EF4-FFF2-40B4-BE49-F238E27FC236}">
                <a16:creationId xmlns:a16="http://schemas.microsoft.com/office/drawing/2014/main" id="{10AE2037-926F-4893-8482-516E19502F47}"/>
              </a:ext>
            </a:extLst>
          </p:cNvPr>
          <p:cNvSpPr>
            <a:spLocks noGrp="1"/>
          </p:cNvSpPr>
          <p:nvPr>
            <p:ph type="body" sz="quarter" idx="15"/>
          </p:nvPr>
        </p:nvSpPr>
        <p:spPr>
          <a:xfrm>
            <a:off x="762000" y="2019300"/>
            <a:ext cx="10718800" cy="3924300"/>
          </a:xfrm>
        </p:spPr>
        <p:txBody>
          <a:bodyPr>
            <a:normAutofit/>
          </a:bodyPr>
          <a:lstStyle/>
          <a:p>
            <a:pPr algn="l"/>
            <a:endParaRPr lang="en-US" sz="1800" b="0" i="0" u="none" strike="noStrike" baseline="0" dirty="0">
              <a:solidFill>
                <a:srgbClr val="000000"/>
              </a:solidFill>
              <a:latin typeface="Myriad Pro Black"/>
            </a:endParaRPr>
          </a:p>
          <a:p>
            <a:r>
              <a:rPr lang="en-US" i="0" u="sng" strike="noStrike" baseline="0" dirty="0"/>
              <a:t>Core </a:t>
            </a:r>
            <a:r>
              <a:rPr lang="en-US" i="1" u="sng" strike="noStrike" baseline="0" dirty="0"/>
              <a:t>connectivity</a:t>
            </a:r>
            <a:r>
              <a:rPr lang="en-US" b="1" i="0" u="none" strike="noStrike" baseline="0" dirty="0"/>
              <a:t>: </a:t>
            </a:r>
            <a:r>
              <a:rPr lang="en-US" b="1" i="0" u="none" strike="noStrike" baseline="0" dirty="0">
                <a:solidFill>
                  <a:srgbClr val="000000"/>
                </a:solidFill>
              </a:rPr>
              <a:t>Viettel</a:t>
            </a:r>
            <a:r>
              <a:rPr lang="en-US" b="0" i="0" u="none" strike="noStrike" baseline="0" dirty="0">
                <a:solidFill>
                  <a:srgbClr val="000000"/>
                </a:solidFill>
              </a:rPr>
              <a:t> is the largest MNO in Vietnam, with a large network of mobile services and an expansive network range into rural areas and hard-to-reach populations </a:t>
            </a:r>
            <a:endParaRPr lang="en-US" b="0" i="0" u="none" strike="noStrike" baseline="0" dirty="0"/>
          </a:p>
          <a:p>
            <a:r>
              <a:rPr lang="en-US" i="1" u="sng" strike="noStrike" baseline="0" dirty="0"/>
              <a:t>Core support infrastructure</a:t>
            </a:r>
            <a:r>
              <a:rPr lang="en-US" b="1" i="0" u="none" strike="noStrike" baseline="0" dirty="0"/>
              <a:t>: </a:t>
            </a:r>
            <a:r>
              <a:rPr lang="en-US" b="1" i="0" u="none" strike="noStrike" baseline="0" dirty="0">
                <a:solidFill>
                  <a:srgbClr val="000000"/>
                </a:solidFill>
              </a:rPr>
              <a:t>Viettel</a:t>
            </a:r>
            <a:r>
              <a:rPr lang="en-US" b="0" i="0" u="none" strike="noStrike" baseline="0" dirty="0">
                <a:solidFill>
                  <a:srgbClr val="000000"/>
                </a:solidFill>
              </a:rPr>
              <a:t> also has an extensive support network, as they have large human resources capacity to support end users in every district nationwide. They provides consistent and frequent updates to their systems based on groundbreaking new technology, and their prowess for applying this to systems rapidly. Based on previous system operations, Viettel proved that they were capable of implementing large-scale projects rapidly and had the experience to sufficiently work with and maintain big data. </a:t>
            </a:r>
            <a:endParaRPr lang="en-US" b="1" i="0" u="none" strike="noStrike" baseline="0" dirty="0"/>
          </a:p>
          <a:p>
            <a:r>
              <a:rPr lang="en-US" i="1" u="sng" strike="noStrike" baseline="0" dirty="0"/>
              <a:t>Business infrastructure</a:t>
            </a:r>
            <a:r>
              <a:rPr lang="en-US" b="1" i="0" u="none" strike="noStrike" baseline="0" dirty="0"/>
              <a:t>: </a:t>
            </a:r>
            <a:r>
              <a:rPr lang="en-US" b="1" i="0" u="none" strike="noStrike" baseline="0" dirty="0">
                <a:solidFill>
                  <a:srgbClr val="000000"/>
                </a:solidFill>
              </a:rPr>
              <a:t>Viettel</a:t>
            </a:r>
            <a:r>
              <a:rPr lang="en-US" b="0" i="0" u="none" strike="noStrike" baseline="0" dirty="0">
                <a:solidFill>
                  <a:srgbClr val="000000"/>
                </a:solidFill>
              </a:rPr>
              <a:t> has a well-established business and name in Vietnam, as it is the largest mobile network provider. It is a popular brand for clients all over the country, and it has the capacity to reach and gain clients in very rural districts. Viettel also has a large capacity and a global presence, with services in ten countries in addition to Vietnam </a:t>
            </a:r>
            <a:endParaRPr lang="en-US" dirty="0"/>
          </a:p>
        </p:txBody>
      </p:sp>
      <p:sp>
        <p:nvSpPr>
          <p:cNvPr id="6" name="Date Placeholder 9">
            <a:extLst>
              <a:ext uri="{FF2B5EF4-FFF2-40B4-BE49-F238E27FC236}">
                <a16:creationId xmlns:a16="http://schemas.microsoft.com/office/drawing/2014/main" id="{4BC779F0-E5FE-433A-9165-8C0F3541FABE}"/>
              </a:ext>
            </a:extLst>
          </p:cNvPr>
          <p:cNvSpPr>
            <a:spLocks noGrp="1"/>
          </p:cNvSpPr>
          <p:nvPr>
            <p:ph type="dt" sz="half" idx="11"/>
          </p:nvPr>
        </p:nvSpPr>
        <p:spPr>
          <a:xfrm>
            <a:off x="764623" y="402517"/>
            <a:ext cx="4471852" cy="173736"/>
          </a:xfrm>
        </p:spPr>
        <p:txBody>
          <a:bodyPr/>
          <a:lstStyle/>
          <a:p>
            <a:r>
              <a:rPr lang="en-US" dirty="0"/>
              <a:t>PPP in Immunization Data Strengthening|  MNO partnership in Action for Health</a:t>
            </a:r>
          </a:p>
        </p:txBody>
      </p:sp>
      <p:pic>
        <p:nvPicPr>
          <p:cNvPr id="11" name="Picture 6">
            <a:extLst>
              <a:ext uri="{FF2B5EF4-FFF2-40B4-BE49-F238E27FC236}">
                <a16:creationId xmlns:a16="http://schemas.microsoft.com/office/drawing/2014/main" id="{7A2FF016-4509-4E67-98AF-7956089F9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70155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91E884-8690-41D9-A259-998922753C53}"/>
              </a:ext>
            </a:extLst>
          </p:cNvPr>
          <p:cNvSpPr>
            <a:spLocks noGrp="1"/>
          </p:cNvSpPr>
          <p:nvPr>
            <p:ph type="body" sz="quarter" idx="13"/>
          </p:nvPr>
        </p:nvSpPr>
        <p:spPr/>
        <p:txBody>
          <a:bodyPr/>
          <a:lstStyle/>
          <a:p>
            <a:r>
              <a:rPr lang="en-US" dirty="0"/>
              <a:t>Partnership benefits for stakeholders</a:t>
            </a:r>
          </a:p>
        </p:txBody>
      </p:sp>
      <p:sp>
        <p:nvSpPr>
          <p:cNvPr id="6" name="Text Placeholder 5">
            <a:extLst>
              <a:ext uri="{FF2B5EF4-FFF2-40B4-BE49-F238E27FC236}">
                <a16:creationId xmlns:a16="http://schemas.microsoft.com/office/drawing/2014/main" id="{CC0E3AB3-2F31-484E-AB86-5BA87597E969}"/>
              </a:ext>
            </a:extLst>
          </p:cNvPr>
          <p:cNvSpPr>
            <a:spLocks noGrp="1"/>
          </p:cNvSpPr>
          <p:nvPr>
            <p:ph type="body" sz="quarter" idx="14"/>
          </p:nvPr>
        </p:nvSpPr>
        <p:spPr/>
        <p:txBody>
          <a:bodyPr/>
          <a:lstStyle/>
          <a:p>
            <a:r>
              <a:rPr lang="en-US" b="1" dirty="0"/>
              <a:t>Ministry of Health perspective</a:t>
            </a:r>
          </a:p>
          <a:p>
            <a:r>
              <a:rPr lang="en-US" dirty="0"/>
              <a:t>The NIIS requires significant capabilities from technology leaders for the technical robustness and maintenance of the system; high-capacity data storage, organization, and analysis. Partnership with MNO can provide the MOH with:</a:t>
            </a:r>
          </a:p>
          <a:p>
            <a:pPr marL="285750" indent="-285750">
              <a:buFont typeface="Arial" panose="020B0604020202020204" pitchFamily="34" charset="0"/>
              <a:buChar char="•"/>
            </a:pPr>
            <a:r>
              <a:rPr lang="en-US" dirty="0"/>
              <a:t>Large data capacities</a:t>
            </a:r>
          </a:p>
          <a:p>
            <a:pPr marL="285750" indent="-285750">
              <a:buFont typeface="Arial" panose="020B0604020202020204" pitchFamily="34" charset="0"/>
              <a:buChar char="•"/>
            </a:pPr>
            <a:r>
              <a:rPr lang="en-US" dirty="0"/>
              <a:t>Upkeep of organization</a:t>
            </a:r>
          </a:p>
          <a:p>
            <a:pPr marL="285750" indent="-285750">
              <a:buFont typeface="Arial" panose="020B0604020202020204" pitchFamily="34" charset="0"/>
              <a:buChar char="•"/>
            </a:pPr>
            <a:r>
              <a:rPr lang="en-US" dirty="0"/>
              <a:t>Financing to maintain capacity</a:t>
            </a:r>
          </a:p>
          <a:p>
            <a:pPr marL="285750" indent="-285750">
              <a:buFont typeface="Arial" panose="020B0604020202020204" pitchFamily="34" charset="0"/>
              <a:buChar char="•"/>
            </a:pPr>
            <a:r>
              <a:rPr lang="en-US" dirty="0"/>
              <a:t>Allocation of resources </a:t>
            </a:r>
          </a:p>
          <a:p>
            <a:endParaRPr lang="en-US" dirty="0"/>
          </a:p>
          <a:p>
            <a:r>
              <a:rPr lang="en-US" b="1" dirty="0"/>
              <a:t>Viettel perspective</a:t>
            </a:r>
          </a:p>
          <a:p>
            <a:r>
              <a:rPr lang="en-US" dirty="0"/>
              <a:t>The advantages of partnering with the health sector are obvious: It synergistically increases the value of the brand name. Specifically with NIIS, Viettel would expand their spectrum services in:</a:t>
            </a:r>
          </a:p>
          <a:p>
            <a:pPr marL="285750" indent="-285750">
              <a:buFont typeface="Arial" panose="020B0604020202020204" pitchFamily="34" charset="0"/>
              <a:buChar char="•"/>
            </a:pPr>
            <a:r>
              <a:rPr lang="en-US" dirty="0"/>
              <a:t>Content</a:t>
            </a:r>
          </a:p>
          <a:p>
            <a:pPr marL="285750" indent="-285750">
              <a:buFont typeface="Arial" panose="020B0604020202020204" pitchFamily="34" charset="0"/>
              <a:buChar char="•"/>
            </a:pPr>
            <a:r>
              <a:rPr lang="en-US" dirty="0"/>
              <a:t>Technology</a:t>
            </a:r>
          </a:p>
          <a:p>
            <a:pPr marL="285750" indent="-285750">
              <a:buFont typeface="Arial" panose="020B0604020202020204" pitchFamily="34" charset="0"/>
              <a:buChar char="•"/>
            </a:pPr>
            <a:r>
              <a:rPr lang="en-US" dirty="0"/>
              <a:t>Implementation experience</a:t>
            </a:r>
          </a:p>
          <a:p>
            <a:pPr marL="285750" indent="-285750">
              <a:buFont typeface="Arial" panose="020B0604020202020204" pitchFamily="34" charset="0"/>
              <a:buChar char="•"/>
            </a:pPr>
            <a:r>
              <a:rPr lang="en-US" dirty="0"/>
              <a:t>Relationship and credibility</a:t>
            </a:r>
          </a:p>
          <a:p>
            <a:pPr marL="285750" indent="-285750">
              <a:buFont typeface="Arial" panose="020B0604020202020204" pitchFamily="34" charset="0"/>
              <a:buChar char="•"/>
            </a:pPr>
            <a:r>
              <a:rPr lang="en-US" dirty="0"/>
              <a:t>Support and funding</a:t>
            </a:r>
          </a:p>
        </p:txBody>
      </p:sp>
      <p:sp>
        <p:nvSpPr>
          <p:cNvPr id="7" name="Date Placeholder 9">
            <a:extLst>
              <a:ext uri="{FF2B5EF4-FFF2-40B4-BE49-F238E27FC236}">
                <a16:creationId xmlns:a16="http://schemas.microsoft.com/office/drawing/2014/main" id="{E45FA7AB-F1A8-499B-8EA4-7F7E836B6AC1}"/>
              </a:ext>
            </a:extLst>
          </p:cNvPr>
          <p:cNvSpPr>
            <a:spLocks noGrp="1"/>
          </p:cNvSpPr>
          <p:nvPr>
            <p:ph type="dt" sz="half" idx="11"/>
          </p:nvPr>
        </p:nvSpPr>
        <p:spPr>
          <a:xfrm>
            <a:off x="764623" y="402517"/>
            <a:ext cx="4471852" cy="173736"/>
          </a:xfrm>
        </p:spPr>
        <p:txBody>
          <a:bodyPr/>
          <a:lstStyle/>
          <a:p>
            <a:r>
              <a:rPr lang="en-US" dirty="0"/>
              <a:t>PPP in Immunization Data Strengthening|  MNO partnership in Action for Health</a:t>
            </a:r>
          </a:p>
        </p:txBody>
      </p:sp>
      <p:pic>
        <p:nvPicPr>
          <p:cNvPr id="8" name="Picture 6">
            <a:extLst>
              <a:ext uri="{FF2B5EF4-FFF2-40B4-BE49-F238E27FC236}">
                <a16:creationId xmlns:a16="http://schemas.microsoft.com/office/drawing/2014/main" id="{E8E4FF7D-509F-47BF-BA6F-0B70ADC00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37800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7B5602-FB53-4B9C-B56D-50434C2A1B82}"/>
              </a:ext>
            </a:extLst>
          </p:cNvPr>
          <p:cNvSpPr>
            <a:spLocks noGrp="1"/>
          </p:cNvSpPr>
          <p:nvPr>
            <p:ph type="body" sz="quarter" idx="13"/>
          </p:nvPr>
        </p:nvSpPr>
        <p:spPr/>
        <p:txBody>
          <a:bodyPr>
            <a:normAutofit fontScale="70000" lnSpcReduction="20000"/>
          </a:bodyPr>
          <a:lstStyle/>
          <a:p>
            <a:r>
              <a:rPr lang="en-US" dirty="0"/>
              <a:t>Even though Viettel is a for-profit organization/business, we would like to support the Ministry of Health to develop applications for the health sector and contribute to society.</a:t>
            </a:r>
          </a:p>
          <a:p>
            <a:r>
              <a:rPr lang="en-US" dirty="0"/>
              <a:t>~ Mr. </a:t>
            </a:r>
            <a:r>
              <a:rPr lang="en-US" dirty="0" err="1"/>
              <a:t>Khong</a:t>
            </a:r>
            <a:r>
              <a:rPr lang="en-US" dirty="0"/>
              <a:t> Van Dong, Viettel ~</a:t>
            </a:r>
          </a:p>
        </p:txBody>
      </p:sp>
      <p:pic>
        <p:nvPicPr>
          <p:cNvPr id="5" name="Picture 6">
            <a:extLst>
              <a:ext uri="{FF2B5EF4-FFF2-40B4-BE49-F238E27FC236}">
                <a16:creationId xmlns:a16="http://schemas.microsoft.com/office/drawing/2014/main" id="{E7E5D06C-A8C2-4C3D-884F-D1D1BC80C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844072"/>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D8E373-1A63-4D7F-B861-F26BC1C336A9}"/>
              </a:ext>
            </a:extLst>
          </p:cNvPr>
          <p:cNvSpPr>
            <a:spLocks noGrp="1"/>
          </p:cNvSpPr>
          <p:nvPr>
            <p:ph sz="quarter" idx="13"/>
          </p:nvPr>
        </p:nvSpPr>
        <p:spPr>
          <a:xfrm>
            <a:off x="762000" y="1771135"/>
            <a:ext cx="5105400" cy="4172465"/>
          </a:xfrm>
        </p:spPr>
        <p:txBody>
          <a:bodyPr>
            <a:normAutofit fontScale="62500" lnSpcReduction="20000"/>
          </a:bodyPr>
          <a:lstStyle/>
          <a:p>
            <a:r>
              <a:rPr lang="en-US" sz="2100" b="0" i="0" u="none" strike="noStrike" baseline="0" dirty="0">
                <a:solidFill>
                  <a:srgbClr val="000000"/>
                </a:solidFill>
              </a:rPr>
              <a:t>The NIIS Technical Working Group (TWG) was formed to finalize and maintain the user-friendliness of the NIIS system, to collaborate on meeting end-user needs with regard to client and vaccine-tracking capabilities, and to generate reports for high-level decision-making.</a:t>
            </a:r>
          </a:p>
          <a:p>
            <a:r>
              <a:rPr lang="en-US" sz="2100" b="0" i="0" u="none" strike="noStrike" baseline="0" dirty="0">
                <a:solidFill>
                  <a:srgbClr val="000000"/>
                </a:solidFill>
              </a:rPr>
              <a:t>The TWG contributes to the sustainability and technical implementation of the NIIS in Vietnam: </a:t>
            </a:r>
          </a:p>
          <a:p>
            <a:r>
              <a:rPr lang="en-US" sz="2100" b="1" i="0" u="none" strike="noStrike" baseline="0" dirty="0">
                <a:solidFill>
                  <a:srgbClr val="000000"/>
                </a:solidFill>
              </a:rPr>
              <a:t>NEPI: </a:t>
            </a:r>
            <a:r>
              <a:rPr lang="en-US" sz="2100" b="0" i="0" u="none" strike="noStrike" baseline="0" dirty="0">
                <a:solidFill>
                  <a:srgbClr val="000000"/>
                </a:solidFill>
              </a:rPr>
              <a:t>(Immunization Expert) technical lead on business analysis and developer of user requirements, reporting systems and reporting mechanism. NEPI asks the question, “what do end users need?” </a:t>
            </a:r>
          </a:p>
          <a:p>
            <a:r>
              <a:rPr lang="en-US" sz="2100" b="1" i="0" u="none" strike="noStrike" baseline="0" dirty="0">
                <a:solidFill>
                  <a:srgbClr val="000000"/>
                </a:solidFill>
              </a:rPr>
              <a:t>MOH/GDPM: </a:t>
            </a:r>
            <a:r>
              <a:rPr lang="en-US" sz="2100" b="0" i="0" u="none" strike="noStrike" baseline="0" dirty="0">
                <a:solidFill>
                  <a:srgbClr val="000000"/>
                </a:solidFill>
              </a:rPr>
              <a:t>(Health Expert) coordinator of connecting all stakeholders together, administration support and the push for provincial implementation and policy change </a:t>
            </a:r>
          </a:p>
          <a:p>
            <a:r>
              <a:rPr lang="en-US" sz="2100" b="1" i="0" u="none" strike="noStrike" baseline="0" dirty="0">
                <a:solidFill>
                  <a:srgbClr val="000000"/>
                </a:solidFill>
              </a:rPr>
              <a:t>Viettel: </a:t>
            </a:r>
            <a:r>
              <a:rPr lang="en-US" sz="2100" b="0" i="0" u="none" strike="noStrike" baseline="0" dirty="0">
                <a:solidFill>
                  <a:srgbClr val="000000"/>
                </a:solidFill>
              </a:rPr>
              <a:t>(Technology Expert) system developer and maintainer </a:t>
            </a:r>
          </a:p>
          <a:p>
            <a:r>
              <a:rPr lang="en-US" sz="2100" b="1" i="0" u="none" strike="noStrike" baseline="0" dirty="0">
                <a:solidFill>
                  <a:srgbClr val="000000"/>
                </a:solidFill>
              </a:rPr>
              <a:t>PATH</a:t>
            </a:r>
            <a:r>
              <a:rPr lang="en-US" sz="2100" b="0" i="0" u="none" strike="noStrike" baseline="0" dirty="0">
                <a:solidFill>
                  <a:srgbClr val="000000"/>
                </a:solidFill>
              </a:rPr>
              <a:t>: (</a:t>
            </a:r>
            <a:r>
              <a:rPr lang="en-US" sz="2100" b="0" i="0" u="none" strike="noStrike" baseline="0" dirty="0" err="1">
                <a:solidFill>
                  <a:srgbClr val="000000"/>
                </a:solidFill>
              </a:rPr>
              <a:t>Liasion</a:t>
            </a:r>
            <a:r>
              <a:rPr lang="en-US" sz="2100" b="0" i="0" u="none" strike="noStrike" baseline="0" dirty="0">
                <a:solidFill>
                  <a:srgbClr val="000000"/>
                </a:solidFill>
              </a:rPr>
              <a:t> and Support Expert) technical support and advisor for all stakeholders, serving as the connection between immunizations, general health and technology and the facilitator of communication between TWG members. </a:t>
            </a:r>
            <a:endParaRPr lang="en-US" sz="2100" dirty="0"/>
          </a:p>
          <a:p>
            <a:endParaRPr lang="en-US" dirty="0"/>
          </a:p>
        </p:txBody>
      </p:sp>
      <p:sp>
        <p:nvSpPr>
          <p:cNvPr id="4" name="Text Placeholder 3">
            <a:extLst>
              <a:ext uri="{FF2B5EF4-FFF2-40B4-BE49-F238E27FC236}">
                <a16:creationId xmlns:a16="http://schemas.microsoft.com/office/drawing/2014/main" id="{15ED379F-725D-4417-BF53-AFD73440764F}"/>
              </a:ext>
            </a:extLst>
          </p:cNvPr>
          <p:cNvSpPr>
            <a:spLocks noGrp="1"/>
          </p:cNvSpPr>
          <p:nvPr>
            <p:ph type="body" sz="quarter" idx="16"/>
          </p:nvPr>
        </p:nvSpPr>
        <p:spPr/>
        <p:txBody>
          <a:bodyPr/>
          <a:lstStyle/>
          <a:p>
            <a:r>
              <a:rPr lang="en-US" dirty="0"/>
              <a:t>Partnership Development</a:t>
            </a:r>
          </a:p>
        </p:txBody>
      </p:sp>
      <p:pic>
        <p:nvPicPr>
          <p:cNvPr id="6" name="Picture 5">
            <a:extLst>
              <a:ext uri="{FF2B5EF4-FFF2-40B4-BE49-F238E27FC236}">
                <a16:creationId xmlns:a16="http://schemas.microsoft.com/office/drawing/2014/main" id="{0B37C814-79BA-4F87-9C57-0F37B07FB697}"/>
              </a:ext>
            </a:extLst>
          </p:cNvPr>
          <p:cNvPicPr>
            <a:picLocks noChangeAspect="1"/>
          </p:cNvPicPr>
          <p:nvPr/>
        </p:nvPicPr>
        <p:blipFill>
          <a:blip r:embed="rId2"/>
          <a:stretch>
            <a:fillRect/>
          </a:stretch>
        </p:blipFill>
        <p:spPr>
          <a:xfrm>
            <a:off x="6866127" y="1054443"/>
            <a:ext cx="4080283" cy="2701147"/>
          </a:xfrm>
          <a:prstGeom prst="rect">
            <a:avLst/>
          </a:prstGeom>
        </p:spPr>
      </p:pic>
      <p:sp>
        <p:nvSpPr>
          <p:cNvPr id="7" name="Slide Number Placeholder 6">
            <a:extLst>
              <a:ext uri="{FF2B5EF4-FFF2-40B4-BE49-F238E27FC236}">
                <a16:creationId xmlns:a16="http://schemas.microsoft.com/office/drawing/2014/main" id="{1376F3EC-9BA2-4F7E-A2C2-1CA3A65E72F6}"/>
              </a:ext>
            </a:extLst>
          </p:cNvPr>
          <p:cNvSpPr>
            <a:spLocks noGrp="1"/>
          </p:cNvSpPr>
          <p:nvPr>
            <p:ph type="sldNum" sz="quarter" idx="12"/>
          </p:nvPr>
        </p:nvSpPr>
        <p:spPr/>
        <p:txBody>
          <a:bodyPr/>
          <a:lstStyle/>
          <a:p>
            <a:fld id="{E28D367D-202E-4BB0-8243-51A46362D732}" type="slidenum">
              <a:rPr lang="en-US" smtClean="0"/>
              <a:pPr/>
              <a:t>14</a:t>
            </a:fld>
            <a:endParaRPr lang="en-US" dirty="0"/>
          </a:p>
        </p:txBody>
      </p:sp>
      <p:pic>
        <p:nvPicPr>
          <p:cNvPr id="9" name="Picture 8">
            <a:extLst>
              <a:ext uri="{FF2B5EF4-FFF2-40B4-BE49-F238E27FC236}">
                <a16:creationId xmlns:a16="http://schemas.microsoft.com/office/drawing/2014/main" id="{C4982C03-7920-41F1-9AF1-A91FBF8EDDED}"/>
              </a:ext>
            </a:extLst>
          </p:cNvPr>
          <p:cNvPicPr>
            <a:picLocks noChangeAspect="1"/>
          </p:cNvPicPr>
          <p:nvPr/>
        </p:nvPicPr>
        <p:blipFill>
          <a:blip r:embed="rId3"/>
          <a:stretch>
            <a:fillRect/>
          </a:stretch>
        </p:blipFill>
        <p:spPr>
          <a:xfrm>
            <a:off x="5947718" y="3943535"/>
            <a:ext cx="6121847" cy="2159675"/>
          </a:xfrm>
          <a:prstGeom prst="rect">
            <a:avLst/>
          </a:prstGeom>
        </p:spPr>
      </p:pic>
      <p:sp>
        <p:nvSpPr>
          <p:cNvPr id="10" name="Date Placeholder 9">
            <a:extLst>
              <a:ext uri="{FF2B5EF4-FFF2-40B4-BE49-F238E27FC236}">
                <a16:creationId xmlns:a16="http://schemas.microsoft.com/office/drawing/2014/main" id="{0D829CC4-7581-418F-A030-B1B86CF178F9}"/>
              </a:ext>
            </a:extLst>
          </p:cNvPr>
          <p:cNvSpPr>
            <a:spLocks noGrp="1"/>
          </p:cNvSpPr>
          <p:nvPr>
            <p:ph type="dt" sz="half" idx="11"/>
          </p:nvPr>
        </p:nvSpPr>
        <p:spPr>
          <a:xfrm>
            <a:off x="764623" y="402517"/>
            <a:ext cx="4471852" cy="173736"/>
          </a:xfrm>
        </p:spPr>
        <p:txBody>
          <a:bodyPr/>
          <a:lstStyle/>
          <a:p>
            <a:r>
              <a:rPr lang="en-US" dirty="0"/>
              <a:t>PPP in Immunization Data Strengthening|  MNO partnership in Action for Health</a:t>
            </a:r>
          </a:p>
        </p:txBody>
      </p:sp>
      <p:pic>
        <p:nvPicPr>
          <p:cNvPr id="11" name="Picture 6">
            <a:extLst>
              <a:ext uri="{FF2B5EF4-FFF2-40B4-BE49-F238E27FC236}">
                <a16:creationId xmlns:a16="http://schemas.microsoft.com/office/drawing/2014/main" id="{2418D69F-2E8A-42C1-876F-1AB002029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59348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on a computer&#10;&#10;Description automatically generated">
            <a:extLst>
              <a:ext uri="{FF2B5EF4-FFF2-40B4-BE49-F238E27FC236}">
                <a16:creationId xmlns:a16="http://schemas.microsoft.com/office/drawing/2014/main" id="{7276EB6E-FAEE-43E8-9EE8-AFD2C5F009F0}"/>
              </a:ext>
            </a:extLst>
          </p:cNvPr>
          <p:cNvPicPr>
            <a:picLocks noChangeAspect="1"/>
          </p:cNvPicPr>
          <p:nvPr/>
        </p:nvPicPr>
        <p:blipFill rotWithShape="1">
          <a:blip r:embed="rId2">
            <a:extLst>
              <a:ext uri="{28A0092B-C50C-407E-A947-70E740481C1C}">
                <a14:useLocalDpi xmlns:a14="http://schemas.microsoft.com/office/drawing/2010/main" val="0"/>
              </a:ext>
            </a:extLst>
          </a:blip>
          <a:srcRect l="21278" r="21613" b="-1"/>
          <a:stretch/>
        </p:blipFill>
        <p:spPr>
          <a:xfrm>
            <a:off x="6324600" y="10"/>
            <a:ext cx="5867400" cy="6857990"/>
          </a:xfrm>
          <a:prstGeom prst="rect">
            <a:avLst/>
          </a:prstGeom>
          <a:noFill/>
        </p:spPr>
      </p:pic>
      <p:sp>
        <p:nvSpPr>
          <p:cNvPr id="2" name="Text Placeholder 1">
            <a:extLst>
              <a:ext uri="{FF2B5EF4-FFF2-40B4-BE49-F238E27FC236}">
                <a16:creationId xmlns:a16="http://schemas.microsoft.com/office/drawing/2014/main" id="{5102A5EF-67ED-4567-9B52-C35545B86A24}"/>
              </a:ext>
            </a:extLst>
          </p:cNvPr>
          <p:cNvSpPr>
            <a:spLocks noGrp="1"/>
          </p:cNvSpPr>
          <p:nvPr>
            <p:ph type="body" sz="quarter" idx="16"/>
          </p:nvPr>
        </p:nvSpPr>
        <p:spPr>
          <a:xfrm>
            <a:off x="762001" y="837815"/>
            <a:ext cx="5105400" cy="1014891"/>
          </a:xfrm>
        </p:spPr>
        <p:txBody>
          <a:bodyPr>
            <a:normAutofit/>
          </a:bodyPr>
          <a:lstStyle/>
          <a:p>
            <a:r>
              <a:rPr lang="en-US">
                <a:solidFill>
                  <a:srgbClr val="F65050"/>
                </a:solidFill>
              </a:rPr>
              <a:t>Challenges and Lessons Learned </a:t>
            </a:r>
          </a:p>
        </p:txBody>
      </p:sp>
      <p:sp>
        <p:nvSpPr>
          <p:cNvPr id="3" name="Text Placeholder 2">
            <a:extLst>
              <a:ext uri="{FF2B5EF4-FFF2-40B4-BE49-F238E27FC236}">
                <a16:creationId xmlns:a16="http://schemas.microsoft.com/office/drawing/2014/main" id="{603D294E-DCC5-48C4-9190-C315D8FB7A75}"/>
              </a:ext>
            </a:extLst>
          </p:cNvPr>
          <p:cNvSpPr>
            <a:spLocks noGrp="1"/>
          </p:cNvSpPr>
          <p:nvPr>
            <p:ph type="body" sz="quarter" idx="17"/>
          </p:nvPr>
        </p:nvSpPr>
        <p:spPr>
          <a:xfrm>
            <a:off x="762001" y="2114934"/>
            <a:ext cx="5105401" cy="3905251"/>
          </a:xfrm>
        </p:spPr>
        <p:txBody>
          <a:bodyPr>
            <a:normAutofit/>
          </a:bodyPr>
          <a:lstStyle/>
          <a:p>
            <a:pPr marL="342900" indent="-342900">
              <a:buAutoNum type="arabicPeriod"/>
            </a:pPr>
            <a:r>
              <a:rPr lang="en-US" b="1" dirty="0"/>
              <a:t>Long-term vs. short term investment strategies</a:t>
            </a:r>
          </a:p>
          <a:p>
            <a:pPr marL="342900" indent="-342900">
              <a:buAutoNum type="arabicPeriod"/>
            </a:pPr>
            <a:r>
              <a:rPr lang="en-US" b="1" dirty="0"/>
              <a:t>Financial constraints</a:t>
            </a:r>
          </a:p>
          <a:p>
            <a:pPr marL="342900" indent="-342900">
              <a:buAutoNum type="arabicPeriod"/>
            </a:pPr>
            <a:r>
              <a:rPr lang="en-US" b="1" dirty="0"/>
              <a:t>Different business models</a:t>
            </a:r>
          </a:p>
          <a:p>
            <a:pPr marL="342900" indent="-342900">
              <a:buAutoNum type="arabicPeriod"/>
            </a:pPr>
            <a:r>
              <a:rPr lang="en-US" b="1" dirty="0"/>
              <a:t>Security</a:t>
            </a:r>
          </a:p>
          <a:p>
            <a:pPr marL="342900" indent="-342900">
              <a:buAutoNum type="arabicPeriod"/>
            </a:pPr>
            <a:r>
              <a:rPr lang="en-US" b="1" dirty="0"/>
              <a:t>Learning curve and ability to exchange and understand information among partners</a:t>
            </a:r>
          </a:p>
          <a:p>
            <a:pPr marL="342900" indent="-342900">
              <a:buAutoNum type="arabicPeriod"/>
            </a:pPr>
            <a:r>
              <a:rPr lang="en-US" b="1" dirty="0"/>
              <a:t>Formal arrangement</a:t>
            </a:r>
          </a:p>
        </p:txBody>
      </p:sp>
      <p:sp>
        <p:nvSpPr>
          <p:cNvPr id="6" name="Date Placeholder 9">
            <a:extLst>
              <a:ext uri="{FF2B5EF4-FFF2-40B4-BE49-F238E27FC236}">
                <a16:creationId xmlns:a16="http://schemas.microsoft.com/office/drawing/2014/main" id="{865CEB8D-1AD7-45E0-AF95-B13CE40F7FF3}"/>
              </a:ext>
            </a:extLst>
          </p:cNvPr>
          <p:cNvSpPr>
            <a:spLocks noGrp="1"/>
          </p:cNvSpPr>
          <p:nvPr>
            <p:ph type="dt" sz="half" idx="11"/>
          </p:nvPr>
        </p:nvSpPr>
        <p:spPr>
          <a:xfrm>
            <a:off x="764623" y="402517"/>
            <a:ext cx="4471852" cy="173736"/>
          </a:xfrm>
        </p:spPr>
        <p:txBody>
          <a:bodyPr/>
          <a:lstStyle/>
          <a:p>
            <a:r>
              <a:rPr lang="en-US" dirty="0"/>
              <a:t>PPP in Immunization Data Strengthening|  MNO partnership in Action for Health</a:t>
            </a:r>
          </a:p>
        </p:txBody>
      </p:sp>
    </p:spTree>
    <p:extLst>
      <p:ext uri="{BB962C8B-B14F-4D97-AF65-F5344CB8AC3E}">
        <p14:creationId xmlns:p14="http://schemas.microsoft.com/office/powerpoint/2010/main" val="399178422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901BEC-55D7-49D2-9090-DF7A0F5B860B}"/>
              </a:ext>
            </a:extLst>
          </p:cNvPr>
          <p:cNvSpPr>
            <a:spLocks noGrp="1"/>
          </p:cNvSpPr>
          <p:nvPr>
            <p:ph type="body" sz="quarter" idx="13"/>
          </p:nvPr>
        </p:nvSpPr>
        <p:spPr/>
        <p:txBody>
          <a:bodyPr>
            <a:normAutofit fontScale="47500" lnSpcReduction="20000"/>
          </a:bodyPr>
          <a:lstStyle/>
          <a:p>
            <a:r>
              <a:rPr lang="en-US" dirty="0"/>
              <a:t>The NIIS system is still not perfect. Viettel is committed to increasing data input and facilitating the automatic generation of reports for repository. The NIIS system now meets the requirements for tracking patients, but it needs to be improved. NEPI will continue working with Viettel to finalize the system, with PATH continuing as a technical advisor and GDPM facilitating policy change and mobilizing commitment at the provincial level. The system desperately needs to increase its end-user retention and improve data quality while reducing duplications.</a:t>
            </a:r>
          </a:p>
        </p:txBody>
      </p:sp>
    </p:spTree>
    <p:extLst>
      <p:ext uri="{BB962C8B-B14F-4D97-AF65-F5344CB8AC3E}">
        <p14:creationId xmlns:p14="http://schemas.microsoft.com/office/powerpoint/2010/main" val="200177138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solidFill>
                  <a:schemeClr val="tx1"/>
                </a:solidFill>
              </a:rPr>
              <a:t>Private sector engagement</a:t>
            </a:r>
          </a:p>
        </p:txBody>
      </p:sp>
      <p:sp>
        <p:nvSpPr>
          <p:cNvPr id="3" name="Text Placeholder 2"/>
          <p:cNvSpPr>
            <a:spLocks noGrp="1"/>
          </p:cNvSpPr>
          <p:nvPr>
            <p:ph type="body" sz="quarter" idx="15"/>
          </p:nvPr>
        </p:nvSpPr>
        <p:spPr/>
        <p:txBody>
          <a:bodyPr/>
          <a:lstStyle/>
          <a:p>
            <a:r>
              <a:rPr lang="en-US" dirty="0"/>
              <a:t>Conclusion</a:t>
            </a:r>
          </a:p>
        </p:txBody>
      </p:sp>
      <p:sp>
        <p:nvSpPr>
          <p:cNvPr id="4" name="Text Placeholder 3"/>
          <p:cNvSpPr>
            <a:spLocks noGrp="1"/>
          </p:cNvSpPr>
          <p:nvPr>
            <p:ph type="body" sz="quarter" idx="20"/>
          </p:nvPr>
        </p:nvSpPr>
        <p:spPr/>
        <p:txBody>
          <a:bodyPr/>
          <a:lstStyle/>
          <a:p>
            <a:r>
              <a:rPr lang="en-US" dirty="0">
                <a:solidFill>
                  <a:schemeClr val="bg1">
                    <a:lumMod val="75000"/>
                  </a:schemeClr>
                </a:solidFill>
              </a:rPr>
              <a:t>Vietnam Immunization System Context</a:t>
            </a:r>
          </a:p>
        </p:txBody>
      </p:sp>
      <p:sp>
        <p:nvSpPr>
          <p:cNvPr id="5" name="Text Placeholder 4"/>
          <p:cNvSpPr>
            <a:spLocks noGrp="1"/>
          </p:cNvSpPr>
          <p:nvPr>
            <p:ph type="body" sz="quarter" idx="21"/>
          </p:nvPr>
        </p:nvSpPr>
        <p:spPr/>
        <p:txBody>
          <a:bodyPr/>
          <a:lstStyle/>
          <a:p>
            <a:r>
              <a:rPr lang="en-US" dirty="0"/>
              <a:t>MNO partnership in Action for Health</a:t>
            </a:r>
          </a:p>
        </p:txBody>
      </p:sp>
      <p:sp>
        <p:nvSpPr>
          <p:cNvPr id="6" name="Text Placeholder 5"/>
          <p:cNvSpPr>
            <a:spLocks noGrp="1"/>
          </p:cNvSpPr>
          <p:nvPr>
            <p:ph type="body" sz="quarter" idx="25"/>
          </p:nvPr>
        </p:nvSpPr>
        <p:spPr/>
        <p:txBody>
          <a:bodyPr/>
          <a:lstStyle/>
          <a:p>
            <a:r>
              <a:rPr lang="en-US" dirty="0">
                <a:solidFill>
                  <a:schemeClr val="accent1">
                    <a:lumMod val="40000"/>
                    <a:lumOff val="60000"/>
                  </a:schemeClr>
                </a:solidFill>
              </a:rPr>
              <a:t>1</a:t>
            </a:r>
          </a:p>
        </p:txBody>
      </p:sp>
      <p:sp>
        <p:nvSpPr>
          <p:cNvPr id="7" name="Text Placeholder 6"/>
          <p:cNvSpPr>
            <a:spLocks noGrp="1"/>
          </p:cNvSpPr>
          <p:nvPr>
            <p:ph type="body" sz="quarter" idx="26"/>
          </p:nvPr>
        </p:nvSpPr>
        <p:spPr/>
        <p:txBody>
          <a:bodyPr/>
          <a:lstStyle/>
          <a:p>
            <a:r>
              <a:rPr lang="en-US" dirty="0"/>
              <a:t>2</a:t>
            </a:r>
          </a:p>
        </p:txBody>
      </p:sp>
      <p:sp>
        <p:nvSpPr>
          <p:cNvPr id="8" name="Text Placeholder 7"/>
          <p:cNvSpPr>
            <a:spLocks noGrp="1"/>
          </p:cNvSpPr>
          <p:nvPr>
            <p:ph type="body" sz="quarter" idx="27"/>
          </p:nvPr>
        </p:nvSpPr>
        <p:spPr/>
        <p:txBody>
          <a:bodyPr/>
          <a:lstStyle/>
          <a:p>
            <a:r>
              <a:rPr lang="en-US" dirty="0">
                <a:solidFill>
                  <a:schemeClr val="accent1"/>
                </a:solidFill>
              </a:rPr>
              <a:t>3</a:t>
            </a:r>
          </a:p>
        </p:txBody>
      </p:sp>
      <p:sp>
        <p:nvSpPr>
          <p:cNvPr id="9" name="Text Placeholder 8"/>
          <p:cNvSpPr>
            <a:spLocks noGrp="1"/>
          </p:cNvSpPr>
          <p:nvPr>
            <p:ph type="body" sz="quarter" idx="28"/>
          </p:nvPr>
        </p:nvSpPr>
        <p:spPr/>
        <p:txBody>
          <a:bodyPr/>
          <a:lstStyle/>
          <a:p>
            <a:r>
              <a:rPr lang="en-US" dirty="0"/>
              <a:t>4</a:t>
            </a:r>
          </a:p>
        </p:txBody>
      </p:sp>
    </p:spTree>
    <p:extLst>
      <p:ext uri="{BB962C8B-B14F-4D97-AF65-F5344CB8AC3E}">
        <p14:creationId xmlns:p14="http://schemas.microsoft.com/office/powerpoint/2010/main" val="214012360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p>
            <a:r>
              <a:rPr lang="en-US" dirty="0"/>
              <a:t>PATH Communications</a:t>
            </a:r>
          </a:p>
        </p:txBody>
      </p:sp>
      <p:sp>
        <p:nvSpPr>
          <p:cNvPr id="11" name="Date Placeholder 10"/>
          <p:cNvSpPr>
            <a:spLocks noGrp="1"/>
          </p:cNvSpPr>
          <p:nvPr>
            <p:ph type="dt" sz="half" idx="11"/>
          </p:nvPr>
        </p:nvSpPr>
        <p:spPr/>
        <p:txBody>
          <a:bodyPr/>
          <a:lstStyle/>
          <a:p>
            <a:r>
              <a:rPr lang="en-US" dirty="0"/>
              <a:t>PPP in Immunization Data Strengthening|  Engaging Private-Sector</a:t>
            </a:r>
          </a:p>
        </p:txBody>
      </p:sp>
      <p:sp>
        <p:nvSpPr>
          <p:cNvPr id="13" name="Slide Number Placeholder 12"/>
          <p:cNvSpPr>
            <a:spLocks noGrp="1"/>
          </p:cNvSpPr>
          <p:nvPr>
            <p:ph type="sldNum" sz="quarter" idx="12"/>
          </p:nvPr>
        </p:nvSpPr>
        <p:spPr/>
        <p:txBody>
          <a:bodyPr/>
          <a:lstStyle/>
          <a:p>
            <a:fld id="{E28D367D-202E-4BB0-8243-51A46362D732}" type="slidenum">
              <a:rPr lang="en-US" smtClean="0"/>
              <a:pPr/>
              <a:t>18</a:t>
            </a:fld>
            <a:endParaRPr lang="en-US" dirty="0"/>
          </a:p>
        </p:txBody>
      </p:sp>
      <p:sp>
        <p:nvSpPr>
          <p:cNvPr id="4" name="Text Placeholder 3"/>
          <p:cNvSpPr>
            <a:spLocks noGrp="1"/>
          </p:cNvSpPr>
          <p:nvPr>
            <p:ph type="body" sz="quarter" idx="16"/>
          </p:nvPr>
        </p:nvSpPr>
        <p:spPr>
          <a:xfrm>
            <a:off x="762001" y="837815"/>
            <a:ext cx="6297826" cy="1014891"/>
          </a:xfrm>
        </p:spPr>
        <p:txBody>
          <a:bodyPr/>
          <a:lstStyle/>
          <a:p>
            <a:pPr lvl="0"/>
            <a:r>
              <a:rPr lang="en-US" dirty="0">
                <a:solidFill>
                  <a:srgbClr val="F65050"/>
                </a:solidFill>
              </a:rPr>
              <a:t>Fee-based Immunization Facilities (FIFs) in Vietnam</a:t>
            </a:r>
            <a:endParaRPr lang="en-US" dirty="0"/>
          </a:p>
        </p:txBody>
      </p:sp>
      <p:sp>
        <p:nvSpPr>
          <p:cNvPr id="5" name="Text Placeholder 4"/>
          <p:cNvSpPr>
            <a:spLocks noGrp="1"/>
          </p:cNvSpPr>
          <p:nvPr>
            <p:ph type="body" sz="quarter" idx="17"/>
          </p:nvPr>
        </p:nvSpPr>
        <p:spPr>
          <a:xfrm>
            <a:off x="762000" y="2019299"/>
            <a:ext cx="6190735" cy="3905251"/>
          </a:xfrm>
        </p:spPr>
        <p:txBody>
          <a:bodyPr>
            <a:noAutofit/>
          </a:bodyPr>
          <a:lstStyle/>
          <a:p>
            <a:r>
              <a:rPr lang="en-US" sz="1300" dirty="0"/>
              <a:t>Both EPI and fee-based immunization services have followed the same NEPI standards and guidelines on storage, management, and operation of vaccinations to ensure the same high quality, and the dual system offers different alternatives, thus making services more accessible for patients/caregivers:</a:t>
            </a:r>
          </a:p>
          <a:p>
            <a:pPr marL="285750" indent="-285750">
              <a:buFont typeface="Arial" panose="020B0604020202020204" pitchFamily="34" charset="0"/>
              <a:buChar char="•"/>
            </a:pPr>
            <a:r>
              <a:rPr lang="en-US" sz="1300" dirty="0"/>
              <a:t>FIFs are under the umbrella of the Provincial Health Departments (PHDs) and report directly to them. At the same time, for immunization services they also have to report to Provincial Centers for Disease and Control (CDCs), using particular forms created for FIF use only.</a:t>
            </a:r>
          </a:p>
          <a:p>
            <a:pPr marL="285750" indent="-285750">
              <a:buFont typeface="Arial" panose="020B0604020202020204" pitchFamily="34" charset="0"/>
              <a:buChar char="•"/>
            </a:pPr>
            <a:r>
              <a:rPr lang="en-US" sz="1300" dirty="0"/>
              <a:t>FIFs provide people with alternative non-EPI vaccine options that protect them from many vaccine-preventable diseases, including those diseases for which EPI vaccines provide protection.</a:t>
            </a:r>
          </a:p>
          <a:p>
            <a:pPr marL="285750" indent="-285750">
              <a:buFont typeface="Arial" panose="020B0604020202020204" pitchFamily="34" charset="0"/>
              <a:buChar char="•"/>
            </a:pPr>
            <a:r>
              <a:rPr lang="en-US" sz="1300" dirty="0"/>
              <a:t>While EPI public facilities have scheduled immunization days (usually 2 or 3 days in a month), FIFs operate daily, during regular office time. This provides more flexibility and convenience for parents in taking their children without missing workdays if vaccination is only available at fixed, limited times.</a:t>
            </a:r>
          </a:p>
        </p:txBody>
      </p:sp>
      <p:pic>
        <p:nvPicPr>
          <p:cNvPr id="9" name="Picture 8"/>
          <p:cNvPicPr>
            <a:picLocks noChangeAspect="1"/>
          </p:cNvPicPr>
          <p:nvPr/>
        </p:nvPicPr>
        <p:blipFill>
          <a:blip r:embed="rId2"/>
          <a:stretch>
            <a:fillRect/>
          </a:stretch>
        </p:blipFill>
        <p:spPr>
          <a:xfrm>
            <a:off x="10795491" y="6286500"/>
            <a:ext cx="685309" cy="294956"/>
          </a:xfrm>
          <a:prstGeom prst="rect">
            <a:avLst/>
          </a:prstGeom>
        </p:spPr>
      </p:pic>
      <p:sp>
        <p:nvSpPr>
          <p:cNvPr id="16" name="Text Placeholder 1"/>
          <p:cNvSpPr txBox="1">
            <a:spLocks/>
          </p:cNvSpPr>
          <p:nvPr/>
        </p:nvSpPr>
        <p:spPr>
          <a:xfrm>
            <a:off x="11921553" y="208248"/>
            <a:ext cx="124397" cy="3525552"/>
          </a:xfrm>
          <a:prstGeom prst="rect">
            <a:avLst/>
          </a:prstGeom>
        </p:spPr>
        <p:txBody>
          <a:bodyPr vert="vert270"/>
          <a:lstStyle>
            <a:lvl1pPr algn="l" defTabSz="609585" rtl="0" eaLnBrk="1" fontAlgn="base" hangingPunct="1">
              <a:spcBef>
                <a:spcPts val="0"/>
              </a:spcBef>
              <a:spcAft>
                <a:spcPts val="1800"/>
              </a:spcAft>
              <a:buFont typeface="Arial" panose="020B0604020202020204" pitchFamily="34" charset="0"/>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895335" indent="-285750" algn="l" defTabSz="609585" rtl="0" eaLnBrk="1" fontAlgn="base" hangingPunct="1">
              <a:spcBef>
                <a:spcPts val="0"/>
              </a:spcBef>
              <a:spcAft>
                <a:spcPts val="600"/>
              </a:spcAft>
              <a:buFont typeface="Arial" panose="020B0604020202020204" pitchFamily="34" charset="0"/>
              <a:buChar char="•"/>
              <a:defRPr sz="1600" kern="1200" baseline="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504920" indent="-285750" algn="l" defTabSz="609585" rtl="0" eaLnBrk="1" fontAlgn="base" hangingPunct="1">
              <a:spcBef>
                <a:spcPct val="0"/>
              </a:spcBef>
              <a:spcAft>
                <a:spcPts val="600"/>
              </a:spcAft>
              <a:buFont typeface="Courier New" panose="02070309020205020404" pitchFamily="49" charset="0"/>
              <a:buChar char="o"/>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ts val="600"/>
              </a:spcAft>
              <a:buFont typeface="Arial" panose="020B0604020202020204" pitchFamily="34" charset="0"/>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ts val="600"/>
              </a:spcAft>
              <a:buFont typeface="Arial" panose="020B0604020202020204" pitchFamily="34" charset="0"/>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r"/>
            <a:r>
              <a:rPr lang="en-US" sz="600" dirty="0">
                <a:solidFill>
                  <a:schemeClr val="bg1">
                    <a:lumMod val="50000"/>
                  </a:schemeClr>
                </a:solidFill>
              </a:rPr>
              <a:t>PATH/Gabe </a:t>
            </a:r>
            <a:r>
              <a:rPr lang="en-US" sz="600" dirty="0" err="1">
                <a:solidFill>
                  <a:schemeClr val="bg1">
                    <a:lumMod val="50000"/>
                  </a:schemeClr>
                </a:solidFill>
              </a:rPr>
              <a:t>Bienczycki</a:t>
            </a:r>
            <a:endParaRPr lang="en-US" sz="600" dirty="0">
              <a:solidFill>
                <a:schemeClr val="bg1">
                  <a:lumMod val="50000"/>
                </a:schemeClr>
              </a:solidFill>
            </a:endParaRPr>
          </a:p>
          <a:p>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C7F79887-F43E-4F5B-8DB1-133EDA822855}"/>
              </a:ext>
            </a:extLst>
          </p:cNvPr>
          <p:cNvPicPr>
            <a:picLocks noChangeAspect="1"/>
          </p:cNvPicPr>
          <p:nvPr/>
        </p:nvPicPr>
        <p:blipFill>
          <a:blip r:embed="rId3"/>
          <a:stretch>
            <a:fillRect/>
          </a:stretch>
        </p:blipFill>
        <p:spPr>
          <a:xfrm>
            <a:off x="7355039" y="0"/>
            <a:ext cx="4836961" cy="6858000"/>
          </a:xfrm>
          <a:prstGeom prst="rect">
            <a:avLst/>
          </a:prstGeom>
        </p:spPr>
      </p:pic>
    </p:spTree>
    <p:extLst>
      <p:ext uri="{BB962C8B-B14F-4D97-AF65-F5344CB8AC3E}">
        <p14:creationId xmlns:p14="http://schemas.microsoft.com/office/powerpoint/2010/main" val="31892350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AFC047A-B4AF-4C7B-9B45-D157AF49D166}"/>
              </a:ext>
            </a:extLst>
          </p:cNvPr>
          <p:cNvPicPr>
            <a:picLocks noChangeAspect="1"/>
          </p:cNvPicPr>
          <p:nvPr/>
        </p:nvPicPr>
        <p:blipFill>
          <a:blip r:embed="rId2"/>
          <a:stretch>
            <a:fillRect/>
          </a:stretch>
        </p:blipFill>
        <p:spPr>
          <a:xfrm>
            <a:off x="344939" y="1859689"/>
            <a:ext cx="5093363" cy="3972824"/>
          </a:xfrm>
          <a:prstGeom prst="rect">
            <a:avLst/>
          </a:prstGeom>
          <a:noFill/>
        </p:spPr>
      </p:pic>
      <p:sp>
        <p:nvSpPr>
          <p:cNvPr id="12" name="Date Placeholder 11" hidden="1"/>
          <p:cNvSpPr>
            <a:spLocks noGrp="1"/>
          </p:cNvSpPr>
          <p:nvPr>
            <p:ph type="dt" sz="half" idx="11"/>
          </p:nvPr>
        </p:nvSpPr>
        <p:spPr/>
        <p:txBody>
          <a:bodyPr/>
          <a:lstStyle/>
          <a:p>
            <a:pPr>
              <a:spcAft>
                <a:spcPts val="600"/>
              </a:spcAft>
            </a:pPr>
            <a:r>
              <a:rPr lang="en-US"/>
              <a:t>PATH-branded PowerPoint template  |  Section example A</a:t>
            </a:r>
          </a:p>
        </p:txBody>
      </p:sp>
      <p:sp>
        <p:nvSpPr>
          <p:cNvPr id="13" name="Footer Placeholder 12"/>
          <p:cNvSpPr>
            <a:spLocks noGrp="1"/>
          </p:cNvSpPr>
          <p:nvPr>
            <p:ph type="ftr" sz="quarter" idx="10"/>
          </p:nvPr>
        </p:nvSpPr>
        <p:spPr/>
        <p:txBody>
          <a:bodyPr/>
          <a:lstStyle/>
          <a:p>
            <a:pPr>
              <a:spcAft>
                <a:spcPts val="600"/>
              </a:spcAft>
            </a:pPr>
            <a:r>
              <a:rPr lang="en-US"/>
              <a:t>PATH Communications</a:t>
            </a:r>
          </a:p>
        </p:txBody>
      </p:sp>
      <p:sp>
        <p:nvSpPr>
          <p:cNvPr id="14" name="Slide Number Placeholder 13" hidden="1"/>
          <p:cNvSpPr>
            <a:spLocks noGrp="1"/>
          </p:cNvSpPr>
          <p:nvPr>
            <p:ph type="sldNum" sz="quarter" idx="12"/>
          </p:nvPr>
        </p:nvSpPr>
        <p:spPr/>
        <p:txBody>
          <a:bodyPr/>
          <a:lstStyle/>
          <a:p>
            <a:pPr>
              <a:spcAft>
                <a:spcPts val="600"/>
              </a:spcAft>
            </a:pPr>
            <a:fld id="{E28D367D-202E-4BB0-8243-51A46362D732}" type="slidenum">
              <a:rPr lang="en-US" smtClean="0"/>
              <a:pPr>
                <a:spcAft>
                  <a:spcPts val="600"/>
                </a:spcAft>
              </a:pPr>
              <a:t>19</a:t>
            </a:fld>
            <a:endParaRPr lang="en-US"/>
          </a:p>
        </p:txBody>
      </p:sp>
      <p:sp>
        <p:nvSpPr>
          <p:cNvPr id="8" name="Date Placeholder 10">
            <a:extLst>
              <a:ext uri="{FF2B5EF4-FFF2-40B4-BE49-F238E27FC236}">
                <a16:creationId xmlns:a16="http://schemas.microsoft.com/office/drawing/2014/main" id="{A80017C2-D183-40AB-891E-F1FE4AB44884}"/>
              </a:ext>
            </a:extLst>
          </p:cNvPr>
          <p:cNvSpPr txBox="1">
            <a:spLocks/>
          </p:cNvSpPr>
          <p:nvPr/>
        </p:nvSpPr>
        <p:spPr>
          <a:xfrm>
            <a:off x="851120" y="310676"/>
            <a:ext cx="4471852" cy="173736"/>
          </a:xfrm>
          <a:prstGeom prst="rect">
            <a:avLst/>
          </a:prstGeom>
        </p:spPr>
        <p:txBody>
          <a:bodyPr vert="horz" lIns="0" tIns="0" rIns="0" bIns="0" rtlCol="0" anchor="b" anchorCtr="0"/>
          <a:lstStyle>
            <a:defPPr>
              <a:defRPr lang="en-US"/>
            </a:defPPr>
            <a:lvl1pPr algn="l" defTabSz="457200" rtl="0" eaLnBrk="0" fontAlgn="base" hangingPunct="0">
              <a:spcBef>
                <a:spcPct val="0"/>
              </a:spcBef>
              <a:spcAft>
                <a:spcPct val="0"/>
              </a:spcAft>
              <a:defRPr sz="700" kern="1200">
                <a:solidFill>
                  <a:schemeClr val="tx2"/>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t>PPP in Immunization Data Strengthening|  Engaging Private-Sector</a:t>
            </a:r>
          </a:p>
        </p:txBody>
      </p:sp>
      <p:pic>
        <p:nvPicPr>
          <p:cNvPr id="9" name="Picture 6">
            <a:extLst>
              <a:ext uri="{FF2B5EF4-FFF2-40B4-BE49-F238E27FC236}">
                <a16:creationId xmlns:a16="http://schemas.microsoft.com/office/drawing/2014/main" id="{8EA140A5-3590-415D-A14F-D8753BB98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0B5ED4E-F4E2-4788-AEDE-8DBBA28CEA75}"/>
              </a:ext>
            </a:extLst>
          </p:cNvPr>
          <p:cNvPicPr>
            <a:picLocks noChangeAspect="1"/>
          </p:cNvPicPr>
          <p:nvPr/>
        </p:nvPicPr>
        <p:blipFill>
          <a:blip r:embed="rId4"/>
          <a:stretch>
            <a:fillRect/>
          </a:stretch>
        </p:blipFill>
        <p:spPr>
          <a:xfrm>
            <a:off x="5692334" y="2615289"/>
            <a:ext cx="6047193" cy="2589313"/>
          </a:xfrm>
          <a:prstGeom prst="rect">
            <a:avLst/>
          </a:prstGeom>
        </p:spPr>
      </p:pic>
      <p:sp>
        <p:nvSpPr>
          <p:cNvPr id="15" name="Text Placeholder 1">
            <a:extLst>
              <a:ext uri="{FF2B5EF4-FFF2-40B4-BE49-F238E27FC236}">
                <a16:creationId xmlns:a16="http://schemas.microsoft.com/office/drawing/2014/main" id="{07E90C40-FB3D-4B42-92E7-690F3E92CB18}"/>
              </a:ext>
            </a:extLst>
          </p:cNvPr>
          <p:cNvSpPr>
            <a:spLocks noGrp="1"/>
          </p:cNvSpPr>
          <p:nvPr>
            <p:ph type="body" sz="quarter" idx="16"/>
          </p:nvPr>
        </p:nvSpPr>
        <p:spPr>
          <a:xfrm>
            <a:off x="762000" y="847224"/>
            <a:ext cx="10816509" cy="1012465"/>
          </a:xfrm>
        </p:spPr>
        <p:txBody>
          <a:bodyPr/>
          <a:lstStyle/>
          <a:p>
            <a:r>
              <a:rPr lang="en-US" dirty="0"/>
              <a:t>Growing number of FIFs in Vietnam</a:t>
            </a:r>
          </a:p>
        </p:txBody>
      </p:sp>
    </p:spTree>
    <p:extLst>
      <p:ext uri="{BB962C8B-B14F-4D97-AF65-F5344CB8AC3E}">
        <p14:creationId xmlns:p14="http://schemas.microsoft.com/office/powerpoint/2010/main" val="332091329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Private Sector Engagement</a:t>
            </a:r>
          </a:p>
        </p:txBody>
      </p:sp>
      <p:sp>
        <p:nvSpPr>
          <p:cNvPr id="3" name="Text Placeholder 2"/>
          <p:cNvSpPr>
            <a:spLocks noGrp="1"/>
          </p:cNvSpPr>
          <p:nvPr>
            <p:ph type="body" sz="quarter" idx="15"/>
          </p:nvPr>
        </p:nvSpPr>
        <p:spPr/>
        <p:txBody>
          <a:bodyPr/>
          <a:lstStyle/>
          <a:p>
            <a:r>
              <a:rPr lang="en-US" dirty="0"/>
              <a:t>Conclusion</a:t>
            </a:r>
          </a:p>
        </p:txBody>
      </p:sp>
      <p:sp>
        <p:nvSpPr>
          <p:cNvPr id="4" name="Text Placeholder 3"/>
          <p:cNvSpPr>
            <a:spLocks noGrp="1"/>
          </p:cNvSpPr>
          <p:nvPr>
            <p:ph type="body" sz="quarter" idx="20"/>
          </p:nvPr>
        </p:nvSpPr>
        <p:spPr/>
        <p:txBody>
          <a:bodyPr>
            <a:normAutofit fontScale="92500"/>
          </a:bodyPr>
          <a:lstStyle/>
          <a:p>
            <a:r>
              <a:rPr lang="en-US" dirty="0"/>
              <a:t>Vietnam Immunization System in context</a:t>
            </a:r>
          </a:p>
        </p:txBody>
      </p:sp>
      <p:sp>
        <p:nvSpPr>
          <p:cNvPr id="5" name="Text Placeholder 4"/>
          <p:cNvSpPr>
            <a:spLocks noGrp="1"/>
          </p:cNvSpPr>
          <p:nvPr>
            <p:ph type="body" sz="quarter" idx="21"/>
          </p:nvPr>
        </p:nvSpPr>
        <p:spPr/>
        <p:txBody>
          <a:bodyPr/>
          <a:lstStyle/>
          <a:p>
            <a:r>
              <a:rPr lang="en-US" dirty="0"/>
              <a:t>MNO partnerships in Action for Health</a:t>
            </a:r>
          </a:p>
        </p:txBody>
      </p:sp>
      <p:sp>
        <p:nvSpPr>
          <p:cNvPr id="6" name="Text Placeholder 5"/>
          <p:cNvSpPr>
            <a:spLocks noGrp="1"/>
          </p:cNvSpPr>
          <p:nvPr>
            <p:ph type="body" sz="quarter" idx="25"/>
          </p:nvPr>
        </p:nvSpPr>
        <p:spPr/>
        <p:txBody>
          <a:bodyPr/>
          <a:lstStyle/>
          <a:p>
            <a:r>
              <a:rPr lang="en-US" dirty="0"/>
              <a:t>1</a:t>
            </a:r>
          </a:p>
        </p:txBody>
      </p:sp>
      <p:sp>
        <p:nvSpPr>
          <p:cNvPr id="7" name="Text Placeholder 6"/>
          <p:cNvSpPr>
            <a:spLocks noGrp="1"/>
          </p:cNvSpPr>
          <p:nvPr>
            <p:ph type="body" sz="quarter" idx="26"/>
          </p:nvPr>
        </p:nvSpPr>
        <p:spPr/>
        <p:txBody>
          <a:bodyPr/>
          <a:lstStyle/>
          <a:p>
            <a:r>
              <a:rPr lang="en-US" dirty="0"/>
              <a:t>2</a:t>
            </a:r>
          </a:p>
        </p:txBody>
      </p:sp>
      <p:sp>
        <p:nvSpPr>
          <p:cNvPr id="8" name="Text Placeholder 7"/>
          <p:cNvSpPr>
            <a:spLocks noGrp="1"/>
          </p:cNvSpPr>
          <p:nvPr>
            <p:ph type="body" sz="quarter" idx="27"/>
          </p:nvPr>
        </p:nvSpPr>
        <p:spPr/>
        <p:txBody>
          <a:bodyPr/>
          <a:lstStyle/>
          <a:p>
            <a:r>
              <a:rPr lang="en-US" dirty="0"/>
              <a:t>3</a:t>
            </a:r>
          </a:p>
        </p:txBody>
      </p:sp>
      <p:sp>
        <p:nvSpPr>
          <p:cNvPr id="9" name="Text Placeholder 8"/>
          <p:cNvSpPr>
            <a:spLocks noGrp="1"/>
          </p:cNvSpPr>
          <p:nvPr>
            <p:ph type="body" sz="quarter" idx="28"/>
          </p:nvPr>
        </p:nvSpPr>
        <p:spPr/>
        <p:txBody>
          <a:bodyPr>
            <a:normAutofit/>
          </a:bodyPr>
          <a:lstStyle/>
          <a:p>
            <a:r>
              <a:rPr lang="en-US" dirty="0"/>
              <a:t>4</a:t>
            </a:r>
          </a:p>
        </p:txBody>
      </p:sp>
    </p:spTree>
    <p:extLst>
      <p:ext uri="{BB962C8B-B14F-4D97-AF65-F5344CB8AC3E}">
        <p14:creationId xmlns:p14="http://schemas.microsoft.com/office/powerpoint/2010/main" val="318139732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443773-702E-458F-8613-0AE6BA73F0BA}"/>
              </a:ext>
            </a:extLst>
          </p:cNvPr>
          <p:cNvSpPr>
            <a:spLocks noGrp="1"/>
          </p:cNvSpPr>
          <p:nvPr>
            <p:ph type="body" sz="quarter" idx="13"/>
          </p:nvPr>
        </p:nvSpPr>
        <p:spPr/>
        <p:txBody>
          <a:bodyPr>
            <a:normAutofit fontScale="47500" lnSpcReduction="20000"/>
          </a:bodyPr>
          <a:lstStyle/>
          <a:p>
            <a:r>
              <a:rPr lang="en-US" dirty="0"/>
              <a:t>“The most obvious benefit of the NIIS is the ability to track clients who frequent[</a:t>
            </a:r>
            <a:r>
              <a:rPr lang="en-US" dirty="0" err="1"/>
              <a:t>ly</a:t>
            </a:r>
            <a:r>
              <a:rPr lang="en-US" dirty="0"/>
              <a:t>] move from place to place. They now can get vaccination at any facility. This is almost impossible with paper system. There are also more and more FIFs in our area, especially in the urban [area]. There are also trends to use more FIFs in the community. NIIS helps with following the vaccination history of the child.”</a:t>
            </a:r>
          </a:p>
          <a:p>
            <a:r>
              <a:rPr lang="en-US" dirty="0"/>
              <a:t>Immunization officer at district/provincial level</a:t>
            </a:r>
          </a:p>
          <a:p>
            <a:endParaRPr lang="en-US" dirty="0"/>
          </a:p>
        </p:txBody>
      </p:sp>
      <p:sp>
        <p:nvSpPr>
          <p:cNvPr id="3" name="Date Placeholder 10">
            <a:extLst>
              <a:ext uri="{FF2B5EF4-FFF2-40B4-BE49-F238E27FC236}">
                <a16:creationId xmlns:a16="http://schemas.microsoft.com/office/drawing/2014/main" id="{08D9A95F-8BB2-4419-9DD0-5CB00066BBF5}"/>
              </a:ext>
            </a:extLst>
          </p:cNvPr>
          <p:cNvSpPr txBox="1">
            <a:spLocks/>
          </p:cNvSpPr>
          <p:nvPr/>
        </p:nvSpPr>
        <p:spPr>
          <a:xfrm>
            <a:off x="851120" y="310676"/>
            <a:ext cx="4471852" cy="173736"/>
          </a:xfrm>
          <a:prstGeom prst="rect">
            <a:avLst/>
          </a:prstGeom>
        </p:spPr>
        <p:txBody>
          <a:bodyPr vert="horz" lIns="0" tIns="0" rIns="0" bIns="0" rtlCol="0" anchor="b" anchorCtr="0"/>
          <a:lstStyle>
            <a:defPPr>
              <a:defRPr lang="en-US"/>
            </a:defPPr>
            <a:lvl1pPr algn="l" defTabSz="457200" rtl="0" eaLnBrk="0" fontAlgn="base" hangingPunct="0">
              <a:spcBef>
                <a:spcPct val="0"/>
              </a:spcBef>
              <a:spcAft>
                <a:spcPct val="0"/>
              </a:spcAft>
              <a:defRPr sz="700" kern="1200">
                <a:solidFill>
                  <a:schemeClr val="tx2"/>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t>PPP in Immunization Data Strengthening|  Engaging Private-Sector</a:t>
            </a:r>
          </a:p>
        </p:txBody>
      </p:sp>
      <p:pic>
        <p:nvPicPr>
          <p:cNvPr id="4" name="Picture 6">
            <a:extLst>
              <a:ext uri="{FF2B5EF4-FFF2-40B4-BE49-F238E27FC236}">
                <a16:creationId xmlns:a16="http://schemas.microsoft.com/office/drawing/2014/main" id="{C615B091-D10F-40E0-A88D-7E186D9AE9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300073"/>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241C0A-0C7C-46E4-92F3-A4F3A43DCA55}"/>
              </a:ext>
            </a:extLst>
          </p:cNvPr>
          <p:cNvSpPr>
            <a:spLocks noGrp="1"/>
          </p:cNvSpPr>
          <p:nvPr>
            <p:ph type="body" sz="quarter" idx="16"/>
          </p:nvPr>
        </p:nvSpPr>
        <p:spPr/>
        <p:txBody>
          <a:bodyPr/>
          <a:lstStyle/>
          <a:p>
            <a:r>
              <a:rPr lang="en-US" dirty="0"/>
              <a:t>Compliance with NIIS regulations by FIFs</a:t>
            </a:r>
          </a:p>
        </p:txBody>
      </p:sp>
      <p:sp>
        <p:nvSpPr>
          <p:cNvPr id="12" name="Text Placeholder 11">
            <a:extLst>
              <a:ext uri="{FF2B5EF4-FFF2-40B4-BE49-F238E27FC236}">
                <a16:creationId xmlns:a16="http://schemas.microsoft.com/office/drawing/2014/main" id="{BBBCE89C-999D-4750-8CD1-D37D46E37922}"/>
              </a:ext>
            </a:extLst>
          </p:cNvPr>
          <p:cNvSpPr>
            <a:spLocks noGrp="1"/>
          </p:cNvSpPr>
          <p:nvPr>
            <p:ph type="body" sz="quarter" idx="17"/>
          </p:nvPr>
        </p:nvSpPr>
        <p:spPr>
          <a:xfrm>
            <a:off x="762002" y="5248344"/>
            <a:ext cx="5105399" cy="827453"/>
          </a:xfrm>
        </p:spPr>
        <p:txBody>
          <a:bodyPr>
            <a:normAutofit/>
          </a:bodyPr>
          <a:lstStyle/>
          <a:p>
            <a:pPr algn="ctr"/>
            <a:r>
              <a:rPr lang="en-US" dirty="0"/>
              <a:t>Entering data into their own systems, then using an API to transfer data to the NIIS.</a:t>
            </a:r>
          </a:p>
          <a:p>
            <a:endParaRPr lang="en-US" dirty="0"/>
          </a:p>
        </p:txBody>
      </p:sp>
      <p:sp>
        <p:nvSpPr>
          <p:cNvPr id="13" name="Text Placeholder 12">
            <a:extLst>
              <a:ext uri="{FF2B5EF4-FFF2-40B4-BE49-F238E27FC236}">
                <a16:creationId xmlns:a16="http://schemas.microsoft.com/office/drawing/2014/main" id="{2C9122AE-BA1D-48C3-BA93-D1CA4375D451}"/>
              </a:ext>
            </a:extLst>
          </p:cNvPr>
          <p:cNvSpPr>
            <a:spLocks noGrp="1"/>
          </p:cNvSpPr>
          <p:nvPr>
            <p:ph type="body" sz="quarter" idx="18"/>
          </p:nvPr>
        </p:nvSpPr>
        <p:spPr>
          <a:xfrm>
            <a:off x="6324601" y="5248343"/>
            <a:ext cx="5156201" cy="827453"/>
          </a:xfrm>
        </p:spPr>
        <p:txBody>
          <a:bodyPr/>
          <a:lstStyle/>
          <a:p>
            <a:r>
              <a:rPr lang="en-US" dirty="0"/>
              <a:t>Entering data into both the NIIS and their own software</a:t>
            </a:r>
          </a:p>
        </p:txBody>
      </p:sp>
      <p:sp>
        <p:nvSpPr>
          <p:cNvPr id="6" name="Rectangle 2">
            <a:extLst>
              <a:ext uri="{FF2B5EF4-FFF2-40B4-BE49-F238E27FC236}">
                <a16:creationId xmlns:a16="http://schemas.microsoft.com/office/drawing/2014/main" id="{B48CD226-4B60-49A6-942E-B4B613CF7BA0}"/>
              </a:ext>
            </a:extLst>
          </p:cNvPr>
          <p:cNvSpPr>
            <a:spLocks noChangeArrowheads="1"/>
          </p:cNvSpPr>
          <p:nvPr/>
        </p:nvSpPr>
        <p:spPr bwMode="auto">
          <a:xfrm>
            <a:off x="762000" y="21926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7901B1A5-F442-4702-A97A-0B24008C6C0E}"/>
              </a:ext>
            </a:extLst>
          </p:cNvPr>
          <p:cNvGraphicFramePr>
            <a:graphicFrameLocks noChangeAspect="1"/>
          </p:cNvGraphicFramePr>
          <p:nvPr>
            <p:extLst>
              <p:ext uri="{D42A27DB-BD31-4B8C-83A1-F6EECF244321}">
                <p14:modId xmlns:p14="http://schemas.microsoft.com/office/powerpoint/2010/main" val="246683057"/>
              </p:ext>
            </p:extLst>
          </p:nvPr>
        </p:nvGraphicFramePr>
        <p:xfrm>
          <a:off x="877329" y="1635476"/>
          <a:ext cx="4629568" cy="3469377"/>
        </p:xfrm>
        <a:graphic>
          <a:graphicData uri="http://schemas.openxmlformats.org/presentationml/2006/ole">
            <mc:AlternateContent xmlns:mc="http://schemas.openxmlformats.org/markup-compatibility/2006">
              <mc:Choice xmlns:v="urn:schemas-microsoft-com:vml" Requires="v">
                <p:oleObj r:id="rId2" imgW="6045407" imgH="4000500" progId="Visio.Drawing.15">
                  <p:embed/>
                </p:oleObj>
              </mc:Choice>
              <mc:Fallback>
                <p:oleObj r:id="rId2" imgW="6045407" imgH="4000500" progId="Visio.Drawing.15">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29" y="1635476"/>
                        <a:ext cx="4629568" cy="3469377"/>
                      </a:xfrm>
                      <a:prstGeom prst="rect">
                        <a:avLst/>
                      </a:prstGeom>
                      <a:noFill/>
                    </p:spPr>
                  </p:pic>
                </p:oleObj>
              </mc:Fallback>
            </mc:AlternateContent>
          </a:graphicData>
        </a:graphic>
      </p:graphicFrame>
      <p:pic>
        <p:nvPicPr>
          <p:cNvPr id="15" name="Picture Placeholder 7">
            <a:extLst>
              <a:ext uri="{FF2B5EF4-FFF2-40B4-BE49-F238E27FC236}">
                <a16:creationId xmlns:a16="http://schemas.microsoft.com/office/drawing/2014/main" id="{4EBF35B2-3C44-4F45-B2FB-C4E45FEE8F56}"/>
              </a:ext>
            </a:extLst>
          </p:cNvPr>
          <p:cNvPicPr>
            <a:picLocks noChangeAspect="1"/>
          </p:cNvPicPr>
          <p:nvPr/>
        </p:nvPicPr>
        <p:blipFill>
          <a:blip r:embed="rId4">
            <a:extLst>
              <a:ext uri="{28A0092B-C50C-407E-A947-70E740481C1C}">
                <a14:useLocalDpi xmlns:a14="http://schemas.microsoft.com/office/drawing/2010/main" val="0"/>
              </a:ext>
            </a:extLst>
          </a:blip>
          <a:srcRect t="7875" b="7875"/>
          <a:stretch/>
        </p:blipFill>
        <p:spPr>
          <a:xfrm>
            <a:off x="6100234" y="1759321"/>
            <a:ext cx="5604933" cy="3339357"/>
          </a:xfrm>
          <a:prstGeom prst="rect">
            <a:avLst/>
          </a:prstGeom>
          <a:noFill/>
          <a:ln>
            <a:noFill/>
          </a:ln>
        </p:spPr>
      </p:pic>
      <p:pic>
        <p:nvPicPr>
          <p:cNvPr id="16" name="Picture 6">
            <a:extLst>
              <a:ext uri="{FF2B5EF4-FFF2-40B4-BE49-F238E27FC236}">
                <a16:creationId xmlns:a16="http://schemas.microsoft.com/office/drawing/2014/main" id="{C3378491-799D-42C2-9B97-F4F4CEF509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
        <p:nvSpPr>
          <p:cNvPr id="17" name="Date Placeholder 10">
            <a:extLst>
              <a:ext uri="{FF2B5EF4-FFF2-40B4-BE49-F238E27FC236}">
                <a16:creationId xmlns:a16="http://schemas.microsoft.com/office/drawing/2014/main" id="{B84870C4-AA06-4117-996E-A38F08972723}"/>
              </a:ext>
            </a:extLst>
          </p:cNvPr>
          <p:cNvSpPr txBox="1">
            <a:spLocks/>
          </p:cNvSpPr>
          <p:nvPr/>
        </p:nvSpPr>
        <p:spPr>
          <a:xfrm>
            <a:off x="851120" y="310676"/>
            <a:ext cx="4471852" cy="173736"/>
          </a:xfrm>
          <a:prstGeom prst="rect">
            <a:avLst/>
          </a:prstGeom>
        </p:spPr>
        <p:txBody>
          <a:bodyPr vert="horz" lIns="0" tIns="0" rIns="0" bIns="0" rtlCol="0" anchor="b" anchorCtr="0"/>
          <a:lstStyle>
            <a:defPPr>
              <a:defRPr lang="en-US"/>
            </a:defPPr>
            <a:lvl1pPr algn="l" defTabSz="457200" rtl="0" eaLnBrk="0" fontAlgn="base" hangingPunct="0">
              <a:spcBef>
                <a:spcPct val="0"/>
              </a:spcBef>
              <a:spcAft>
                <a:spcPct val="0"/>
              </a:spcAft>
              <a:defRPr sz="700" kern="1200">
                <a:solidFill>
                  <a:schemeClr val="tx2"/>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t>PPP in Immunization Data Strengthening|  Engaging Private-Sector</a:t>
            </a:r>
          </a:p>
        </p:txBody>
      </p:sp>
    </p:spTree>
    <p:extLst>
      <p:ext uri="{BB962C8B-B14F-4D97-AF65-F5344CB8AC3E}">
        <p14:creationId xmlns:p14="http://schemas.microsoft.com/office/powerpoint/2010/main" val="174207494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CE2AE2A-56FF-4136-896D-348B572E9750}"/>
              </a:ext>
            </a:extLst>
          </p:cNvPr>
          <p:cNvSpPr>
            <a:spLocks noGrp="1"/>
          </p:cNvSpPr>
          <p:nvPr>
            <p:ph sz="quarter" idx="13"/>
          </p:nvPr>
        </p:nvSpPr>
        <p:spPr/>
        <p:txBody>
          <a:bodyPr>
            <a:noAutofit/>
          </a:bodyPr>
          <a:lstStyle/>
          <a:p>
            <a:r>
              <a:rPr lang="en-US" sz="1300" dirty="0"/>
              <a:t>• </a:t>
            </a:r>
            <a:r>
              <a:rPr lang="en-US" sz="1300" b="1" dirty="0"/>
              <a:t>Lack of guidance</a:t>
            </a:r>
            <a:r>
              <a:rPr lang="en-US" sz="1300" dirty="0"/>
              <a:t>. During the establishment of an FIF there is neither official introduction to / instruction on using an API to transfer data nor a standard operating procedure (SOP) for developing an API and exchanging data between different systems. </a:t>
            </a:r>
          </a:p>
          <a:p>
            <a:r>
              <a:rPr lang="en-US" sz="1300" dirty="0"/>
              <a:t>• </a:t>
            </a:r>
            <a:r>
              <a:rPr lang="en-US" sz="1300" b="1" dirty="0"/>
              <a:t>Lack of a communication mechanism</a:t>
            </a:r>
            <a:r>
              <a:rPr lang="en-US" sz="1300" dirty="0"/>
              <a:t>. The system lacks a standard communication mechanism among the MOH, Viettel, and FIFs for requesting and providing an API and for providing feedback when the data exchange has failed or there is poor quality data synced from the FIFs’ systems. </a:t>
            </a:r>
          </a:p>
          <a:p>
            <a:r>
              <a:rPr lang="en-US" sz="1300" dirty="0"/>
              <a:t>• </a:t>
            </a:r>
            <a:r>
              <a:rPr lang="en-US" sz="1300" b="1" dirty="0"/>
              <a:t>Cost burden</a:t>
            </a:r>
            <a:r>
              <a:rPr lang="en-US" sz="1300" dirty="0"/>
              <a:t>. The additional cost for API development is not supported by the government, so FIFs need to bear the cost of working with their own software developers to create an API to connect with the NIIS.</a:t>
            </a:r>
          </a:p>
          <a:p>
            <a:r>
              <a:rPr lang="en-US" sz="1300" dirty="0"/>
              <a:t>•</a:t>
            </a:r>
            <a:r>
              <a:rPr lang="en-US" sz="1300" b="1" dirty="0"/>
              <a:t> Privacy concerns</a:t>
            </a:r>
            <a:r>
              <a:rPr lang="en-US" sz="1300" dirty="0"/>
              <a:t>. FIFs are afraid of private information being disclosed when using the API to exchange data since their internal data will be transferred to the NIIS, after which the use of these data would be beyond their control. End users argue that the fear is due to having not received clear guidance and definition on which part of information will be exchanged with the NIIS.</a:t>
            </a:r>
          </a:p>
        </p:txBody>
      </p:sp>
      <p:sp>
        <p:nvSpPr>
          <p:cNvPr id="8" name="Content Placeholder 7">
            <a:extLst>
              <a:ext uri="{FF2B5EF4-FFF2-40B4-BE49-F238E27FC236}">
                <a16:creationId xmlns:a16="http://schemas.microsoft.com/office/drawing/2014/main" id="{7A893D14-325A-4E38-B5CD-178753FCA9AF}"/>
              </a:ext>
            </a:extLst>
          </p:cNvPr>
          <p:cNvSpPr>
            <a:spLocks noGrp="1"/>
          </p:cNvSpPr>
          <p:nvPr>
            <p:ph sz="quarter" idx="14"/>
          </p:nvPr>
        </p:nvSpPr>
        <p:spPr/>
        <p:txBody>
          <a:bodyPr>
            <a:normAutofit/>
          </a:bodyPr>
          <a:lstStyle/>
          <a:p>
            <a:pPr marL="285750" indent="-285750" algn="l">
              <a:buFont typeface="Arial" panose="020B0604020202020204" pitchFamily="34" charset="0"/>
              <a:buChar char="•"/>
            </a:pPr>
            <a:r>
              <a:rPr lang="en-US" sz="1300" b="1" dirty="0"/>
              <a:t>Workload burden. </a:t>
            </a:r>
            <a:r>
              <a:rPr lang="en-US" sz="1300" b="0" i="0" u="none" strike="noStrike" baseline="0" dirty="0"/>
              <a:t>These facilities need to enter data into two systems, wasting a lot of time, especially in high-traffic facilities. Many of these facilities are understaffed and do not have the capacity to enter these data in a timely and accurate fashion.</a:t>
            </a:r>
            <a:endParaRPr lang="en-US" sz="1300" b="1" dirty="0"/>
          </a:p>
        </p:txBody>
      </p:sp>
      <p:sp>
        <p:nvSpPr>
          <p:cNvPr id="9" name="Text Placeholder 8">
            <a:extLst>
              <a:ext uri="{FF2B5EF4-FFF2-40B4-BE49-F238E27FC236}">
                <a16:creationId xmlns:a16="http://schemas.microsoft.com/office/drawing/2014/main" id="{CAB17587-C0BB-4AC4-A748-314EAB24A611}"/>
              </a:ext>
            </a:extLst>
          </p:cNvPr>
          <p:cNvSpPr>
            <a:spLocks noGrp="1"/>
          </p:cNvSpPr>
          <p:nvPr>
            <p:ph type="body" sz="quarter" idx="16"/>
          </p:nvPr>
        </p:nvSpPr>
        <p:spPr/>
        <p:txBody>
          <a:bodyPr/>
          <a:lstStyle/>
          <a:p>
            <a:r>
              <a:rPr lang="en-US" dirty="0"/>
              <a:t>Challenges and barriers </a:t>
            </a:r>
          </a:p>
        </p:txBody>
      </p:sp>
      <p:pic>
        <p:nvPicPr>
          <p:cNvPr id="11" name="Picture 10" descr="A group of people in front of a computer&#10;&#10;Description automatically generated">
            <a:extLst>
              <a:ext uri="{FF2B5EF4-FFF2-40B4-BE49-F238E27FC236}">
                <a16:creationId xmlns:a16="http://schemas.microsoft.com/office/drawing/2014/main" id="{9C3ED9E5-14F2-447D-A8BA-F99EB90AD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1552" y="2987657"/>
            <a:ext cx="4562295" cy="3041780"/>
          </a:xfrm>
          <a:prstGeom prst="rect">
            <a:avLst/>
          </a:prstGeom>
        </p:spPr>
      </p:pic>
      <p:pic>
        <p:nvPicPr>
          <p:cNvPr id="12" name="Picture 6">
            <a:extLst>
              <a:ext uri="{FF2B5EF4-FFF2-40B4-BE49-F238E27FC236}">
                <a16:creationId xmlns:a16="http://schemas.microsoft.com/office/drawing/2014/main" id="{EA6B9C0C-90F0-4955-AE25-A440BA662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1">
            <a:extLst>
              <a:ext uri="{FF2B5EF4-FFF2-40B4-BE49-F238E27FC236}">
                <a16:creationId xmlns:a16="http://schemas.microsoft.com/office/drawing/2014/main" id="{5ED08594-3ADD-4118-B75E-C21BD4D23893}"/>
              </a:ext>
            </a:extLst>
          </p:cNvPr>
          <p:cNvSpPr txBox="1">
            <a:spLocks/>
          </p:cNvSpPr>
          <p:nvPr/>
        </p:nvSpPr>
        <p:spPr>
          <a:xfrm>
            <a:off x="547398" y="1445962"/>
            <a:ext cx="5105399" cy="827453"/>
          </a:xfrm>
          <a:prstGeom prst="rect">
            <a:avLst/>
          </a:prstGeom>
        </p:spPr>
        <p:txBody>
          <a:bodyPr>
            <a:normAutofit/>
          </a:bodyPr>
          <a:lstStyle>
            <a:lvl1pPr algn="l" defTabSz="609585" rtl="0" eaLnBrk="1" fontAlgn="base" hangingPunct="1">
              <a:spcBef>
                <a:spcPts val="0"/>
              </a:spcBef>
              <a:spcAft>
                <a:spcPts val="18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1pPr>
            <a:lvl2pPr marL="895335" indent="-285750" algn="l" defTabSz="609585" rtl="0" eaLnBrk="1" fontAlgn="base" hangingPunct="1">
              <a:spcBef>
                <a:spcPts val="0"/>
              </a:spcBef>
              <a:spcAft>
                <a:spcPts val="600"/>
              </a:spcAft>
              <a:buFont typeface="Arial" panose="020B0604020202020204" pitchFamily="34" charset="0"/>
              <a:buChar char="•"/>
              <a:defRPr sz="1600" kern="1200" baseline="0">
                <a:solidFill>
                  <a:schemeClr val="tx1"/>
                </a:solidFill>
                <a:latin typeface="+mn-lt"/>
                <a:ea typeface="Arial" panose="020B0604020202020204" pitchFamily="34" charset="0"/>
                <a:cs typeface="Arial" panose="020B0604020202020204" pitchFamily="34" charset="0"/>
              </a:defRPr>
            </a:lvl2pPr>
            <a:lvl3pPr marL="1504920" indent="-285750" algn="l" defTabSz="609585" rtl="0" eaLnBrk="1" fontAlgn="base" hangingPunct="1">
              <a:spcBef>
                <a:spcPct val="0"/>
              </a:spcBef>
              <a:spcAft>
                <a:spcPts val="600"/>
              </a:spcAft>
              <a:buFont typeface="Courier New" panose="02070309020205020404" pitchFamily="49" charset="0"/>
              <a:buChar char="o"/>
              <a:defRPr sz="1600" kern="1200">
                <a:solidFill>
                  <a:schemeClr val="tx1"/>
                </a:solidFill>
                <a:latin typeface="+mn-lt"/>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en-US" b="1" dirty="0"/>
              <a:t>API data transfer</a:t>
            </a:r>
          </a:p>
          <a:p>
            <a:endParaRPr lang="en-US" dirty="0"/>
          </a:p>
        </p:txBody>
      </p:sp>
      <p:sp>
        <p:nvSpPr>
          <p:cNvPr id="14" name="Text Placeholder 12">
            <a:extLst>
              <a:ext uri="{FF2B5EF4-FFF2-40B4-BE49-F238E27FC236}">
                <a16:creationId xmlns:a16="http://schemas.microsoft.com/office/drawing/2014/main" id="{629F536A-BDAC-4B0C-8C12-80DED779C145}"/>
              </a:ext>
            </a:extLst>
          </p:cNvPr>
          <p:cNvSpPr txBox="1">
            <a:spLocks/>
          </p:cNvSpPr>
          <p:nvPr/>
        </p:nvSpPr>
        <p:spPr>
          <a:xfrm>
            <a:off x="6488401" y="1445962"/>
            <a:ext cx="5156201" cy="827453"/>
          </a:xfrm>
          <a:prstGeom prst="rect">
            <a:avLst/>
          </a:prstGeom>
        </p:spPr>
        <p:txBody>
          <a:bodyPr/>
          <a:lstStyle>
            <a:lvl1pPr algn="l" defTabSz="609585" rtl="0" eaLnBrk="1" fontAlgn="base" hangingPunct="1">
              <a:spcBef>
                <a:spcPts val="0"/>
              </a:spcBef>
              <a:spcAft>
                <a:spcPts val="18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1pPr>
            <a:lvl2pPr marL="895335" indent="-285750" algn="l" defTabSz="609585" rtl="0" eaLnBrk="1" fontAlgn="base" hangingPunct="1">
              <a:spcBef>
                <a:spcPts val="0"/>
              </a:spcBef>
              <a:spcAft>
                <a:spcPts val="600"/>
              </a:spcAft>
              <a:buFont typeface="Arial" panose="020B0604020202020204" pitchFamily="34" charset="0"/>
              <a:buChar char="•"/>
              <a:defRPr sz="1600" kern="1200" baseline="0">
                <a:solidFill>
                  <a:schemeClr val="tx1"/>
                </a:solidFill>
                <a:latin typeface="+mn-lt"/>
                <a:ea typeface="Arial" panose="020B0604020202020204" pitchFamily="34" charset="0"/>
                <a:cs typeface="Arial" panose="020B0604020202020204" pitchFamily="34" charset="0"/>
              </a:defRPr>
            </a:lvl2pPr>
            <a:lvl3pPr marL="1504920" indent="-285750" algn="l" defTabSz="609585" rtl="0" eaLnBrk="1" fontAlgn="base" hangingPunct="1">
              <a:spcBef>
                <a:spcPct val="0"/>
              </a:spcBef>
              <a:spcAft>
                <a:spcPts val="600"/>
              </a:spcAft>
              <a:buFont typeface="Courier New" panose="02070309020205020404" pitchFamily="49" charset="0"/>
              <a:buChar char="o"/>
              <a:defRPr sz="1600" kern="1200">
                <a:solidFill>
                  <a:schemeClr val="tx1"/>
                </a:solidFill>
                <a:latin typeface="+mn-lt"/>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en-US" b="1" dirty="0"/>
              <a:t>Double data entry</a:t>
            </a:r>
          </a:p>
        </p:txBody>
      </p:sp>
      <p:sp>
        <p:nvSpPr>
          <p:cNvPr id="15" name="Date Placeholder 10">
            <a:extLst>
              <a:ext uri="{FF2B5EF4-FFF2-40B4-BE49-F238E27FC236}">
                <a16:creationId xmlns:a16="http://schemas.microsoft.com/office/drawing/2014/main" id="{DA17E705-CF0C-4729-A426-ED58CCE96F0C}"/>
              </a:ext>
            </a:extLst>
          </p:cNvPr>
          <p:cNvSpPr txBox="1">
            <a:spLocks/>
          </p:cNvSpPr>
          <p:nvPr/>
        </p:nvSpPr>
        <p:spPr>
          <a:xfrm>
            <a:off x="851120" y="310676"/>
            <a:ext cx="4471852" cy="173736"/>
          </a:xfrm>
          <a:prstGeom prst="rect">
            <a:avLst/>
          </a:prstGeom>
        </p:spPr>
        <p:txBody>
          <a:bodyPr vert="horz" lIns="0" tIns="0" rIns="0" bIns="0" rtlCol="0" anchor="b" anchorCtr="0"/>
          <a:lstStyle>
            <a:defPPr>
              <a:defRPr lang="en-US"/>
            </a:defPPr>
            <a:lvl1pPr algn="l" defTabSz="457200" rtl="0" eaLnBrk="0" fontAlgn="base" hangingPunct="0">
              <a:spcBef>
                <a:spcPct val="0"/>
              </a:spcBef>
              <a:spcAft>
                <a:spcPct val="0"/>
              </a:spcAft>
              <a:defRPr sz="700" kern="1200">
                <a:solidFill>
                  <a:schemeClr val="tx2"/>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t>PPP in Immunization Data Strengthening|  Engaging Private-Sector</a:t>
            </a:r>
          </a:p>
        </p:txBody>
      </p:sp>
    </p:spTree>
    <p:extLst>
      <p:ext uri="{BB962C8B-B14F-4D97-AF65-F5344CB8AC3E}">
        <p14:creationId xmlns:p14="http://schemas.microsoft.com/office/powerpoint/2010/main" val="153872158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BC21F48-0BD5-41DC-919C-C2E115D91106}"/>
              </a:ext>
            </a:extLst>
          </p:cNvPr>
          <p:cNvPicPr>
            <a:picLocks noGrp="1" noChangeAspect="1"/>
          </p:cNvPicPr>
          <p:nvPr>
            <p:ph sz="quarter" idx="13"/>
          </p:nvPr>
        </p:nvPicPr>
        <p:blipFill>
          <a:blip r:embed="rId2"/>
          <a:stretch>
            <a:fillRect/>
          </a:stretch>
        </p:blipFill>
        <p:spPr>
          <a:xfrm>
            <a:off x="9871238" y="105471"/>
            <a:ext cx="2203373" cy="2175831"/>
          </a:xfrm>
        </p:spPr>
      </p:pic>
      <p:pic>
        <p:nvPicPr>
          <p:cNvPr id="13" name="Content Placeholder 12">
            <a:extLst>
              <a:ext uri="{FF2B5EF4-FFF2-40B4-BE49-F238E27FC236}">
                <a16:creationId xmlns:a16="http://schemas.microsoft.com/office/drawing/2014/main" id="{53AC5EC2-D303-4300-BEC8-077181D4E752}"/>
              </a:ext>
            </a:extLst>
          </p:cNvPr>
          <p:cNvPicPr>
            <a:picLocks noGrp="1" noChangeAspect="1"/>
          </p:cNvPicPr>
          <p:nvPr>
            <p:ph sz="quarter" idx="14"/>
          </p:nvPr>
        </p:nvPicPr>
        <p:blipFill>
          <a:blip r:embed="rId3"/>
          <a:stretch>
            <a:fillRect/>
          </a:stretch>
        </p:blipFill>
        <p:spPr>
          <a:xfrm>
            <a:off x="5973315" y="3660912"/>
            <a:ext cx="3695007" cy="2674799"/>
          </a:xfrm>
        </p:spPr>
      </p:pic>
      <p:sp>
        <p:nvSpPr>
          <p:cNvPr id="4" name="Text Placeholder 3">
            <a:extLst>
              <a:ext uri="{FF2B5EF4-FFF2-40B4-BE49-F238E27FC236}">
                <a16:creationId xmlns:a16="http://schemas.microsoft.com/office/drawing/2014/main" id="{D239E846-51BD-40D5-A14F-156A8963CDDD}"/>
              </a:ext>
            </a:extLst>
          </p:cNvPr>
          <p:cNvSpPr>
            <a:spLocks noGrp="1"/>
          </p:cNvSpPr>
          <p:nvPr>
            <p:ph type="body" sz="quarter" idx="16"/>
          </p:nvPr>
        </p:nvSpPr>
        <p:spPr/>
        <p:txBody>
          <a:bodyPr/>
          <a:lstStyle/>
          <a:p>
            <a:r>
              <a:rPr lang="en-US" dirty="0"/>
              <a:t>Moving forward…</a:t>
            </a:r>
          </a:p>
        </p:txBody>
      </p:sp>
      <p:sp>
        <p:nvSpPr>
          <p:cNvPr id="5" name="Date Placeholder 10">
            <a:extLst>
              <a:ext uri="{FF2B5EF4-FFF2-40B4-BE49-F238E27FC236}">
                <a16:creationId xmlns:a16="http://schemas.microsoft.com/office/drawing/2014/main" id="{86D221A7-656D-4F12-9EA8-2A4E0581D387}"/>
              </a:ext>
            </a:extLst>
          </p:cNvPr>
          <p:cNvSpPr txBox="1">
            <a:spLocks/>
          </p:cNvSpPr>
          <p:nvPr/>
        </p:nvSpPr>
        <p:spPr>
          <a:xfrm>
            <a:off x="851120" y="310676"/>
            <a:ext cx="4471852" cy="173736"/>
          </a:xfrm>
          <a:prstGeom prst="rect">
            <a:avLst/>
          </a:prstGeom>
        </p:spPr>
        <p:txBody>
          <a:bodyPr vert="horz" lIns="0" tIns="0" rIns="0" bIns="0" rtlCol="0" anchor="b" anchorCtr="0"/>
          <a:lstStyle>
            <a:defPPr>
              <a:defRPr lang="en-US"/>
            </a:defPPr>
            <a:lvl1pPr algn="l" defTabSz="457200" rtl="0" eaLnBrk="0" fontAlgn="base" hangingPunct="0">
              <a:spcBef>
                <a:spcPct val="0"/>
              </a:spcBef>
              <a:spcAft>
                <a:spcPct val="0"/>
              </a:spcAft>
              <a:defRPr sz="700" kern="1200">
                <a:solidFill>
                  <a:schemeClr val="tx2"/>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t>PPP in Immunization Data Strengthening|  Engaging Private-Sector</a:t>
            </a:r>
          </a:p>
        </p:txBody>
      </p:sp>
      <p:pic>
        <p:nvPicPr>
          <p:cNvPr id="9" name="Picture 8">
            <a:extLst>
              <a:ext uri="{FF2B5EF4-FFF2-40B4-BE49-F238E27FC236}">
                <a16:creationId xmlns:a16="http://schemas.microsoft.com/office/drawing/2014/main" id="{7001C041-A2F9-4B08-9A34-ECE300509DA5}"/>
              </a:ext>
            </a:extLst>
          </p:cNvPr>
          <p:cNvPicPr>
            <a:picLocks noChangeAspect="1"/>
          </p:cNvPicPr>
          <p:nvPr/>
        </p:nvPicPr>
        <p:blipFill>
          <a:blip r:embed="rId4"/>
          <a:stretch>
            <a:fillRect/>
          </a:stretch>
        </p:blipFill>
        <p:spPr>
          <a:xfrm>
            <a:off x="9871237" y="2341531"/>
            <a:ext cx="2203373" cy="3400242"/>
          </a:xfrm>
          <a:prstGeom prst="rect">
            <a:avLst/>
          </a:prstGeom>
        </p:spPr>
      </p:pic>
      <p:pic>
        <p:nvPicPr>
          <p:cNvPr id="11" name="Picture 10">
            <a:extLst>
              <a:ext uri="{FF2B5EF4-FFF2-40B4-BE49-F238E27FC236}">
                <a16:creationId xmlns:a16="http://schemas.microsoft.com/office/drawing/2014/main" id="{967EE0CC-6A18-4FEC-9205-A321C2AB582E}"/>
              </a:ext>
            </a:extLst>
          </p:cNvPr>
          <p:cNvPicPr>
            <a:picLocks noChangeAspect="1"/>
          </p:cNvPicPr>
          <p:nvPr/>
        </p:nvPicPr>
        <p:blipFill>
          <a:blip r:embed="rId5"/>
          <a:stretch>
            <a:fillRect/>
          </a:stretch>
        </p:blipFill>
        <p:spPr>
          <a:xfrm>
            <a:off x="5966655" y="105471"/>
            <a:ext cx="3701667" cy="3514381"/>
          </a:xfrm>
          <a:prstGeom prst="rect">
            <a:avLst/>
          </a:prstGeom>
        </p:spPr>
      </p:pic>
      <p:sp>
        <p:nvSpPr>
          <p:cNvPr id="15" name="TextBox 14">
            <a:extLst>
              <a:ext uri="{FF2B5EF4-FFF2-40B4-BE49-F238E27FC236}">
                <a16:creationId xmlns:a16="http://schemas.microsoft.com/office/drawing/2014/main" id="{55DE5DA1-F2AD-4424-BB01-2EEC6CFB1D60}"/>
              </a:ext>
            </a:extLst>
          </p:cNvPr>
          <p:cNvSpPr txBox="1"/>
          <p:nvPr/>
        </p:nvSpPr>
        <p:spPr>
          <a:xfrm>
            <a:off x="505407" y="1507523"/>
            <a:ext cx="5258332" cy="3754874"/>
          </a:xfrm>
          <a:prstGeom prst="rect">
            <a:avLst/>
          </a:prstGeom>
          <a:noFill/>
        </p:spPr>
        <p:txBody>
          <a:bodyPr wrap="square">
            <a:spAutoFit/>
          </a:bodyPr>
          <a:lstStyle/>
          <a:p>
            <a:pPr marL="285750" indent="-285750" algn="l">
              <a:spcAft>
                <a:spcPts val="600"/>
              </a:spcAft>
              <a:buFont typeface="Arial" panose="020B0604020202020204" pitchFamily="34" charset="0"/>
              <a:buChar char="•"/>
            </a:pPr>
            <a:r>
              <a:rPr lang="en-US" sz="1600" b="0" i="0" u="none" strike="noStrike" baseline="0" dirty="0">
                <a:latin typeface="+mn-lt"/>
              </a:rPr>
              <a:t>Stronger legal framework for NIIS</a:t>
            </a:r>
          </a:p>
          <a:p>
            <a:pPr marL="285750" indent="-285750" algn="l">
              <a:spcAft>
                <a:spcPts val="600"/>
              </a:spcAft>
              <a:buFont typeface="Arial" panose="020B0604020202020204" pitchFamily="34" charset="0"/>
              <a:buChar char="•"/>
            </a:pPr>
            <a:r>
              <a:rPr lang="en-US" sz="1600" b="0" i="0" u="none" strike="noStrike" baseline="0" dirty="0">
                <a:latin typeface="+mn-lt"/>
              </a:rPr>
              <a:t>E-Card implementation </a:t>
            </a:r>
          </a:p>
          <a:p>
            <a:pPr marL="285750" indent="-285750" algn="l">
              <a:spcAft>
                <a:spcPts val="600"/>
              </a:spcAft>
              <a:buFont typeface="Arial" panose="020B0604020202020204" pitchFamily="34" charset="0"/>
              <a:buChar char="•"/>
            </a:pPr>
            <a:r>
              <a:rPr lang="en-US" sz="1600" b="0" i="0" u="none" strike="noStrike" baseline="0" dirty="0">
                <a:latin typeface="+mn-lt"/>
              </a:rPr>
              <a:t>Regular Supportive supervisions</a:t>
            </a:r>
          </a:p>
          <a:p>
            <a:pPr marL="285750" indent="-285750" algn="l">
              <a:spcAft>
                <a:spcPts val="600"/>
              </a:spcAft>
              <a:buFont typeface="Arial" panose="020B0604020202020204" pitchFamily="34" charset="0"/>
              <a:buChar char="•"/>
            </a:pPr>
            <a:r>
              <a:rPr lang="en-US" sz="1600" b="0" i="0" u="none" strike="noStrike" baseline="0" dirty="0">
                <a:latin typeface="+mn-lt"/>
              </a:rPr>
              <a:t>SOPs and a standardized system for data quality monitoring of FIFs</a:t>
            </a:r>
          </a:p>
          <a:p>
            <a:pPr marL="285750" indent="-285750" algn="l">
              <a:spcAft>
                <a:spcPts val="600"/>
              </a:spcAft>
              <a:buFont typeface="Arial" panose="020B0604020202020204" pitchFamily="34" charset="0"/>
              <a:buChar char="•"/>
            </a:pPr>
            <a:r>
              <a:rPr lang="en-US" sz="1600" b="0" i="0" u="none" strike="noStrike" baseline="0" dirty="0">
                <a:latin typeface="+mn-lt"/>
              </a:rPr>
              <a:t>Increase the cooperation between the EPI facilities and FIFs not only in data collection, but also in data quality assurance, data analysis, and data use.</a:t>
            </a:r>
          </a:p>
          <a:p>
            <a:pPr marL="285750" indent="-285750" algn="l">
              <a:spcAft>
                <a:spcPts val="600"/>
              </a:spcAft>
              <a:buFont typeface="Arial" panose="020B0604020202020204" pitchFamily="34" charset="0"/>
              <a:buChar char="•"/>
            </a:pPr>
            <a:r>
              <a:rPr lang="en-US" sz="1600" b="0" i="0" u="none" strike="noStrike" baseline="0" dirty="0">
                <a:latin typeface="+mn-lt"/>
              </a:rPr>
              <a:t>Refresher training on data collection and data use, improving understanding of the importance of immunization data</a:t>
            </a:r>
          </a:p>
          <a:p>
            <a:pPr marL="285750" indent="-285750" algn="l">
              <a:spcAft>
                <a:spcPts val="600"/>
              </a:spcAft>
              <a:buFont typeface="Arial" panose="020B0604020202020204" pitchFamily="34" charset="0"/>
              <a:buChar char="•"/>
            </a:pPr>
            <a:r>
              <a:rPr lang="en-US" sz="1600" b="0" i="0" u="none" strike="noStrike" baseline="0" dirty="0">
                <a:latin typeface="+mn-lt"/>
              </a:rPr>
              <a:t>Client data management should be tightly controlled at the district level on up in coordination with Viettel</a:t>
            </a:r>
            <a:endParaRPr lang="en-US" sz="1600" dirty="0">
              <a:latin typeface="+mn-lt"/>
            </a:endParaRPr>
          </a:p>
        </p:txBody>
      </p:sp>
      <p:pic>
        <p:nvPicPr>
          <p:cNvPr id="10" name="Picture 6">
            <a:extLst>
              <a:ext uri="{FF2B5EF4-FFF2-40B4-BE49-F238E27FC236}">
                <a16:creationId xmlns:a16="http://schemas.microsoft.com/office/drawing/2014/main" id="{403814EE-49AA-40F6-B83E-B3009D67F2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9835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259EF60-C9E2-4AF7-AA16-D55ED2AEEA53}"/>
              </a:ext>
            </a:extLst>
          </p:cNvPr>
          <p:cNvSpPr>
            <a:spLocks noGrp="1"/>
          </p:cNvSpPr>
          <p:nvPr>
            <p:ph type="body" sz="quarter" idx="13"/>
          </p:nvPr>
        </p:nvSpPr>
        <p:spPr/>
        <p:txBody>
          <a:bodyPr>
            <a:normAutofit fontScale="47500" lnSpcReduction="20000"/>
          </a:bodyPr>
          <a:lstStyle/>
          <a:p>
            <a:r>
              <a:rPr lang="en-US" dirty="0"/>
              <a:t>Vietnam will have to develop a more coherent NIIS policy, with a particular focus on FIFs’ role and responsibility and on a mandatory mechanism to ensure compliance. At the same time, it is essential to create interoperability standards so that FIFs with internal software can exchange data with the NIIS. And finally, building the human resource capacity to understand and use the system is vital to supporting the daily work of immunization and to serving Vietnam’s population.</a:t>
            </a:r>
          </a:p>
        </p:txBody>
      </p:sp>
    </p:spTree>
    <p:extLst>
      <p:ext uri="{BB962C8B-B14F-4D97-AF65-F5344CB8AC3E}">
        <p14:creationId xmlns:p14="http://schemas.microsoft.com/office/powerpoint/2010/main" val="912669903"/>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Private sector engagement</a:t>
            </a:r>
          </a:p>
        </p:txBody>
      </p:sp>
      <p:sp>
        <p:nvSpPr>
          <p:cNvPr id="3" name="Text Placeholder 2"/>
          <p:cNvSpPr>
            <a:spLocks noGrp="1"/>
          </p:cNvSpPr>
          <p:nvPr>
            <p:ph type="body" sz="quarter" idx="15"/>
          </p:nvPr>
        </p:nvSpPr>
        <p:spPr/>
        <p:txBody>
          <a:bodyPr/>
          <a:lstStyle/>
          <a:p>
            <a:r>
              <a:rPr lang="en-US" dirty="0">
                <a:solidFill>
                  <a:schemeClr val="tx1"/>
                </a:solidFill>
              </a:rPr>
              <a:t>Conclusion</a:t>
            </a:r>
          </a:p>
        </p:txBody>
      </p:sp>
      <p:sp>
        <p:nvSpPr>
          <p:cNvPr id="4" name="Text Placeholder 3"/>
          <p:cNvSpPr>
            <a:spLocks noGrp="1"/>
          </p:cNvSpPr>
          <p:nvPr>
            <p:ph type="body" sz="quarter" idx="20"/>
          </p:nvPr>
        </p:nvSpPr>
        <p:spPr/>
        <p:txBody>
          <a:bodyPr/>
          <a:lstStyle/>
          <a:p>
            <a:r>
              <a:rPr lang="en-US" dirty="0">
                <a:solidFill>
                  <a:schemeClr val="bg1">
                    <a:lumMod val="75000"/>
                  </a:schemeClr>
                </a:solidFill>
              </a:rPr>
              <a:t>Vietnam Immunization System Context</a:t>
            </a:r>
          </a:p>
        </p:txBody>
      </p:sp>
      <p:sp>
        <p:nvSpPr>
          <p:cNvPr id="5" name="Text Placeholder 4"/>
          <p:cNvSpPr>
            <a:spLocks noGrp="1"/>
          </p:cNvSpPr>
          <p:nvPr>
            <p:ph type="body" sz="quarter" idx="21"/>
          </p:nvPr>
        </p:nvSpPr>
        <p:spPr/>
        <p:txBody>
          <a:bodyPr/>
          <a:lstStyle/>
          <a:p>
            <a:r>
              <a:rPr lang="en-US" dirty="0"/>
              <a:t>MNO partnership in Action for Health</a:t>
            </a:r>
          </a:p>
        </p:txBody>
      </p:sp>
      <p:sp>
        <p:nvSpPr>
          <p:cNvPr id="6" name="Text Placeholder 5"/>
          <p:cNvSpPr>
            <a:spLocks noGrp="1"/>
          </p:cNvSpPr>
          <p:nvPr>
            <p:ph type="body" sz="quarter" idx="25"/>
          </p:nvPr>
        </p:nvSpPr>
        <p:spPr/>
        <p:txBody>
          <a:bodyPr/>
          <a:lstStyle/>
          <a:p>
            <a:r>
              <a:rPr lang="en-US" dirty="0">
                <a:solidFill>
                  <a:schemeClr val="accent1">
                    <a:lumMod val="40000"/>
                    <a:lumOff val="60000"/>
                  </a:schemeClr>
                </a:solidFill>
              </a:rPr>
              <a:t>1</a:t>
            </a:r>
          </a:p>
        </p:txBody>
      </p:sp>
      <p:sp>
        <p:nvSpPr>
          <p:cNvPr id="7" name="Text Placeholder 6"/>
          <p:cNvSpPr>
            <a:spLocks noGrp="1"/>
          </p:cNvSpPr>
          <p:nvPr>
            <p:ph type="body" sz="quarter" idx="26"/>
          </p:nvPr>
        </p:nvSpPr>
        <p:spPr/>
        <p:txBody>
          <a:bodyPr/>
          <a:lstStyle/>
          <a:p>
            <a:r>
              <a:rPr lang="en-US" dirty="0"/>
              <a:t>2</a:t>
            </a:r>
          </a:p>
        </p:txBody>
      </p:sp>
      <p:sp>
        <p:nvSpPr>
          <p:cNvPr id="8" name="Text Placeholder 7"/>
          <p:cNvSpPr>
            <a:spLocks noGrp="1"/>
          </p:cNvSpPr>
          <p:nvPr>
            <p:ph type="body" sz="quarter" idx="27"/>
          </p:nvPr>
        </p:nvSpPr>
        <p:spPr/>
        <p:txBody>
          <a:bodyPr>
            <a:normAutofit/>
          </a:bodyPr>
          <a:lstStyle/>
          <a:p>
            <a:r>
              <a:rPr lang="en-US" dirty="0"/>
              <a:t>3</a:t>
            </a:r>
          </a:p>
        </p:txBody>
      </p:sp>
      <p:sp>
        <p:nvSpPr>
          <p:cNvPr id="9" name="Text Placeholder 8"/>
          <p:cNvSpPr>
            <a:spLocks noGrp="1"/>
          </p:cNvSpPr>
          <p:nvPr>
            <p:ph type="body" sz="quarter" idx="28"/>
          </p:nvPr>
        </p:nvSpPr>
        <p:spPr/>
        <p:txBody>
          <a:bodyPr>
            <a:normAutofit/>
          </a:bodyPr>
          <a:lstStyle/>
          <a:p>
            <a:r>
              <a:rPr lang="en-US" dirty="0">
                <a:solidFill>
                  <a:schemeClr val="accent1"/>
                </a:solidFill>
              </a:rPr>
              <a:t>4</a:t>
            </a:r>
          </a:p>
        </p:txBody>
      </p:sp>
    </p:spTree>
    <p:extLst>
      <p:ext uri="{BB962C8B-B14F-4D97-AF65-F5344CB8AC3E}">
        <p14:creationId xmlns:p14="http://schemas.microsoft.com/office/powerpoint/2010/main" val="3278094876"/>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D64FA6B-83BF-4C30-AA98-0B0BC78D973C}"/>
              </a:ext>
            </a:extLst>
          </p:cNvPr>
          <p:cNvSpPr>
            <a:spLocks noGrp="1"/>
          </p:cNvSpPr>
          <p:nvPr>
            <p:ph type="body" sz="quarter" idx="13"/>
          </p:nvPr>
        </p:nvSpPr>
        <p:spPr>
          <a:xfrm>
            <a:off x="716692" y="906163"/>
            <a:ext cx="10766854" cy="5181600"/>
          </a:xfrm>
        </p:spPr>
        <p:txBody>
          <a:bodyPr>
            <a:normAutofit fontScale="62500" lnSpcReduction="20000"/>
          </a:bodyPr>
          <a:lstStyle/>
          <a:p>
            <a:pPr algn="l"/>
            <a:r>
              <a:rPr lang="en-US" dirty="0"/>
              <a:t>NIIS shows case the multiple public-private partnerships that Vietnam MOH has committed to in effort of:</a:t>
            </a:r>
          </a:p>
          <a:p>
            <a:pPr marL="685800" indent="-685800" algn="l">
              <a:buFont typeface="Arial" panose="020B0604020202020204" pitchFamily="34" charset="0"/>
              <a:buChar char="•"/>
            </a:pPr>
            <a:r>
              <a:rPr lang="en-US" dirty="0"/>
              <a:t>Developing and Maintaining Information Technology Infrastructure for the Immunization Information System</a:t>
            </a:r>
          </a:p>
          <a:p>
            <a:pPr marL="685800" indent="-685800" algn="l">
              <a:buFont typeface="Arial" panose="020B0604020202020204" pitchFamily="34" charset="0"/>
              <a:buChar char="•"/>
            </a:pPr>
            <a:r>
              <a:rPr lang="en-US" dirty="0"/>
              <a:t>Enhancing data quality and use with the engagement of the FIFs throughout the implementation process</a:t>
            </a:r>
          </a:p>
          <a:p>
            <a:pPr algn="l"/>
            <a:r>
              <a:rPr lang="en-US" dirty="0"/>
              <a:t>Experiences from these partnerships with private sectors on NIIS in Vietnam hope to provide lessons learned for other countries with similar context and interest in EIR implementation</a:t>
            </a:r>
          </a:p>
          <a:p>
            <a:pPr algn="l"/>
            <a:r>
              <a:rPr lang="en-US" dirty="0"/>
              <a:t> </a:t>
            </a:r>
          </a:p>
        </p:txBody>
      </p:sp>
    </p:spTree>
    <p:extLst>
      <p:ext uri="{BB962C8B-B14F-4D97-AF65-F5344CB8AC3E}">
        <p14:creationId xmlns:p14="http://schemas.microsoft.com/office/powerpoint/2010/main" val="267566092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A140C0-C971-4DF0-A933-5E9F004F8A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25052" y="1195137"/>
            <a:ext cx="8341895" cy="5486132"/>
          </a:xfrm>
          <a:prstGeom prst="ellipse">
            <a:avLst/>
          </a:prstGeom>
          <a:ln>
            <a:noFill/>
          </a:ln>
          <a:effectLst>
            <a:softEdge rad="112500"/>
          </a:effectLst>
        </p:spPr>
      </p:pic>
      <p:pic>
        <p:nvPicPr>
          <p:cNvPr id="8" name="Picture 6">
            <a:extLst>
              <a:ext uri="{FF2B5EF4-FFF2-40B4-BE49-F238E27FC236}">
                <a16:creationId xmlns:a16="http://schemas.microsoft.com/office/drawing/2014/main" id="{5FF92924-F6D8-41F6-8D70-A6EB4ED82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FFF07885-E21E-4127-8C8C-660BCED64B2D}"/>
              </a:ext>
            </a:extLst>
          </p:cNvPr>
          <p:cNvSpPr txBox="1">
            <a:spLocks/>
          </p:cNvSpPr>
          <p:nvPr/>
        </p:nvSpPr>
        <p:spPr>
          <a:xfrm>
            <a:off x="736600" y="474028"/>
            <a:ext cx="10718800" cy="1012465"/>
          </a:xfrm>
          <a:prstGeom prst="rect">
            <a:avLst/>
          </a:prstGeom>
        </p:spPr>
        <p:txBody>
          <a:bodyPr vert="horz" lIns="0" tIns="0" rIns="0" bIns="0" rtlCol="0">
            <a:normAutofit/>
          </a:bodyPr>
          <a:lstStyle>
            <a:lvl1pPr marL="0" indent="0" algn="l" defTabSz="609585" rtl="0" eaLnBrk="1" fontAlgn="base" hangingPunct="1">
              <a:spcBef>
                <a:spcPts val="0"/>
              </a:spcBef>
              <a:spcAft>
                <a:spcPts val="1800"/>
              </a:spcAft>
              <a:buFont typeface="Arial" panose="020B0604020202020204" pitchFamily="34" charset="0"/>
              <a:buNone/>
              <a:defRPr sz="1600" kern="1200" baseline="0">
                <a:solidFill>
                  <a:schemeClr val="tx1"/>
                </a:solidFill>
                <a:latin typeface="+mn-lt"/>
                <a:ea typeface="Arial" panose="020B0604020202020204" pitchFamily="34" charset="0"/>
                <a:cs typeface="Arial" panose="020B0604020202020204" pitchFamily="34" charset="0"/>
              </a:defRPr>
            </a:lvl1pPr>
            <a:lvl2pPr marL="895335" indent="-285750" algn="l" defTabSz="609585" rtl="0" eaLnBrk="1" fontAlgn="base" hangingPunct="1">
              <a:spcBef>
                <a:spcPts val="0"/>
              </a:spcBef>
              <a:spcAft>
                <a:spcPts val="600"/>
              </a:spcAft>
              <a:buFont typeface="Arial" panose="020B0604020202020204" pitchFamily="34" charset="0"/>
              <a:buChar char="•"/>
              <a:defRPr sz="1600" kern="1200" baseline="0">
                <a:solidFill>
                  <a:schemeClr val="tx1"/>
                </a:solidFill>
                <a:latin typeface="+mn-lt"/>
                <a:ea typeface="Arial" panose="020B0604020202020204" pitchFamily="34" charset="0"/>
                <a:cs typeface="Arial" panose="020B0604020202020204" pitchFamily="34" charset="0"/>
              </a:defRPr>
            </a:lvl2pPr>
            <a:lvl3pPr marL="1504920" indent="-285750" algn="l" defTabSz="609585" rtl="0" eaLnBrk="1" fontAlgn="base" hangingPunct="1">
              <a:spcBef>
                <a:spcPct val="0"/>
              </a:spcBef>
              <a:spcAft>
                <a:spcPts val="600"/>
              </a:spcAft>
              <a:buFont typeface="Courier New" panose="02070309020205020404" pitchFamily="49" charset="0"/>
              <a:buChar char="o"/>
              <a:defRPr sz="1600" kern="1200">
                <a:solidFill>
                  <a:schemeClr val="tx1"/>
                </a:solidFill>
                <a:latin typeface="+mn-lt"/>
                <a:ea typeface="Arial" panose="020B0604020202020204" pitchFamily="34" charset="0"/>
                <a:cs typeface="Arial" panose="020B0604020202020204" pitchFamily="34" charset="0"/>
              </a:defRPr>
            </a:lvl3pPr>
            <a:lvl4pPr marL="1828754"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4pPr>
            <a:lvl5pPr marL="2438339" algn="l" defTabSz="609585" rtl="0" eaLnBrk="1" fontAlgn="base" hangingPunct="1">
              <a:spcBef>
                <a:spcPct val="20000"/>
              </a:spcBef>
              <a:spcAft>
                <a:spcPts val="600"/>
              </a:spcAft>
              <a:buFont typeface="Arial" panose="020B0604020202020204" pitchFamily="34" charset="0"/>
              <a:defRPr sz="1600" kern="1200">
                <a:solidFill>
                  <a:schemeClr val="tx1"/>
                </a:solidFill>
                <a:latin typeface="+mn-lt"/>
                <a:ea typeface="Arial" panose="020B0604020202020204" pitchFamily="34"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en-US" sz="5000" dirty="0">
                <a:solidFill>
                  <a:srgbClr val="F65050"/>
                </a:solidFill>
                <a:latin typeface="+mj-lt"/>
              </a:rPr>
              <a:t>Q&amp;A</a:t>
            </a:r>
          </a:p>
        </p:txBody>
      </p:sp>
    </p:spTree>
    <p:extLst>
      <p:ext uri="{BB962C8B-B14F-4D97-AF65-F5344CB8AC3E}">
        <p14:creationId xmlns:p14="http://schemas.microsoft.com/office/powerpoint/2010/main" val="328349368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lIns="0" tIns="0" rIns="0" bIns="0"/>
          <a:lstStyle/>
          <a:p>
            <a:r>
              <a:rPr lang="en-US" b="1" dirty="0"/>
              <a:t>Dr. Dang Thi Thanh Huyen</a:t>
            </a:r>
          </a:p>
          <a:p>
            <a:r>
              <a:rPr lang="en-US" dirty="0">
                <a:hlinkClick r:id="rId2"/>
              </a:rPr>
              <a:t>epi.huyen1@gmail.com</a:t>
            </a:r>
            <a:r>
              <a:rPr lang="en-US" dirty="0"/>
              <a:t> </a:t>
            </a:r>
          </a:p>
          <a:p>
            <a:endParaRPr lang="en-US" dirty="0"/>
          </a:p>
          <a:p>
            <a:r>
              <a:rPr lang="en-US" b="1" dirty="0"/>
              <a:t>Mr. Dao Dinh Sang</a:t>
            </a:r>
          </a:p>
          <a:p>
            <a:r>
              <a:rPr lang="en-US" dirty="0">
                <a:hlinkClick r:id="rId3"/>
              </a:rPr>
              <a:t>sdao@path.org</a:t>
            </a:r>
            <a:endParaRPr lang="en-US" dirty="0"/>
          </a:p>
          <a:p>
            <a:endParaRPr lang="en-US" dirty="0"/>
          </a:p>
          <a:p>
            <a:endParaRPr lang="en-US" dirty="0"/>
          </a:p>
        </p:txBody>
      </p:sp>
    </p:spTree>
    <p:extLst>
      <p:ext uri="{BB962C8B-B14F-4D97-AF65-F5344CB8AC3E}">
        <p14:creationId xmlns:p14="http://schemas.microsoft.com/office/powerpoint/2010/main" val="2143796277"/>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59AE2D8-B7F2-412D-889D-B727B0668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196" y="2440951"/>
            <a:ext cx="2415228" cy="197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40170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E13E17-5DA8-4EAE-A225-BE0326F4CE8E}"/>
              </a:ext>
            </a:extLst>
          </p:cNvPr>
          <p:cNvSpPr>
            <a:spLocks noGrp="1"/>
          </p:cNvSpPr>
          <p:nvPr>
            <p:ph type="body" sz="quarter" idx="14"/>
          </p:nvPr>
        </p:nvSpPr>
        <p:spPr/>
        <p:txBody>
          <a:bodyPr/>
          <a:lstStyle/>
          <a:p>
            <a:r>
              <a:rPr lang="en-US" dirty="0"/>
              <a:t>Vietnam Nationwide Immunization System</a:t>
            </a:r>
          </a:p>
        </p:txBody>
      </p:sp>
      <p:sp>
        <p:nvSpPr>
          <p:cNvPr id="3" name="Text Placeholder 2">
            <a:extLst>
              <a:ext uri="{FF2B5EF4-FFF2-40B4-BE49-F238E27FC236}">
                <a16:creationId xmlns:a16="http://schemas.microsoft.com/office/drawing/2014/main" id="{90C1DB84-D796-4721-A885-5E2FA24BAB4D}"/>
              </a:ext>
            </a:extLst>
          </p:cNvPr>
          <p:cNvSpPr>
            <a:spLocks noGrp="1"/>
          </p:cNvSpPr>
          <p:nvPr>
            <p:ph type="body" sz="quarter" idx="15"/>
          </p:nvPr>
        </p:nvSpPr>
        <p:spPr>
          <a:xfrm>
            <a:off x="6351387" y="1575889"/>
            <a:ext cx="5679989" cy="4342255"/>
          </a:xfrm>
        </p:spPr>
        <p:txBody>
          <a:bodyPr>
            <a:normAutofit/>
          </a:bodyPr>
          <a:lstStyle/>
          <a:p>
            <a:pPr marL="285750" indent="-285750">
              <a:buFont typeface="Arial" panose="020B0604020202020204" pitchFamily="34" charset="0"/>
              <a:buChar char="•"/>
            </a:pPr>
            <a:r>
              <a:rPr lang="en-US" b="0" i="0" u="none" strike="noStrike" baseline="0" dirty="0">
                <a:solidFill>
                  <a:srgbClr val="000000"/>
                </a:solidFill>
                <a:latin typeface="+mj-lt"/>
              </a:rPr>
              <a:t>Since 1985, the Vietnam National Expanded Program on Immunization (NEPI) has successfully implemented a nationwide immunization system, which has</a:t>
            </a:r>
            <a:r>
              <a:rPr lang="en-US" dirty="0">
                <a:effectLst/>
                <a:latin typeface="+mj-lt"/>
                <a:ea typeface="Calibri" panose="020F0502020204030204" pitchFamily="34" charset="0"/>
              </a:rPr>
              <a:t> achieve</a:t>
            </a:r>
            <a:r>
              <a:rPr lang="vi-VN" dirty="0">
                <a:effectLst/>
                <a:latin typeface="+mj-lt"/>
                <a:ea typeface="Calibri" panose="020F0502020204030204" pitchFamily="34" charset="0"/>
              </a:rPr>
              <a:t>d</a:t>
            </a:r>
            <a:r>
              <a:rPr lang="en-US" dirty="0">
                <a:effectLst/>
                <a:latin typeface="+mj-lt"/>
                <a:ea typeface="Calibri" panose="020F0502020204030204" pitchFamily="34" charset="0"/>
              </a:rPr>
              <a:t> quasi-perfect coverage (93% full immunization coverage according to survey results) with a monthly session-based system. </a:t>
            </a:r>
          </a:p>
          <a:p>
            <a:pPr marL="285750" indent="-285750">
              <a:buFont typeface="Arial" panose="020B0604020202020204" pitchFamily="34" charset="0"/>
              <a:buChar char="•"/>
            </a:pPr>
            <a:r>
              <a:rPr lang="en-US" sz="1600" b="0" i="0" u="none" strike="noStrike" baseline="0" dirty="0">
                <a:solidFill>
                  <a:srgbClr val="000000"/>
                </a:solidFill>
                <a:latin typeface="Myriad Pro"/>
              </a:rPr>
              <a:t>In its earlier phases, NEPI relied entirely on paper-based methods for immunization record keeping and vaccine supply management and tracking. </a:t>
            </a:r>
            <a:endParaRPr lang="en-US" dirty="0">
              <a:effectLst/>
              <a:latin typeface="+mj-lt"/>
              <a:ea typeface="Calibri" panose="020F0502020204030204" pitchFamily="34" charset="0"/>
            </a:endParaRPr>
          </a:p>
          <a:p>
            <a:pPr marL="285750" indent="-285750">
              <a:buFont typeface="Arial" panose="020B0604020202020204" pitchFamily="34" charset="0"/>
              <a:buChar char="•"/>
            </a:pPr>
            <a:r>
              <a:rPr lang="en-US" dirty="0">
                <a:latin typeface="+mj-lt"/>
              </a:rPr>
              <a:t>With the growing of private sector in immunization service, the country </a:t>
            </a:r>
            <a:r>
              <a:rPr lang="en-US" dirty="0">
                <a:effectLst/>
                <a:latin typeface="+mj-lt"/>
                <a:ea typeface="Calibri" panose="020F0502020204030204" pitchFamily="34" charset="0"/>
                <a:cs typeface="Times New Roman" panose="02020603050405020304" pitchFamily="18" charset="0"/>
              </a:rPr>
              <a:t>currently operates a “dual system” of free-of-charge Expanded Program on Immunization (EPI) services and non-EPI fee-based immunization services, available in health facilities across the country in both the public and private sectors. </a:t>
            </a:r>
            <a:endParaRPr lang="en-US" dirty="0">
              <a:latin typeface="+mj-lt"/>
            </a:endParaRPr>
          </a:p>
        </p:txBody>
      </p:sp>
      <p:pic>
        <p:nvPicPr>
          <p:cNvPr id="6" name="Picture 6">
            <a:extLst>
              <a:ext uri="{FF2B5EF4-FFF2-40B4-BE49-F238E27FC236}">
                <a16:creationId xmlns:a16="http://schemas.microsoft.com/office/drawing/2014/main" id="{239F9BCD-D4AA-499D-BC64-DB732F122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65589B1-9990-4F91-B177-5E8A202E1CCB}"/>
              </a:ext>
            </a:extLst>
          </p:cNvPr>
          <p:cNvPicPr>
            <a:picLocks noChangeAspect="1"/>
          </p:cNvPicPr>
          <p:nvPr/>
        </p:nvPicPr>
        <p:blipFill>
          <a:blip r:embed="rId3"/>
          <a:stretch>
            <a:fillRect/>
          </a:stretch>
        </p:blipFill>
        <p:spPr>
          <a:xfrm>
            <a:off x="711200" y="1395162"/>
            <a:ext cx="5483668" cy="4771016"/>
          </a:xfrm>
          <a:prstGeom prst="rect">
            <a:avLst/>
          </a:prstGeom>
        </p:spPr>
      </p:pic>
      <p:sp>
        <p:nvSpPr>
          <p:cNvPr id="11" name="Date Placeholder 9">
            <a:extLst>
              <a:ext uri="{FF2B5EF4-FFF2-40B4-BE49-F238E27FC236}">
                <a16:creationId xmlns:a16="http://schemas.microsoft.com/office/drawing/2014/main" id="{B6BF864A-34D5-42E5-8709-8B207418FCCD}"/>
              </a:ext>
            </a:extLst>
          </p:cNvPr>
          <p:cNvSpPr>
            <a:spLocks noGrp="1"/>
          </p:cNvSpPr>
          <p:nvPr>
            <p:ph type="dt" sz="half" idx="11"/>
          </p:nvPr>
        </p:nvSpPr>
        <p:spPr>
          <a:xfrm>
            <a:off x="764623" y="402517"/>
            <a:ext cx="4471852" cy="173736"/>
          </a:xfrm>
        </p:spPr>
        <p:txBody>
          <a:bodyPr/>
          <a:lstStyle/>
          <a:p>
            <a:r>
              <a:rPr lang="en-US" dirty="0"/>
              <a:t>PPP in Immunization data strengthening|  Vietnam Immunization System Context</a:t>
            </a:r>
          </a:p>
        </p:txBody>
      </p:sp>
    </p:spTree>
    <p:extLst>
      <p:ext uri="{BB962C8B-B14F-4D97-AF65-F5344CB8AC3E}">
        <p14:creationId xmlns:p14="http://schemas.microsoft.com/office/powerpoint/2010/main" val="394364390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6DE38C-6731-49A2-8132-388E4FC55BB2}"/>
              </a:ext>
            </a:extLst>
          </p:cNvPr>
          <p:cNvSpPr>
            <a:spLocks noGrp="1"/>
          </p:cNvSpPr>
          <p:nvPr>
            <p:ph type="body" sz="quarter" idx="13"/>
          </p:nvPr>
        </p:nvSpPr>
        <p:spPr/>
        <p:txBody>
          <a:bodyPr>
            <a:normAutofit/>
          </a:bodyPr>
          <a:lstStyle/>
          <a:p>
            <a:r>
              <a:rPr lang="en-US" altLang="en-US" kern="0" dirty="0"/>
              <a:t>From paper-based records to a national digital database: </a:t>
            </a:r>
            <a:br>
              <a:rPr lang="en-US" altLang="en-US" kern="0" dirty="0"/>
            </a:br>
            <a:r>
              <a:rPr lang="en-US" altLang="en-US" kern="0" dirty="0"/>
              <a:t>PPP in design, development, and deployment of NIIS</a:t>
            </a:r>
            <a:endParaRPr lang="en-US" altLang="en-US" i="1" kern="0" dirty="0"/>
          </a:p>
        </p:txBody>
      </p:sp>
      <p:sp>
        <p:nvSpPr>
          <p:cNvPr id="7" name="Date Placeholder 9">
            <a:extLst>
              <a:ext uri="{FF2B5EF4-FFF2-40B4-BE49-F238E27FC236}">
                <a16:creationId xmlns:a16="http://schemas.microsoft.com/office/drawing/2014/main" id="{A78CB712-F933-4CF7-8875-3DFD812958FD}"/>
              </a:ext>
            </a:extLst>
          </p:cNvPr>
          <p:cNvSpPr>
            <a:spLocks noGrp="1"/>
          </p:cNvSpPr>
          <p:nvPr>
            <p:ph type="dt" sz="half" idx="11"/>
          </p:nvPr>
        </p:nvSpPr>
        <p:spPr>
          <a:xfrm>
            <a:off x="764623" y="402517"/>
            <a:ext cx="4471852" cy="173736"/>
          </a:xfrm>
        </p:spPr>
        <p:txBody>
          <a:bodyPr/>
          <a:lstStyle/>
          <a:p>
            <a:r>
              <a:rPr lang="en-US" dirty="0"/>
              <a:t>PPP in Immunization data strengthening|  Vietnam Immunization System Context</a:t>
            </a:r>
          </a:p>
        </p:txBody>
      </p:sp>
      <p:pic>
        <p:nvPicPr>
          <p:cNvPr id="8" name="Picture 6">
            <a:extLst>
              <a:ext uri="{FF2B5EF4-FFF2-40B4-BE49-F238E27FC236}">
                <a16:creationId xmlns:a16="http://schemas.microsoft.com/office/drawing/2014/main" id="{BACC61B0-E376-4661-ABF8-600DB567F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9A39C2D2-936D-4E51-A839-00BCBD0FA65D}"/>
              </a:ext>
            </a:extLst>
          </p:cNvPr>
          <p:cNvSpPr/>
          <p:nvPr/>
        </p:nvSpPr>
        <p:spPr>
          <a:xfrm>
            <a:off x="938464" y="2163566"/>
            <a:ext cx="9938084" cy="3847210"/>
          </a:xfrm>
          <a:prstGeom prst="rightArrow">
            <a:avLst/>
          </a:prstGeom>
          <a:solidFill>
            <a:schemeClr val="accent1">
              <a:lumMod val="40000"/>
              <a:lumOff val="60000"/>
            </a:schemeClr>
          </a:solidFill>
          <a:ln>
            <a:solidFill>
              <a:schemeClr val="accent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03694B1-8E85-4D3D-9050-42E71BD79B6B}"/>
              </a:ext>
            </a:extLst>
          </p:cNvPr>
          <p:cNvSpPr txBox="1"/>
          <p:nvPr/>
        </p:nvSpPr>
        <p:spPr>
          <a:xfrm>
            <a:off x="1171074" y="2687053"/>
            <a:ext cx="914400" cy="914400"/>
          </a:xfrm>
          <a:prstGeom prst="rect">
            <a:avLst/>
          </a:prstGeom>
          <a:noFill/>
        </p:spPr>
        <p:txBody>
          <a:bodyPr wrap="none" lIns="0" tIns="0" rIns="0" bIns="0" rtlCol="0">
            <a:noAutofit/>
          </a:bodyPr>
          <a:lstStyle/>
          <a:p>
            <a:pPr algn="l"/>
            <a:endParaRPr lang="en-US" sz="1600" dirty="0" err="1">
              <a:solidFill>
                <a:srgbClr val="454E60"/>
              </a:solidFill>
              <a:latin typeface="Helvetica" pitchFamily="2" charset="0"/>
            </a:endParaRPr>
          </a:p>
        </p:txBody>
      </p:sp>
      <p:sp>
        <p:nvSpPr>
          <p:cNvPr id="6" name="Rectangle: Rounded Corners 5">
            <a:extLst>
              <a:ext uri="{FF2B5EF4-FFF2-40B4-BE49-F238E27FC236}">
                <a16:creationId xmlns:a16="http://schemas.microsoft.com/office/drawing/2014/main" id="{7B2AF3F8-D24A-43FE-A930-B4D5525ED055}"/>
              </a:ext>
            </a:extLst>
          </p:cNvPr>
          <p:cNvSpPr/>
          <p:nvPr/>
        </p:nvSpPr>
        <p:spPr>
          <a:xfrm>
            <a:off x="1269332" y="2346600"/>
            <a:ext cx="2013284" cy="348113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1300" b="1" dirty="0"/>
              <a:t>2010 – 2012</a:t>
            </a:r>
            <a:r>
              <a:rPr lang="en-US" sz="1300" dirty="0"/>
              <a:t>:</a:t>
            </a:r>
          </a:p>
          <a:p>
            <a:pPr algn="ctr"/>
            <a:endParaRPr lang="en-US" sz="1300" dirty="0"/>
          </a:p>
          <a:p>
            <a:r>
              <a:rPr lang="en-US" sz="1300" b="0" i="0" dirty="0">
                <a:effectLst/>
                <a:latin typeface="Segoe UI" panose="020B0502040204020203" pitchFamily="34" charset="0"/>
              </a:rPr>
              <a:t>PATH worked with small-sized IT companies to develop mobile applications: </a:t>
            </a:r>
            <a:r>
              <a:rPr lang="en-US" sz="1300" b="0" i="0" dirty="0" err="1">
                <a:effectLst/>
                <a:latin typeface="Segoe UI" panose="020B0502040204020203" pitchFamily="34" charset="0"/>
              </a:rPr>
              <a:t>VaxTrack</a:t>
            </a:r>
            <a:r>
              <a:rPr lang="en-US" sz="1300" b="0" i="0" dirty="0">
                <a:effectLst/>
                <a:latin typeface="Segoe UI" panose="020B0502040204020203" pitchFamily="34" charset="0"/>
              </a:rPr>
              <a:t> (ANZ Solution) and </a:t>
            </a:r>
            <a:r>
              <a:rPr lang="en-US" sz="1300" b="0" i="0" dirty="0" err="1">
                <a:effectLst/>
                <a:latin typeface="Segoe UI" panose="020B0502040204020203" pitchFamily="34" charset="0"/>
              </a:rPr>
              <a:t>ImmReg</a:t>
            </a:r>
            <a:r>
              <a:rPr lang="en-US" sz="1300" b="0" i="0" dirty="0">
                <a:effectLst/>
                <a:latin typeface="Segoe UI" panose="020B0502040204020203" pitchFamily="34" charset="0"/>
              </a:rPr>
              <a:t> (</a:t>
            </a:r>
            <a:r>
              <a:rPr lang="en-US" sz="1300" b="0" i="0" dirty="0" err="1">
                <a:effectLst/>
                <a:latin typeface="Segoe UI" panose="020B0502040204020203" pitchFamily="34" charset="0"/>
              </a:rPr>
              <a:t>iBase</a:t>
            </a:r>
            <a:r>
              <a:rPr lang="en-US" sz="1300" b="0" i="0" dirty="0">
                <a:effectLst/>
                <a:latin typeface="Segoe UI" panose="020B0502040204020203" pitchFamily="34" charset="0"/>
              </a:rPr>
              <a:t>)</a:t>
            </a:r>
          </a:p>
        </p:txBody>
      </p:sp>
      <p:sp>
        <p:nvSpPr>
          <p:cNvPr id="9" name="Rectangle: Rounded Corners 8">
            <a:extLst>
              <a:ext uri="{FF2B5EF4-FFF2-40B4-BE49-F238E27FC236}">
                <a16:creationId xmlns:a16="http://schemas.microsoft.com/office/drawing/2014/main" id="{B3953149-2173-4F68-A223-3D9651FC9931}"/>
              </a:ext>
            </a:extLst>
          </p:cNvPr>
          <p:cNvSpPr/>
          <p:nvPr/>
        </p:nvSpPr>
        <p:spPr>
          <a:xfrm>
            <a:off x="3597444" y="2346600"/>
            <a:ext cx="2013284" cy="348113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1300" b="1" dirty="0"/>
              <a:t>2013 – 2015</a:t>
            </a:r>
            <a:r>
              <a:rPr lang="en-US" sz="1300" dirty="0"/>
              <a:t>:</a:t>
            </a:r>
          </a:p>
          <a:p>
            <a:pPr algn="ctr"/>
            <a:endParaRPr lang="en-US" sz="1300" dirty="0"/>
          </a:p>
          <a:p>
            <a:pPr algn="l"/>
            <a:r>
              <a:rPr lang="en-US" sz="1300" b="0" i="0" dirty="0">
                <a:effectLst/>
                <a:latin typeface="Segoe UI" panose="020B0502040204020203" pitchFamily="34" charset="0"/>
              </a:rPr>
              <a:t>PATH in-house consultants/staff upgraded the application to web-based application and integrate </a:t>
            </a:r>
            <a:r>
              <a:rPr lang="en-US" sz="1300" b="0" i="0" dirty="0" err="1">
                <a:effectLst/>
                <a:latin typeface="Segoe UI" panose="020B0502040204020203" pitchFamily="34" charset="0"/>
              </a:rPr>
              <a:t>ImmReg</a:t>
            </a:r>
            <a:r>
              <a:rPr lang="en-US" sz="1300" b="0" i="0" dirty="0">
                <a:effectLst/>
                <a:latin typeface="Segoe UI" panose="020B0502040204020203" pitchFamily="34" charset="0"/>
              </a:rPr>
              <a:t> and </a:t>
            </a:r>
            <a:r>
              <a:rPr lang="en-US" sz="1300" b="0" i="0" dirty="0" err="1">
                <a:effectLst/>
                <a:latin typeface="Segoe UI" panose="020B0502040204020203" pitchFamily="34" charset="0"/>
              </a:rPr>
              <a:t>Vaxtrak</a:t>
            </a:r>
            <a:r>
              <a:rPr lang="en-US" sz="1300" b="0" i="0" dirty="0">
                <a:effectLst/>
                <a:latin typeface="Segoe UI" panose="020B0502040204020203" pitchFamily="34" charset="0"/>
              </a:rPr>
              <a:t> into one comprehensive system </a:t>
            </a:r>
          </a:p>
          <a:p>
            <a:pPr algn="l"/>
            <a:r>
              <a:rPr lang="en-US" sz="1300" dirty="0" err="1">
                <a:latin typeface="Segoe UI" panose="020B0502040204020203" pitchFamily="34" charset="0"/>
              </a:rPr>
              <a:t>VaxTrak</a:t>
            </a:r>
            <a:r>
              <a:rPr lang="en-US" sz="1300" dirty="0">
                <a:latin typeface="Segoe UI" panose="020B0502040204020203" pitchFamily="34" charset="0"/>
              </a:rPr>
              <a:t> module was </a:t>
            </a:r>
            <a:r>
              <a:rPr lang="en-US" sz="1300" b="0" i="0" dirty="0">
                <a:effectLst/>
                <a:latin typeface="Segoe UI" panose="020B0502040204020203" pitchFamily="34" charset="0"/>
              </a:rPr>
              <a:t>scaled up nationwide, and </a:t>
            </a:r>
            <a:r>
              <a:rPr lang="en-US" sz="1300" b="0" i="0" dirty="0" err="1">
                <a:effectLst/>
                <a:latin typeface="Segoe UI" panose="020B0502040204020203" pitchFamily="34" charset="0"/>
              </a:rPr>
              <a:t>ImmReg</a:t>
            </a:r>
            <a:r>
              <a:rPr lang="en-US" sz="1300" b="0" i="0" dirty="0">
                <a:effectLst/>
                <a:latin typeface="Segoe UI" panose="020B0502040204020203" pitchFamily="34" charset="0"/>
              </a:rPr>
              <a:t> was scaled up to entire Ben Tre province</a:t>
            </a:r>
          </a:p>
        </p:txBody>
      </p:sp>
      <p:sp>
        <p:nvSpPr>
          <p:cNvPr id="10" name="Rectangle: Rounded Corners 9">
            <a:extLst>
              <a:ext uri="{FF2B5EF4-FFF2-40B4-BE49-F238E27FC236}">
                <a16:creationId xmlns:a16="http://schemas.microsoft.com/office/drawing/2014/main" id="{A5F4A45C-AE53-4951-90EE-C4B637BE08D4}"/>
              </a:ext>
            </a:extLst>
          </p:cNvPr>
          <p:cNvSpPr/>
          <p:nvPr/>
        </p:nvSpPr>
        <p:spPr>
          <a:xfrm>
            <a:off x="5961647" y="2346600"/>
            <a:ext cx="2013284" cy="348113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1300" b="1" dirty="0"/>
              <a:t>2016 – 2017</a:t>
            </a:r>
            <a:r>
              <a:rPr lang="en-US" sz="1300" dirty="0"/>
              <a:t>:</a:t>
            </a:r>
          </a:p>
          <a:p>
            <a:pPr algn="ctr"/>
            <a:endParaRPr lang="en-US" sz="1300" dirty="0"/>
          </a:p>
          <a:p>
            <a:pPr algn="l"/>
            <a:r>
              <a:rPr lang="en-US" sz="1300" b="0" i="0" dirty="0">
                <a:effectLst/>
                <a:latin typeface="Segoe UI" panose="020B0502040204020203" pitchFamily="34" charset="0"/>
              </a:rPr>
              <a:t>PATH/NEPI worked with Viettel Business Solution Corps to develop new streamlined version called the National Immunization Information System (NIIS) based on the PATH previous version to scale up the whole nationwide.</a:t>
            </a:r>
          </a:p>
        </p:txBody>
      </p:sp>
      <p:sp>
        <p:nvSpPr>
          <p:cNvPr id="11" name="Rectangle: Rounded Corners 10">
            <a:extLst>
              <a:ext uri="{FF2B5EF4-FFF2-40B4-BE49-F238E27FC236}">
                <a16:creationId xmlns:a16="http://schemas.microsoft.com/office/drawing/2014/main" id="{B3E42E23-CD4B-4249-8D90-A0FCC24A885E}"/>
              </a:ext>
            </a:extLst>
          </p:cNvPr>
          <p:cNvSpPr/>
          <p:nvPr/>
        </p:nvSpPr>
        <p:spPr>
          <a:xfrm>
            <a:off x="8289759" y="2346601"/>
            <a:ext cx="2013284" cy="3481137"/>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1300" b="1" dirty="0"/>
              <a:t>2018 – 2020</a:t>
            </a:r>
            <a:r>
              <a:rPr lang="en-US" sz="1300" dirty="0"/>
              <a:t>:</a:t>
            </a:r>
          </a:p>
          <a:p>
            <a:pPr algn="ctr"/>
            <a:endParaRPr lang="en-US" sz="1300" dirty="0"/>
          </a:p>
          <a:p>
            <a:pPr algn="l"/>
            <a:r>
              <a:rPr lang="en-US" sz="1300" b="0" i="0" dirty="0">
                <a:effectLst/>
                <a:latin typeface="Segoe UI" panose="020B0502040204020203" pitchFamily="34" charset="0"/>
              </a:rPr>
              <a:t>PATH supported pilot paperless reporting in 2 provinces </a:t>
            </a:r>
            <a:r>
              <a:rPr lang="en-US" sz="1300" dirty="0">
                <a:latin typeface="Segoe UI" panose="020B0502040204020203" pitchFamily="34" charset="0"/>
              </a:rPr>
              <a:t>under IDEAL Vietnam project</a:t>
            </a:r>
            <a:r>
              <a:rPr lang="en-US" sz="1300" b="0" i="0" dirty="0">
                <a:effectLst/>
                <a:latin typeface="Segoe UI" panose="020B0502040204020203" pitchFamily="34" charset="0"/>
              </a:rPr>
              <a:t>, and expanded to 4 other provinces under GAVI funded project</a:t>
            </a:r>
          </a:p>
        </p:txBody>
      </p:sp>
    </p:spTree>
    <p:extLst>
      <p:ext uri="{BB962C8B-B14F-4D97-AF65-F5344CB8AC3E}">
        <p14:creationId xmlns:p14="http://schemas.microsoft.com/office/powerpoint/2010/main" val="332151849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952950-D84F-4590-9866-A45FDBDC8855}"/>
              </a:ext>
            </a:extLst>
          </p:cNvPr>
          <p:cNvSpPr>
            <a:spLocks noGrp="1"/>
          </p:cNvSpPr>
          <p:nvPr>
            <p:ph type="body" sz="quarter" idx="13"/>
          </p:nvPr>
        </p:nvSpPr>
        <p:spPr>
          <a:xfrm>
            <a:off x="764623" y="769453"/>
            <a:ext cx="10718800" cy="1045371"/>
          </a:xfrm>
        </p:spPr>
        <p:txBody>
          <a:bodyPr/>
          <a:lstStyle/>
          <a:p>
            <a:r>
              <a:rPr lang="en-US" sz="3200" kern="0" dirty="0">
                <a:solidFill>
                  <a:schemeClr val="accent1"/>
                </a:solidFill>
                <a:latin typeface="+mj-lt"/>
              </a:rPr>
              <a:t>System main functions: Immunization Registry Module</a:t>
            </a:r>
          </a:p>
          <a:p>
            <a:endParaRPr lang="en-US" dirty="0"/>
          </a:p>
        </p:txBody>
      </p:sp>
      <p:sp>
        <p:nvSpPr>
          <p:cNvPr id="4" name="Date Placeholder 9">
            <a:extLst>
              <a:ext uri="{FF2B5EF4-FFF2-40B4-BE49-F238E27FC236}">
                <a16:creationId xmlns:a16="http://schemas.microsoft.com/office/drawing/2014/main" id="{9D434AAA-3068-4F79-819F-8E4B9866EBEC}"/>
              </a:ext>
            </a:extLst>
          </p:cNvPr>
          <p:cNvSpPr>
            <a:spLocks noGrp="1"/>
          </p:cNvSpPr>
          <p:nvPr>
            <p:ph type="dt" sz="half" idx="11"/>
          </p:nvPr>
        </p:nvSpPr>
        <p:spPr>
          <a:xfrm>
            <a:off x="764623" y="402517"/>
            <a:ext cx="4471852" cy="173736"/>
          </a:xfrm>
        </p:spPr>
        <p:txBody>
          <a:bodyPr/>
          <a:lstStyle/>
          <a:p>
            <a:r>
              <a:rPr lang="en-US" dirty="0"/>
              <a:t>PPP in Immunization data strengthening|  Vietnam Immunization System Context</a:t>
            </a:r>
          </a:p>
        </p:txBody>
      </p:sp>
      <p:grpSp>
        <p:nvGrpSpPr>
          <p:cNvPr id="5" name="Group 4">
            <a:extLst>
              <a:ext uri="{FF2B5EF4-FFF2-40B4-BE49-F238E27FC236}">
                <a16:creationId xmlns:a16="http://schemas.microsoft.com/office/drawing/2014/main" id="{D9F4CFFF-6FC4-47B2-BF53-C8013FBCF6D3}"/>
              </a:ext>
            </a:extLst>
          </p:cNvPr>
          <p:cNvGrpSpPr/>
          <p:nvPr/>
        </p:nvGrpSpPr>
        <p:grpSpPr>
          <a:xfrm>
            <a:off x="8055331" y="1761142"/>
            <a:ext cx="2459935" cy="3462198"/>
            <a:chOff x="6310517" y="1371468"/>
            <a:chExt cx="2459935" cy="3462198"/>
          </a:xfrm>
        </p:grpSpPr>
        <p:grpSp>
          <p:nvGrpSpPr>
            <p:cNvPr id="6" name="Group 5">
              <a:extLst>
                <a:ext uri="{FF2B5EF4-FFF2-40B4-BE49-F238E27FC236}">
                  <a16:creationId xmlns:a16="http://schemas.microsoft.com/office/drawing/2014/main" id="{FB575494-B3FB-4631-B878-DDDC9E34689C}"/>
                </a:ext>
              </a:extLst>
            </p:cNvPr>
            <p:cNvGrpSpPr/>
            <p:nvPr/>
          </p:nvGrpSpPr>
          <p:grpSpPr>
            <a:xfrm>
              <a:off x="6463317" y="1371468"/>
              <a:ext cx="670892" cy="649926"/>
              <a:chOff x="589280" y="3124200"/>
              <a:chExt cx="2939013" cy="2155371"/>
            </a:xfrm>
          </p:grpSpPr>
          <p:sp>
            <p:nvSpPr>
              <p:cNvPr id="15" name="Oval 14">
                <a:extLst>
                  <a:ext uri="{FF2B5EF4-FFF2-40B4-BE49-F238E27FC236}">
                    <a16:creationId xmlns:a16="http://schemas.microsoft.com/office/drawing/2014/main" id="{E2E8D040-1D8A-437E-B35E-2B138BA69077}"/>
                  </a:ext>
                </a:extLst>
              </p:cNvPr>
              <p:cNvSpPr>
                <a:spLocks/>
              </p:cNvSpPr>
              <p:nvPr/>
            </p:nvSpPr>
            <p:spPr>
              <a:xfrm>
                <a:off x="589280" y="3124200"/>
                <a:ext cx="2939013" cy="215537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uFillTx/>
                </a:endParaRPr>
              </a:p>
            </p:txBody>
          </p:sp>
          <p:pic>
            <p:nvPicPr>
              <p:cNvPr id="16" name="Picture 15">
                <a:extLst>
                  <a:ext uri="{FF2B5EF4-FFF2-40B4-BE49-F238E27FC236}">
                    <a16:creationId xmlns:a16="http://schemas.microsoft.com/office/drawing/2014/main" id="{82994C3C-D090-454F-8961-DBA644E0CEB8}"/>
                  </a:ext>
                </a:extLst>
              </p:cNvPr>
              <p:cNvPicPr>
                <a:picLocks noChangeAspect="1"/>
              </p:cNvPicPr>
              <p:nvPr/>
            </p:nvPicPr>
            <p:blipFill rotWithShape="1">
              <a:blip r:embed="rId2" cstate="print">
                <a:duotone>
                  <a:schemeClr val="accent6">
                    <a:shade val="45000"/>
                    <a:satMod val="135000"/>
                  </a:schemeClr>
                  <a:srgbClr val="FFFFFF"/>
                </a:duotone>
              </a:blip>
              <a:srcRect b="-10924"/>
              <a:stretch/>
            </p:blipFill>
            <p:spPr>
              <a:xfrm>
                <a:off x="742406" y="3268080"/>
                <a:ext cx="2606341" cy="1850169"/>
              </a:xfrm>
              <a:prstGeom prst="ellipse">
                <a:avLst/>
              </a:prstGeom>
              <a:ln>
                <a:noFill/>
              </a:ln>
            </p:spPr>
          </p:pic>
        </p:grpSp>
        <p:pic>
          <p:nvPicPr>
            <p:cNvPr id="7" name="Picture 6">
              <a:extLst>
                <a:ext uri="{FF2B5EF4-FFF2-40B4-BE49-F238E27FC236}">
                  <a16:creationId xmlns:a16="http://schemas.microsoft.com/office/drawing/2014/main" id="{0EFB4B7B-EC02-4292-97D3-0AA85EAFF8EE}"/>
                </a:ext>
              </a:extLst>
            </p:cNvPr>
            <p:cNvPicPr>
              <a:picLocks noChangeAspect="1"/>
            </p:cNvPicPr>
            <p:nvPr/>
          </p:nvPicPr>
          <p:blipFill>
            <a:blip r:embed="rId3" cstate="print">
              <a:duotone>
                <a:schemeClr val="accent1">
                  <a:shade val="45000"/>
                  <a:satMod val="135000"/>
                </a:schemeClr>
                <a:srgbClr val="FFFFFF"/>
              </a:duotone>
            </a:blip>
            <a:stretch>
              <a:fillRect/>
            </a:stretch>
          </p:blipFill>
          <p:spPr>
            <a:xfrm>
              <a:off x="6462326" y="2063001"/>
              <a:ext cx="592498" cy="702073"/>
            </a:xfrm>
            <a:prstGeom prst="rect">
              <a:avLst/>
            </a:prstGeom>
          </p:spPr>
        </p:pic>
        <p:pic>
          <p:nvPicPr>
            <p:cNvPr id="8" name="Picture 7">
              <a:extLst>
                <a:ext uri="{FF2B5EF4-FFF2-40B4-BE49-F238E27FC236}">
                  <a16:creationId xmlns:a16="http://schemas.microsoft.com/office/drawing/2014/main" id="{74847E33-7FB5-4D11-B59B-9DDB8D9D40B1}"/>
                </a:ext>
              </a:extLst>
            </p:cNvPr>
            <p:cNvPicPr>
              <a:picLocks noChangeAspect="1"/>
            </p:cNvPicPr>
            <p:nvPr/>
          </p:nvPicPr>
          <p:blipFill rotWithShape="1">
            <a:blip r:embed="rId4" cstate="print"/>
            <a:srcRect l="-4505" t="1982" r="-1" b="13701"/>
            <a:stretch/>
          </p:blipFill>
          <p:spPr>
            <a:xfrm>
              <a:off x="6368201" y="3600662"/>
              <a:ext cx="665213" cy="464977"/>
            </a:xfrm>
            <a:prstGeom prst="ellipse">
              <a:avLst/>
            </a:prstGeom>
          </p:spPr>
        </p:pic>
        <p:pic>
          <p:nvPicPr>
            <p:cNvPr id="9" name="Picture 8">
              <a:extLst>
                <a:ext uri="{FF2B5EF4-FFF2-40B4-BE49-F238E27FC236}">
                  <a16:creationId xmlns:a16="http://schemas.microsoft.com/office/drawing/2014/main" id="{C5F3C7B2-A541-4B61-825B-54818C1ECACD}"/>
                </a:ext>
              </a:extLst>
            </p:cNvPr>
            <p:cNvPicPr>
              <a:picLocks noChangeAspect="1"/>
            </p:cNvPicPr>
            <p:nvPr/>
          </p:nvPicPr>
          <p:blipFill>
            <a:blip r:embed="rId5" cstate="print"/>
            <a:stretch>
              <a:fillRect/>
            </a:stretch>
          </p:blipFill>
          <p:spPr>
            <a:xfrm>
              <a:off x="6310517" y="4211577"/>
              <a:ext cx="782707" cy="622089"/>
            </a:xfrm>
            <a:prstGeom prst="rect">
              <a:avLst/>
            </a:prstGeom>
          </p:spPr>
        </p:pic>
        <p:sp>
          <p:nvSpPr>
            <p:cNvPr id="10" name="TextBox 9">
              <a:extLst>
                <a:ext uri="{FF2B5EF4-FFF2-40B4-BE49-F238E27FC236}">
                  <a16:creationId xmlns:a16="http://schemas.microsoft.com/office/drawing/2014/main" id="{1C3ECD8F-A09B-46E4-89A1-0559A118E1E6}"/>
                </a:ext>
              </a:extLst>
            </p:cNvPr>
            <p:cNvSpPr txBox="1">
              <a:spLocks/>
            </p:cNvSpPr>
            <p:nvPr/>
          </p:nvSpPr>
          <p:spPr bwMode="auto">
            <a:xfrm>
              <a:off x="7190116" y="1657562"/>
              <a:ext cx="1565413" cy="253916"/>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defTabSz="685800" fontAlgn="base">
                <a:spcBef>
                  <a:spcPct val="20000"/>
                </a:spcBef>
                <a:spcAft>
                  <a:spcPct val="0"/>
                </a:spcAft>
                <a:buSzPct val="75000"/>
              </a:pPr>
              <a:r>
                <a:rPr lang="en-US" sz="1200" kern="0" dirty="0">
                  <a:solidFill>
                    <a:schemeClr val="tx1">
                      <a:tint val="75000"/>
                    </a:schemeClr>
                  </a:solidFill>
                  <a:uFillTx/>
                </a:rPr>
                <a:t>Barcode Scan</a:t>
              </a:r>
            </a:p>
          </p:txBody>
        </p:sp>
        <p:sp>
          <p:nvSpPr>
            <p:cNvPr id="11" name="TextBox 10">
              <a:extLst>
                <a:ext uri="{FF2B5EF4-FFF2-40B4-BE49-F238E27FC236}">
                  <a16:creationId xmlns:a16="http://schemas.microsoft.com/office/drawing/2014/main" id="{C0BD13AC-C90D-4913-A2A1-5BFE00E6B751}"/>
                </a:ext>
              </a:extLst>
            </p:cNvPr>
            <p:cNvSpPr txBox="1">
              <a:spLocks/>
            </p:cNvSpPr>
            <p:nvPr/>
          </p:nvSpPr>
          <p:spPr bwMode="auto">
            <a:xfrm>
              <a:off x="7190116" y="2398180"/>
              <a:ext cx="1565413" cy="253916"/>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defTabSz="685800" fontAlgn="base">
                <a:spcBef>
                  <a:spcPct val="20000"/>
                </a:spcBef>
                <a:spcAft>
                  <a:spcPct val="0"/>
                </a:spcAft>
                <a:buSzPct val="75000"/>
              </a:pPr>
              <a:r>
                <a:rPr lang="en-US" sz="1200" kern="0" dirty="0">
                  <a:solidFill>
                    <a:schemeClr val="tx1">
                      <a:tint val="75000"/>
                    </a:schemeClr>
                  </a:solidFill>
                  <a:uFillTx/>
                </a:rPr>
                <a:t>SMS Reminder</a:t>
              </a:r>
            </a:p>
          </p:txBody>
        </p:sp>
        <p:sp>
          <p:nvSpPr>
            <p:cNvPr id="12" name="TextBox 11">
              <a:extLst>
                <a:ext uri="{FF2B5EF4-FFF2-40B4-BE49-F238E27FC236}">
                  <a16:creationId xmlns:a16="http://schemas.microsoft.com/office/drawing/2014/main" id="{1C739170-BEE2-4987-AEDA-22AACAFC5647}"/>
                </a:ext>
              </a:extLst>
            </p:cNvPr>
            <p:cNvSpPr txBox="1">
              <a:spLocks/>
            </p:cNvSpPr>
            <p:nvPr/>
          </p:nvSpPr>
          <p:spPr bwMode="auto">
            <a:xfrm>
              <a:off x="7205039" y="4517023"/>
              <a:ext cx="1565413" cy="253916"/>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defTabSz="685800" fontAlgn="base">
                <a:spcBef>
                  <a:spcPct val="20000"/>
                </a:spcBef>
                <a:spcAft>
                  <a:spcPct val="0"/>
                </a:spcAft>
                <a:buSzPct val="75000"/>
              </a:pPr>
              <a:r>
                <a:rPr lang="en-US" sz="1200" kern="0" dirty="0">
                  <a:solidFill>
                    <a:schemeClr val="tx1">
                      <a:tint val="75000"/>
                    </a:schemeClr>
                  </a:solidFill>
                  <a:uFillTx/>
                </a:rPr>
                <a:t>E-Immunization Card</a:t>
              </a:r>
            </a:p>
          </p:txBody>
        </p:sp>
        <p:pic>
          <p:nvPicPr>
            <p:cNvPr id="13" name="Picture 12">
              <a:extLst>
                <a:ext uri="{FF2B5EF4-FFF2-40B4-BE49-F238E27FC236}">
                  <a16:creationId xmlns:a16="http://schemas.microsoft.com/office/drawing/2014/main" id="{500B4373-B121-4A65-973D-93A3618B97E0}"/>
                </a:ext>
              </a:extLst>
            </p:cNvPr>
            <p:cNvPicPr>
              <a:picLocks noChangeAspect="1"/>
            </p:cNvPicPr>
            <p:nvPr/>
          </p:nvPicPr>
          <p:blipFill>
            <a:blip r:embed="rId6"/>
            <a:stretch>
              <a:fillRect/>
            </a:stretch>
          </p:blipFill>
          <p:spPr>
            <a:xfrm>
              <a:off x="6416305" y="2953238"/>
              <a:ext cx="554248" cy="661868"/>
            </a:xfrm>
            <a:prstGeom prst="rect">
              <a:avLst/>
            </a:prstGeom>
          </p:spPr>
        </p:pic>
        <p:sp>
          <p:nvSpPr>
            <p:cNvPr id="14" name="TextBox 13">
              <a:extLst>
                <a:ext uri="{FF2B5EF4-FFF2-40B4-BE49-F238E27FC236}">
                  <a16:creationId xmlns:a16="http://schemas.microsoft.com/office/drawing/2014/main" id="{5C03CBE7-BC7C-49EA-84E7-79F60AF2BC92}"/>
                </a:ext>
              </a:extLst>
            </p:cNvPr>
            <p:cNvSpPr txBox="1">
              <a:spLocks/>
            </p:cNvSpPr>
            <p:nvPr/>
          </p:nvSpPr>
          <p:spPr bwMode="auto">
            <a:xfrm>
              <a:off x="7117537" y="2983760"/>
              <a:ext cx="1565413" cy="438582"/>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defTabSz="685800" fontAlgn="base">
                <a:spcBef>
                  <a:spcPct val="20000"/>
                </a:spcBef>
                <a:spcAft>
                  <a:spcPct val="0"/>
                </a:spcAft>
                <a:buSzPct val="75000"/>
              </a:pPr>
              <a:r>
                <a:rPr lang="en-US" sz="1200" kern="0" dirty="0">
                  <a:solidFill>
                    <a:schemeClr val="tx1">
                      <a:tint val="75000"/>
                    </a:schemeClr>
                  </a:solidFill>
                  <a:uFillTx/>
                </a:rPr>
                <a:t>Immunization Tracker &amp; Planning</a:t>
              </a:r>
            </a:p>
          </p:txBody>
        </p:sp>
      </p:grpSp>
      <p:grpSp>
        <p:nvGrpSpPr>
          <p:cNvPr id="17" name="Group 16">
            <a:extLst>
              <a:ext uri="{FF2B5EF4-FFF2-40B4-BE49-F238E27FC236}">
                <a16:creationId xmlns:a16="http://schemas.microsoft.com/office/drawing/2014/main" id="{55357ADA-0F2D-4B58-B87E-05D04A5A421F}"/>
              </a:ext>
            </a:extLst>
          </p:cNvPr>
          <p:cNvGrpSpPr/>
          <p:nvPr/>
        </p:nvGrpSpPr>
        <p:grpSpPr>
          <a:xfrm>
            <a:off x="1460807" y="1369909"/>
            <a:ext cx="5954493" cy="4350605"/>
            <a:chOff x="1516969" y="1651511"/>
            <a:chExt cx="4252281" cy="3195636"/>
          </a:xfrm>
        </p:grpSpPr>
        <p:sp>
          <p:nvSpPr>
            <p:cNvPr id="18" name="Oval 17">
              <a:extLst>
                <a:ext uri="{FF2B5EF4-FFF2-40B4-BE49-F238E27FC236}">
                  <a16:creationId xmlns:a16="http://schemas.microsoft.com/office/drawing/2014/main" id="{4665B192-DDE6-4BEC-A058-1FB9AAD97467}"/>
                </a:ext>
              </a:extLst>
            </p:cNvPr>
            <p:cNvSpPr>
              <a:spLocks/>
            </p:cNvSpPr>
            <p:nvPr/>
          </p:nvSpPr>
          <p:spPr>
            <a:xfrm>
              <a:off x="3159273" y="2261158"/>
              <a:ext cx="2344715" cy="2310842"/>
            </a:xfrm>
            <a:prstGeom prst="ellipse">
              <a:avLst/>
            </a:prstGeom>
            <a:solidFill>
              <a:schemeClr val="accent3">
                <a:lumMod val="95000"/>
                <a:alpha val="81000"/>
              </a:schemeClr>
            </a:solidFill>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uFillTx/>
              </a:endParaRPr>
            </a:p>
          </p:txBody>
        </p:sp>
        <p:sp>
          <p:nvSpPr>
            <p:cNvPr id="19" name="Oval 18">
              <a:extLst>
                <a:ext uri="{FF2B5EF4-FFF2-40B4-BE49-F238E27FC236}">
                  <a16:creationId xmlns:a16="http://schemas.microsoft.com/office/drawing/2014/main" id="{1C8F9BEE-7D8D-4AD7-B631-0335FF2C8A4C}"/>
                </a:ext>
              </a:extLst>
            </p:cNvPr>
            <p:cNvSpPr>
              <a:spLocks/>
            </p:cNvSpPr>
            <p:nvPr/>
          </p:nvSpPr>
          <p:spPr>
            <a:xfrm>
              <a:off x="3776040" y="2770888"/>
              <a:ext cx="1156448" cy="1172462"/>
            </a:xfrm>
            <a:prstGeom prst="ellipse">
              <a:avLst/>
            </a:prstGeom>
            <a:solidFill>
              <a:schemeClr val="accent2">
                <a:lumMod val="20000"/>
                <a:lumOff val="80000"/>
                <a:alpha val="81000"/>
              </a:schemeClr>
            </a:solidFill>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uFillTx/>
              </a:endParaRPr>
            </a:p>
          </p:txBody>
        </p:sp>
        <p:pic>
          <p:nvPicPr>
            <p:cNvPr id="20" name="Picture 19">
              <a:extLst>
                <a:ext uri="{FF2B5EF4-FFF2-40B4-BE49-F238E27FC236}">
                  <a16:creationId xmlns:a16="http://schemas.microsoft.com/office/drawing/2014/main" id="{ADDD9564-9584-454F-93C0-1D98269A9197}"/>
                </a:ext>
              </a:extLst>
            </p:cNvPr>
            <p:cNvPicPr>
              <a:picLocks noChangeAspect="1"/>
            </p:cNvPicPr>
            <p:nvPr/>
          </p:nvPicPr>
          <p:blipFill>
            <a:blip r:embed="rId7" cstate="print"/>
            <a:stretch>
              <a:fillRect/>
            </a:stretch>
          </p:blipFill>
          <p:spPr>
            <a:xfrm>
              <a:off x="4412581" y="3199295"/>
              <a:ext cx="353432" cy="353432"/>
            </a:xfrm>
            <a:prstGeom prst="rect">
              <a:avLst/>
            </a:prstGeom>
          </p:spPr>
        </p:pic>
        <p:pic>
          <p:nvPicPr>
            <p:cNvPr id="21" name="Picture 20">
              <a:extLst>
                <a:ext uri="{FF2B5EF4-FFF2-40B4-BE49-F238E27FC236}">
                  <a16:creationId xmlns:a16="http://schemas.microsoft.com/office/drawing/2014/main" id="{3967E6FC-935F-43AC-9FDA-03196E26ADB1}"/>
                </a:ext>
              </a:extLst>
            </p:cNvPr>
            <p:cNvPicPr>
              <a:picLocks noChangeAspect="1"/>
            </p:cNvPicPr>
            <p:nvPr/>
          </p:nvPicPr>
          <p:blipFill>
            <a:blip r:embed="rId8" cstate="print"/>
            <a:stretch>
              <a:fillRect/>
            </a:stretch>
          </p:blipFill>
          <p:spPr>
            <a:xfrm>
              <a:off x="3932978" y="3133952"/>
              <a:ext cx="338062" cy="399503"/>
            </a:xfrm>
            <a:prstGeom prst="rect">
              <a:avLst/>
            </a:prstGeom>
          </p:spPr>
        </p:pic>
        <p:pic>
          <p:nvPicPr>
            <p:cNvPr id="22" name="Picture 21">
              <a:extLst>
                <a:ext uri="{FF2B5EF4-FFF2-40B4-BE49-F238E27FC236}">
                  <a16:creationId xmlns:a16="http://schemas.microsoft.com/office/drawing/2014/main" id="{D965A7A0-16CA-4CB4-B11A-5211799BEA3E}"/>
                </a:ext>
              </a:extLst>
            </p:cNvPr>
            <p:cNvPicPr>
              <a:picLocks noChangeAspect="1"/>
            </p:cNvPicPr>
            <p:nvPr/>
          </p:nvPicPr>
          <p:blipFill>
            <a:blip r:embed="rId9" cstate="print"/>
            <a:stretch>
              <a:fillRect/>
            </a:stretch>
          </p:blipFill>
          <p:spPr>
            <a:xfrm>
              <a:off x="4094536" y="2830593"/>
              <a:ext cx="503111" cy="503111"/>
            </a:xfrm>
            <a:prstGeom prst="rect">
              <a:avLst/>
            </a:prstGeom>
          </p:spPr>
        </p:pic>
        <p:sp>
          <p:nvSpPr>
            <p:cNvPr id="23" name="Oval 22">
              <a:extLst>
                <a:ext uri="{FF2B5EF4-FFF2-40B4-BE49-F238E27FC236}">
                  <a16:creationId xmlns:a16="http://schemas.microsoft.com/office/drawing/2014/main" id="{653E36D6-7CE6-4007-9D58-38E23E93F37E}"/>
                </a:ext>
              </a:extLst>
            </p:cNvPr>
            <p:cNvSpPr>
              <a:spLocks/>
            </p:cNvSpPr>
            <p:nvPr/>
          </p:nvSpPr>
          <p:spPr>
            <a:xfrm>
              <a:off x="3963092" y="1885235"/>
              <a:ext cx="737076" cy="685903"/>
            </a:xfrm>
            <a:prstGeom prst="ellipse">
              <a:avLst/>
            </a:prstGeom>
            <a:solidFill>
              <a:schemeClr val="accent2">
                <a:lumMod val="20000"/>
                <a:lumOff val="80000"/>
                <a:alpha val="93000"/>
              </a:schemeClr>
            </a:solidFill>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uFillTx/>
              </a:endParaRPr>
            </a:p>
          </p:txBody>
        </p:sp>
        <p:sp>
          <p:nvSpPr>
            <p:cNvPr id="24" name="Oval 23">
              <a:extLst>
                <a:ext uri="{FF2B5EF4-FFF2-40B4-BE49-F238E27FC236}">
                  <a16:creationId xmlns:a16="http://schemas.microsoft.com/office/drawing/2014/main" id="{C0D37A56-2FCE-409E-B943-34C6296CC6E4}"/>
                </a:ext>
              </a:extLst>
            </p:cNvPr>
            <p:cNvSpPr>
              <a:spLocks/>
            </p:cNvSpPr>
            <p:nvPr/>
          </p:nvSpPr>
          <p:spPr>
            <a:xfrm>
              <a:off x="2903087" y="3767327"/>
              <a:ext cx="737076" cy="715130"/>
            </a:xfrm>
            <a:prstGeom prst="ellipse">
              <a:avLst/>
            </a:prstGeom>
            <a:solidFill>
              <a:schemeClr val="accent2">
                <a:lumMod val="20000"/>
                <a:lumOff val="80000"/>
                <a:alpha val="93000"/>
              </a:schemeClr>
            </a:solidFill>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uFillTx/>
              </a:endParaRPr>
            </a:p>
          </p:txBody>
        </p:sp>
        <p:sp>
          <p:nvSpPr>
            <p:cNvPr id="25" name="Oval 24">
              <a:extLst>
                <a:ext uri="{FF2B5EF4-FFF2-40B4-BE49-F238E27FC236}">
                  <a16:creationId xmlns:a16="http://schemas.microsoft.com/office/drawing/2014/main" id="{8972F1A7-168E-4C7B-9D88-241C021BFB31}"/>
                </a:ext>
              </a:extLst>
            </p:cNvPr>
            <p:cNvSpPr>
              <a:spLocks/>
            </p:cNvSpPr>
            <p:nvPr/>
          </p:nvSpPr>
          <p:spPr>
            <a:xfrm>
              <a:off x="4995512" y="3714750"/>
              <a:ext cx="737076" cy="742950"/>
            </a:xfrm>
            <a:prstGeom prst="ellipse">
              <a:avLst/>
            </a:prstGeom>
            <a:solidFill>
              <a:schemeClr val="accent2">
                <a:lumMod val="20000"/>
                <a:lumOff val="80000"/>
                <a:alpha val="93000"/>
              </a:schemeClr>
            </a:solidFill>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uFillTx/>
              </a:endParaRPr>
            </a:p>
          </p:txBody>
        </p:sp>
        <p:pic>
          <p:nvPicPr>
            <p:cNvPr id="26" name="Picture 25">
              <a:extLst>
                <a:ext uri="{FF2B5EF4-FFF2-40B4-BE49-F238E27FC236}">
                  <a16:creationId xmlns:a16="http://schemas.microsoft.com/office/drawing/2014/main" id="{02D13C06-8284-4036-8E6E-BA33D31EC33F}"/>
                </a:ext>
              </a:extLst>
            </p:cNvPr>
            <p:cNvPicPr>
              <a:picLocks noChangeAspect="1"/>
            </p:cNvPicPr>
            <p:nvPr/>
          </p:nvPicPr>
          <p:blipFill>
            <a:blip r:embed="rId10" cstate="print"/>
            <a:stretch>
              <a:fillRect/>
            </a:stretch>
          </p:blipFill>
          <p:spPr>
            <a:xfrm>
              <a:off x="4382048" y="3450060"/>
              <a:ext cx="182880" cy="182880"/>
            </a:xfrm>
            <a:prstGeom prst="rect">
              <a:avLst/>
            </a:prstGeom>
          </p:spPr>
        </p:pic>
        <p:pic>
          <p:nvPicPr>
            <p:cNvPr id="27" name="Picture 26">
              <a:extLst>
                <a:ext uri="{FF2B5EF4-FFF2-40B4-BE49-F238E27FC236}">
                  <a16:creationId xmlns:a16="http://schemas.microsoft.com/office/drawing/2014/main" id="{0C685AE2-A652-46B7-B218-C3F26904E503}"/>
                </a:ext>
              </a:extLst>
            </p:cNvPr>
            <p:cNvPicPr>
              <a:picLocks noChangeAspect="1"/>
            </p:cNvPicPr>
            <p:nvPr/>
          </p:nvPicPr>
          <p:blipFill>
            <a:blip r:embed="rId10" cstate="print"/>
            <a:stretch>
              <a:fillRect/>
            </a:stretch>
          </p:blipFill>
          <p:spPr>
            <a:xfrm>
              <a:off x="4198591" y="2027146"/>
              <a:ext cx="333847" cy="333847"/>
            </a:xfrm>
            <a:prstGeom prst="rect">
              <a:avLst/>
            </a:prstGeom>
          </p:spPr>
        </p:pic>
        <p:pic>
          <p:nvPicPr>
            <p:cNvPr id="28" name="Picture 27">
              <a:extLst>
                <a:ext uri="{FF2B5EF4-FFF2-40B4-BE49-F238E27FC236}">
                  <a16:creationId xmlns:a16="http://schemas.microsoft.com/office/drawing/2014/main" id="{53F7E7D3-1E83-4878-BF33-AB16F26755B7}"/>
                </a:ext>
              </a:extLst>
            </p:cNvPr>
            <p:cNvPicPr>
              <a:picLocks noChangeAspect="1"/>
            </p:cNvPicPr>
            <p:nvPr/>
          </p:nvPicPr>
          <p:blipFill>
            <a:blip r:embed="rId11" cstate="print"/>
            <a:stretch>
              <a:fillRect/>
            </a:stretch>
          </p:blipFill>
          <p:spPr>
            <a:xfrm>
              <a:off x="2995129" y="3817419"/>
              <a:ext cx="552992" cy="552992"/>
            </a:xfrm>
            <a:prstGeom prst="rect">
              <a:avLst/>
            </a:prstGeom>
          </p:spPr>
        </p:pic>
        <p:pic>
          <p:nvPicPr>
            <p:cNvPr id="29" name="Picture 28">
              <a:extLst>
                <a:ext uri="{FF2B5EF4-FFF2-40B4-BE49-F238E27FC236}">
                  <a16:creationId xmlns:a16="http://schemas.microsoft.com/office/drawing/2014/main" id="{E94E530D-C380-4BE9-A85E-2EEF6C67FB1C}"/>
                </a:ext>
              </a:extLst>
            </p:cNvPr>
            <p:cNvPicPr>
              <a:picLocks noChangeAspect="1"/>
            </p:cNvPicPr>
            <p:nvPr/>
          </p:nvPicPr>
          <p:blipFill>
            <a:blip r:embed="rId12" cstate="print"/>
            <a:stretch>
              <a:fillRect/>
            </a:stretch>
          </p:blipFill>
          <p:spPr>
            <a:xfrm flipH="1">
              <a:off x="5218238" y="3862678"/>
              <a:ext cx="352745" cy="352745"/>
            </a:xfrm>
            <a:prstGeom prst="rect">
              <a:avLst/>
            </a:prstGeom>
          </p:spPr>
        </p:pic>
        <p:sp>
          <p:nvSpPr>
            <p:cNvPr id="30" name="TextBox 29">
              <a:extLst>
                <a:ext uri="{FF2B5EF4-FFF2-40B4-BE49-F238E27FC236}">
                  <a16:creationId xmlns:a16="http://schemas.microsoft.com/office/drawing/2014/main" id="{1ACE79C6-8D68-448F-A2FC-5B2A2D7F73CF}"/>
                </a:ext>
              </a:extLst>
            </p:cNvPr>
            <p:cNvSpPr txBox="1">
              <a:spLocks/>
            </p:cNvSpPr>
            <p:nvPr/>
          </p:nvSpPr>
          <p:spPr bwMode="auto">
            <a:xfrm>
              <a:off x="3516193" y="1651511"/>
              <a:ext cx="1731710" cy="186508"/>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algn="ctr" defTabSz="685800" fontAlgn="base">
                <a:spcBef>
                  <a:spcPct val="20000"/>
                </a:spcBef>
                <a:spcAft>
                  <a:spcPct val="0"/>
                </a:spcAft>
                <a:buSzPct val="75000"/>
              </a:pPr>
              <a:r>
                <a:rPr lang="en-US" sz="1200" kern="0" dirty="0">
                  <a:uFillTx/>
                </a:rPr>
                <a:t>Commune Health Center</a:t>
              </a:r>
            </a:p>
          </p:txBody>
        </p:sp>
        <p:sp>
          <p:nvSpPr>
            <p:cNvPr id="31" name="TextBox 30">
              <a:extLst>
                <a:ext uri="{FF2B5EF4-FFF2-40B4-BE49-F238E27FC236}">
                  <a16:creationId xmlns:a16="http://schemas.microsoft.com/office/drawing/2014/main" id="{3EE232C8-B6EA-451C-9B07-18C112C826D4}"/>
                </a:ext>
              </a:extLst>
            </p:cNvPr>
            <p:cNvSpPr txBox="1">
              <a:spLocks/>
            </p:cNvSpPr>
            <p:nvPr/>
          </p:nvSpPr>
          <p:spPr bwMode="auto">
            <a:xfrm>
              <a:off x="5081650" y="4502951"/>
              <a:ext cx="687600" cy="186508"/>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defTabSz="685800" fontAlgn="base">
                <a:spcBef>
                  <a:spcPct val="20000"/>
                </a:spcBef>
                <a:spcAft>
                  <a:spcPct val="0"/>
                </a:spcAft>
                <a:buSzPct val="75000"/>
              </a:pPr>
              <a:r>
                <a:rPr lang="en-US" sz="1200" kern="0" dirty="0">
                  <a:uFillTx/>
                </a:rPr>
                <a:t>Hospital</a:t>
              </a:r>
            </a:p>
          </p:txBody>
        </p:sp>
        <p:sp>
          <p:nvSpPr>
            <p:cNvPr id="32" name="TextBox 31">
              <a:extLst>
                <a:ext uri="{FF2B5EF4-FFF2-40B4-BE49-F238E27FC236}">
                  <a16:creationId xmlns:a16="http://schemas.microsoft.com/office/drawing/2014/main" id="{9FD457BC-77BE-499E-879B-630C1DB415C9}"/>
                </a:ext>
              </a:extLst>
            </p:cNvPr>
            <p:cNvSpPr txBox="1">
              <a:spLocks/>
            </p:cNvSpPr>
            <p:nvPr/>
          </p:nvSpPr>
          <p:spPr bwMode="auto">
            <a:xfrm>
              <a:off x="2370298" y="4524997"/>
              <a:ext cx="1562680" cy="322150"/>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defPPr>
                <a:defRPr lang="en-US">
                  <a:uFillTx/>
                </a:defRPr>
              </a:defPPr>
              <a:lvl1pPr marL="0" marR="0" indent="0" algn="ctr" defTabSz="914400" eaLnBrk="1" latinLnBrk="0" hangingPunct="1">
                <a:lnSpc>
                  <a:spcPct val="100000"/>
                </a:lnSpc>
                <a:buFontTx/>
                <a:buNone/>
                <a:defRPr kumimoji="0" sz="1200" b="0" i="0" u="none" strike="noStrike" kern="0" cap="none" spc="0" normalizeH="0" baseline="0">
                  <a:ln>
                    <a:noFill/>
                  </a:ln>
                  <a:effectLst/>
                  <a:uFillTx/>
                  <a:latin typeface="+mn-lt"/>
                </a:defRPr>
              </a:lvl1pPr>
            </a:lstStyle>
            <a:p>
              <a:r>
                <a:rPr lang="en-US" dirty="0">
                  <a:uFillTx/>
                </a:rPr>
                <a:t>Fee-based Immunization Facility</a:t>
              </a:r>
            </a:p>
          </p:txBody>
        </p:sp>
        <p:pic>
          <p:nvPicPr>
            <p:cNvPr id="33" name="Picture 32">
              <a:extLst>
                <a:ext uri="{FF2B5EF4-FFF2-40B4-BE49-F238E27FC236}">
                  <a16:creationId xmlns:a16="http://schemas.microsoft.com/office/drawing/2014/main" id="{4BE95F2A-D25F-4D3A-9391-DC5F2AB4D95A}"/>
                </a:ext>
              </a:extLst>
            </p:cNvPr>
            <p:cNvPicPr>
              <a:picLocks noChangeAspect="1"/>
            </p:cNvPicPr>
            <p:nvPr/>
          </p:nvPicPr>
          <p:blipFill>
            <a:blip r:embed="rId13"/>
            <a:stretch>
              <a:fillRect/>
            </a:stretch>
          </p:blipFill>
          <p:spPr>
            <a:xfrm>
              <a:off x="1516969" y="2711644"/>
              <a:ext cx="1526705" cy="1003106"/>
            </a:xfrm>
            <a:prstGeom prst="rect">
              <a:avLst/>
            </a:prstGeom>
          </p:spPr>
        </p:pic>
      </p:grpSp>
      <p:sp>
        <p:nvSpPr>
          <p:cNvPr id="34" name="TextBox 33">
            <a:extLst>
              <a:ext uri="{FF2B5EF4-FFF2-40B4-BE49-F238E27FC236}">
                <a16:creationId xmlns:a16="http://schemas.microsoft.com/office/drawing/2014/main" id="{AE52BF23-3787-483C-B0C4-FCAF0DCC2802}"/>
              </a:ext>
            </a:extLst>
          </p:cNvPr>
          <p:cNvSpPr txBox="1">
            <a:spLocks/>
          </p:cNvSpPr>
          <p:nvPr/>
        </p:nvSpPr>
        <p:spPr bwMode="auto">
          <a:xfrm>
            <a:off x="8879023" y="4041078"/>
            <a:ext cx="1802832" cy="253916"/>
          </a:xfrm>
          <a:prstGeom prst="rect">
            <a:avLst/>
          </a:prstGeom>
          <a:noFill/>
          <a:ln w="9525">
            <a:noFill/>
            <a:miter lim="800000"/>
          </a:ln>
          <a:effectLst/>
        </p:spPr>
        <p:txBody>
          <a:bodyPr vert="horz" wrap="square" lIns="68580" tIns="34290" rIns="68580" bIns="34290" numCol="1" rtlCol="0" anchor="t" anchorCtr="0" compatLnSpc="1">
            <a:prstTxWarp prst="textNoShape">
              <a:avLst/>
            </a:prstTxWarp>
            <a:spAutoFit/>
          </a:bodyPr>
          <a:lstStyle/>
          <a:p>
            <a:pPr defTabSz="685800" fontAlgn="base">
              <a:spcBef>
                <a:spcPct val="20000"/>
              </a:spcBef>
              <a:spcAft>
                <a:spcPct val="0"/>
              </a:spcAft>
              <a:buSzPct val="75000"/>
            </a:pPr>
            <a:r>
              <a:rPr lang="en-US" sz="1200" kern="0" dirty="0">
                <a:solidFill>
                  <a:schemeClr val="tx1">
                    <a:tint val="75000"/>
                  </a:schemeClr>
                </a:solidFill>
                <a:uFillTx/>
              </a:rPr>
              <a:t>Dashboard and reports</a:t>
            </a:r>
          </a:p>
        </p:txBody>
      </p:sp>
      <p:pic>
        <p:nvPicPr>
          <p:cNvPr id="35" name="Picture 6">
            <a:extLst>
              <a:ext uri="{FF2B5EF4-FFF2-40B4-BE49-F238E27FC236}">
                <a16:creationId xmlns:a16="http://schemas.microsoft.com/office/drawing/2014/main" id="{B996697E-4BE2-465B-85AF-BC4DB2E66B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3850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62000" y="837815"/>
            <a:ext cx="5334000" cy="1061105"/>
          </a:xfrm>
        </p:spPr>
        <p:txBody>
          <a:bodyPr/>
          <a:lstStyle/>
          <a:p>
            <a:pPr lvl="0"/>
            <a:r>
              <a:rPr lang="en-US" dirty="0">
                <a:solidFill>
                  <a:srgbClr val="F65050"/>
                </a:solidFill>
              </a:rPr>
              <a:t>Public – Private Partnerships</a:t>
            </a:r>
            <a:endParaRPr lang="en-US" dirty="0"/>
          </a:p>
        </p:txBody>
      </p:sp>
      <p:sp>
        <p:nvSpPr>
          <p:cNvPr id="4" name="Text Placeholder 3"/>
          <p:cNvSpPr>
            <a:spLocks noGrp="1"/>
          </p:cNvSpPr>
          <p:nvPr>
            <p:ph type="body" sz="quarter" idx="15"/>
          </p:nvPr>
        </p:nvSpPr>
        <p:spPr/>
        <p:txBody>
          <a:bodyPr>
            <a:normAutofit fontScale="85000" lnSpcReduction="20000"/>
          </a:bodyPr>
          <a:lstStyle/>
          <a:p>
            <a:pPr marL="342900" marR="0" indent="-342900">
              <a:lnSpc>
                <a:spcPct val="120000"/>
              </a:lnSpc>
              <a:spcBef>
                <a:spcPts val="1200"/>
              </a:spcBef>
              <a:spcAft>
                <a:spcPts val="600"/>
              </a:spcAft>
              <a:buFont typeface="Arial" panose="020B0604020202020204" pitchFamily="34" charset="0"/>
              <a:buChar char="•"/>
            </a:pPr>
            <a:r>
              <a:rPr lang="en-US" sz="2100" dirty="0"/>
              <a:t>Public-private partnership (PPP), that brings the two distinct sectors together to provide services and goods to the population, has been recognized as a multi-stakeholder governance which is a key target of United Nations Sustainable Development Goal 17. </a:t>
            </a:r>
          </a:p>
          <a:p>
            <a:pPr marL="342900" marR="0" indent="-342900">
              <a:lnSpc>
                <a:spcPct val="120000"/>
              </a:lnSpc>
              <a:spcBef>
                <a:spcPts val="1200"/>
              </a:spcBef>
              <a:spcAft>
                <a:spcPts val="600"/>
              </a:spcAft>
              <a:buFont typeface="Arial" panose="020B0604020202020204" pitchFamily="34" charset="0"/>
              <a:buChar char="•"/>
            </a:pPr>
            <a:r>
              <a:rPr lang="en-US" sz="2100" dirty="0"/>
              <a:t>Health care PPPs have been used widely in developed countries, as well as in lower-middle-income countries, and tend to bundles together multiple phases or functions, such as design, build, finance, maintain, operate of health care system infrastructure and service delivery. </a:t>
            </a:r>
            <a:endParaRPr lang="en-US" dirty="0"/>
          </a:p>
        </p:txBody>
      </p:sp>
      <p:sp>
        <p:nvSpPr>
          <p:cNvPr id="10" name="Date Placeholder 9"/>
          <p:cNvSpPr>
            <a:spLocks noGrp="1"/>
          </p:cNvSpPr>
          <p:nvPr>
            <p:ph type="dt" sz="half" idx="11"/>
          </p:nvPr>
        </p:nvSpPr>
        <p:spPr/>
        <p:txBody>
          <a:bodyPr/>
          <a:lstStyle/>
          <a:p>
            <a:r>
              <a:rPr lang="en-US" dirty="0"/>
              <a:t>PPP in Immunization data strengthening|  Vietnam Immunization System Context</a:t>
            </a:r>
          </a:p>
        </p:txBody>
      </p:sp>
      <p:sp>
        <p:nvSpPr>
          <p:cNvPr id="12" name="Slide Number Placeholder 11"/>
          <p:cNvSpPr>
            <a:spLocks noGrp="1"/>
          </p:cNvSpPr>
          <p:nvPr>
            <p:ph type="sldNum" sz="quarter" idx="12"/>
          </p:nvPr>
        </p:nvSpPr>
        <p:spPr/>
        <p:txBody>
          <a:bodyPr/>
          <a:lstStyle/>
          <a:p>
            <a:fld id="{E28D367D-202E-4BB0-8243-51A46362D732}" type="slidenum">
              <a:rPr lang="en-US" smtClean="0"/>
              <a:pPr/>
              <a:t>6</a:t>
            </a:fld>
            <a:endParaRPr lang="en-US" dirty="0"/>
          </a:p>
        </p:txBody>
      </p:sp>
      <p:pic>
        <p:nvPicPr>
          <p:cNvPr id="1028" name="Picture 4">
            <a:extLst>
              <a:ext uri="{FF2B5EF4-FFF2-40B4-BE49-F238E27FC236}">
                <a16:creationId xmlns:a16="http://schemas.microsoft.com/office/drawing/2014/main" id="{B7F28EF7-6F2B-4CD2-BC99-F1366D38E4A6}"/>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324602" y="1074775"/>
            <a:ext cx="5610225" cy="28051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1FC5B55-8AA6-435E-95BD-A6A88723F3F6}"/>
              </a:ext>
            </a:extLst>
          </p:cNvPr>
          <p:cNvPicPr>
            <a:picLocks noChangeAspect="1"/>
          </p:cNvPicPr>
          <p:nvPr/>
        </p:nvPicPr>
        <p:blipFill>
          <a:blip r:embed="rId3"/>
          <a:stretch>
            <a:fillRect/>
          </a:stretch>
        </p:blipFill>
        <p:spPr>
          <a:xfrm>
            <a:off x="6507891" y="3464462"/>
            <a:ext cx="5610225" cy="2692753"/>
          </a:xfrm>
          <a:prstGeom prst="rect">
            <a:avLst/>
          </a:prstGeom>
        </p:spPr>
      </p:pic>
      <p:pic>
        <p:nvPicPr>
          <p:cNvPr id="1030" name="Picture 6">
            <a:extLst>
              <a:ext uri="{FF2B5EF4-FFF2-40B4-BE49-F238E27FC236}">
                <a16:creationId xmlns:a16="http://schemas.microsoft.com/office/drawing/2014/main" id="{FCFB7E02-D7FE-4545-AB32-8221FCABF2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84685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solidFill>
                  <a:srgbClr val="F65050"/>
                </a:solidFill>
              </a:rPr>
              <a:t>Vietnam National Immunization Information System</a:t>
            </a:r>
            <a:endParaRPr lang="en-US" dirty="0"/>
          </a:p>
        </p:txBody>
      </p:sp>
      <p:sp>
        <p:nvSpPr>
          <p:cNvPr id="3" name="Text Placeholder 2"/>
          <p:cNvSpPr>
            <a:spLocks noGrp="1"/>
          </p:cNvSpPr>
          <p:nvPr>
            <p:ph type="body" sz="quarter" idx="14"/>
          </p:nvPr>
        </p:nvSpPr>
        <p:spPr>
          <a:xfrm>
            <a:off x="741405" y="1656835"/>
            <a:ext cx="10706100" cy="3924300"/>
          </a:xfrm>
        </p:spPr>
        <p:txBody>
          <a:bodyPr numCol="1"/>
          <a:lstStyle/>
          <a:p>
            <a:r>
              <a:rPr lang="en-US" dirty="0"/>
              <a:t>Vietnam's National Immunization Information System (NIIS) is such a quintessential case, telling the ongoing story of a sustainably planned, government-run, nationwide electronic immunization registry (EIR) system that demonstrates the public-private partnership in both building/constructing infrastructure and service delivery. In a snapshot, </a:t>
            </a:r>
          </a:p>
          <a:p>
            <a:pPr marL="342900" indent="-342900">
              <a:buAutoNum type="arabicParenBoth"/>
            </a:pPr>
            <a:r>
              <a:rPr lang="en-US" dirty="0"/>
              <a:t>NIIS is a product of the partnership between Vietnam Ministry of Health (MOH) and the country largest mobile network operator (MNO) – Viettel Business Solutions Corps; and </a:t>
            </a:r>
          </a:p>
          <a:p>
            <a:pPr marL="342900" indent="-342900">
              <a:buAutoNum type="arabicParenBoth"/>
            </a:pPr>
            <a:r>
              <a:rPr lang="en-US" dirty="0"/>
              <a:t>NIIS nationwide implementation entails the essential engagement of fee-based immunization facilities that help expanding the reach of the immunization services to the population. </a:t>
            </a:r>
          </a:p>
        </p:txBody>
      </p:sp>
      <p:sp>
        <p:nvSpPr>
          <p:cNvPr id="12" name="Slide Number Placeholder 11"/>
          <p:cNvSpPr>
            <a:spLocks noGrp="1"/>
          </p:cNvSpPr>
          <p:nvPr>
            <p:ph type="sldNum" sz="quarter" idx="12"/>
          </p:nvPr>
        </p:nvSpPr>
        <p:spPr/>
        <p:txBody>
          <a:bodyPr/>
          <a:lstStyle/>
          <a:p>
            <a:fld id="{E28D367D-202E-4BB0-8243-51A46362D732}" type="slidenum">
              <a:rPr lang="en-US" smtClean="0"/>
              <a:pPr/>
              <a:t>7</a:t>
            </a:fld>
            <a:endParaRPr lang="en-US" dirty="0"/>
          </a:p>
        </p:txBody>
      </p:sp>
      <p:pic>
        <p:nvPicPr>
          <p:cNvPr id="5" name="Picture 4" descr="A picture containing indoor, person, holding, hand&#10;&#10;Description automatically generated">
            <a:extLst>
              <a:ext uri="{FF2B5EF4-FFF2-40B4-BE49-F238E27FC236}">
                <a16:creationId xmlns:a16="http://schemas.microsoft.com/office/drawing/2014/main" id="{6DA55513-39EA-4169-9D74-85D43D356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054" y="3882042"/>
            <a:ext cx="4114801" cy="2743201"/>
          </a:xfrm>
          <a:prstGeom prst="rect">
            <a:avLst/>
          </a:prstGeom>
        </p:spPr>
      </p:pic>
      <p:sp>
        <p:nvSpPr>
          <p:cNvPr id="9" name="Date Placeholder 9">
            <a:extLst>
              <a:ext uri="{FF2B5EF4-FFF2-40B4-BE49-F238E27FC236}">
                <a16:creationId xmlns:a16="http://schemas.microsoft.com/office/drawing/2014/main" id="{C45325E5-9DB7-4C78-82D9-29204CAE4DDA}"/>
              </a:ext>
            </a:extLst>
          </p:cNvPr>
          <p:cNvSpPr txBox="1">
            <a:spLocks/>
          </p:cNvSpPr>
          <p:nvPr/>
        </p:nvSpPr>
        <p:spPr>
          <a:xfrm>
            <a:off x="741405" y="438991"/>
            <a:ext cx="4471852" cy="173736"/>
          </a:xfrm>
          <a:prstGeom prst="rect">
            <a:avLst/>
          </a:prstGeom>
        </p:spPr>
        <p:txBody>
          <a:bodyPr vert="horz" lIns="0" tIns="0" rIns="0" bIns="0" rtlCol="0" anchor="b" anchorCtr="0"/>
          <a:lstStyle>
            <a:defPPr>
              <a:defRPr lang="en-US"/>
            </a:defPPr>
            <a:lvl1pPr algn="l" defTabSz="457200" rtl="0" eaLnBrk="0" fontAlgn="base" hangingPunct="0">
              <a:spcBef>
                <a:spcPct val="0"/>
              </a:spcBef>
              <a:spcAft>
                <a:spcPct val="0"/>
              </a:spcAft>
              <a:defRPr sz="700" kern="1200">
                <a:solidFill>
                  <a:schemeClr val="tx2"/>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dirty="0"/>
              <a:t>PPP in Immunization data strengthening|  Public-Private Partnerships</a:t>
            </a:r>
          </a:p>
        </p:txBody>
      </p:sp>
      <p:pic>
        <p:nvPicPr>
          <p:cNvPr id="13" name="Picture 6">
            <a:extLst>
              <a:ext uri="{FF2B5EF4-FFF2-40B4-BE49-F238E27FC236}">
                <a16:creationId xmlns:a16="http://schemas.microsoft.com/office/drawing/2014/main" id="{F3CD782B-EBA3-43DA-B8C6-53F800ADA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20799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Private Sector Engagement</a:t>
            </a:r>
          </a:p>
        </p:txBody>
      </p:sp>
      <p:sp>
        <p:nvSpPr>
          <p:cNvPr id="3" name="Text Placeholder 2"/>
          <p:cNvSpPr>
            <a:spLocks noGrp="1"/>
          </p:cNvSpPr>
          <p:nvPr>
            <p:ph type="body" sz="quarter" idx="15"/>
          </p:nvPr>
        </p:nvSpPr>
        <p:spPr/>
        <p:txBody>
          <a:bodyPr/>
          <a:lstStyle/>
          <a:p>
            <a:r>
              <a:rPr lang="en-US" dirty="0"/>
              <a:t>Conclusion</a:t>
            </a:r>
          </a:p>
        </p:txBody>
      </p:sp>
      <p:sp>
        <p:nvSpPr>
          <p:cNvPr id="4" name="Text Placeholder 3"/>
          <p:cNvSpPr>
            <a:spLocks noGrp="1"/>
          </p:cNvSpPr>
          <p:nvPr>
            <p:ph type="body" sz="quarter" idx="20"/>
          </p:nvPr>
        </p:nvSpPr>
        <p:spPr/>
        <p:txBody>
          <a:bodyPr/>
          <a:lstStyle/>
          <a:p>
            <a:r>
              <a:rPr lang="en-US" dirty="0">
                <a:solidFill>
                  <a:schemeClr val="bg1">
                    <a:lumMod val="75000"/>
                  </a:schemeClr>
                </a:solidFill>
              </a:rPr>
              <a:t>Vietnam Immunization System context</a:t>
            </a:r>
          </a:p>
        </p:txBody>
      </p:sp>
      <p:sp>
        <p:nvSpPr>
          <p:cNvPr id="5" name="Text Placeholder 4"/>
          <p:cNvSpPr>
            <a:spLocks noGrp="1"/>
          </p:cNvSpPr>
          <p:nvPr>
            <p:ph type="body" sz="quarter" idx="21"/>
          </p:nvPr>
        </p:nvSpPr>
        <p:spPr/>
        <p:txBody>
          <a:bodyPr/>
          <a:lstStyle/>
          <a:p>
            <a:r>
              <a:rPr lang="en-US" dirty="0">
                <a:solidFill>
                  <a:schemeClr val="tx1"/>
                </a:solidFill>
              </a:rPr>
              <a:t>MNO partnerships in Action for Health</a:t>
            </a:r>
          </a:p>
        </p:txBody>
      </p:sp>
      <p:sp>
        <p:nvSpPr>
          <p:cNvPr id="6" name="Text Placeholder 5"/>
          <p:cNvSpPr>
            <a:spLocks noGrp="1"/>
          </p:cNvSpPr>
          <p:nvPr>
            <p:ph type="body" sz="quarter" idx="25"/>
          </p:nvPr>
        </p:nvSpPr>
        <p:spPr/>
        <p:txBody>
          <a:bodyPr/>
          <a:lstStyle/>
          <a:p>
            <a:r>
              <a:rPr lang="en-US" dirty="0">
                <a:solidFill>
                  <a:schemeClr val="accent1">
                    <a:lumMod val="40000"/>
                    <a:lumOff val="60000"/>
                  </a:schemeClr>
                </a:solidFill>
              </a:rPr>
              <a:t>1</a:t>
            </a:r>
          </a:p>
        </p:txBody>
      </p:sp>
      <p:sp>
        <p:nvSpPr>
          <p:cNvPr id="7" name="Text Placeholder 6"/>
          <p:cNvSpPr>
            <a:spLocks noGrp="1"/>
          </p:cNvSpPr>
          <p:nvPr>
            <p:ph type="body" sz="quarter" idx="26"/>
          </p:nvPr>
        </p:nvSpPr>
        <p:spPr/>
        <p:txBody>
          <a:bodyPr/>
          <a:lstStyle/>
          <a:p>
            <a:r>
              <a:rPr lang="en-US" dirty="0">
                <a:solidFill>
                  <a:schemeClr val="accent1"/>
                </a:solidFill>
              </a:rPr>
              <a:t>2</a:t>
            </a:r>
          </a:p>
        </p:txBody>
      </p:sp>
      <p:sp>
        <p:nvSpPr>
          <p:cNvPr id="8" name="Text Placeholder 7"/>
          <p:cNvSpPr>
            <a:spLocks noGrp="1"/>
          </p:cNvSpPr>
          <p:nvPr>
            <p:ph type="body" sz="quarter" idx="27"/>
          </p:nvPr>
        </p:nvSpPr>
        <p:spPr/>
        <p:txBody>
          <a:bodyPr/>
          <a:lstStyle/>
          <a:p>
            <a:r>
              <a:rPr lang="en-US" dirty="0"/>
              <a:t>3</a:t>
            </a:r>
          </a:p>
        </p:txBody>
      </p:sp>
      <p:sp>
        <p:nvSpPr>
          <p:cNvPr id="9" name="Text Placeholder 8"/>
          <p:cNvSpPr>
            <a:spLocks noGrp="1"/>
          </p:cNvSpPr>
          <p:nvPr>
            <p:ph type="body" sz="quarter" idx="28"/>
          </p:nvPr>
        </p:nvSpPr>
        <p:spPr/>
        <p:txBody>
          <a:bodyPr/>
          <a:lstStyle/>
          <a:p>
            <a:r>
              <a:rPr lang="en-US" dirty="0"/>
              <a:t>4</a:t>
            </a:r>
          </a:p>
        </p:txBody>
      </p:sp>
    </p:spTree>
    <p:extLst>
      <p:ext uri="{BB962C8B-B14F-4D97-AF65-F5344CB8AC3E}">
        <p14:creationId xmlns:p14="http://schemas.microsoft.com/office/powerpoint/2010/main" val="3116911913"/>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1648D-29E8-481D-A65D-50195921415A}"/>
              </a:ext>
            </a:extLst>
          </p:cNvPr>
          <p:cNvPicPr>
            <a:picLocks noChangeAspect="1"/>
          </p:cNvPicPr>
          <p:nvPr/>
        </p:nvPicPr>
        <p:blipFill>
          <a:blip r:embed="rId2"/>
          <a:stretch>
            <a:fillRect/>
          </a:stretch>
        </p:blipFill>
        <p:spPr>
          <a:xfrm>
            <a:off x="3694670" y="-10920"/>
            <a:ext cx="4802659" cy="6868920"/>
          </a:xfrm>
          <a:prstGeom prst="rect">
            <a:avLst/>
          </a:prstGeom>
        </p:spPr>
      </p:pic>
      <p:pic>
        <p:nvPicPr>
          <p:cNvPr id="3" name="Picture 6">
            <a:extLst>
              <a:ext uri="{FF2B5EF4-FFF2-40B4-BE49-F238E27FC236}">
                <a16:creationId xmlns:a16="http://schemas.microsoft.com/office/drawing/2014/main" id="{9EBFA324-89E8-4B05-B1C2-6757A462D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3164" y="5965160"/>
            <a:ext cx="1412367" cy="11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298692"/>
      </p:ext>
    </p:extLst>
  </p:cSld>
  <p:clrMapOvr>
    <a:masterClrMapping/>
  </p:clrMapOvr>
  <p:transition spd="med">
    <p:fade/>
  </p:transition>
</p:sld>
</file>

<file path=ppt/theme/theme1.xml><?xml version="1.0" encoding="utf-8"?>
<a:theme xmlns:a="http://schemas.openxmlformats.org/drawingml/2006/main" name="PATH 2019 Office Theme">
  <a:themeElements>
    <a:clrScheme name="PATH 2019 Office Colors">
      <a:dk1>
        <a:sysClr val="windowText" lastClr="000000"/>
      </a:dk1>
      <a:lt1>
        <a:sysClr val="window" lastClr="FFFFFF"/>
      </a:lt1>
      <a:dk2>
        <a:srgbClr val="464F61"/>
      </a:dk2>
      <a:lt2>
        <a:srgbClr val="E8EAEB"/>
      </a:lt2>
      <a:accent1>
        <a:srgbClr val="F65050"/>
      </a:accent1>
      <a:accent2>
        <a:srgbClr val="A8001E"/>
      </a:accent2>
      <a:accent3>
        <a:srgbClr val="008C9B"/>
      </a:accent3>
      <a:accent4>
        <a:srgbClr val="5050CD"/>
      </a:accent4>
      <a:accent5>
        <a:srgbClr val="1EAF5F"/>
      </a:accent5>
      <a:accent6>
        <a:srgbClr val="F4EDE7"/>
      </a:accent6>
      <a:hlink>
        <a:srgbClr val="F65050"/>
      </a:hlink>
      <a:folHlink>
        <a:srgbClr val="F65050"/>
      </a:folHlink>
    </a:clrScheme>
    <a:fontScheme name="PATH20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rgbClr val="454E6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600" dirty="0" err="1" smtClean="0">
            <a:solidFill>
              <a:srgbClr val="454E60"/>
            </a:solidFill>
            <a:latin typeface="Helvetica" pitchFamily="2" charset="0"/>
          </a:defRPr>
        </a:defPPr>
      </a:lstStyle>
    </a:txDef>
  </a:objectDefaults>
  <a:extraClrSchemeLst/>
  <a:extLst>
    <a:ext uri="{05A4C25C-085E-4340-85A3-A5531E510DB2}">
      <thm15:themeFamily xmlns:thm15="http://schemas.microsoft.com/office/thememl/2012/main" name="PATH-Presentation-16x9_2020" id="{B41FBFAE-A8C5-4BA7-BD8C-C42126B1CF8B}" vid="{7F7FF0E2-F734-41F1-BE20-1AC7739DA0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ssetType xmlns="f61b9584-0ea4-4571-9587-91c405500ef0">Other</Asset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D96239C7973D468520FF7DB6E09A33" ma:contentTypeVersion="10" ma:contentTypeDescription="Create a new document." ma:contentTypeScope="" ma:versionID="d454a776ba0d86ea4ee56734fba75113">
  <xsd:schema xmlns:xsd="http://www.w3.org/2001/XMLSchema" xmlns:xs="http://www.w3.org/2001/XMLSchema" xmlns:p="http://schemas.microsoft.com/office/2006/metadata/properties" xmlns:ns2="f61b9584-0ea4-4571-9587-91c405500ef0" xmlns:ns3="7ab6d668-eac3-402f-9dc2-c915c05e954b" targetNamespace="http://schemas.microsoft.com/office/2006/metadata/properties" ma:root="true" ma:fieldsID="ea1287f1232e2d96fbe231977753e083" ns2:_="" ns3:_="">
    <xsd:import namespace="f61b9584-0ea4-4571-9587-91c405500ef0"/>
    <xsd:import namespace="7ab6d668-eac3-402f-9dc2-c915c05e954b"/>
    <xsd:element name="properties">
      <xsd:complexType>
        <xsd:sequence>
          <xsd:element name="documentManagement">
            <xsd:complexType>
              <xsd:all>
                <xsd:element ref="ns2:AssetTyp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b9584-0ea4-4571-9587-91c405500ef0" elementFormDefault="qualified">
    <xsd:import namespace="http://schemas.microsoft.com/office/2006/documentManagement/types"/>
    <xsd:import namespace="http://schemas.microsoft.com/office/infopath/2007/PartnerControls"/>
    <xsd:element name="AssetType" ma:index="8" nillable="true" ma:displayName="Asset Type" ma:default="Other" ma:format="Dropdown" ma:internalName="AssetType">
      <xsd:simpleType>
        <xsd:restriction base="dms:Choice">
          <xsd:enumeration value="Template"/>
          <xsd:enumeration value="Logo"/>
          <xsd:enumeration value="Brand Guide"/>
          <xsd:enumeration value="Other"/>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b6d668-eac3-402f-9dc2-c915c05e954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0F1357-83F0-4867-B843-0E0DE3C4A914}">
  <ds:schemaRefs>
    <ds:schemaRef ds:uri="http://schemas.microsoft.com/office/2006/metadata/properties"/>
    <ds:schemaRef ds:uri="http://schemas.microsoft.com/office/infopath/2007/PartnerControls"/>
    <ds:schemaRef ds:uri="f61b9584-0ea4-4571-9587-91c405500ef0"/>
  </ds:schemaRefs>
</ds:datastoreItem>
</file>

<file path=customXml/itemProps2.xml><?xml version="1.0" encoding="utf-8"?>
<ds:datastoreItem xmlns:ds="http://schemas.openxmlformats.org/officeDocument/2006/customXml" ds:itemID="{F0959FAD-041D-421E-8887-9999D1355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1b9584-0ea4-4571-9587-91c405500ef0"/>
    <ds:schemaRef ds:uri="7ab6d668-eac3-402f-9dc2-c915c05e95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A9307B-019B-4C7F-AD0F-957B4ACAB4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594</TotalTime>
  <Words>2398</Words>
  <Application>Microsoft Office PowerPoint</Application>
  <PresentationFormat>Widescreen</PresentationFormat>
  <Paragraphs>177</Paragraphs>
  <Slides>29</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Arial</vt:lpstr>
      <vt:lpstr>Calibri</vt:lpstr>
      <vt:lpstr>Courier New</vt:lpstr>
      <vt:lpstr>Helvetica</vt:lpstr>
      <vt:lpstr>Myriad Pro</vt:lpstr>
      <vt:lpstr>Myriad Pro Black</vt:lpstr>
      <vt:lpstr>Segoe UI</vt:lpstr>
      <vt:lpstr>PATH 2019 Office Theme</vt:lpstr>
      <vt:lpstr>Visio.Drawing.15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 Nguyen Xuan Cam</dc:creator>
  <cp:lastModifiedBy>Tu, Nguyen Xuan Cam</cp:lastModifiedBy>
  <cp:revision>27</cp:revision>
  <dcterms:created xsi:type="dcterms:W3CDTF">2020-12-11T07:19:10Z</dcterms:created>
  <dcterms:modified xsi:type="dcterms:W3CDTF">2021-01-13T08:34:59Z</dcterms:modified>
</cp:coreProperties>
</file>