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6"/>
  </p:notesMasterIdLst>
  <p:sldIdLst>
    <p:sldId id="264" r:id="rId2"/>
    <p:sldId id="261" r:id="rId3"/>
    <p:sldId id="262" r:id="rId4"/>
    <p:sldId id="258" r:id="rId5"/>
    <p:sldId id="260" r:id="rId6"/>
    <p:sldId id="265" r:id="rId7"/>
    <p:sldId id="304" r:id="rId8"/>
    <p:sldId id="381" r:id="rId9"/>
    <p:sldId id="382" r:id="rId10"/>
    <p:sldId id="322" r:id="rId11"/>
    <p:sldId id="383" r:id="rId12"/>
    <p:sldId id="378" r:id="rId13"/>
    <p:sldId id="375" r:id="rId14"/>
    <p:sldId id="387" r:id="rId15"/>
    <p:sldId id="388" r:id="rId16"/>
    <p:sldId id="372" r:id="rId17"/>
    <p:sldId id="389" r:id="rId18"/>
    <p:sldId id="380" r:id="rId19"/>
    <p:sldId id="385" r:id="rId20"/>
    <p:sldId id="386" r:id="rId21"/>
    <p:sldId id="374" r:id="rId22"/>
    <p:sldId id="390" r:id="rId23"/>
    <p:sldId id="391" r:id="rId24"/>
    <p:sldId id="320" r:id="rId25"/>
    <p:sldId id="392" r:id="rId26"/>
    <p:sldId id="362" r:id="rId27"/>
    <p:sldId id="357" r:id="rId28"/>
    <p:sldId id="327" r:id="rId29"/>
    <p:sldId id="328" r:id="rId30"/>
    <p:sldId id="329" r:id="rId31"/>
    <p:sldId id="350" r:id="rId32"/>
    <p:sldId id="352" r:id="rId33"/>
    <p:sldId id="346" r:id="rId34"/>
    <p:sldId id="359" r:id="rId35"/>
    <p:sldId id="347" r:id="rId36"/>
    <p:sldId id="393" r:id="rId37"/>
    <p:sldId id="368" r:id="rId38"/>
    <p:sldId id="373" r:id="rId39"/>
    <p:sldId id="370" r:id="rId40"/>
    <p:sldId id="394" r:id="rId41"/>
    <p:sldId id="276" r:id="rId42"/>
    <p:sldId id="268" r:id="rId43"/>
    <p:sldId id="270" r:id="rId44"/>
    <p:sldId id="290" r:id="rId45"/>
    <p:sldId id="271" r:id="rId46"/>
    <p:sldId id="272" r:id="rId47"/>
    <p:sldId id="274" r:id="rId48"/>
    <p:sldId id="277" r:id="rId49"/>
    <p:sldId id="278" r:id="rId50"/>
    <p:sldId id="279" r:id="rId51"/>
    <p:sldId id="280" r:id="rId52"/>
    <p:sldId id="281" r:id="rId53"/>
    <p:sldId id="282" r:id="rId54"/>
    <p:sldId id="283" r:id="rId55"/>
    <p:sldId id="284" r:id="rId56"/>
    <p:sldId id="286" r:id="rId57"/>
    <p:sldId id="287" r:id="rId58"/>
    <p:sldId id="288" r:id="rId59"/>
    <p:sldId id="289" r:id="rId60"/>
    <p:sldId id="291" r:id="rId61"/>
    <p:sldId id="395" r:id="rId62"/>
    <p:sldId id="396" r:id="rId63"/>
    <p:sldId id="554" r:id="rId64"/>
    <p:sldId id="556" r:id="rId65"/>
    <p:sldId id="557" r:id="rId66"/>
    <p:sldId id="558" r:id="rId67"/>
    <p:sldId id="560" r:id="rId68"/>
    <p:sldId id="561" r:id="rId69"/>
    <p:sldId id="562" r:id="rId70"/>
    <p:sldId id="563" r:id="rId71"/>
    <p:sldId id="564" r:id="rId72"/>
    <p:sldId id="565" r:id="rId73"/>
    <p:sldId id="566" r:id="rId74"/>
    <p:sldId id="568" r:id="rId75"/>
    <p:sldId id="571" r:id="rId76"/>
    <p:sldId id="574" r:id="rId77"/>
    <p:sldId id="575" r:id="rId78"/>
    <p:sldId id="570" r:id="rId79"/>
    <p:sldId id="576" r:id="rId80"/>
    <p:sldId id="577" r:id="rId81"/>
    <p:sldId id="578" r:id="rId82"/>
    <p:sldId id="579" r:id="rId83"/>
    <p:sldId id="580" r:id="rId84"/>
    <p:sldId id="285" r:id="rId85"/>
    <p:sldId id="581" r:id="rId86"/>
    <p:sldId id="582" r:id="rId87"/>
    <p:sldId id="292" r:id="rId88"/>
    <p:sldId id="293" r:id="rId89"/>
    <p:sldId id="294" r:id="rId90"/>
    <p:sldId id="295" r:id="rId91"/>
    <p:sldId id="296" r:id="rId92"/>
    <p:sldId id="259" r:id="rId93"/>
    <p:sldId id="583" r:id="rId94"/>
    <p:sldId id="263" r:id="rId95"/>
    <p:sldId id="584" r:id="rId96"/>
    <p:sldId id="585" r:id="rId97"/>
    <p:sldId id="297" r:id="rId98"/>
    <p:sldId id="298" r:id="rId99"/>
    <p:sldId id="299" r:id="rId100"/>
    <p:sldId id="300" r:id="rId101"/>
    <p:sldId id="586" r:id="rId102"/>
    <p:sldId id="587" r:id="rId103"/>
    <p:sldId id="588" r:id="rId104"/>
    <p:sldId id="589" r:id="rId105"/>
    <p:sldId id="267" r:id="rId106"/>
    <p:sldId id="590" r:id="rId107"/>
    <p:sldId id="591" r:id="rId108"/>
    <p:sldId id="592" r:id="rId109"/>
    <p:sldId id="593" r:id="rId110"/>
    <p:sldId id="594" r:id="rId111"/>
    <p:sldId id="595" r:id="rId112"/>
    <p:sldId id="596" r:id="rId113"/>
    <p:sldId id="597" r:id="rId114"/>
    <p:sldId id="598" r:id="rId115"/>
    <p:sldId id="599" r:id="rId116"/>
    <p:sldId id="600" r:id="rId117"/>
    <p:sldId id="601" r:id="rId118"/>
    <p:sldId id="602" r:id="rId119"/>
    <p:sldId id="603" r:id="rId120"/>
    <p:sldId id="604" r:id="rId121"/>
    <p:sldId id="605" r:id="rId122"/>
    <p:sldId id="301" r:id="rId123"/>
    <p:sldId id="302" r:id="rId124"/>
    <p:sldId id="303" r:id="rId125"/>
    <p:sldId id="257" r:id="rId126"/>
    <p:sldId id="606" r:id="rId127"/>
    <p:sldId id="607" r:id="rId128"/>
    <p:sldId id="608" r:id="rId129"/>
    <p:sldId id="275" r:id="rId130"/>
    <p:sldId id="609" r:id="rId131"/>
    <p:sldId id="610" r:id="rId132"/>
    <p:sldId id="266" r:id="rId133"/>
    <p:sldId id="611" r:id="rId134"/>
    <p:sldId id="305" r:id="rId135"/>
    <p:sldId id="612" r:id="rId136"/>
    <p:sldId id="613" r:id="rId137"/>
    <p:sldId id="614" r:id="rId138"/>
    <p:sldId id="615" r:id="rId139"/>
    <p:sldId id="616" r:id="rId140"/>
    <p:sldId id="617" r:id="rId141"/>
    <p:sldId id="618" r:id="rId142"/>
    <p:sldId id="619" r:id="rId143"/>
    <p:sldId id="620" r:id="rId144"/>
    <p:sldId id="621" r:id="rId145"/>
    <p:sldId id="622" r:id="rId146"/>
    <p:sldId id="623" r:id="rId147"/>
    <p:sldId id="624" r:id="rId148"/>
    <p:sldId id="625" r:id="rId149"/>
    <p:sldId id="626" r:id="rId150"/>
    <p:sldId id="627" r:id="rId151"/>
    <p:sldId id="628" r:id="rId152"/>
    <p:sldId id="629" r:id="rId153"/>
    <p:sldId id="630" r:id="rId154"/>
    <p:sldId id="631" r:id="rId155"/>
    <p:sldId id="632" r:id="rId156"/>
    <p:sldId id="633" r:id="rId157"/>
    <p:sldId id="634" r:id="rId158"/>
    <p:sldId id="635" r:id="rId159"/>
    <p:sldId id="384" r:id="rId160"/>
    <p:sldId id="636" r:id="rId161"/>
    <p:sldId id="637" r:id="rId162"/>
    <p:sldId id="638" r:id="rId163"/>
    <p:sldId id="639" r:id="rId164"/>
    <p:sldId id="640" r:id="rId1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AE949E-B503-43AC-9C59-FCF627E3E517}" v="1" dt="2021-04-02T20:48:08.4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microsoft.com/office/2016/11/relationships/changesInfo" Target="changesInfos/changesInfo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microsoft.com/office/2015/10/relationships/revisionInfo" Target="revisionInfo.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V CDC" clId="Web-{26AE949E-B503-43AC-9C59-FCF627E3E517}"/>
    <pc:docChg chg="delSld">
      <pc:chgData name="HPV CDC" userId="" providerId="" clId="Web-{26AE949E-B503-43AC-9C59-FCF627E3E517}" dt="2021-04-02T20:48:08.499" v="0"/>
      <pc:docMkLst>
        <pc:docMk/>
      </pc:docMkLst>
      <pc:sldChg chg="del">
        <pc:chgData name="HPV CDC" userId="" providerId="" clId="Web-{26AE949E-B503-43AC-9C59-FCF627E3E517}" dt="2021-04-02T20:48:08.499" v="0"/>
        <pc:sldMkLst>
          <pc:docMk/>
          <pc:sldMk cId="1414811188" sldId="25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4975263383362582E-2"/>
          <c:y val="4.5975050685517965E-2"/>
          <c:w val="0.87421106304899177"/>
          <c:h val="0.83693062233226168"/>
        </c:manualLayout>
      </c:layout>
      <c:bar3DChart>
        <c:barDir val="col"/>
        <c:grouping val="clustered"/>
        <c:varyColors val="0"/>
        <c:ser>
          <c:idx val="0"/>
          <c:order val="0"/>
          <c:spPr>
            <a:solidFill>
              <a:schemeClr val="accent1"/>
            </a:solidFill>
            <a:ln>
              <a:noFill/>
            </a:ln>
            <a:effectLst/>
            <a:sp3d/>
          </c:spPr>
          <c:invertIfNegative val="0"/>
          <c:dLbls>
            <c:dLbl>
              <c:idx val="0"/>
              <c:layout>
                <c:manualLayout>
                  <c:x val="3.3333333333333333E-2"/>
                  <c:y val="-7.4074074074074098E-2"/>
                </c:manualLayout>
              </c:layout>
              <c:spPr>
                <a:noFill/>
                <a:ln>
                  <a:solidFill>
                    <a:schemeClr val="tx1"/>
                  </a:solid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C3-4DCD-898F-7CEE687E3771}"/>
                </c:ext>
              </c:extLst>
            </c:dLbl>
            <c:dLbl>
              <c:idx val="1"/>
              <c:layout>
                <c:manualLayout>
                  <c:x val="1.6666666666666566E-2"/>
                  <c:y val="-7.8703703703703706E-2"/>
                </c:manualLayout>
              </c:layout>
              <c:spPr>
                <a:noFill/>
                <a:ln>
                  <a:solidFill>
                    <a:schemeClr val="tx1"/>
                  </a:solid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C3-4DCD-898F-7CEE687E3771}"/>
                </c:ext>
              </c:extLst>
            </c:dLbl>
            <c:spPr>
              <a:noFill/>
              <a:ln>
                <a:solidFill>
                  <a:schemeClr val="tx1"/>
                </a:solid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September 2016.xlsx]Sheet1 (4)'!$M$19:$N$19</c:f>
              <c:strCache>
                <c:ptCount val="2"/>
                <c:pt idx="0">
                  <c:v>HPV 1</c:v>
                </c:pt>
                <c:pt idx="1">
                  <c:v>HPV 2</c:v>
                </c:pt>
              </c:strCache>
            </c:strRef>
          </c:cat>
          <c:val>
            <c:numRef>
              <c:f>'[Data September 2016.xlsx]Sheet1 (4)'!$M$20:$N$20</c:f>
              <c:numCache>
                <c:formatCode>0%</c:formatCode>
                <c:ptCount val="2"/>
                <c:pt idx="0">
                  <c:v>0.89079159935379648</c:v>
                </c:pt>
                <c:pt idx="1">
                  <c:v>0.7808908377567505</c:v>
                </c:pt>
              </c:numCache>
            </c:numRef>
          </c:val>
          <c:extLst>
            <c:ext xmlns:c16="http://schemas.microsoft.com/office/drawing/2014/chart" uri="{C3380CC4-5D6E-409C-BE32-E72D297353CC}">
              <c16:uniqueId val="{00000002-CBC3-4DCD-898F-7CEE687E3771}"/>
            </c:ext>
          </c:extLst>
        </c:ser>
        <c:dLbls>
          <c:showLegendKey val="0"/>
          <c:showVal val="0"/>
          <c:showCatName val="0"/>
          <c:showSerName val="0"/>
          <c:showPercent val="0"/>
          <c:showBubbleSize val="0"/>
        </c:dLbls>
        <c:gapWidth val="150"/>
        <c:shape val="box"/>
        <c:axId val="9529408"/>
        <c:axId val="9528320"/>
        <c:axId val="0"/>
      </c:bar3DChart>
      <c:catAx>
        <c:axId val="9529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crossAx val="9528320"/>
        <c:crosses val="autoZero"/>
        <c:auto val="1"/>
        <c:lblAlgn val="ctr"/>
        <c:lblOffset val="100"/>
        <c:noMultiLvlLbl val="0"/>
      </c:catAx>
      <c:valAx>
        <c:axId val="9528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529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 September 2016.xlsx]Sheet1 (4)'!$L$25</c:f>
              <c:strCache>
                <c:ptCount val="1"/>
                <c:pt idx="0">
                  <c:v>HPV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September 2016.xlsx]Sheet1 (4)'!$M$24:$N$24</c:f>
              <c:numCache>
                <c:formatCode>General</c:formatCode>
                <c:ptCount val="2"/>
                <c:pt idx="0">
                  <c:v>2015</c:v>
                </c:pt>
                <c:pt idx="1">
                  <c:v>2014</c:v>
                </c:pt>
              </c:numCache>
            </c:numRef>
          </c:cat>
          <c:val>
            <c:numRef>
              <c:f>'[Data September 2016.xlsx]Sheet1 (4)'!$M$25:$N$25</c:f>
              <c:numCache>
                <c:formatCode>0%</c:formatCode>
                <c:ptCount val="2"/>
                <c:pt idx="0">
                  <c:v>0.89</c:v>
                </c:pt>
                <c:pt idx="1">
                  <c:v>0.93</c:v>
                </c:pt>
              </c:numCache>
            </c:numRef>
          </c:val>
          <c:extLst>
            <c:ext xmlns:c16="http://schemas.microsoft.com/office/drawing/2014/chart" uri="{C3380CC4-5D6E-409C-BE32-E72D297353CC}">
              <c16:uniqueId val="{00000000-528F-435B-A2A7-4B2CD8343008}"/>
            </c:ext>
          </c:extLst>
        </c:ser>
        <c:ser>
          <c:idx val="1"/>
          <c:order val="1"/>
          <c:tx>
            <c:strRef>
              <c:f>'[Data September 2016.xlsx]Sheet1 (4)'!$L$26</c:f>
              <c:strCache>
                <c:ptCount val="1"/>
                <c:pt idx="0">
                  <c:v>HPV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September 2016.xlsx]Sheet1 (4)'!$M$24:$N$24</c:f>
              <c:numCache>
                <c:formatCode>General</c:formatCode>
                <c:ptCount val="2"/>
                <c:pt idx="0">
                  <c:v>2015</c:v>
                </c:pt>
                <c:pt idx="1">
                  <c:v>2014</c:v>
                </c:pt>
              </c:numCache>
            </c:numRef>
          </c:cat>
          <c:val>
            <c:numRef>
              <c:f>'[Data September 2016.xlsx]Sheet1 (4)'!$M$26:$N$26</c:f>
              <c:numCache>
                <c:formatCode>0.0%</c:formatCode>
                <c:ptCount val="2"/>
                <c:pt idx="0" formatCode="0%">
                  <c:v>0.78</c:v>
                </c:pt>
                <c:pt idx="1">
                  <c:v>0.92600000000000005</c:v>
                </c:pt>
              </c:numCache>
            </c:numRef>
          </c:val>
          <c:extLst>
            <c:ext xmlns:c16="http://schemas.microsoft.com/office/drawing/2014/chart" uri="{C3380CC4-5D6E-409C-BE32-E72D297353CC}">
              <c16:uniqueId val="{00000001-528F-435B-A2A7-4B2CD8343008}"/>
            </c:ext>
          </c:extLst>
        </c:ser>
        <c:dLbls>
          <c:showLegendKey val="0"/>
          <c:showVal val="0"/>
          <c:showCatName val="0"/>
          <c:showSerName val="0"/>
          <c:showPercent val="0"/>
          <c:showBubbleSize val="0"/>
        </c:dLbls>
        <c:gapWidth val="219"/>
        <c:overlap val="-27"/>
        <c:axId val="102248576"/>
        <c:axId val="102250208"/>
      </c:barChart>
      <c:catAx>
        <c:axId val="10224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02250208"/>
        <c:crosses val="autoZero"/>
        <c:auto val="1"/>
        <c:lblAlgn val="ctr"/>
        <c:lblOffset val="100"/>
        <c:noMultiLvlLbl val="0"/>
      </c:catAx>
      <c:valAx>
        <c:axId val="102250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2248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066353547911762E-2"/>
          <c:y val="1.6277865266841645E-2"/>
          <c:w val="0.92185177510705896"/>
          <c:h val="0.91235048118985129"/>
        </c:manualLayout>
      </c:layout>
      <c:barChart>
        <c:barDir val="col"/>
        <c:grouping val="clustered"/>
        <c:varyColors val="0"/>
        <c:ser>
          <c:idx val="0"/>
          <c:order val="0"/>
          <c:tx>
            <c:strRef>
              <c:f>'[HPV Results Summary.xls]Summary'!$A$22</c:f>
              <c:strCache>
                <c:ptCount val="1"/>
                <c:pt idx="0">
                  <c:v>Fully Immunised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'[HPV Results Summary.xls]Summary'!$B$21:$C$21</c:f>
              <c:strCache>
                <c:ptCount val="1"/>
                <c:pt idx="0">
                  <c:v>Percent</c:v>
                </c:pt>
              </c:strCache>
            </c:strRef>
          </c:cat>
          <c:val>
            <c:numRef>
              <c:f>'[HPV Results Summary.xls]Summary'!$B$22:$C$22</c:f>
              <c:numCache>
                <c:formatCode>0%</c:formatCode>
                <c:ptCount val="1"/>
                <c:pt idx="0">
                  <c:v>0.4965</c:v>
                </c:pt>
              </c:numCache>
            </c:numRef>
          </c:val>
          <c:extLst>
            <c:ext xmlns:c16="http://schemas.microsoft.com/office/drawing/2014/chart" uri="{C3380CC4-5D6E-409C-BE32-E72D297353CC}">
              <c16:uniqueId val="{00000000-A3D1-47B1-BBE6-5A9A008C457B}"/>
            </c:ext>
          </c:extLst>
        </c:ser>
        <c:ser>
          <c:idx val="1"/>
          <c:order val="1"/>
          <c:tx>
            <c:strRef>
              <c:f>'[HPV Results Summary.xls]Summary'!$A$23</c:f>
              <c:strCache>
                <c:ptCount val="1"/>
                <c:pt idx="0">
                  <c:v>Not Immunised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'[HPV Results Summary.xls]Summary'!$B$21:$C$21</c:f>
              <c:strCache>
                <c:ptCount val="1"/>
                <c:pt idx="0">
                  <c:v>Percent</c:v>
                </c:pt>
              </c:strCache>
            </c:strRef>
          </c:cat>
          <c:val>
            <c:numRef>
              <c:f>'[HPV Results Summary.xls]Summary'!$B$23:$C$23</c:f>
              <c:numCache>
                <c:formatCode>0%</c:formatCode>
                <c:ptCount val="1"/>
                <c:pt idx="0">
                  <c:v>8.5099999999999995E-2</c:v>
                </c:pt>
              </c:numCache>
            </c:numRef>
          </c:val>
          <c:extLst>
            <c:ext xmlns:c16="http://schemas.microsoft.com/office/drawing/2014/chart" uri="{C3380CC4-5D6E-409C-BE32-E72D297353CC}">
              <c16:uniqueId val="{00000001-A3D1-47B1-BBE6-5A9A008C457B}"/>
            </c:ext>
          </c:extLst>
        </c:ser>
        <c:ser>
          <c:idx val="2"/>
          <c:order val="2"/>
          <c:tx>
            <c:strRef>
              <c:f>'[HPV Results Summary.xls]Summary'!$A$24</c:f>
              <c:strCache>
                <c:ptCount val="1"/>
                <c:pt idx="0">
                  <c:v>Partially Immunised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'[HPV Results Summary.xls]Summary'!$B$21:$C$21</c:f>
              <c:strCache>
                <c:ptCount val="1"/>
                <c:pt idx="0">
                  <c:v>Percent</c:v>
                </c:pt>
              </c:strCache>
            </c:strRef>
          </c:cat>
          <c:val>
            <c:numRef>
              <c:f>'[HPV Results Summary.xls]Summary'!$B$24:$C$24</c:f>
              <c:numCache>
                <c:formatCode>0%</c:formatCode>
                <c:ptCount val="1"/>
                <c:pt idx="0">
                  <c:v>0.41839999999999999</c:v>
                </c:pt>
              </c:numCache>
            </c:numRef>
          </c:val>
          <c:extLst>
            <c:ext xmlns:c16="http://schemas.microsoft.com/office/drawing/2014/chart" uri="{C3380CC4-5D6E-409C-BE32-E72D297353CC}">
              <c16:uniqueId val="{00000002-A3D1-47B1-BBE6-5A9A008C457B}"/>
            </c:ext>
          </c:extLst>
        </c:ser>
        <c:ser>
          <c:idx val="3"/>
          <c:order val="3"/>
          <c:tx>
            <c:strRef>
              <c:f>'[HPV Results Summary.xls]Summary'!$A$25</c:f>
              <c:strCache>
                <c:ptCount val="1"/>
                <c:pt idx="0">
                  <c:v>TOTAL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'[HPV Results Summary.xls]Summary'!$B$21:$C$21</c:f>
              <c:strCache>
                <c:ptCount val="1"/>
                <c:pt idx="0">
                  <c:v>Percent</c:v>
                </c:pt>
              </c:strCache>
            </c:strRef>
          </c:cat>
          <c:val>
            <c:numRef>
              <c:f>'[HPV Results Summary.xls]Summary'!$B$25:$C$25</c:f>
              <c:numCache>
                <c:formatCode>0%</c:formatCode>
                <c:ptCount val="1"/>
                <c:pt idx="0">
                  <c:v>1</c:v>
                </c:pt>
              </c:numCache>
            </c:numRef>
          </c:val>
          <c:extLst>
            <c:ext xmlns:c16="http://schemas.microsoft.com/office/drawing/2014/chart" uri="{C3380CC4-5D6E-409C-BE32-E72D297353CC}">
              <c16:uniqueId val="{00000003-A3D1-47B1-BBE6-5A9A008C457B}"/>
            </c:ext>
          </c:extLst>
        </c:ser>
        <c:dLbls>
          <c:showLegendKey val="0"/>
          <c:showVal val="0"/>
          <c:showCatName val="0"/>
          <c:showSerName val="0"/>
          <c:showPercent val="0"/>
          <c:showBubbleSize val="0"/>
        </c:dLbls>
        <c:gapWidth val="219"/>
        <c:overlap val="-27"/>
        <c:axId val="102251296"/>
        <c:axId val="2021471952"/>
      </c:barChart>
      <c:catAx>
        <c:axId val="10225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1471952"/>
        <c:crosses val="autoZero"/>
        <c:auto val="1"/>
        <c:lblAlgn val="ctr"/>
        <c:lblOffset val="100"/>
        <c:noMultiLvlLbl val="0"/>
      </c:catAx>
      <c:valAx>
        <c:axId val="2021471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02251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CC1114-8A6E-4597-86B2-71BE16E115B1}" type="datetimeFigureOut">
              <a:rPr lang="en-US" smtClean="0"/>
              <a:t>4/2/2021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275EF-F050-4C4F-BC83-FCBC0540DD12}" type="slidenum">
              <a:rPr lang="en-US" smtClean="0"/>
              <a:t>‹#›</a:t>
            </a:fld>
            <a:endParaRPr lang="en-US"/>
          </a:p>
        </p:txBody>
      </p:sp>
    </p:spTree>
    <p:extLst>
      <p:ext uri="{BB962C8B-B14F-4D97-AF65-F5344CB8AC3E}">
        <p14:creationId xmlns:p14="http://schemas.microsoft.com/office/powerpoint/2010/main" val="3972818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CCF369-BF71-4968-9C0C-B8A63BD87D38}" type="slidenum">
              <a:rPr lang="en-US" altLang="en-US" smtClean="0"/>
              <a:pPr/>
              <a:t>9</a:t>
            </a:fld>
            <a:endParaRPr lang="en-US" altLang="en-US"/>
          </a:p>
        </p:txBody>
      </p:sp>
    </p:spTree>
    <p:extLst>
      <p:ext uri="{BB962C8B-B14F-4D97-AF65-F5344CB8AC3E}">
        <p14:creationId xmlns:p14="http://schemas.microsoft.com/office/powerpoint/2010/main" val="1629802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CCF369-BF71-4968-9C0C-B8A63BD87D38}" type="slidenum">
              <a:rPr lang="en-US" altLang="en-US" smtClean="0"/>
              <a:pPr/>
              <a:t>18</a:t>
            </a:fld>
            <a:endParaRPr lang="en-US" altLang="en-US"/>
          </a:p>
        </p:txBody>
      </p:sp>
    </p:spTree>
    <p:extLst>
      <p:ext uri="{BB962C8B-B14F-4D97-AF65-F5344CB8AC3E}">
        <p14:creationId xmlns:p14="http://schemas.microsoft.com/office/powerpoint/2010/main" val="3107654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CCF369-BF71-4968-9C0C-B8A63BD87D38}" type="slidenum">
              <a:rPr lang="en-US" altLang="en-US" smtClean="0"/>
              <a:pPr/>
              <a:t>19</a:t>
            </a:fld>
            <a:endParaRPr lang="en-US" altLang="en-US"/>
          </a:p>
        </p:txBody>
      </p:sp>
    </p:spTree>
    <p:extLst>
      <p:ext uri="{BB962C8B-B14F-4D97-AF65-F5344CB8AC3E}">
        <p14:creationId xmlns:p14="http://schemas.microsoft.com/office/powerpoint/2010/main" val="704652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CCF369-BF71-4968-9C0C-B8A63BD87D38}" type="slidenum">
              <a:rPr lang="en-US" altLang="en-US" smtClean="0"/>
              <a:pPr/>
              <a:t>20</a:t>
            </a:fld>
            <a:endParaRPr lang="en-US" altLang="en-US"/>
          </a:p>
        </p:txBody>
      </p:sp>
    </p:spTree>
    <p:extLst>
      <p:ext uri="{BB962C8B-B14F-4D97-AF65-F5344CB8AC3E}">
        <p14:creationId xmlns:p14="http://schemas.microsoft.com/office/powerpoint/2010/main" val="100593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CCF369-BF71-4968-9C0C-B8A63BD87D38}" type="slidenum">
              <a:rPr lang="en-US" altLang="en-US" smtClean="0"/>
              <a:pPr/>
              <a:t>21</a:t>
            </a:fld>
            <a:endParaRPr lang="en-US" altLang="en-US"/>
          </a:p>
        </p:txBody>
      </p:sp>
    </p:spTree>
    <p:extLst>
      <p:ext uri="{BB962C8B-B14F-4D97-AF65-F5344CB8AC3E}">
        <p14:creationId xmlns:p14="http://schemas.microsoft.com/office/powerpoint/2010/main" val="2205033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CCF369-BF71-4968-9C0C-B8A63BD87D38}" type="slidenum">
              <a:rPr lang="en-US" altLang="en-US" smtClean="0"/>
              <a:pPr/>
              <a:t>22</a:t>
            </a:fld>
            <a:endParaRPr lang="en-US" altLang="en-US"/>
          </a:p>
        </p:txBody>
      </p:sp>
    </p:spTree>
    <p:extLst>
      <p:ext uri="{BB962C8B-B14F-4D97-AF65-F5344CB8AC3E}">
        <p14:creationId xmlns:p14="http://schemas.microsoft.com/office/powerpoint/2010/main" val="360418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CCF369-BF71-4968-9C0C-B8A63BD87D38}" type="slidenum">
              <a:rPr lang="en-US" altLang="en-US" smtClean="0"/>
              <a:pPr/>
              <a:t>26</a:t>
            </a:fld>
            <a:endParaRPr lang="en-US" altLang="en-US"/>
          </a:p>
        </p:txBody>
      </p:sp>
    </p:spTree>
    <p:extLst>
      <p:ext uri="{BB962C8B-B14F-4D97-AF65-F5344CB8AC3E}">
        <p14:creationId xmlns:p14="http://schemas.microsoft.com/office/powerpoint/2010/main" val="2614978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a:noFill/>
          <a:ln/>
        </p:spPr>
        <p:txBody>
          <a:bodyPr/>
          <a:lstStyle/>
          <a:p>
            <a:pPr eaLnBrk="1" hangingPunct="1">
              <a:spcBef>
                <a:spcPct val="0"/>
              </a:spcBef>
            </a:pPr>
            <a:endParaRPr lang="en-US" dirty="0">
              <a:latin typeface="Segoe"/>
            </a:endParaRPr>
          </a:p>
        </p:txBody>
      </p:sp>
      <p:sp>
        <p:nvSpPr>
          <p:cNvPr id="27652" name="Slide Number Placeholder 3"/>
          <p:cNvSpPr txBox="1">
            <a:spLocks noGrp="1"/>
          </p:cNvSpPr>
          <p:nvPr/>
        </p:nvSpPr>
        <p:spPr bwMode="auto">
          <a:xfrm>
            <a:off x="5874028" y="8873242"/>
            <a:ext cx="730526" cy="480389"/>
          </a:xfrm>
          <a:prstGeom prst="rect">
            <a:avLst/>
          </a:prstGeom>
          <a:noFill/>
          <a:ln w="9525">
            <a:noFill/>
            <a:miter lim="800000"/>
            <a:headEnd/>
            <a:tailEnd/>
          </a:ln>
        </p:spPr>
        <p:txBody>
          <a:bodyPr lIns="92673" tIns="46336" rIns="92673" bIns="46336" anchor="b"/>
          <a:lstStyle/>
          <a:p>
            <a:pPr algn="r" defTabSz="903053"/>
            <a:fld id="{1465F64A-35D2-460D-9E56-D1C266004D56}" type="slidenum">
              <a:rPr lang="en-US" sz="900"/>
              <a:pPr algn="r" defTabSz="903053"/>
              <a:t>63</a:t>
            </a:fld>
            <a:endParaRPr lang="en-US" sz="900" dirty="0"/>
          </a:p>
        </p:txBody>
      </p:sp>
      <p:sp>
        <p:nvSpPr>
          <p:cNvPr id="27653" name="Footer Placeholder 4"/>
          <p:cNvSpPr txBox="1">
            <a:spLocks noGrp="1"/>
          </p:cNvSpPr>
          <p:nvPr/>
        </p:nvSpPr>
        <p:spPr bwMode="auto">
          <a:xfrm>
            <a:off x="700712" y="8873242"/>
            <a:ext cx="3170582" cy="480389"/>
          </a:xfrm>
          <a:prstGeom prst="rect">
            <a:avLst/>
          </a:prstGeom>
          <a:noFill/>
          <a:ln w="9525">
            <a:noFill/>
            <a:miter lim="800000"/>
            <a:headEnd/>
            <a:tailEnd/>
          </a:ln>
        </p:spPr>
        <p:txBody>
          <a:bodyPr lIns="90524" tIns="45262" rIns="90524" bIns="45262" anchor="b"/>
          <a:lstStyle/>
          <a:p>
            <a:pPr defTabSz="903053"/>
            <a:r>
              <a:rPr lang="en-US" sz="900" dirty="0"/>
              <a:t>© 2012 IMG</a:t>
            </a:r>
          </a:p>
        </p:txBody>
      </p:sp>
    </p:spTree>
    <p:extLst>
      <p:ext uri="{BB962C8B-B14F-4D97-AF65-F5344CB8AC3E}">
        <p14:creationId xmlns:p14="http://schemas.microsoft.com/office/powerpoint/2010/main" val="4051326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a:ln/>
        </p:spPr>
      </p:sp>
      <p:sp>
        <p:nvSpPr>
          <p:cNvPr id="4096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5" rIns="91392" bIns="45695"/>
          <a:lstStyle/>
          <a:p>
            <a:r>
              <a:rPr lang="en-US" altLang="en-US" b="1" dirty="0"/>
              <a:t>To the facilitator:</a:t>
            </a:r>
          </a:p>
          <a:p>
            <a:r>
              <a:rPr lang="en-US" altLang="en-US" b="1" dirty="0"/>
              <a:t>Explain to the participants that rotavirus vaccines can be given with routine childhood vaccines.</a:t>
            </a:r>
          </a:p>
          <a:p>
            <a:endParaRPr lang="en-US" altLang="en-US" b="1" dirty="0"/>
          </a:p>
          <a:p>
            <a:r>
              <a:rPr lang="en-US" altLang="en-US" dirty="0"/>
              <a:t>IPV can be given with any of the following routine childhood vaccines without interfering with their effectiveness, during the same visit. </a:t>
            </a:r>
          </a:p>
          <a:p>
            <a:r>
              <a:rPr lang="en-US" altLang="en-US" dirty="0"/>
              <a:t>• Diphtheria–tetanus–pertussis vaccine (DTP)</a:t>
            </a:r>
          </a:p>
          <a:p>
            <a:r>
              <a:rPr lang="en-US" altLang="en-US" dirty="0"/>
              <a:t>• </a:t>
            </a:r>
            <a:r>
              <a:rPr lang="en-US" altLang="en-US" i="1" dirty="0"/>
              <a:t>Haemophilus influenzae</a:t>
            </a:r>
            <a:r>
              <a:rPr lang="en-US" altLang="en-US" dirty="0"/>
              <a:t> type b vaccine (Hib)</a:t>
            </a:r>
          </a:p>
          <a:p>
            <a:r>
              <a:rPr lang="en-US" altLang="en-US" dirty="0"/>
              <a:t>• Pneumococcal vaccine</a:t>
            </a:r>
          </a:p>
          <a:p>
            <a:pPr>
              <a:buFontTx/>
              <a:buChar char="•"/>
            </a:pPr>
            <a:r>
              <a:rPr lang="en-US" altLang="en-US" dirty="0"/>
              <a:t> Oral polio vaccine</a:t>
            </a:r>
          </a:p>
          <a:p>
            <a:pPr>
              <a:buFontTx/>
              <a:buChar char="•"/>
            </a:pPr>
            <a:r>
              <a:rPr lang="en-US" altLang="en-US" dirty="0"/>
              <a:t>Rotavirus vaccine </a:t>
            </a:r>
          </a:p>
          <a:p>
            <a:endParaRPr lang="en-US" altLang="en-US" dirty="0"/>
          </a:p>
          <a:p>
            <a:r>
              <a:rPr lang="en-US" altLang="en-US" dirty="0"/>
              <a:t>Give the OPV vaccine first, then administer other injectable childhood vaccines. As a general rule its better to give oral vaccines first when the child is still calm and then give injectable vaccines.</a:t>
            </a:r>
          </a:p>
          <a:p>
            <a:r>
              <a:rPr lang="en-US" altLang="en-US" sz="2400" dirty="0"/>
              <a:t>When giving </a:t>
            </a:r>
            <a:r>
              <a:rPr lang="en-US" altLang="en-US" sz="2400" dirty="0" err="1"/>
              <a:t>Penta</a:t>
            </a:r>
            <a:r>
              <a:rPr lang="en-US" altLang="en-US" sz="2400" dirty="0"/>
              <a:t> and PCV:</a:t>
            </a:r>
          </a:p>
          <a:p>
            <a:pPr lvl="1"/>
            <a:r>
              <a:rPr lang="en-US" altLang="en-US" sz="2000" dirty="0"/>
              <a:t>give IPV and PCV in one thigh with injection sites separated by at least 2.5 centimeters</a:t>
            </a:r>
          </a:p>
          <a:p>
            <a:pPr lvl="1"/>
            <a:r>
              <a:rPr lang="en-US" altLang="en-US" sz="2000" dirty="0"/>
              <a:t>Give Pentavalent in the other thigh because </a:t>
            </a:r>
            <a:r>
              <a:rPr lang="en-US" altLang="en-US" sz="2000" dirty="0" err="1"/>
              <a:t>Penta</a:t>
            </a:r>
            <a:r>
              <a:rPr lang="en-US" altLang="en-US" sz="2000" dirty="0"/>
              <a:t> is more </a:t>
            </a:r>
            <a:r>
              <a:rPr lang="en-US" altLang="en-US" sz="2000" dirty="0" err="1"/>
              <a:t>reactogenic</a:t>
            </a:r>
            <a:r>
              <a:rPr lang="en-US" altLang="en-US" sz="2000" dirty="0"/>
              <a:t> – causes more redness and swelling</a:t>
            </a:r>
            <a:endParaRPr lang="fr-FR" altLang="en-US" sz="2000" dirty="0"/>
          </a:p>
          <a:p>
            <a:endParaRPr lang="fr-FR" altLang="en-US" dirty="0"/>
          </a:p>
        </p:txBody>
      </p:sp>
      <p:sp>
        <p:nvSpPr>
          <p:cNvPr id="40964" name="Espace réservé du numéro de diapositive 3"/>
          <p:cNvSpPr txBox="1">
            <a:spLocks noGrp="1"/>
          </p:cNvSpPr>
          <p:nvPr/>
        </p:nvSpPr>
        <p:spPr bwMode="auto">
          <a:xfrm>
            <a:off x="3854493" y="9440779"/>
            <a:ext cx="2949525"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5" rIns="91392" bIns="45695" anchor="b"/>
          <a:lstStyle>
            <a:lvl1pPr defTabSz="909638" eaLnBrk="0" hangingPunct="0">
              <a:spcBef>
                <a:spcPct val="30000"/>
              </a:spcBef>
              <a:defRPr sz="1200">
                <a:solidFill>
                  <a:schemeClr val="tx1"/>
                </a:solidFill>
                <a:latin typeface="Arial" pitchFamily="34" charset="0"/>
                <a:ea typeface="MS PGothic" pitchFamily="34" charset="-128"/>
              </a:defRPr>
            </a:lvl1pPr>
            <a:lvl2pPr marL="742950" indent="-285750" defTabSz="909638" eaLnBrk="0" hangingPunct="0">
              <a:spcBef>
                <a:spcPct val="30000"/>
              </a:spcBef>
              <a:defRPr sz="1200">
                <a:solidFill>
                  <a:schemeClr val="tx1"/>
                </a:solidFill>
                <a:latin typeface="Arial" pitchFamily="34" charset="0"/>
                <a:ea typeface="MS PGothic" pitchFamily="34" charset="-128"/>
              </a:defRPr>
            </a:lvl2pPr>
            <a:lvl3pPr marL="1143000" indent="-228600" defTabSz="909638" eaLnBrk="0" hangingPunct="0">
              <a:spcBef>
                <a:spcPct val="30000"/>
              </a:spcBef>
              <a:defRPr sz="1200">
                <a:solidFill>
                  <a:schemeClr val="tx1"/>
                </a:solidFill>
                <a:latin typeface="Arial" pitchFamily="34" charset="0"/>
                <a:ea typeface="MS PGothic" pitchFamily="34" charset="-128"/>
              </a:defRPr>
            </a:lvl3pPr>
            <a:lvl4pPr marL="1600200" indent="-228600" defTabSz="909638" eaLnBrk="0" hangingPunct="0">
              <a:spcBef>
                <a:spcPct val="30000"/>
              </a:spcBef>
              <a:defRPr sz="1200">
                <a:solidFill>
                  <a:schemeClr val="tx1"/>
                </a:solidFill>
                <a:latin typeface="Arial" pitchFamily="34" charset="0"/>
                <a:ea typeface="MS PGothic" pitchFamily="34" charset="-128"/>
              </a:defRPr>
            </a:lvl4pPr>
            <a:lvl5pPr marL="2057400" indent="-228600" defTabSz="909638" eaLnBrk="0" hangingPunct="0">
              <a:spcBef>
                <a:spcPct val="30000"/>
              </a:spcBef>
              <a:defRPr sz="1200">
                <a:solidFill>
                  <a:schemeClr val="tx1"/>
                </a:solidFill>
                <a:latin typeface="Arial" pitchFamily="34" charset="0"/>
                <a:ea typeface="MS PGothic" pitchFamily="34" charset="-128"/>
              </a:defRPr>
            </a:lvl5pPr>
            <a:lvl6pPr marL="2514600" indent="-228600" defTabSz="90963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0963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0963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0963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eaLnBrk="1" hangingPunct="1">
              <a:spcBef>
                <a:spcPct val="0"/>
              </a:spcBef>
            </a:pPr>
            <a:fld id="{20167C6C-C113-4721-B546-F2EC41A7A176}" type="slidenum">
              <a:rPr lang="en-GB" altLang="en-US">
                <a:cs typeface="Arial" pitchFamily="34" charset="0"/>
              </a:rPr>
              <a:pPr algn="r" eaLnBrk="1" hangingPunct="1">
                <a:spcBef>
                  <a:spcPct val="0"/>
                </a:spcBef>
              </a:pPr>
              <a:t>67</a:t>
            </a:fld>
            <a:endParaRPr lang="en-GB" altLang="en-US">
              <a:cs typeface="Arial" pitchFamily="34" charset="0"/>
            </a:endParaRPr>
          </a:p>
        </p:txBody>
      </p:sp>
    </p:spTree>
    <p:extLst>
      <p:ext uri="{BB962C8B-B14F-4D97-AF65-F5344CB8AC3E}">
        <p14:creationId xmlns:p14="http://schemas.microsoft.com/office/powerpoint/2010/main" val="1307984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a:ln/>
        </p:spPr>
      </p:sp>
      <p:sp>
        <p:nvSpPr>
          <p:cNvPr id="3379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To the facilitator:</a:t>
            </a:r>
          </a:p>
          <a:p>
            <a:r>
              <a:rPr lang="en-US" altLang="en-US" b="1"/>
              <a:t>Explain to the participants how to position the child before administering the vaccine.</a:t>
            </a:r>
          </a:p>
          <a:p>
            <a:r>
              <a:rPr lang="en-US" altLang="en-US"/>
              <a:t>The child should be held in a upright position by the caregiver </a:t>
            </a:r>
          </a:p>
          <a:p>
            <a:pPr lvl="1"/>
            <a:r>
              <a:rPr lang="en-US" altLang="en-US"/>
              <a:t>The caregiver should hold the arms and legs very firmly</a:t>
            </a:r>
          </a:p>
          <a:p>
            <a:r>
              <a:rPr lang="en-US" altLang="en-US"/>
              <a:t>The vaccine is injected into the thigh muscle at a 90°angle </a:t>
            </a:r>
          </a:p>
          <a:p>
            <a:endParaRPr lang="fr-FR" altLang="en-US"/>
          </a:p>
          <a:p>
            <a:endParaRPr lang="en-US" altLang="zh-CN">
              <a:ea typeface="SimSun" pitchFamily="2" charset="-122"/>
            </a:endParaRPr>
          </a:p>
          <a:p>
            <a:endParaRPr lang="en-US" altLang="zh-CN">
              <a:ea typeface="SimSun" pitchFamily="2" charset="-122"/>
            </a:endParaRPr>
          </a:p>
          <a:p>
            <a:endParaRPr lang="fr-FR" altLang="en-US"/>
          </a:p>
        </p:txBody>
      </p:sp>
      <p:sp>
        <p:nvSpPr>
          <p:cNvPr id="33796" name="Espace réservé du numéro de diapositive 3"/>
          <p:cNvSpPr txBox="1">
            <a:spLocks noGrp="1"/>
          </p:cNvSpPr>
          <p:nvPr/>
        </p:nvSpPr>
        <p:spPr bwMode="auto">
          <a:xfrm>
            <a:off x="3854493" y="9440779"/>
            <a:ext cx="2949525"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nchor="b"/>
          <a:lstStyle>
            <a:lvl1pPr defTabSz="909638" eaLnBrk="0" hangingPunct="0">
              <a:spcBef>
                <a:spcPct val="30000"/>
              </a:spcBef>
              <a:defRPr sz="1200">
                <a:solidFill>
                  <a:schemeClr val="tx1"/>
                </a:solidFill>
                <a:latin typeface="Arial" pitchFamily="34" charset="0"/>
                <a:ea typeface="MS PGothic" pitchFamily="34" charset="-128"/>
              </a:defRPr>
            </a:lvl1pPr>
            <a:lvl2pPr marL="742950" indent="-285750" defTabSz="909638" eaLnBrk="0" hangingPunct="0">
              <a:spcBef>
                <a:spcPct val="30000"/>
              </a:spcBef>
              <a:defRPr sz="1200">
                <a:solidFill>
                  <a:schemeClr val="tx1"/>
                </a:solidFill>
                <a:latin typeface="Arial" pitchFamily="34" charset="0"/>
                <a:ea typeface="MS PGothic" pitchFamily="34" charset="-128"/>
              </a:defRPr>
            </a:lvl2pPr>
            <a:lvl3pPr marL="1143000" indent="-228600" defTabSz="909638" eaLnBrk="0" hangingPunct="0">
              <a:spcBef>
                <a:spcPct val="30000"/>
              </a:spcBef>
              <a:defRPr sz="1200">
                <a:solidFill>
                  <a:schemeClr val="tx1"/>
                </a:solidFill>
                <a:latin typeface="Arial" pitchFamily="34" charset="0"/>
                <a:ea typeface="MS PGothic" pitchFamily="34" charset="-128"/>
              </a:defRPr>
            </a:lvl3pPr>
            <a:lvl4pPr marL="1600200" indent="-228600" defTabSz="909638" eaLnBrk="0" hangingPunct="0">
              <a:spcBef>
                <a:spcPct val="30000"/>
              </a:spcBef>
              <a:defRPr sz="1200">
                <a:solidFill>
                  <a:schemeClr val="tx1"/>
                </a:solidFill>
                <a:latin typeface="Arial" pitchFamily="34" charset="0"/>
                <a:ea typeface="MS PGothic" pitchFamily="34" charset="-128"/>
              </a:defRPr>
            </a:lvl4pPr>
            <a:lvl5pPr marL="2057400" indent="-228600" defTabSz="909638" eaLnBrk="0" hangingPunct="0">
              <a:spcBef>
                <a:spcPct val="30000"/>
              </a:spcBef>
              <a:defRPr sz="1200">
                <a:solidFill>
                  <a:schemeClr val="tx1"/>
                </a:solidFill>
                <a:latin typeface="Arial" pitchFamily="34" charset="0"/>
                <a:ea typeface="MS PGothic" pitchFamily="34" charset="-128"/>
              </a:defRPr>
            </a:lvl5pPr>
            <a:lvl6pPr marL="2514600" indent="-228600" defTabSz="90963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0963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0963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0963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eaLnBrk="1" hangingPunct="1">
              <a:spcBef>
                <a:spcPct val="0"/>
              </a:spcBef>
            </a:pPr>
            <a:fld id="{F03316BC-A488-45BB-B77C-3D53C862CBAD}" type="slidenum">
              <a:rPr lang="en-GB" altLang="en-US">
                <a:cs typeface="Arial" pitchFamily="34" charset="0"/>
              </a:rPr>
              <a:pPr algn="r" eaLnBrk="1" hangingPunct="1">
                <a:spcBef>
                  <a:spcPct val="0"/>
                </a:spcBef>
              </a:pPr>
              <a:t>68</a:t>
            </a:fld>
            <a:endParaRPr lang="en-GB" altLang="en-US">
              <a:cs typeface="Arial" pitchFamily="34" charset="0"/>
            </a:endParaRPr>
          </a:p>
        </p:txBody>
      </p:sp>
    </p:spTree>
    <p:extLst>
      <p:ext uri="{BB962C8B-B14F-4D97-AF65-F5344CB8AC3E}">
        <p14:creationId xmlns:p14="http://schemas.microsoft.com/office/powerpoint/2010/main" val="1641366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a:ln/>
        </p:spPr>
      </p:sp>
      <p:sp>
        <p:nvSpPr>
          <p:cNvPr id="348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To the facilitator:</a:t>
            </a:r>
          </a:p>
          <a:p>
            <a:r>
              <a:rPr lang="en-US" altLang="en-US" b="1"/>
              <a:t>Explain to the participants, how to administer the vaccine.</a:t>
            </a:r>
          </a:p>
          <a:p>
            <a:endParaRPr lang="en-US" altLang="en-US" b="1"/>
          </a:p>
          <a:p>
            <a:r>
              <a:rPr lang="en-US" altLang="en-US"/>
              <a:t>IPV is administered in a dose of 0.5 ml into the outer part of the thigh</a:t>
            </a:r>
          </a:p>
          <a:p>
            <a:pPr lvl="1"/>
            <a:endParaRPr lang="en-US" altLang="en-US"/>
          </a:p>
          <a:p>
            <a:pPr lvl="1"/>
            <a:r>
              <a:rPr lang="en-US" altLang="en-US"/>
              <a:t>Wash your hands well for 15 seconds.</a:t>
            </a:r>
          </a:p>
          <a:p>
            <a:pPr lvl="1"/>
            <a:r>
              <a:rPr lang="en-US" altLang="en-US"/>
              <a:t>Hold the muscle firmly between your thumb and index finger</a:t>
            </a:r>
          </a:p>
          <a:p>
            <a:pPr lvl="1"/>
            <a:r>
              <a:rPr lang="en-US" altLang="en-US"/>
              <a:t>Hold the syringe like a pencil. Quickly insert the needle through the skin at a 90-degree angle </a:t>
            </a:r>
          </a:p>
          <a:p>
            <a:endParaRPr lang="en-US" altLang="en-US"/>
          </a:p>
        </p:txBody>
      </p:sp>
      <p:sp>
        <p:nvSpPr>
          <p:cNvPr id="34820" name="Espace réservé du numéro de diapositive 3"/>
          <p:cNvSpPr txBox="1">
            <a:spLocks noGrp="1"/>
          </p:cNvSpPr>
          <p:nvPr/>
        </p:nvSpPr>
        <p:spPr bwMode="auto">
          <a:xfrm>
            <a:off x="3854493" y="9440779"/>
            <a:ext cx="2949525"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nchor="b"/>
          <a:lstStyle>
            <a:lvl1pPr defTabSz="909638" eaLnBrk="0" hangingPunct="0">
              <a:spcBef>
                <a:spcPct val="30000"/>
              </a:spcBef>
              <a:defRPr sz="1200">
                <a:solidFill>
                  <a:schemeClr val="tx1"/>
                </a:solidFill>
                <a:latin typeface="Arial" pitchFamily="34" charset="0"/>
                <a:ea typeface="MS PGothic" pitchFamily="34" charset="-128"/>
              </a:defRPr>
            </a:lvl1pPr>
            <a:lvl2pPr marL="742950" indent="-285750" defTabSz="909638" eaLnBrk="0" hangingPunct="0">
              <a:spcBef>
                <a:spcPct val="30000"/>
              </a:spcBef>
              <a:defRPr sz="1200">
                <a:solidFill>
                  <a:schemeClr val="tx1"/>
                </a:solidFill>
                <a:latin typeface="Arial" pitchFamily="34" charset="0"/>
                <a:ea typeface="MS PGothic" pitchFamily="34" charset="-128"/>
              </a:defRPr>
            </a:lvl2pPr>
            <a:lvl3pPr marL="1143000" indent="-228600" defTabSz="909638" eaLnBrk="0" hangingPunct="0">
              <a:spcBef>
                <a:spcPct val="30000"/>
              </a:spcBef>
              <a:defRPr sz="1200">
                <a:solidFill>
                  <a:schemeClr val="tx1"/>
                </a:solidFill>
                <a:latin typeface="Arial" pitchFamily="34" charset="0"/>
                <a:ea typeface="MS PGothic" pitchFamily="34" charset="-128"/>
              </a:defRPr>
            </a:lvl3pPr>
            <a:lvl4pPr marL="1600200" indent="-228600" defTabSz="909638" eaLnBrk="0" hangingPunct="0">
              <a:spcBef>
                <a:spcPct val="30000"/>
              </a:spcBef>
              <a:defRPr sz="1200">
                <a:solidFill>
                  <a:schemeClr val="tx1"/>
                </a:solidFill>
                <a:latin typeface="Arial" pitchFamily="34" charset="0"/>
                <a:ea typeface="MS PGothic" pitchFamily="34" charset="-128"/>
              </a:defRPr>
            </a:lvl4pPr>
            <a:lvl5pPr marL="2057400" indent="-228600" defTabSz="909638" eaLnBrk="0" hangingPunct="0">
              <a:spcBef>
                <a:spcPct val="30000"/>
              </a:spcBef>
              <a:defRPr sz="1200">
                <a:solidFill>
                  <a:schemeClr val="tx1"/>
                </a:solidFill>
                <a:latin typeface="Arial" pitchFamily="34" charset="0"/>
                <a:ea typeface="MS PGothic" pitchFamily="34" charset="-128"/>
              </a:defRPr>
            </a:lvl5pPr>
            <a:lvl6pPr marL="2514600" indent="-228600" defTabSz="90963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0963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0963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0963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eaLnBrk="1" hangingPunct="1">
              <a:spcBef>
                <a:spcPct val="0"/>
              </a:spcBef>
            </a:pPr>
            <a:fld id="{95E6363C-9258-4211-B69A-F1E5696D9D88}" type="slidenum">
              <a:rPr lang="en-GB" altLang="en-US">
                <a:cs typeface="Arial" pitchFamily="34" charset="0"/>
              </a:rPr>
              <a:pPr algn="r" eaLnBrk="1" hangingPunct="1">
                <a:spcBef>
                  <a:spcPct val="0"/>
                </a:spcBef>
              </a:pPr>
              <a:t>69</a:t>
            </a:fld>
            <a:endParaRPr lang="en-GB" altLang="en-US">
              <a:cs typeface="Arial" pitchFamily="34" charset="0"/>
            </a:endParaRPr>
          </a:p>
        </p:txBody>
      </p:sp>
    </p:spTree>
    <p:extLst>
      <p:ext uri="{BB962C8B-B14F-4D97-AF65-F5344CB8AC3E}">
        <p14:creationId xmlns:p14="http://schemas.microsoft.com/office/powerpoint/2010/main" val="27312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CCF369-BF71-4968-9C0C-B8A63BD87D38}" type="slidenum">
              <a:rPr lang="en-US" altLang="en-US" smtClean="0"/>
              <a:pPr/>
              <a:t>10</a:t>
            </a:fld>
            <a:endParaRPr lang="en-US" altLang="en-US"/>
          </a:p>
        </p:txBody>
      </p:sp>
    </p:spTree>
    <p:extLst>
      <p:ext uri="{BB962C8B-B14F-4D97-AF65-F5344CB8AC3E}">
        <p14:creationId xmlns:p14="http://schemas.microsoft.com/office/powerpoint/2010/main" val="865862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To the facilitator:</a:t>
            </a:r>
          </a:p>
          <a:p>
            <a:r>
              <a:rPr lang="en-US" altLang="en-US" b="1"/>
              <a:t>Explain to the participants how to deal with multi-dose vials of IPV after they are opened.</a:t>
            </a:r>
          </a:p>
          <a:p>
            <a:endParaRPr lang="en-US" altLang="en-US"/>
          </a:p>
          <a:p>
            <a:endParaRPr lang="en-US" altLang="en-US"/>
          </a:p>
          <a:p>
            <a:r>
              <a:rPr lang="en-US" altLang="en-US"/>
              <a:t>The WHO prequalified presentations of stand-alone IPV are unpreserved or preserved with 2 phenoxy-ethanol, which does not pass WHO requirements to effectively preserve the vaccine for 28 days. </a:t>
            </a:r>
          </a:p>
          <a:p>
            <a:r>
              <a:rPr lang="en-US" altLang="en-US"/>
              <a:t>Therefore, for all current prequalified IPV presentations, opened vials must be discarded at the end of the immunization session or 6 hours after opening, whichever comes first. </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368" eaLnBrk="0" hangingPunct="0">
              <a:spcBef>
                <a:spcPct val="30000"/>
              </a:spcBef>
              <a:defRPr sz="1200">
                <a:solidFill>
                  <a:schemeClr val="tx1"/>
                </a:solidFill>
                <a:latin typeface="Arial" pitchFamily="34" charset="0"/>
                <a:ea typeface="MS PGothic" pitchFamily="34" charset="-128"/>
              </a:defRPr>
            </a:lvl1pPr>
            <a:lvl2pPr marL="745996" indent="-286922" defTabSz="913368" eaLnBrk="0" hangingPunct="0">
              <a:spcBef>
                <a:spcPct val="30000"/>
              </a:spcBef>
              <a:defRPr sz="1200">
                <a:solidFill>
                  <a:schemeClr val="tx1"/>
                </a:solidFill>
                <a:latin typeface="Arial" pitchFamily="34" charset="0"/>
                <a:ea typeface="MS PGothic" pitchFamily="34" charset="-128"/>
              </a:defRPr>
            </a:lvl2pPr>
            <a:lvl3pPr marL="1147686" indent="-229537" defTabSz="913368" eaLnBrk="0" hangingPunct="0">
              <a:spcBef>
                <a:spcPct val="30000"/>
              </a:spcBef>
              <a:defRPr sz="1200">
                <a:solidFill>
                  <a:schemeClr val="tx1"/>
                </a:solidFill>
                <a:latin typeface="Arial" pitchFamily="34" charset="0"/>
                <a:ea typeface="MS PGothic" pitchFamily="34" charset="-128"/>
              </a:defRPr>
            </a:lvl3pPr>
            <a:lvl4pPr marL="1606761" indent="-229537" defTabSz="913368" eaLnBrk="0" hangingPunct="0">
              <a:spcBef>
                <a:spcPct val="30000"/>
              </a:spcBef>
              <a:defRPr sz="1200">
                <a:solidFill>
                  <a:schemeClr val="tx1"/>
                </a:solidFill>
                <a:latin typeface="Arial" pitchFamily="34" charset="0"/>
                <a:ea typeface="MS PGothic" pitchFamily="34" charset="-128"/>
              </a:defRPr>
            </a:lvl4pPr>
            <a:lvl5pPr marL="2065835" indent="-229537" defTabSz="913368" eaLnBrk="0" hangingPunct="0">
              <a:spcBef>
                <a:spcPct val="30000"/>
              </a:spcBef>
              <a:defRPr sz="1200">
                <a:solidFill>
                  <a:schemeClr val="tx1"/>
                </a:solidFill>
                <a:latin typeface="Arial" pitchFamily="34" charset="0"/>
                <a:ea typeface="MS PGothic" pitchFamily="34" charset="-128"/>
              </a:defRPr>
            </a:lvl5pPr>
            <a:lvl6pPr marL="2524910" indent="-229537" defTabSz="913368" eaLnBrk="0" fontAlgn="base" hangingPunct="0">
              <a:spcBef>
                <a:spcPct val="30000"/>
              </a:spcBef>
              <a:spcAft>
                <a:spcPct val="0"/>
              </a:spcAft>
              <a:defRPr sz="1200">
                <a:solidFill>
                  <a:schemeClr val="tx1"/>
                </a:solidFill>
                <a:latin typeface="Arial" pitchFamily="34" charset="0"/>
                <a:ea typeface="MS PGothic" pitchFamily="34" charset="-128"/>
              </a:defRPr>
            </a:lvl6pPr>
            <a:lvl7pPr marL="2983984" indent="-229537" defTabSz="913368" eaLnBrk="0" fontAlgn="base" hangingPunct="0">
              <a:spcBef>
                <a:spcPct val="30000"/>
              </a:spcBef>
              <a:spcAft>
                <a:spcPct val="0"/>
              </a:spcAft>
              <a:defRPr sz="1200">
                <a:solidFill>
                  <a:schemeClr val="tx1"/>
                </a:solidFill>
                <a:latin typeface="Arial" pitchFamily="34" charset="0"/>
                <a:ea typeface="MS PGothic" pitchFamily="34" charset="-128"/>
              </a:defRPr>
            </a:lvl7pPr>
            <a:lvl8pPr marL="3443059" indent="-229537" defTabSz="913368" eaLnBrk="0" fontAlgn="base" hangingPunct="0">
              <a:spcBef>
                <a:spcPct val="30000"/>
              </a:spcBef>
              <a:spcAft>
                <a:spcPct val="0"/>
              </a:spcAft>
              <a:defRPr sz="1200">
                <a:solidFill>
                  <a:schemeClr val="tx1"/>
                </a:solidFill>
                <a:latin typeface="Arial" pitchFamily="34" charset="0"/>
                <a:ea typeface="MS PGothic" pitchFamily="34" charset="-128"/>
              </a:defRPr>
            </a:lvl8pPr>
            <a:lvl9pPr marL="3902133" indent="-229537" defTabSz="91336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C243C0FD-3BEA-441B-9D7F-FD6675670562}" type="slidenum">
              <a:rPr lang="en-GB" altLang="en-US" smtClean="0">
                <a:cs typeface="Arial" pitchFamily="34" charset="0"/>
              </a:rPr>
              <a:pPr eaLnBrk="1" hangingPunct="1">
                <a:spcBef>
                  <a:spcPct val="0"/>
                </a:spcBef>
              </a:pPr>
              <a:t>70</a:t>
            </a:fld>
            <a:endParaRPr lang="en-GB" altLang="en-US">
              <a:cs typeface="Arial" pitchFamily="34" charset="0"/>
            </a:endParaRPr>
          </a:p>
        </p:txBody>
      </p:sp>
    </p:spTree>
    <p:extLst>
      <p:ext uri="{BB962C8B-B14F-4D97-AF65-F5344CB8AC3E}">
        <p14:creationId xmlns:p14="http://schemas.microsoft.com/office/powerpoint/2010/main" val="1558222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a:ln/>
        </p:spPr>
      </p:sp>
      <p:sp>
        <p:nvSpPr>
          <p:cNvPr id="450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To the facilitator:  </a:t>
            </a:r>
          </a:p>
          <a:p>
            <a:endParaRPr lang="en-US" altLang="en-US" b="1"/>
          </a:p>
        </p:txBody>
      </p:sp>
      <p:sp>
        <p:nvSpPr>
          <p:cNvPr id="4506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368" eaLnBrk="0" hangingPunct="0">
              <a:spcBef>
                <a:spcPct val="30000"/>
              </a:spcBef>
              <a:defRPr sz="1200">
                <a:solidFill>
                  <a:schemeClr val="tx1"/>
                </a:solidFill>
                <a:latin typeface="Arial" pitchFamily="34" charset="0"/>
                <a:ea typeface="MS PGothic" pitchFamily="34" charset="-128"/>
              </a:defRPr>
            </a:lvl1pPr>
            <a:lvl2pPr marL="745996" indent="-286922" defTabSz="913368" eaLnBrk="0" hangingPunct="0">
              <a:spcBef>
                <a:spcPct val="30000"/>
              </a:spcBef>
              <a:defRPr sz="1200">
                <a:solidFill>
                  <a:schemeClr val="tx1"/>
                </a:solidFill>
                <a:latin typeface="Arial" pitchFamily="34" charset="0"/>
                <a:ea typeface="MS PGothic" pitchFamily="34" charset="-128"/>
              </a:defRPr>
            </a:lvl2pPr>
            <a:lvl3pPr marL="1147686" indent="-229537" defTabSz="913368" eaLnBrk="0" hangingPunct="0">
              <a:spcBef>
                <a:spcPct val="30000"/>
              </a:spcBef>
              <a:defRPr sz="1200">
                <a:solidFill>
                  <a:schemeClr val="tx1"/>
                </a:solidFill>
                <a:latin typeface="Arial" pitchFamily="34" charset="0"/>
                <a:ea typeface="MS PGothic" pitchFamily="34" charset="-128"/>
              </a:defRPr>
            </a:lvl3pPr>
            <a:lvl4pPr marL="1606761" indent="-229537" defTabSz="913368" eaLnBrk="0" hangingPunct="0">
              <a:spcBef>
                <a:spcPct val="30000"/>
              </a:spcBef>
              <a:defRPr sz="1200">
                <a:solidFill>
                  <a:schemeClr val="tx1"/>
                </a:solidFill>
                <a:latin typeface="Arial" pitchFamily="34" charset="0"/>
                <a:ea typeface="MS PGothic" pitchFamily="34" charset="-128"/>
              </a:defRPr>
            </a:lvl4pPr>
            <a:lvl5pPr marL="2065835" indent="-229537" defTabSz="913368" eaLnBrk="0" hangingPunct="0">
              <a:spcBef>
                <a:spcPct val="30000"/>
              </a:spcBef>
              <a:defRPr sz="1200">
                <a:solidFill>
                  <a:schemeClr val="tx1"/>
                </a:solidFill>
                <a:latin typeface="Arial" pitchFamily="34" charset="0"/>
                <a:ea typeface="MS PGothic" pitchFamily="34" charset="-128"/>
              </a:defRPr>
            </a:lvl5pPr>
            <a:lvl6pPr marL="2524910" indent="-229537" defTabSz="913368" eaLnBrk="0" fontAlgn="base" hangingPunct="0">
              <a:spcBef>
                <a:spcPct val="30000"/>
              </a:spcBef>
              <a:spcAft>
                <a:spcPct val="0"/>
              </a:spcAft>
              <a:defRPr sz="1200">
                <a:solidFill>
                  <a:schemeClr val="tx1"/>
                </a:solidFill>
                <a:latin typeface="Arial" pitchFamily="34" charset="0"/>
                <a:ea typeface="MS PGothic" pitchFamily="34" charset="-128"/>
              </a:defRPr>
            </a:lvl6pPr>
            <a:lvl7pPr marL="2983984" indent="-229537" defTabSz="913368" eaLnBrk="0" fontAlgn="base" hangingPunct="0">
              <a:spcBef>
                <a:spcPct val="30000"/>
              </a:spcBef>
              <a:spcAft>
                <a:spcPct val="0"/>
              </a:spcAft>
              <a:defRPr sz="1200">
                <a:solidFill>
                  <a:schemeClr val="tx1"/>
                </a:solidFill>
                <a:latin typeface="Arial" pitchFamily="34" charset="0"/>
                <a:ea typeface="MS PGothic" pitchFamily="34" charset="-128"/>
              </a:defRPr>
            </a:lvl7pPr>
            <a:lvl8pPr marL="3443059" indent="-229537" defTabSz="913368" eaLnBrk="0" fontAlgn="base" hangingPunct="0">
              <a:spcBef>
                <a:spcPct val="30000"/>
              </a:spcBef>
              <a:spcAft>
                <a:spcPct val="0"/>
              </a:spcAft>
              <a:defRPr sz="1200">
                <a:solidFill>
                  <a:schemeClr val="tx1"/>
                </a:solidFill>
                <a:latin typeface="Arial" pitchFamily="34" charset="0"/>
                <a:ea typeface="MS PGothic" pitchFamily="34" charset="-128"/>
              </a:defRPr>
            </a:lvl8pPr>
            <a:lvl9pPr marL="3902133" indent="-229537" defTabSz="91336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F101A3DB-D0A3-436F-8C30-E58F0C58A665}" type="slidenum">
              <a:rPr lang="en-GB" altLang="en-US" smtClean="0">
                <a:cs typeface="Arial" pitchFamily="34" charset="0"/>
              </a:rPr>
              <a:pPr eaLnBrk="1" hangingPunct="1">
                <a:spcBef>
                  <a:spcPct val="0"/>
                </a:spcBef>
              </a:pPr>
              <a:t>78</a:t>
            </a:fld>
            <a:endParaRPr lang="en-GB" altLang="en-US">
              <a:cs typeface="Arial" pitchFamily="34" charset="0"/>
            </a:endParaRPr>
          </a:p>
        </p:txBody>
      </p:sp>
    </p:spTree>
    <p:extLst>
      <p:ext uri="{BB962C8B-B14F-4D97-AF65-F5344CB8AC3E}">
        <p14:creationId xmlns:p14="http://schemas.microsoft.com/office/powerpoint/2010/main" val="3784944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F8AC3EA0-D8C9-4895-82EB-97BF3F334162}" type="slidenum">
              <a:rPr lang="en-US" altLang="en-US"/>
              <a:pPr eaLnBrk="1" hangingPunct="1">
                <a:spcBef>
                  <a:spcPct val="0"/>
                </a:spcBef>
              </a:pPr>
              <a:t>82</a:t>
            </a:fld>
            <a:endParaRPr lang="en-US" altLang="en-US"/>
          </a:p>
        </p:txBody>
      </p:sp>
    </p:spTree>
    <p:extLst>
      <p:ext uri="{BB962C8B-B14F-4D97-AF65-F5344CB8AC3E}">
        <p14:creationId xmlns:p14="http://schemas.microsoft.com/office/powerpoint/2010/main" val="508317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BE22D4-8005-421E-893E-FD6F202754F2}" type="slidenum">
              <a:rPr lang="en-US" smtClean="0"/>
              <a:pPr/>
              <a:t>104</a:t>
            </a:fld>
            <a:endParaRPr lang="en-US"/>
          </a:p>
        </p:txBody>
      </p:sp>
    </p:spTree>
    <p:extLst>
      <p:ext uri="{BB962C8B-B14F-4D97-AF65-F5344CB8AC3E}">
        <p14:creationId xmlns:p14="http://schemas.microsoft.com/office/powerpoint/2010/main" val="2523785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Each dose of HPV vaccine delivered to every eligible girl should be recorded against their name in the register</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183B52FD-37F0-4A60-964C-9496B5770DC0}" type="slidenum">
              <a:rPr lang="en-GB" smtClean="0"/>
              <a:t>143</a:t>
            </a:fld>
            <a:endParaRPr lang="en-GB"/>
          </a:p>
        </p:txBody>
      </p:sp>
    </p:spTree>
    <p:extLst>
      <p:ext uri="{BB962C8B-B14F-4D97-AF65-F5344CB8AC3E}">
        <p14:creationId xmlns:p14="http://schemas.microsoft.com/office/powerpoint/2010/main" val="1927332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High levels of defaulting could be an indication of more systemic problems in the community, such as lack of confidence or trust in the vaccine, or in service delivery, such as stock outs.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2">
                    <a:lumMod val="60000"/>
                    <a:lumOff val="40000"/>
                  </a:schemeClr>
                </a:solidFill>
                <a:latin typeface="Arial" panose="020B0604020202020204" pitchFamily="34" charset="0"/>
                <a:cs typeface="Arial" panose="020B0604020202020204" pitchFamily="34" charset="0"/>
              </a:rPr>
              <a:t>The Reaching Every Children Strategy should be used to ensure high vaccination coverage and reduce drop-outs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183B52FD-37F0-4A60-964C-9496B5770DC0}" type="slidenum">
              <a:rPr lang="en-GB" smtClean="0"/>
              <a:t>146</a:t>
            </a:fld>
            <a:endParaRPr lang="en-GB"/>
          </a:p>
        </p:txBody>
      </p:sp>
    </p:spTree>
    <p:extLst>
      <p:ext uri="{BB962C8B-B14F-4D97-AF65-F5344CB8AC3E}">
        <p14:creationId xmlns:p14="http://schemas.microsoft.com/office/powerpoint/2010/main" val="2964299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183B52FD-37F0-4A60-964C-9496B5770DC0}" type="slidenum">
              <a:rPr lang="en-GB" smtClean="0"/>
              <a:t>147</a:t>
            </a:fld>
            <a:endParaRPr lang="en-GB"/>
          </a:p>
        </p:txBody>
      </p:sp>
    </p:spTree>
    <p:extLst>
      <p:ext uri="{BB962C8B-B14F-4D97-AF65-F5344CB8AC3E}">
        <p14:creationId xmlns:p14="http://schemas.microsoft.com/office/powerpoint/2010/main" val="2318297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CCF369-BF71-4968-9C0C-B8A63BD87D38}" type="slidenum">
              <a:rPr lang="en-US" altLang="en-US" smtClean="0"/>
              <a:pPr/>
              <a:t>155</a:t>
            </a:fld>
            <a:endParaRPr lang="en-US" altLang="en-US"/>
          </a:p>
        </p:txBody>
      </p:sp>
    </p:spTree>
    <p:extLst>
      <p:ext uri="{BB962C8B-B14F-4D97-AF65-F5344CB8AC3E}">
        <p14:creationId xmlns:p14="http://schemas.microsoft.com/office/powerpoint/2010/main" val="2614978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CCF369-BF71-4968-9C0C-B8A63BD87D38}" type="slidenum">
              <a:rPr lang="en-US" altLang="en-US" smtClean="0"/>
              <a:pPr/>
              <a:t>156</a:t>
            </a:fld>
            <a:endParaRPr lang="en-US" altLang="en-US"/>
          </a:p>
        </p:txBody>
      </p:sp>
    </p:spTree>
    <p:extLst>
      <p:ext uri="{BB962C8B-B14F-4D97-AF65-F5344CB8AC3E}">
        <p14:creationId xmlns:p14="http://schemas.microsoft.com/office/powerpoint/2010/main" val="1629802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CCF369-BF71-4968-9C0C-B8A63BD87D38}" type="slidenum">
              <a:rPr lang="en-US" altLang="en-US" smtClean="0"/>
              <a:pPr/>
              <a:t>157</a:t>
            </a:fld>
            <a:endParaRPr lang="en-US" altLang="en-US"/>
          </a:p>
        </p:txBody>
      </p:sp>
    </p:spTree>
    <p:extLst>
      <p:ext uri="{BB962C8B-B14F-4D97-AF65-F5344CB8AC3E}">
        <p14:creationId xmlns:p14="http://schemas.microsoft.com/office/powerpoint/2010/main" val="865862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Types = serotypes</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CCF369-BF71-4968-9C0C-B8A63BD87D38}" type="slidenum">
              <a:rPr lang="en-US" altLang="en-US" smtClean="0"/>
              <a:pPr/>
              <a:t>11</a:t>
            </a:fld>
            <a:endParaRPr lang="en-US" altLang="en-US"/>
          </a:p>
        </p:txBody>
      </p:sp>
    </p:spTree>
    <p:extLst>
      <p:ext uri="{BB962C8B-B14F-4D97-AF65-F5344CB8AC3E}">
        <p14:creationId xmlns:p14="http://schemas.microsoft.com/office/powerpoint/2010/main" val="2614978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CCF369-BF71-4968-9C0C-B8A63BD87D38}" type="slidenum">
              <a:rPr lang="en-US" altLang="en-US" smtClean="0"/>
              <a:pPr/>
              <a:t>158</a:t>
            </a:fld>
            <a:endParaRPr lang="en-US" altLang="en-US"/>
          </a:p>
        </p:txBody>
      </p:sp>
    </p:spTree>
    <p:extLst>
      <p:ext uri="{BB962C8B-B14F-4D97-AF65-F5344CB8AC3E}">
        <p14:creationId xmlns:p14="http://schemas.microsoft.com/office/powerpoint/2010/main" val="26149781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CCF369-BF71-4968-9C0C-B8A63BD87D38}" type="slidenum">
              <a:rPr lang="en-US" altLang="en-US" smtClean="0"/>
              <a:pPr/>
              <a:t>159</a:t>
            </a:fld>
            <a:endParaRPr lang="en-US" altLang="en-US"/>
          </a:p>
        </p:txBody>
      </p:sp>
    </p:spTree>
    <p:extLst>
      <p:ext uri="{BB962C8B-B14F-4D97-AF65-F5344CB8AC3E}">
        <p14:creationId xmlns:p14="http://schemas.microsoft.com/office/powerpoint/2010/main" val="869119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CCF369-BF71-4968-9C0C-B8A63BD87D38}" type="slidenum">
              <a:rPr lang="en-US" altLang="en-US" smtClean="0"/>
              <a:pPr/>
              <a:t>160</a:t>
            </a:fld>
            <a:endParaRPr lang="en-US" altLang="en-US"/>
          </a:p>
        </p:txBody>
      </p:sp>
    </p:spTree>
    <p:extLst>
      <p:ext uri="{BB962C8B-B14F-4D97-AF65-F5344CB8AC3E}">
        <p14:creationId xmlns:p14="http://schemas.microsoft.com/office/powerpoint/2010/main" val="26149781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CCF369-BF71-4968-9C0C-B8A63BD87D38}" type="slidenum">
              <a:rPr lang="en-US" altLang="en-US" smtClean="0"/>
              <a:pPr/>
              <a:t>161</a:t>
            </a:fld>
            <a:endParaRPr lang="en-US" altLang="en-US"/>
          </a:p>
        </p:txBody>
      </p:sp>
    </p:spTree>
    <p:extLst>
      <p:ext uri="{BB962C8B-B14F-4D97-AF65-F5344CB8AC3E}">
        <p14:creationId xmlns:p14="http://schemas.microsoft.com/office/powerpoint/2010/main" val="3179069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CCF369-BF71-4968-9C0C-B8A63BD87D38}" type="slidenum">
              <a:rPr lang="en-US" altLang="en-US" smtClean="0"/>
              <a:pPr/>
              <a:t>162</a:t>
            </a:fld>
            <a:endParaRPr lang="en-US" altLang="en-US"/>
          </a:p>
        </p:txBody>
      </p:sp>
    </p:spTree>
    <p:extLst>
      <p:ext uri="{BB962C8B-B14F-4D97-AF65-F5344CB8AC3E}">
        <p14:creationId xmlns:p14="http://schemas.microsoft.com/office/powerpoint/2010/main" val="7046526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CCF369-BF71-4968-9C0C-B8A63BD87D38}" type="slidenum">
              <a:rPr lang="en-US" altLang="en-US" smtClean="0"/>
              <a:pPr/>
              <a:t>164</a:t>
            </a:fld>
            <a:endParaRPr lang="en-US" altLang="en-US"/>
          </a:p>
        </p:txBody>
      </p:sp>
    </p:spTree>
    <p:extLst>
      <p:ext uri="{BB962C8B-B14F-4D97-AF65-F5344CB8AC3E}">
        <p14:creationId xmlns:p14="http://schemas.microsoft.com/office/powerpoint/2010/main" val="36041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rtl="0"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8688" rtl="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8688" rtl="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8688" rtl="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8688" rtl="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A0E70EBE-EE5A-4602-91EC-6FEEDC0882D6}" type="slidenum">
              <a:rPr lang="en-US" altLang="en-US">
                <a:solidFill>
                  <a:srgbClr val="000000"/>
                </a:solidFill>
                <a:ea typeface="MS PGothic" panose="020B0600070205080204" pitchFamily="34" charset="-128"/>
              </a:rPr>
              <a:pPr eaLnBrk="1" hangingPunct="1">
                <a:spcBef>
                  <a:spcPct val="0"/>
                </a:spcBef>
              </a:pPr>
              <a:t>12</a:t>
            </a:fld>
            <a:endParaRPr lang="en-US" altLang="en-US">
              <a:solidFill>
                <a:srgbClr val="000000"/>
              </a:solidFill>
              <a:ea typeface="MS PGothic" panose="020B0600070205080204" pitchFamily="34" charset="-128"/>
            </a:endParaRPr>
          </a:p>
        </p:txBody>
      </p:sp>
      <p:sp>
        <p:nvSpPr>
          <p:cNvPr id="35843" name="Rectangle 2"/>
          <p:cNvSpPr>
            <a:spLocks noGrp="1" noRot="1" noChangeAspect="1" noChangeArrowheads="1" noTextEdit="1"/>
          </p:cNvSpPr>
          <p:nvPr>
            <p:ph type="sldImg"/>
          </p:nvPr>
        </p:nvSpPr>
        <p:spPr>
          <a:xfrm>
            <a:off x="88900" y="746125"/>
            <a:ext cx="6627813" cy="3729038"/>
          </a:xfrm>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ea typeface="MS PGothic" panose="020B0600070205080204" pitchFamily="34" charset="-128"/>
                <a:cs typeface="Arial" panose="020B0604020202020204" pitchFamily="34" charset="0"/>
              </a:rPr>
              <a:t>The development of cervical cancer is very slow. It can take up to 20 years from infection with HPV to become cervical cancer. The initial infection of the cervix by HPV leads to a transient infection which can regress and be cleared or progress to a precancerous condition called dysplasia or Cervical </a:t>
            </a:r>
            <a:r>
              <a:rPr lang="en-GB" altLang="en-US" dirty="0" err="1">
                <a:latin typeface="Arial" panose="020B0604020202020204" pitchFamily="34" charset="0"/>
                <a:ea typeface="MS PGothic" panose="020B0600070205080204" pitchFamily="34" charset="-128"/>
                <a:cs typeface="Arial" panose="020B0604020202020204" pitchFamily="34" charset="0"/>
              </a:rPr>
              <a:t>Intraepthelial</a:t>
            </a:r>
            <a:r>
              <a:rPr lang="en-GB" altLang="en-US" dirty="0">
                <a:latin typeface="Arial" panose="020B0604020202020204" pitchFamily="34" charset="0"/>
                <a:ea typeface="MS PGothic" panose="020B0600070205080204" pitchFamily="34" charset="-128"/>
                <a:cs typeface="Arial" panose="020B0604020202020204" pitchFamily="34" charset="0"/>
              </a:rPr>
              <a:t> </a:t>
            </a:r>
            <a:r>
              <a:rPr lang="en-GB" altLang="en-US" dirty="0" err="1">
                <a:latin typeface="Arial" panose="020B0604020202020204" pitchFamily="34" charset="0"/>
                <a:ea typeface="MS PGothic" panose="020B0600070205080204" pitchFamily="34" charset="-128"/>
                <a:cs typeface="Arial" panose="020B0604020202020204" pitchFamily="34" charset="0"/>
              </a:rPr>
              <a:t>Neoplasia</a:t>
            </a:r>
            <a:r>
              <a:rPr lang="en-GB" altLang="en-US" dirty="0">
                <a:latin typeface="Arial" panose="020B0604020202020204" pitchFamily="34" charset="0"/>
                <a:ea typeface="MS PGothic" panose="020B0600070205080204" pitchFamily="34" charset="-128"/>
                <a:cs typeface="Arial" panose="020B0604020202020204" pitchFamily="34" charset="0"/>
              </a:rPr>
              <a:t> (CIN). While dysplasia itself does not cause health problems, left untreated, dysplasia sometimes progresses to an early form of cancer, and eventually There are many different types of HPV, and many do not cause problems. However, HPV types 16 and 18 cause over 70% of cervical cancer cases and other strains may cause genital warts. to invasive cervical cancer. </a:t>
            </a:r>
          </a:p>
          <a:p>
            <a:endParaRPr lang="en-US" altLang="en-US" dirty="0">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320754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CCF369-BF71-4968-9C0C-B8A63BD87D38}" type="slidenum">
              <a:rPr lang="en-US" altLang="en-US" smtClean="0"/>
              <a:pPr/>
              <a:t>13</a:t>
            </a:fld>
            <a:endParaRPr lang="en-US" altLang="en-US"/>
          </a:p>
        </p:txBody>
      </p:sp>
    </p:spTree>
    <p:extLst>
      <p:ext uri="{BB962C8B-B14F-4D97-AF65-F5344CB8AC3E}">
        <p14:creationId xmlns:p14="http://schemas.microsoft.com/office/powerpoint/2010/main" val="2614978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CCF369-BF71-4968-9C0C-B8A63BD87D38}" type="slidenum">
              <a:rPr lang="en-US" altLang="en-US" smtClean="0"/>
              <a:pPr/>
              <a:t>14</a:t>
            </a:fld>
            <a:endParaRPr lang="en-US" altLang="en-US"/>
          </a:p>
        </p:txBody>
      </p:sp>
    </p:spTree>
    <p:extLst>
      <p:ext uri="{BB962C8B-B14F-4D97-AF65-F5344CB8AC3E}">
        <p14:creationId xmlns:p14="http://schemas.microsoft.com/office/powerpoint/2010/main" val="2614978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MS PGothic" panose="020B0600070205080204" pitchFamily="34" charset="-128"/>
                <a:cs typeface="Arial" panose="020B0604020202020204" pitchFamily="34" charset="0"/>
              </a:rPr>
              <a:t>Luckily between HPV infection and the development of invasive cervical cancer, there is a critical stage known as pre-cancer stage.  This stage is extremely important for prevention and control of cervical cancer.  Intervention at this stage is a life saver. For comprehensive cervical cancer prevention and control, WHO recommends a three pronged approach: 1) Primary  prevention through HPV vaccination and health information and education to reduce high-risk sexual behaviour to limit HPV transmission/acquisition; 2) Secondary prevention consisting of screening and treating for the presence of precancerous lesions and early diagnosis and treatment of early cancer while the chance of cure is still good; 3) Tertiary prevention when the cancer is at an invasive stage, dealing with Treatment and Palliative care. The 3 components need to be implemented within the context of countries’ h</a:t>
            </a:r>
            <a:r>
              <a:rPr lang="en-US" altLang="en-US">
                <a:latin typeface="Arial" panose="020B0604020202020204" pitchFamily="34" charset="0"/>
                <a:ea typeface="MS PGothic" panose="020B0600070205080204" pitchFamily="34" charset="-128"/>
                <a:cs typeface="Arial" panose="020B0604020202020204" pitchFamily="34" charset="0"/>
              </a:rPr>
              <a:t>ealth systems, benefitting from and contributing to the different health systems components such as human resources, information systems, etc.</a:t>
            </a:r>
          </a:p>
          <a:p>
            <a:endParaRPr lang="en-US" altLang="en-US">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7995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p:spPr>
        <p:txBody>
          <a:bodyPr/>
          <a:lstStyle>
            <a:lvl1pPr defTabSz="927100" rtl="0"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7100" rtl="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7100" rtl="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7100" rtl="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7100" rtl="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n-US" altLang="en-US" sz="1300"/>
              <a:t>World Health Organization</a:t>
            </a:r>
          </a:p>
        </p:txBody>
      </p:sp>
      <p:sp>
        <p:nvSpPr>
          <p:cNvPr id="38915" name="Rectangle 3"/>
          <p:cNvSpPr>
            <a:spLocks noGrp="1" noChangeArrowheads="1"/>
          </p:cNvSpPr>
          <p:nvPr>
            <p:ph type="dt" sz="quarter" idx="1"/>
          </p:nvPr>
        </p:nvSpPr>
        <p:spPr>
          <a:noFill/>
        </p:spPr>
        <p:txBody>
          <a:bodyPr/>
          <a:lstStyle>
            <a:lvl1pPr defTabSz="927100" rtl="0"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7100" rtl="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7100" rtl="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7100" rtl="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7100" rtl="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5AE25484-AA74-4470-9E88-457EF67D9D57}" type="datetime3">
              <a:rPr lang="en-US" altLang="en-US" sz="1300" smtClean="0"/>
              <a:pPr eaLnBrk="1" hangingPunct="1">
                <a:spcBef>
                  <a:spcPct val="0"/>
                </a:spcBef>
              </a:pPr>
              <a:t>2 April 2021</a:t>
            </a:fld>
            <a:endParaRPr lang="en-US" altLang="en-US" sz="1300"/>
          </a:p>
        </p:txBody>
      </p:sp>
      <p:sp>
        <p:nvSpPr>
          <p:cNvPr id="38916" name="Rectangle 2"/>
          <p:cNvSpPr txBox="1">
            <a:spLocks noGrp="1" noChangeArrowheads="1"/>
          </p:cNvSpPr>
          <p:nvPr/>
        </p:nvSpPr>
        <p:spPr bwMode="auto">
          <a:xfrm>
            <a:off x="0" y="0"/>
            <a:ext cx="29495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03" tIns="46402" rIns="92803" bIns="46402"/>
          <a:lstStyle>
            <a:lvl1pPr defTabSz="928688" rtl="0"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8688" rtl="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8688" rtl="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8688" rtl="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8688" rtl="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rtl="1" eaLnBrk="1" hangingPunct="1">
              <a:spcBef>
                <a:spcPct val="0"/>
              </a:spcBef>
            </a:pPr>
            <a:r>
              <a:rPr lang="en-GB" altLang="en-US" b="0"/>
              <a:t>World Health Organization</a:t>
            </a:r>
          </a:p>
        </p:txBody>
      </p:sp>
      <p:sp>
        <p:nvSpPr>
          <p:cNvPr id="38917" name="Rectangle 3"/>
          <p:cNvSpPr txBox="1">
            <a:spLocks noGrp="1" noChangeArrowheads="1"/>
          </p:cNvSpPr>
          <p:nvPr/>
        </p:nvSpPr>
        <p:spPr bwMode="auto">
          <a:xfrm>
            <a:off x="3854450" y="0"/>
            <a:ext cx="29495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03" tIns="46402" rIns="92803" bIns="46402"/>
          <a:lstStyle>
            <a:lvl1pPr defTabSz="928688" rtl="0"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8688" rtl="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8688" rtl="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8688" rtl="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8688" rtl="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pPr>
            <a:fld id="{C2417ADC-080E-47D5-9834-7D94B5D1E213}" type="datetime3">
              <a:rPr lang="en-GB" altLang="en-US" b="0"/>
              <a:pPr algn="r" rtl="1" eaLnBrk="1" hangingPunct="1">
                <a:spcBef>
                  <a:spcPct val="0"/>
                </a:spcBef>
              </a:pPr>
              <a:t>2 April, 2021</a:t>
            </a:fld>
            <a:endParaRPr lang="en-GB" altLang="en-US" b="0"/>
          </a:p>
        </p:txBody>
      </p:sp>
      <p:sp>
        <p:nvSpPr>
          <p:cNvPr id="38918" name="Rectangle 7"/>
          <p:cNvSpPr txBox="1">
            <a:spLocks noGrp="1" noChangeArrowheads="1"/>
          </p:cNvSpPr>
          <p:nvPr/>
        </p:nvSpPr>
        <p:spPr bwMode="auto">
          <a:xfrm>
            <a:off x="3854450" y="9439275"/>
            <a:ext cx="29495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03" tIns="46402" rIns="92803" bIns="46402" anchor="b"/>
          <a:lstStyle>
            <a:lvl1pPr defTabSz="928688" rtl="0"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8688" rtl="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8688" rtl="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8688" rtl="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8688" rtl="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pPr>
            <a:fld id="{36BAF320-C2A8-4808-A4AE-F26070594454}" type="slidenum">
              <a:rPr lang="en-GB" altLang="en-US" b="0"/>
              <a:pPr algn="r" rtl="1" eaLnBrk="1" hangingPunct="1">
                <a:spcBef>
                  <a:spcPct val="0"/>
                </a:spcBef>
              </a:pPr>
              <a:t>16</a:t>
            </a:fld>
            <a:endParaRPr lang="en-GB" altLang="en-US" b="0"/>
          </a:p>
        </p:txBody>
      </p:sp>
      <p:sp>
        <p:nvSpPr>
          <p:cNvPr id="38919" name="Rectangle 2"/>
          <p:cNvSpPr>
            <a:spLocks noGrp="1" noRot="1" noChangeAspect="1" noChangeArrowheads="1" noTextEdit="1"/>
          </p:cNvSpPr>
          <p:nvPr>
            <p:ph type="sldImg"/>
          </p:nvPr>
        </p:nvSpPr>
        <p:spPr>
          <a:xfrm>
            <a:off x="90488" y="744538"/>
            <a:ext cx="6626225" cy="3727450"/>
          </a:xfrm>
          <a:ln/>
        </p:spPr>
      </p:sp>
      <p:sp>
        <p:nvSpPr>
          <p:cNvPr id="38920" name="Rectangle 3"/>
          <p:cNvSpPr>
            <a:spLocks noGrp="1" noChangeArrowheads="1"/>
          </p:cNvSpPr>
          <p:nvPr>
            <p:ph type="body" idx="1"/>
          </p:nvPr>
        </p:nvSpPr>
        <p:spPr>
          <a:xfrm>
            <a:off x="522288" y="4724400"/>
            <a:ext cx="5905500" cy="4470400"/>
          </a:xfrm>
          <a:noFill/>
        </p:spPr>
        <p:txBody>
          <a:bodyPr lIns="92803" tIns="46402" rIns="92803" bIns="46402"/>
          <a:lstStyle/>
          <a:p>
            <a:r>
              <a:rPr lang="en-US" altLang="en-US" sz="1000" dirty="0">
                <a:latin typeface="Arial" panose="020B0604020202020204" pitchFamily="34" charset="0"/>
                <a:cs typeface="Arial" panose="020B0604020202020204" pitchFamily="34" charset="0"/>
              </a:rPr>
              <a:t>To consider comprehensive cervical cancer prevention and control, we need to briefly review the natural history of HPV infection.</a:t>
            </a:r>
          </a:p>
          <a:p>
            <a:r>
              <a:rPr lang="en-US" altLang="en-US" sz="1000" dirty="0">
                <a:latin typeface="Arial" panose="020B0604020202020204" pitchFamily="34" charset="0"/>
                <a:cs typeface="Arial" panose="020B0604020202020204" pitchFamily="34" charset="0"/>
              </a:rPr>
              <a:t>Unlike most of the diseases that infant vaccines prevent (for example measles or rotavirus diarrhea), cervical cancer is not an acute or quick disease – it is a chronic disease that takes years to develop.   Let us take a look at the diagram on this slide, going from left to right.  A person who is susceptible gets exposed to human papillomavirus and first develops an acute infection.  Most people are exposed and get infected by HPV soon after becoming sexually active.  There are some 90 or so different HPV types.  A handful of HPV types cause cervical cancer. HPV types 16 and 18 cause around 70% of cervical cancers throughout the world.  HPV infection with the cervical cancer causing HPV types is asymptomatic.  Most women who get infected are able to resolve the infection and are then immune to the HPV type with which they were infected.  But some women have HPV infections that persist; they are chronically infected.  Chronic infection with HPV 16, 18 or one of the other cancerous types will lead to precancerous lesions in around 5-15 years.  At this point, cervical cancer screening offers the ability to detect the lesion.  If a precancerous lesion is identified during screening, it can be removed as an outpatient and no cancer will develop.  However, if there is no intervention, the precancerous lesion will progress over the coming years to cervical cancer.  In these later years, if screening takes place and cervical cancer is detected, early cervical cancer lesions can also be readily treated, while later and larger cervical cancer lesions are more difficult to treat.   Women who are </a:t>
            </a:r>
            <a:r>
              <a:rPr lang="en-US" altLang="en-US" sz="1000" dirty="0" err="1">
                <a:latin typeface="Arial" panose="020B0604020202020204" pitchFamily="34" charset="0"/>
                <a:cs typeface="Arial" panose="020B0604020202020204" pitchFamily="34" charset="0"/>
              </a:rPr>
              <a:t>immunocompromised</a:t>
            </a:r>
            <a:r>
              <a:rPr lang="en-US" altLang="en-US" sz="1000" dirty="0">
                <a:latin typeface="Arial" panose="020B0604020202020204" pitchFamily="34" charset="0"/>
                <a:cs typeface="Arial" panose="020B0604020202020204" pitchFamily="34" charset="0"/>
              </a:rPr>
              <a:t>, such as those living with HIV infection, have faster progression from chronic infection to precancerous and cancerous lesions.  The shorter time intervals are typical timeframes for women who have impaired immune systems, while the longer time intervals you see on this timeline are for women with normal immune systems.</a:t>
            </a:r>
          </a:p>
          <a:p>
            <a:r>
              <a:rPr lang="en-US" altLang="en-US" sz="1000" dirty="0">
                <a:latin typeface="Arial" panose="020B0604020202020204" pitchFamily="34" charset="0"/>
                <a:cs typeface="Arial" panose="020B0604020202020204" pitchFamily="34" charset="0"/>
              </a:rPr>
              <a:t>The 3 dotted lines on this figure depict the opportunities for prevention and control.  HPV vaccination offers the earliest opportunity to prevent cervical cancer before a girl is even infected.  The important message of this slide, however, is that cervical cancer is a slow disease over decades that is readily preventable – if options for prevention were in place, no woman should have to die of cervical cancer.</a:t>
            </a:r>
          </a:p>
          <a:p>
            <a:pPr eaLnBrk="1" hangingPunct="1"/>
            <a:endParaRPr lang="en-US"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5164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CCF369-BF71-4968-9C0C-B8A63BD87D38}" type="slidenum">
              <a:rPr lang="en-US" altLang="en-US" smtClean="0"/>
              <a:pPr/>
              <a:t>17</a:t>
            </a:fld>
            <a:endParaRPr lang="en-US" altLang="en-US"/>
          </a:p>
        </p:txBody>
      </p:sp>
    </p:spTree>
    <p:extLst>
      <p:ext uri="{BB962C8B-B14F-4D97-AF65-F5344CB8AC3E}">
        <p14:creationId xmlns:p14="http://schemas.microsoft.com/office/powerpoint/2010/main" val="3179069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6D8E5-29FA-47E7-BF42-4C9A48719C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F6FE7A-ECAE-4020-A36D-298A94C382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26D585-72EB-43B9-8E3F-33EC6E570DA4}"/>
              </a:ext>
            </a:extLst>
          </p:cNvPr>
          <p:cNvSpPr>
            <a:spLocks noGrp="1"/>
          </p:cNvSpPr>
          <p:nvPr>
            <p:ph type="dt" sz="half" idx="10"/>
          </p:nvPr>
        </p:nvSpPr>
        <p:spPr/>
        <p:txBody>
          <a:bodyPr/>
          <a:lstStyle/>
          <a:p>
            <a:fld id="{AF786F8A-0AD1-4671-AE69-071EBBEC3790}" type="datetimeFigureOut">
              <a:rPr lang="en-US" smtClean="0"/>
              <a:t>4/2/2021</a:t>
            </a:fld>
            <a:endParaRPr lang="en-US"/>
          </a:p>
        </p:txBody>
      </p:sp>
      <p:sp>
        <p:nvSpPr>
          <p:cNvPr id="5" name="Footer Placeholder 4">
            <a:extLst>
              <a:ext uri="{FF2B5EF4-FFF2-40B4-BE49-F238E27FC236}">
                <a16:creationId xmlns:a16="http://schemas.microsoft.com/office/drawing/2014/main" id="{997FF910-47C7-4673-8F27-E7CC31F35D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79334-3005-4AB2-B2CD-CDC403DD1AAE}"/>
              </a:ext>
            </a:extLst>
          </p:cNvPr>
          <p:cNvSpPr>
            <a:spLocks noGrp="1"/>
          </p:cNvSpPr>
          <p:nvPr>
            <p:ph type="sldNum" sz="quarter" idx="12"/>
          </p:nvPr>
        </p:nvSpPr>
        <p:spPr/>
        <p:txBody>
          <a:bodyPr/>
          <a:lstStyle/>
          <a:p>
            <a:fld id="{5B1F3954-5C51-48E9-A4B4-BE400B9A9F4E}" type="slidenum">
              <a:rPr lang="en-US" smtClean="0"/>
              <a:t>‹#›</a:t>
            </a:fld>
            <a:endParaRPr lang="en-US"/>
          </a:p>
        </p:txBody>
      </p:sp>
    </p:spTree>
    <p:extLst>
      <p:ext uri="{BB962C8B-B14F-4D97-AF65-F5344CB8AC3E}">
        <p14:creationId xmlns:p14="http://schemas.microsoft.com/office/powerpoint/2010/main" val="2190241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A206B-D3CF-4C3D-BCF4-0D066CB013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567187-59B2-41B7-80FB-54BC447D9E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AA61E-28EF-43C6-8DC3-CE52DEFA2826}"/>
              </a:ext>
            </a:extLst>
          </p:cNvPr>
          <p:cNvSpPr>
            <a:spLocks noGrp="1"/>
          </p:cNvSpPr>
          <p:nvPr>
            <p:ph type="dt" sz="half" idx="10"/>
          </p:nvPr>
        </p:nvSpPr>
        <p:spPr/>
        <p:txBody>
          <a:bodyPr/>
          <a:lstStyle/>
          <a:p>
            <a:fld id="{AF786F8A-0AD1-4671-AE69-071EBBEC3790}" type="datetimeFigureOut">
              <a:rPr lang="en-US" smtClean="0"/>
              <a:t>4/2/2021</a:t>
            </a:fld>
            <a:endParaRPr lang="en-US"/>
          </a:p>
        </p:txBody>
      </p:sp>
      <p:sp>
        <p:nvSpPr>
          <p:cNvPr id="5" name="Footer Placeholder 4">
            <a:extLst>
              <a:ext uri="{FF2B5EF4-FFF2-40B4-BE49-F238E27FC236}">
                <a16:creationId xmlns:a16="http://schemas.microsoft.com/office/drawing/2014/main" id="{11AD3AAF-3C73-432E-9F09-A7DA741936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86D5C6-800D-4411-B547-3224E65B22C8}"/>
              </a:ext>
            </a:extLst>
          </p:cNvPr>
          <p:cNvSpPr>
            <a:spLocks noGrp="1"/>
          </p:cNvSpPr>
          <p:nvPr>
            <p:ph type="sldNum" sz="quarter" idx="12"/>
          </p:nvPr>
        </p:nvSpPr>
        <p:spPr/>
        <p:txBody>
          <a:bodyPr/>
          <a:lstStyle/>
          <a:p>
            <a:fld id="{5B1F3954-5C51-48E9-A4B4-BE400B9A9F4E}" type="slidenum">
              <a:rPr lang="en-US" smtClean="0"/>
              <a:t>‹#›</a:t>
            </a:fld>
            <a:endParaRPr lang="en-US"/>
          </a:p>
        </p:txBody>
      </p:sp>
    </p:spTree>
    <p:extLst>
      <p:ext uri="{BB962C8B-B14F-4D97-AF65-F5344CB8AC3E}">
        <p14:creationId xmlns:p14="http://schemas.microsoft.com/office/powerpoint/2010/main" val="3416274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B95CAD-BDF1-4748-B774-AF32456E19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F61EBD-7A6E-4F97-9A28-C8D7732988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BD3950-2ACA-44F8-826B-C1D5D98BA326}"/>
              </a:ext>
            </a:extLst>
          </p:cNvPr>
          <p:cNvSpPr>
            <a:spLocks noGrp="1"/>
          </p:cNvSpPr>
          <p:nvPr>
            <p:ph type="dt" sz="half" idx="10"/>
          </p:nvPr>
        </p:nvSpPr>
        <p:spPr/>
        <p:txBody>
          <a:bodyPr/>
          <a:lstStyle/>
          <a:p>
            <a:fld id="{AF786F8A-0AD1-4671-AE69-071EBBEC3790}" type="datetimeFigureOut">
              <a:rPr lang="en-US" smtClean="0"/>
              <a:t>4/2/2021</a:t>
            </a:fld>
            <a:endParaRPr lang="en-US"/>
          </a:p>
        </p:txBody>
      </p:sp>
      <p:sp>
        <p:nvSpPr>
          <p:cNvPr id="5" name="Footer Placeholder 4">
            <a:extLst>
              <a:ext uri="{FF2B5EF4-FFF2-40B4-BE49-F238E27FC236}">
                <a16:creationId xmlns:a16="http://schemas.microsoft.com/office/drawing/2014/main" id="{FCA3688C-2520-4480-AFDA-DCD494752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725B2-47A8-4CEB-9EB4-B6F1565C57ED}"/>
              </a:ext>
            </a:extLst>
          </p:cNvPr>
          <p:cNvSpPr>
            <a:spLocks noGrp="1"/>
          </p:cNvSpPr>
          <p:nvPr>
            <p:ph type="sldNum" sz="quarter" idx="12"/>
          </p:nvPr>
        </p:nvSpPr>
        <p:spPr/>
        <p:txBody>
          <a:bodyPr/>
          <a:lstStyle/>
          <a:p>
            <a:fld id="{5B1F3954-5C51-48E9-A4B4-BE400B9A9F4E}" type="slidenum">
              <a:rPr lang="en-US" smtClean="0"/>
              <a:t>‹#›</a:t>
            </a:fld>
            <a:endParaRPr lang="en-US"/>
          </a:p>
        </p:txBody>
      </p:sp>
    </p:spTree>
    <p:extLst>
      <p:ext uri="{BB962C8B-B14F-4D97-AF65-F5344CB8AC3E}">
        <p14:creationId xmlns:p14="http://schemas.microsoft.com/office/powerpoint/2010/main" val="1953764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9648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10" name="Rectangle 9"/>
          <p:cNvSpPr/>
          <p:nvPr userDrawn="1"/>
        </p:nvSpPr>
        <p:spPr bwMode="auto">
          <a:xfrm>
            <a:off x="0" y="0"/>
            <a:ext cx="12192000" cy="4464996"/>
          </a:xfrm>
          <a:prstGeom prst="rect">
            <a:avLst/>
          </a:prstGeom>
          <a:solidFill>
            <a:schemeClr val="accent4">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chemeClr val="accent1">
                  <a:lumMod val="50000"/>
                </a:schemeClr>
              </a:solidFill>
              <a:latin typeface="Segoe" pitchFamily="34" charset="0"/>
            </a:endParaRPr>
          </a:p>
        </p:txBody>
      </p:sp>
      <p:sp>
        <p:nvSpPr>
          <p:cNvPr id="2" name="Title 1"/>
          <p:cNvSpPr>
            <a:spLocks noGrp="1"/>
          </p:cNvSpPr>
          <p:nvPr>
            <p:ph type="ctrTitle"/>
          </p:nvPr>
        </p:nvSpPr>
        <p:spPr>
          <a:xfrm>
            <a:off x="609601" y="517304"/>
            <a:ext cx="10968567" cy="488019"/>
          </a:xfrm>
        </p:spPr>
        <p:txBody>
          <a:bodyPr wrap="square" tIns="0">
            <a:spAutoFit/>
          </a:bodyPr>
          <a:lstStyle>
            <a:lvl1pPr>
              <a:lnSpc>
                <a:spcPct val="77000"/>
              </a:lnSpc>
              <a:defRPr sz="3600" cap="none" spc="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709287" y="5223085"/>
            <a:ext cx="7592279" cy="460639"/>
          </a:xfrm>
        </p:spPr>
        <p:txBody>
          <a:bodyPr wrap="square" anchor="t" anchorCtr="0">
            <a:noAutofit/>
          </a:bodyPr>
          <a:lstStyle>
            <a:lvl1pPr marL="0" indent="0" algn="l">
              <a:lnSpc>
                <a:spcPts val="2200"/>
              </a:lnSpc>
              <a:spcBef>
                <a:spcPts val="0"/>
              </a:spcBef>
              <a:spcAft>
                <a:spcPts val="0"/>
              </a:spcAft>
              <a:buNone/>
              <a:defRPr sz="1700" spc="0" baseline="0">
                <a:solidFill>
                  <a:schemeClr val="accent2"/>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9" name="Text Placeholder 8"/>
          <p:cNvSpPr>
            <a:spLocks noGrp="1"/>
          </p:cNvSpPr>
          <p:nvPr>
            <p:ph type="body" sz="quarter" idx="14" hasCustomPrompt="1"/>
          </p:nvPr>
        </p:nvSpPr>
        <p:spPr>
          <a:xfrm>
            <a:off x="609600" y="1567988"/>
            <a:ext cx="10968568" cy="1241081"/>
          </a:xfrm>
        </p:spPr>
        <p:txBody>
          <a:bodyPr/>
          <a:lstStyle>
            <a:lvl1pPr marL="0" indent="0">
              <a:lnSpc>
                <a:spcPts val="2600"/>
              </a:lnSpc>
              <a:spcAft>
                <a:spcPts val="400"/>
              </a:spcAft>
              <a:buNone/>
              <a:defRPr>
                <a:solidFill>
                  <a:srgbClr val="FFFFFF"/>
                </a:solidFill>
              </a:defRPr>
            </a:lvl1pPr>
            <a:lvl2pPr marL="0" indent="0">
              <a:lnSpc>
                <a:spcPts val="2800"/>
              </a:lnSpc>
              <a:spcAft>
                <a:spcPts val="600"/>
              </a:spcAft>
              <a:buNone/>
              <a:defRPr sz="2400" b="1">
                <a:solidFill>
                  <a:srgbClr val="FFFFFF"/>
                </a:solidFill>
              </a:defRPr>
            </a:lvl2pPr>
            <a:lvl3pPr marL="0" indent="0">
              <a:lnSpc>
                <a:spcPts val="2800"/>
              </a:lnSpc>
              <a:spcAft>
                <a:spcPts val="600"/>
              </a:spcAft>
              <a:buNone/>
              <a:defRPr sz="2400" b="1">
                <a:solidFill>
                  <a:srgbClr val="FFFFFF"/>
                </a:solidFill>
              </a:defRPr>
            </a:lvl3pPr>
            <a:lvl4pPr>
              <a:buNone/>
              <a:defRPr/>
            </a:lvl4pPr>
            <a:lvl5pPr>
              <a:buNone/>
              <a:defRPr/>
            </a:lvl5pPr>
          </a:lstStyle>
          <a:p>
            <a:pPr lvl="1"/>
            <a:r>
              <a:rPr lang="en-US" dirty="0"/>
              <a:t>Second level</a:t>
            </a:r>
          </a:p>
          <a:p>
            <a:pPr lvl="2"/>
            <a:r>
              <a:rPr lang="en-US" dirty="0"/>
              <a:t>Third level</a:t>
            </a:r>
          </a:p>
        </p:txBody>
      </p:sp>
    </p:spTree>
    <p:extLst>
      <p:ext uri="{BB962C8B-B14F-4D97-AF65-F5344CB8AC3E}">
        <p14:creationId xmlns:p14="http://schemas.microsoft.com/office/powerpoint/2010/main" val="374569200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69"/>
          <p:cNvSpPr>
            <a:spLocks noGrp="1" noChangeArrowheads="1"/>
          </p:cNvSpPr>
          <p:nvPr>
            <p:ph type="dt" sz="half" idx="10"/>
          </p:nvPr>
        </p:nvSpPr>
        <p:spPr/>
        <p:txBody>
          <a:bodyPr/>
          <a:lstStyle>
            <a:lvl1pPr>
              <a:defRPr/>
            </a:lvl1pPr>
          </a:lstStyle>
          <a:p>
            <a:pPr>
              <a:defRPr/>
            </a:pPr>
            <a:endParaRPr lang="en-US"/>
          </a:p>
        </p:txBody>
      </p:sp>
      <p:sp>
        <p:nvSpPr>
          <p:cNvPr id="5" name="Rectangle 70"/>
          <p:cNvSpPr>
            <a:spLocks noGrp="1" noChangeArrowheads="1"/>
          </p:cNvSpPr>
          <p:nvPr>
            <p:ph type="ftr" sz="quarter" idx="11"/>
          </p:nvPr>
        </p:nvSpPr>
        <p:spPr/>
        <p:txBody>
          <a:bodyPr/>
          <a:lstStyle>
            <a:lvl1pPr>
              <a:defRPr/>
            </a:lvl1pPr>
          </a:lstStyle>
          <a:p>
            <a:pPr>
              <a:defRPr/>
            </a:pPr>
            <a:endParaRPr lang="en-US"/>
          </a:p>
        </p:txBody>
      </p:sp>
      <p:sp>
        <p:nvSpPr>
          <p:cNvPr id="6" name="Rectangle 71"/>
          <p:cNvSpPr>
            <a:spLocks noGrp="1" noChangeArrowheads="1"/>
          </p:cNvSpPr>
          <p:nvPr>
            <p:ph type="sldNum" sz="quarter" idx="12"/>
          </p:nvPr>
        </p:nvSpPr>
        <p:spPr/>
        <p:txBody>
          <a:bodyPr/>
          <a:lstStyle>
            <a:lvl1pPr>
              <a:defRPr/>
            </a:lvl1pPr>
          </a:lstStyle>
          <a:p>
            <a:fld id="{1AD686BD-F0C6-4567-88AB-590F4C172C1D}" type="slidenum">
              <a:rPr lang="en-US" altLang="en-US"/>
              <a:pPr/>
              <a:t>‹#›</a:t>
            </a:fld>
            <a:endParaRPr lang="en-US" altLang="en-US"/>
          </a:p>
        </p:txBody>
      </p:sp>
    </p:spTree>
    <p:extLst>
      <p:ext uri="{BB962C8B-B14F-4D97-AF65-F5344CB8AC3E}">
        <p14:creationId xmlns:p14="http://schemas.microsoft.com/office/powerpoint/2010/main" val="954512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8FECC-C70D-478F-AAF5-540628636C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FBB244-991B-4318-B570-63839817E8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DFD1D-BDF5-4F3A-A9D9-1649D429E38F}"/>
              </a:ext>
            </a:extLst>
          </p:cNvPr>
          <p:cNvSpPr>
            <a:spLocks noGrp="1"/>
          </p:cNvSpPr>
          <p:nvPr>
            <p:ph type="dt" sz="half" idx="10"/>
          </p:nvPr>
        </p:nvSpPr>
        <p:spPr/>
        <p:txBody>
          <a:bodyPr/>
          <a:lstStyle/>
          <a:p>
            <a:fld id="{AF786F8A-0AD1-4671-AE69-071EBBEC3790}" type="datetimeFigureOut">
              <a:rPr lang="en-US" smtClean="0"/>
              <a:t>4/2/2021</a:t>
            </a:fld>
            <a:endParaRPr lang="en-US"/>
          </a:p>
        </p:txBody>
      </p:sp>
      <p:sp>
        <p:nvSpPr>
          <p:cNvPr id="5" name="Footer Placeholder 4">
            <a:extLst>
              <a:ext uri="{FF2B5EF4-FFF2-40B4-BE49-F238E27FC236}">
                <a16:creationId xmlns:a16="http://schemas.microsoft.com/office/drawing/2014/main" id="{F78BEF8E-1956-40E1-96DC-44F5A33D68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676653-D00E-4548-942D-E93CA9234A03}"/>
              </a:ext>
            </a:extLst>
          </p:cNvPr>
          <p:cNvSpPr>
            <a:spLocks noGrp="1"/>
          </p:cNvSpPr>
          <p:nvPr>
            <p:ph type="sldNum" sz="quarter" idx="12"/>
          </p:nvPr>
        </p:nvSpPr>
        <p:spPr/>
        <p:txBody>
          <a:bodyPr/>
          <a:lstStyle/>
          <a:p>
            <a:fld id="{5B1F3954-5C51-48E9-A4B4-BE400B9A9F4E}" type="slidenum">
              <a:rPr lang="en-US" smtClean="0"/>
              <a:t>‹#›</a:t>
            </a:fld>
            <a:endParaRPr lang="en-US"/>
          </a:p>
        </p:txBody>
      </p:sp>
    </p:spTree>
    <p:extLst>
      <p:ext uri="{BB962C8B-B14F-4D97-AF65-F5344CB8AC3E}">
        <p14:creationId xmlns:p14="http://schemas.microsoft.com/office/powerpoint/2010/main" val="184554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670CD-6B2F-4B72-80A4-BD8060BD2D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C798F9-9569-4039-AB48-3F743D83FA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912900-8838-4E9C-BD12-6D9949854522}"/>
              </a:ext>
            </a:extLst>
          </p:cNvPr>
          <p:cNvSpPr>
            <a:spLocks noGrp="1"/>
          </p:cNvSpPr>
          <p:nvPr>
            <p:ph type="dt" sz="half" idx="10"/>
          </p:nvPr>
        </p:nvSpPr>
        <p:spPr/>
        <p:txBody>
          <a:bodyPr/>
          <a:lstStyle/>
          <a:p>
            <a:fld id="{AF786F8A-0AD1-4671-AE69-071EBBEC3790}" type="datetimeFigureOut">
              <a:rPr lang="en-US" smtClean="0"/>
              <a:t>4/2/2021</a:t>
            </a:fld>
            <a:endParaRPr lang="en-US"/>
          </a:p>
        </p:txBody>
      </p:sp>
      <p:sp>
        <p:nvSpPr>
          <p:cNvPr id="5" name="Footer Placeholder 4">
            <a:extLst>
              <a:ext uri="{FF2B5EF4-FFF2-40B4-BE49-F238E27FC236}">
                <a16:creationId xmlns:a16="http://schemas.microsoft.com/office/drawing/2014/main" id="{B224F8B3-6E59-4297-A855-1B9BEA50FE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F5C509-BB67-46A1-B23A-BB114DDB6A15}"/>
              </a:ext>
            </a:extLst>
          </p:cNvPr>
          <p:cNvSpPr>
            <a:spLocks noGrp="1"/>
          </p:cNvSpPr>
          <p:nvPr>
            <p:ph type="sldNum" sz="quarter" idx="12"/>
          </p:nvPr>
        </p:nvSpPr>
        <p:spPr/>
        <p:txBody>
          <a:bodyPr/>
          <a:lstStyle/>
          <a:p>
            <a:fld id="{5B1F3954-5C51-48E9-A4B4-BE400B9A9F4E}" type="slidenum">
              <a:rPr lang="en-US" smtClean="0"/>
              <a:t>‹#›</a:t>
            </a:fld>
            <a:endParaRPr lang="en-US"/>
          </a:p>
        </p:txBody>
      </p:sp>
    </p:spTree>
    <p:extLst>
      <p:ext uri="{BB962C8B-B14F-4D97-AF65-F5344CB8AC3E}">
        <p14:creationId xmlns:p14="http://schemas.microsoft.com/office/powerpoint/2010/main" val="1558433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0EBA7-B9B3-4D2D-BD26-6D78A673CF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4B7ABA-FEFD-4B0A-838B-13B9B3314B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7E5D99-A856-47E7-A2A5-BAAA27A976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26DD75-D070-4BFF-A832-322F8C855029}"/>
              </a:ext>
            </a:extLst>
          </p:cNvPr>
          <p:cNvSpPr>
            <a:spLocks noGrp="1"/>
          </p:cNvSpPr>
          <p:nvPr>
            <p:ph type="dt" sz="half" idx="10"/>
          </p:nvPr>
        </p:nvSpPr>
        <p:spPr/>
        <p:txBody>
          <a:bodyPr/>
          <a:lstStyle/>
          <a:p>
            <a:fld id="{AF786F8A-0AD1-4671-AE69-071EBBEC3790}" type="datetimeFigureOut">
              <a:rPr lang="en-US" smtClean="0"/>
              <a:t>4/2/2021</a:t>
            </a:fld>
            <a:endParaRPr lang="en-US"/>
          </a:p>
        </p:txBody>
      </p:sp>
      <p:sp>
        <p:nvSpPr>
          <p:cNvPr id="6" name="Footer Placeholder 5">
            <a:extLst>
              <a:ext uri="{FF2B5EF4-FFF2-40B4-BE49-F238E27FC236}">
                <a16:creationId xmlns:a16="http://schemas.microsoft.com/office/drawing/2014/main" id="{789F5A9B-3E94-47CF-80B6-A5978F67B3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030D0E-BD63-4BFE-BAAC-FBFD844FB070}"/>
              </a:ext>
            </a:extLst>
          </p:cNvPr>
          <p:cNvSpPr>
            <a:spLocks noGrp="1"/>
          </p:cNvSpPr>
          <p:nvPr>
            <p:ph type="sldNum" sz="quarter" idx="12"/>
          </p:nvPr>
        </p:nvSpPr>
        <p:spPr/>
        <p:txBody>
          <a:bodyPr/>
          <a:lstStyle/>
          <a:p>
            <a:fld id="{5B1F3954-5C51-48E9-A4B4-BE400B9A9F4E}" type="slidenum">
              <a:rPr lang="en-US" smtClean="0"/>
              <a:t>‹#›</a:t>
            </a:fld>
            <a:endParaRPr lang="en-US"/>
          </a:p>
        </p:txBody>
      </p:sp>
    </p:spTree>
    <p:extLst>
      <p:ext uri="{BB962C8B-B14F-4D97-AF65-F5344CB8AC3E}">
        <p14:creationId xmlns:p14="http://schemas.microsoft.com/office/powerpoint/2010/main" val="90973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B8CDA-478C-406A-B190-5444413847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1B0078-9B75-44FD-A933-409C32E8B9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7AFCFD-B6DD-47E4-9D2A-080322C52F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BA6DD8-C879-4809-BE45-D228E5E6C4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B730E7-01CD-47DB-B9A8-07662BFF8C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76C1E8-78DE-4516-918E-A318692CB6EE}"/>
              </a:ext>
            </a:extLst>
          </p:cNvPr>
          <p:cNvSpPr>
            <a:spLocks noGrp="1"/>
          </p:cNvSpPr>
          <p:nvPr>
            <p:ph type="dt" sz="half" idx="10"/>
          </p:nvPr>
        </p:nvSpPr>
        <p:spPr/>
        <p:txBody>
          <a:bodyPr/>
          <a:lstStyle/>
          <a:p>
            <a:fld id="{AF786F8A-0AD1-4671-AE69-071EBBEC3790}" type="datetimeFigureOut">
              <a:rPr lang="en-US" smtClean="0"/>
              <a:t>4/2/2021</a:t>
            </a:fld>
            <a:endParaRPr lang="en-US"/>
          </a:p>
        </p:txBody>
      </p:sp>
      <p:sp>
        <p:nvSpPr>
          <p:cNvPr id="8" name="Footer Placeholder 7">
            <a:extLst>
              <a:ext uri="{FF2B5EF4-FFF2-40B4-BE49-F238E27FC236}">
                <a16:creationId xmlns:a16="http://schemas.microsoft.com/office/drawing/2014/main" id="{BB5CFE34-249F-4D50-A14B-35B678AB50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61D8C2-4D19-40AE-8224-B2406487BE0B}"/>
              </a:ext>
            </a:extLst>
          </p:cNvPr>
          <p:cNvSpPr>
            <a:spLocks noGrp="1"/>
          </p:cNvSpPr>
          <p:nvPr>
            <p:ph type="sldNum" sz="quarter" idx="12"/>
          </p:nvPr>
        </p:nvSpPr>
        <p:spPr/>
        <p:txBody>
          <a:bodyPr/>
          <a:lstStyle/>
          <a:p>
            <a:fld id="{5B1F3954-5C51-48E9-A4B4-BE400B9A9F4E}" type="slidenum">
              <a:rPr lang="en-US" smtClean="0"/>
              <a:t>‹#›</a:t>
            </a:fld>
            <a:endParaRPr lang="en-US"/>
          </a:p>
        </p:txBody>
      </p:sp>
    </p:spTree>
    <p:extLst>
      <p:ext uri="{BB962C8B-B14F-4D97-AF65-F5344CB8AC3E}">
        <p14:creationId xmlns:p14="http://schemas.microsoft.com/office/powerpoint/2010/main" val="978032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30515-8633-4474-A754-0C30E21C23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FDF0FB-86CB-47A3-B9DB-8ADB4322C55B}"/>
              </a:ext>
            </a:extLst>
          </p:cNvPr>
          <p:cNvSpPr>
            <a:spLocks noGrp="1"/>
          </p:cNvSpPr>
          <p:nvPr>
            <p:ph type="dt" sz="half" idx="10"/>
          </p:nvPr>
        </p:nvSpPr>
        <p:spPr/>
        <p:txBody>
          <a:bodyPr/>
          <a:lstStyle/>
          <a:p>
            <a:fld id="{AF786F8A-0AD1-4671-AE69-071EBBEC3790}" type="datetimeFigureOut">
              <a:rPr lang="en-US" smtClean="0"/>
              <a:t>4/2/2021</a:t>
            </a:fld>
            <a:endParaRPr lang="en-US"/>
          </a:p>
        </p:txBody>
      </p:sp>
      <p:sp>
        <p:nvSpPr>
          <p:cNvPr id="4" name="Footer Placeholder 3">
            <a:extLst>
              <a:ext uri="{FF2B5EF4-FFF2-40B4-BE49-F238E27FC236}">
                <a16:creationId xmlns:a16="http://schemas.microsoft.com/office/drawing/2014/main" id="{79ACE19A-FDF7-4188-8B29-6BCF52AB4A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05D8AE-A902-47DE-9F09-97E960C7B8F5}"/>
              </a:ext>
            </a:extLst>
          </p:cNvPr>
          <p:cNvSpPr>
            <a:spLocks noGrp="1"/>
          </p:cNvSpPr>
          <p:nvPr>
            <p:ph type="sldNum" sz="quarter" idx="12"/>
          </p:nvPr>
        </p:nvSpPr>
        <p:spPr/>
        <p:txBody>
          <a:bodyPr/>
          <a:lstStyle/>
          <a:p>
            <a:fld id="{5B1F3954-5C51-48E9-A4B4-BE400B9A9F4E}" type="slidenum">
              <a:rPr lang="en-US" smtClean="0"/>
              <a:t>‹#›</a:t>
            </a:fld>
            <a:endParaRPr lang="en-US"/>
          </a:p>
        </p:txBody>
      </p:sp>
    </p:spTree>
    <p:extLst>
      <p:ext uri="{BB962C8B-B14F-4D97-AF65-F5344CB8AC3E}">
        <p14:creationId xmlns:p14="http://schemas.microsoft.com/office/powerpoint/2010/main" val="4065138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5BFA1D-F99A-4C57-B87B-122AB8814F92}"/>
              </a:ext>
            </a:extLst>
          </p:cNvPr>
          <p:cNvSpPr>
            <a:spLocks noGrp="1"/>
          </p:cNvSpPr>
          <p:nvPr>
            <p:ph type="dt" sz="half" idx="10"/>
          </p:nvPr>
        </p:nvSpPr>
        <p:spPr/>
        <p:txBody>
          <a:bodyPr/>
          <a:lstStyle/>
          <a:p>
            <a:fld id="{AF786F8A-0AD1-4671-AE69-071EBBEC3790}" type="datetimeFigureOut">
              <a:rPr lang="en-US" smtClean="0"/>
              <a:t>4/2/2021</a:t>
            </a:fld>
            <a:endParaRPr lang="en-US"/>
          </a:p>
        </p:txBody>
      </p:sp>
      <p:sp>
        <p:nvSpPr>
          <p:cNvPr id="3" name="Footer Placeholder 2">
            <a:extLst>
              <a:ext uri="{FF2B5EF4-FFF2-40B4-BE49-F238E27FC236}">
                <a16:creationId xmlns:a16="http://schemas.microsoft.com/office/drawing/2014/main" id="{9F86A1FD-2E3A-4983-BE62-30BD8872C2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2458B0-7D38-4DDA-9F5D-6176E49328CA}"/>
              </a:ext>
            </a:extLst>
          </p:cNvPr>
          <p:cNvSpPr>
            <a:spLocks noGrp="1"/>
          </p:cNvSpPr>
          <p:nvPr>
            <p:ph type="sldNum" sz="quarter" idx="12"/>
          </p:nvPr>
        </p:nvSpPr>
        <p:spPr/>
        <p:txBody>
          <a:bodyPr/>
          <a:lstStyle/>
          <a:p>
            <a:fld id="{5B1F3954-5C51-48E9-A4B4-BE400B9A9F4E}" type="slidenum">
              <a:rPr lang="en-US" smtClean="0"/>
              <a:t>‹#›</a:t>
            </a:fld>
            <a:endParaRPr lang="en-US"/>
          </a:p>
        </p:txBody>
      </p:sp>
    </p:spTree>
    <p:extLst>
      <p:ext uri="{BB962C8B-B14F-4D97-AF65-F5344CB8AC3E}">
        <p14:creationId xmlns:p14="http://schemas.microsoft.com/office/powerpoint/2010/main" val="718641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BE012-C57C-483E-8AF8-369BD06E55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DFF039-8141-4F1B-8E01-4A30B42F8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EB2E50-05C0-4586-BD54-03C9AC502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5C4400-9C8E-4663-97BF-4ED00435D4F9}"/>
              </a:ext>
            </a:extLst>
          </p:cNvPr>
          <p:cNvSpPr>
            <a:spLocks noGrp="1"/>
          </p:cNvSpPr>
          <p:nvPr>
            <p:ph type="dt" sz="half" idx="10"/>
          </p:nvPr>
        </p:nvSpPr>
        <p:spPr/>
        <p:txBody>
          <a:bodyPr/>
          <a:lstStyle/>
          <a:p>
            <a:fld id="{AF786F8A-0AD1-4671-AE69-071EBBEC3790}" type="datetimeFigureOut">
              <a:rPr lang="en-US" smtClean="0"/>
              <a:t>4/2/2021</a:t>
            </a:fld>
            <a:endParaRPr lang="en-US"/>
          </a:p>
        </p:txBody>
      </p:sp>
      <p:sp>
        <p:nvSpPr>
          <p:cNvPr id="6" name="Footer Placeholder 5">
            <a:extLst>
              <a:ext uri="{FF2B5EF4-FFF2-40B4-BE49-F238E27FC236}">
                <a16:creationId xmlns:a16="http://schemas.microsoft.com/office/drawing/2014/main" id="{EAF7240F-42E5-428F-AC35-2373C1DB3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DC5B87-68ED-40AE-B61C-BFB30F9978D4}"/>
              </a:ext>
            </a:extLst>
          </p:cNvPr>
          <p:cNvSpPr>
            <a:spLocks noGrp="1"/>
          </p:cNvSpPr>
          <p:nvPr>
            <p:ph type="sldNum" sz="quarter" idx="12"/>
          </p:nvPr>
        </p:nvSpPr>
        <p:spPr/>
        <p:txBody>
          <a:bodyPr/>
          <a:lstStyle/>
          <a:p>
            <a:fld id="{5B1F3954-5C51-48E9-A4B4-BE400B9A9F4E}" type="slidenum">
              <a:rPr lang="en-US" smtClean="0"/>
              <a:t>‹#›</a:t>
            </a:fld>
            <a:endParaRPr lang="en-US"/>
          </a:p>
        </p:txBody>
      </p:sp>
    </p:spTree>
    <p:extLst>
      <p:ext uri="{BB962C8B-B14F-4D97-AF65-F5344CB8AC3E}">
        <p14:creationId xmlns:p14="http://schemas.microsoft.com/office/powerpoint/2010/main" val="1126745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7B3F4-75F8-415D-ADF4-83ADD908E1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EB2DBF-B96A-4371-A5CB-40FA1A7718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7FF90B-64CA-499B-942B-9574AE90B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DCFF8B-8954-4FFF-83D8-E3160E5F7A3C}"/>
              </a:ext>
            </a:extLst>
          </p:cNvPr>
          <p:cNvSpPr>
            <a:spLocks noGrp="1"/>
          </p:cNvSpPr>
          <p:nvPr>
            <p:ph type="dt" sz="half" idx="10"/>
          </p:nvPr>
        </p:nvSpPr>
        <p:spPr/>
        <p:txBody>
          <a:bodyPr/>
          <a:lstStyle/>
          <a:p>
            <a:fld id="{AF786F8A-0AD1-4671-AE69-071EBBEC3790}" type="datetimeFigureOut">
              <a:rPr lang="en-US" smtClean="0"/>
              <a:t>4/2/2021</a:t>
            </a:fld>
            <a:endParaRPr lang="en-US"/>
          </a:p>
        </p:txBody>
      </p:sp>
      <p:sp>
        <p:nvSpPr>
          <p:cNvPr id="6" name="Footer Placeholder 5">
            <a:extLst>
              <a:ext uri="{FF2B5EF4-FFF2-40B4-BE49-F238E27FC236}">
                <a16:creationId xmlns:a16="http://schemas.microsoft.com/office/drawing/2014/main" id="{0E9172AD-ABF9-44CB-BD88-A22D5A84CF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CBC10B-752D-4A5F-BD7D-25C7128A206E}"/>
              </a:ext>
            </a:extLst>
          </p:cNvPr>
          <p:cNvSpPr>
            <a:spLocks noGrp="1"/>
          </p:cNvSpPr>
          <p:nvPr>
            <p:ph type="sldNum" sz="quarter" idx="12"/>
          </p:nvPr>
        </p:nvSpPr>
        <p:spPr/>
        <p:txBody>
          <a:bodyPr/>
          <a:lstStyle/>
          <a:p>
            <a:fld id="{5B1F3954-5C51-48E9-A4B4-BE400B9A9F4E}" type="slidenum">
              <a:rPr lang="en-US" smtClean="0"/>
              <a:t>‹#›</a:t>
            </a:fld>
            <a:endParaRPr lang="en-US"/>
          </a:p>
        </p:txBody>
      </p:sp>
    </p:spTree>
    <p:extLst>
      <p:ext uri="{BB962C8B-B14F-4D97-AF65-F5344CB8AC3E}">
        <p14:creationId xmlns:p14="http://schemas.microsoft.com/office/powerpoint/2010/main" val="4030943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B0D5F9-B53E-4003-B97F-AB9F60E624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21AE0F-7170-491B-AAE7-C750CFE445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A314DF-F27A-4444-8110-AB8A90D149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786F8A-0AD1-4671-AE69-071EBBEC3790}" type="datetimeFigureOut">
              <a:rPr lang="en-US" smtClean="0"/>
              <a:t>4/2/2021</a:t>
            </a:fld>
            <a:endParaRPr lang="en-US"/>
          </a:p>
        </p:txBody>
      </p:sp>
      <p:sp>
        <p:nvSpPr>
          <p:cNvPr id="5" name="Footer Placeholder 4">
            <a:extLst>
              <a:ext uri="{FF2B5EF4-FFF2-40B4-BE49-F238E27FC236}">
                <a16:creationId xmlns:a16="http://schemas.microsoft.com/office/drawing/2014/main" id="{F1CDD8E9-1685-407F-BD07-CE87A58564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B0500E-D8FE-486C-9F95-BAB86971B5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F3954-5C51-48E9-A4B4-BE400B9A9F4E}" type="slidenum">
              <a:rPr lang="en-US" smtClean="0"/>
              <a:t>‹#›</a:t>
            </a:fld>
            <a:endParaRPr lang="en-US"/>
          </a:p>
        </p:txBody>
      </p:sp>
    </p:spTree>
    <p:extLst>
      <p:ext uri="{BB962C8B-B14F-4D97-AF65-F5344CB8AC3E}">
        <p14:creationId xmlns:p14="http://schemas.microsoft.com/office/powerpoint/2010/main" val="4127023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9.png"/></Relationships>
</file>

<file path=ppt/slides/_rels/slide1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4.png"/></Relationships>
</file>

<file path=ppt/slides/_rels/slide1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image" Target="../media/image4.png"/></Relationships>
</file>

<file path=ppt/slides/_rels/slide1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2.jpeg"/></Relationships>
</file>

<file path=ppt/slides/_rels/slide1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2.png"/></Relationships>
</file>

<file path=ppt/slides/_rels/slide1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95400"/>
            <a:ext cx="9116704" cy="1676400"/>
          </a:xfrm>
          <a:solidFill>
            <a:srgbClr val="00B0F0"/>
          </a:solidFill>
        </p:spPr>
        <p:txBody>
          <a:bodyPr>
            <a:normAutofit/>
          </a:bodyPr>
          <a:lstStyle/>
          <a:p>
            <a:r>
              <a:rPr lang="en-US" sz="3600" dirty="0"/>
              <a:t>HPV and IPV introduction and Microplanning Workshop</a:t>
            </a:r>
          </a:p>
        </p:txBody>
      </p:sp>
      <p:sp>
        <p:nvSpPr>
          <p:cNvPr id="3" name="Subtitle 2"/>
          <p:cNvSpPr>
            <a:spLocks noGrp="1"/>
          </p:cNvSpPr>
          <p:nvPr>
            <p:ph type="subTitle" idx="1"/>
          </p:nvPr>
        </p:nvSpPr>
        <p:spPr>
          <a:xfrm>
            <a:off x="1676400" y="3429000"/>
            <a:ext cx="8812212" cy="1143000"/>
          </a:xfrm>
          <a:solidFill>
            <a:srgbClr val="92D050"/>
          </a:solidFill>
        </p:spPr>
        <p:txBody>
          <a:bodyPr>
            <a:noAutofit/>
          </a:bodyPr>
          <a:lstStyle/>
          <a:p>
            <a:r>
              <a:rPr lang="en-GB" b="1" dirty="0">
                <a:solidFill>
                  <a:schemeClr val="bg1"/>
                </a:solidFill>
              </a:rPr>
              <a:t>Objectives</a:t>
            </a:r>
            <a:endParaRPr lang="en-US" dirty="0">
              <a:solidFill>
                <a:schemeClr val="bg1"/>
              </a:solidFill>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7709"/>
            <a:ext cx="1295400" cy="115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971800" y="293220"/>
            <a:ext cx="6057900" cy="8382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dirty="0"/>
              <a:t>MINISTRY OF HEALTH,COMMUNITY DEVELOPMENT, GENDER, ELDERLY AND CHILDREN</a:t>
            </a:r>
          </a:p>
          <a:p>
            <a:pPr algn="ctr">
              <a:defRPr/>
            </a:pPr>
            <a:endParaRPr lang="en-US" dirty="0"/>
          </a:p>
        </p:txBody>
      </p:sp>
      <p:pic>
        <p:nvPicPr>
          <p:cNvPr id="7" name="Picture 6"/>
          <p:cNvPicPr>
            <a:picLocks noChangeAspect="1"/>
          </p:cNvPicPr>
          <p:nvPr/>
        </p:nvPicPr>
        <p:blipFill>
          <a:blip r:embed="rId3"/>
          <a:stretch>
            <a:fillRect/>
          </a:stretch>
        </p:blipFill>
        <p:spPr>
          <a:xfrm>
            <a:off x="9342144" y="174"/>
            <a:ext cx="1298561" cy="1012024"/>
          </a:xfrm>
          <a:prstGeom prst="rect">
            <a:avLst/>
          </a:prstGeom>
        </p:spPr>
      </p:pic>
      <p:graphicFrame>
        <p:nvGraphicFramePr>
          <p:cNvPr id="5" name="Table 4"/>
          <p:cNvGraphicFramePr>
            <a:graphicFrameLocks noGrp="1"/>
          </p:cNvGraphicFramePr>
          <p:nvPr/>
        </p:nvGraphicFramePr>
        <p:xfrm>
          <a:off x="4724400" y="5267960"/>
          <a:ext cx="2667000" cy="37084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tblGrid>
              <a:tr h="370840">
                <a:tc>
                  <a:txBody>
                    <a:bodyPr/>
                    <a:lstStyle/>
                    <a:p>
                      <a:pPr algn="ctr"/>
                      <a:r>
                        <a:rPr lang="en-US" dirty="0"/>
                        <a:t>January 2018</a:t>
                      </a:r>
                    </a:p>
                  </a:txBody>
                  <a:tcPr/>
                </a:tc>
                <a:extLst>
                  <a:ext uri="{0D108BD9-81ED-4DB2-BD59-A6C34878D82A}">
                    <a16:rowId xmlns:a16="http://schemas.microsoft.com/office/drawing/2014/main" val="10000"/>
                  </a:ext>
                </a:extLst>
              </a:tr>
            </a:tbl>
          </a:graphicData>
        </a:graphic>
      </p:graphicFrame>
      <p:pic>
        <p:nvPicPr>
          <p:cNvPr id="10" name="Picture 9" descr="C:\Users\user\Documents\DPP Kibaha Giacomo 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5216994"/>
            <a:ext cx="1981200" cy="1641007"/>
          </a:xfrm>
          <a:prstGeom prst="rect">
            <a:avLst/>
          </a:prstGeom>
          <a:noFill/>
          <a:ln>
            <a:noFill/>
          </a:ln>
        </p:spPr>
      </p:pic>
    </p:spTree>
    <p:extLst>
      <p:ext uri="{BB962C8B-B14F-4D97-AF65-F5344CB8AC3E}">
        <p14:creationId xmlns:p14="http://schemas.microsoft.com/office/powerpoint/2010/main" val="285549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774825" y="855770"/>
            <a:ext cx="8742460" cy="5926031"/>
          </a:xfrm>
        </p:spPr>
        <p:txBody>
          <a:bodyPr>
            <a:noAutofit/>
          </a:bodyPr>
          <a:lstStyle/>
          <a:p>
            <a:r>
              <a:rPr lang="en-US" sz="2400" dirty="0"/>
              <a:t>Cervical cancer is caused by the human papillomavirus (HPV).</a:t>
            </a:r>
          </a:p>
          <a:p>
            <a:r>
              <a:rPr lang="en-US" sz="2400" dirty="0"/>
              <a:t>More than 100 HPV serotypes have been identified to date</a:t>
            </a:r>
          </a:p>
          <a:p>
            <a:r>
              <a:rPr lang="en-US" sz="2400" dirty="0"/>
              <a:t>Two high-risk types of HPV, serotypes 16 and 18, account for about 70% of all cervical cancer cases. </a:t>
            </a:r>
          </a:p>
          <a:p>
            <a:r>
              <a:rPr lang="en-US" sz="2400" dirty="0"/>
              <a:t>HPV can also cause other types of </a:t>
            </a:r>
            <a:r>
              <a:rPr lang="en-US" sz="2400" dirty="0" err="1"/>
              <a:t>anogenital</a:t>
            </a:r>
            <a:r>
              <a:rPr lang="en-US" sz="2400" dirty="0"/>
              <a:t> cancer (vagina, vulva, anus, and penis), head and neck cancers, and genital warts in both men and women. </a:t>
            </a:r>
          </a:p>
          <a:p>
            <a:r>
              <a:rPr lang="en-US" sz="2400" dirty="0"/>
              <a:t>Immunodeficiency is the strongest known cofactor for HPV in cervical.  </a:t>
            </a:r>
          </a:p>
          <a:p>
            <a:pPr lvl="1"/>
            <a:r>
              <a:rPr lang="en-US" sz="2000" dirty="0"/>
              <a:t>In people living with HIV compared to people who are not, HPV infections are more likely to occur, persist, and progress to cancer. </a:t>
            </a:r>
          </a:p>
          <a:p>
            <a:r>
              <a:rPr lang="en-US" sz="2400" dirty="0"/>
              <a:t>HPV is sexually transmitted and most people become infected sometime during their lifetime, usually soon after becoming sexually active. </a:t>
            </a:r>
          </a:p>
        </p:txBody>
      </p:sp>
      <p:sp>
        <p:nvSpPr>
          <p:cNvPr id="4" name="Title 3"/>
          <p:cNvSpPr txBox="1">
            <a:spLocks/>
          </p:cNvSpPr>
          <p:nvPr/>
        </p:nvSpPr>
        <p:spPr>
          <a:xfrm>
            <a:off x="2664619" y="78235"/>
            <a:ext cx="6934200" cy="584775"/>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200" b="1" dirty="0"/>
              <a:t>HPV Infection and Cervical cancer </a:t>
            </a:r>
            <a:endParaRPr lang="en-US" sz="3200" b="1"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9644537" y="37757"/>
            <a:ext cx="872748" cy="680170"/>
          </a:xfrm>
          <a:prstGeom prst="rect">
            <a:avLst/>
          </a:prstGeom>
        </p:spPr>
      </p:pic>
    </p:spTree>
    <p:extLst>
      <p:ext uri="{BB962C8B-B14F-4D97-AF65-F5344CB8AC3E}">
        <p14:creationId xmlns:p14="http://schemas.microsoft.com/office/powerpoint/2010/main" val="15105788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Syringes and safety boxes…..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1 safety box can hold 100 used syringes and needles </a:t>
                </a:r>
              </a:p>
              <a:p>
                <a14:m>
                  <m:oMath xmlns:m="http://schemas.openxmlformats.org/officeDocument/2006/math">
                    <m:f>
                      <m:fPr>
                        <m:ctrlPr>
                          <a:rPr lang="en-US" i="1">
                            <a:latin typeface="Cambria Math" panose="02040503050406030204" pitchFamily="18" charset="0"/>
                          </a:rPr>
                        </m:ctrlPr>
                      </m:fPr>
                      <m:num>
                        <m:r>
                          <m:rPr>
                            <m:nor/>
                          </m:rPr>
                          <a:rPr lang="en-US" dirty="0"/>
                          <m:t>2,498</m:t>
                        </m:r>
                      </m:num>
                      <m:den>
                        <m:r>
                          <a:rPr lang="en-US" b="0" i="1">
                            <a:latin typeface="Cambria Math" panose="02040503050406030204" pitchFamily="18" charset="0"/>
                          </a:rPr>
                          <m:t>100</m:t>
                        </m:r>
                      </m:den>
                    </m:f>
                    <m:r>
                      <a:rPr lang="en-US" i="1">
                        <a:latin typeface="Cambria Math" panose="02040503050406030204" pitchFamily="18" charset="0"/>
                      </a:rPr>
                      <m:t>=</m:t>
                    </m:r>
                    <m:r>
                      <a:rPr lang="en-US" b="0" i="1" smtClean="0">
                        <a:latin typeface="Cambria Math" panose="02040503050406030204" pitchFamily="18" charset="0"/>
                      </a:rPr>
                      <m:t>24.98 </m:t>
                    </m:r>
                    <m:r>
                      <a:rPr lang="en-US" b="0" i="1" smtClean="0">
                        <a:latin typeface="Cambria Math" panose="02040503050406030204" pitchFamily="18" charset="0"/>
                      </a:rPr>
                      <m:t>𝑎𝑝𝑝𝑟𝑜𝑥</m:t>
                    </m:r>
                    <m:r>
                      <a:rPr lang="en-US" b="0" i="1" smtClean="0">
                        <a:latin typeface="Cambria Math" panose="02040503050406030204" pitchFamily="18" charset="0"/>
                      </a:rPr>
                      <m:t>. 25 </m:t>
                    </m:r>
                    <m:r>
                      <a:rPr lang="en-US" b="0" i="1" smtClean="0">
                        <a:latin typeface="Cambria Math" panose="02040503050406030204" pitchFamily="18" charset="0"/>
                      </a:rPr>
                      <m:t>𝑠𝑎𝑓𝑒𝑡𝑦</m:t>
                    </m:r>
                    <m:r>
                      <a:rPr lang="en-US" b="0" i="1" smtClean="0">
                        <a:latin typeface="Cambria Math" panose="02040503050406030204" pitchFamily="18" charset="0"/>
                      </a:rPr>
                      <m:t> </m:t>
                    </m:r>
                    <m:r>
                      <a:rPr lang="en-US" b="0" i="1" smtClean="0">
                        <a:latin typeface="Cambria Math" panose="02040503050406030204" pitchFamily="18" charset="0"/>
                      </a:rPr>
                      <m:t>𝑏𝑜𝑥𝑒𝑠</m:t>
                    </m:r>
                  </m:oMath>
                </a14:m>
                <a:endParaRPr lang="en-US" dirty="0"/>
              </a:p>
              <a:p>
                <a:r>
                  <a:rPr lang="en-US" dirty="0"/>
                  <a:t>Plus 10% wastage</a:t>
                </a:r>
              </a:p>
              <a:p>
                <a:r>
                  <a:rPr lang="en-US" dirty="0"/>
                  <a:t>25 safety boxes+ (45 safety box.* 0.1) = </a:t>
                </a:r>
              </a:p>
              <a:p>
                <a:r>
                  <a:rPr lang="en-US" dirty="0"/>
                  <a:t>25+2.5 = 27.5 approx. 28</a:t>
                </a:r>
              </a:p>
              <a:p>
                <a:r>
                  <a:rPr lang="en-US" dirty="0"/>
                  <a:t>Safety boxes required are 28 pieces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04" t="-1752"/>
                </a:stretch>
              </a:blipFill>
            </p:spPr>
            <p:txBody>
              <a:bodyPr/>
              <a:lstStyle/>
              <a:p>
                <a:r>
                  <a:rPr lang="en-US">
                    <a:noFill/>
                  </a:rPr>
                  <a:t> </a:t>
                </a:r>
              </a:p>
            </p:txBody>
          </p:sp>
        </mc:Fallback>
      </mc:AlternateContent>
    </p:spTree>
    <p:extLst>
      <p:ext uri="{BB962C8B-B14F-4D97-AF65-F5344CB8AC3E}">
        <p14:creationId xmlns:p14="http://schemas.microsoft.com/office/powerpoint/2010/main" val="42619365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38200"/>
          </a:xfrm>
        </p:spPr>
        <p:txBody>
          <a:bodyPr/>
          <a:lstStyle/>
          <a:p>
            <a:r>
              <a:rPr lang="en-GB" dirty="0">
                <a:solidFill>
                  <a:srgbClr val="002060"/>
                </a:solidFill>
                <a:latin typeface="Gill Sans MT" panose="020B0502020104020203" pitchFamily="34" charset="0"/>
                <a:ea typeface="+mj-ea"/>
              </a:rPr>
              <a:t>IPV Key messages </a:t>
            </a:r>
            <a:endParaRPr lang="en-US" dirty="0"/>
          </a:p>
        </p:txBody>
      </p:sp>
      <p:sp>
        <p:nvSpPr>
          <p:cNvPr id="3" name="Content Placeholder 2"/>
          <p:cNvSpPr>
            <a:spLocks noGrp="1"/>
          </p:cNvSpPr>
          <p:nvPr>
            <p:ph idx="1"/>
          </p:nvPr>
        </p:nvSpPr>
        <p:spPr>
          <a:xfrm>
            <a:off x="1981200" y="685800"/>
            <a:ext cx="8229600" cy="6172200"/>
          </a:xfrm>
        </p:spPr>
        <p:txBody>
          <a:bodyPr>
            <a:noAutofit/>
          </a:bodyPr>
          <a:lstStyle/>
          <a:p>
            <a:pPr>
              <a:spcBef>
                <a:spcPts val="600"/>
              </a:spcBef>
              <a:spcAft>
                <a:spcPts val="600"/>
              </a:spcAft>
            </a:pPr>
            <a:r>
              <a:rPr lang="en-US" altLang="zh-CN" dirty="0">
                <a:latin typeface="Gill Sans MT" pitchFamily="34" charset="0"/>
                <a:ea typeface="SimSun" pitchFamily="2" charset="-122"/>
              </a:rPr>
              <a:t>IPV is a liquid, injectable formulation</a:t>
            </a:r>
          </a:p>
          <a:p>
            <a:pPr>
              <a:spcBef>
                <a:spcPts val="600"/>
              </a:spcBef>
              <a:spcAft>
                <a:spcPts val="600"/>
              </a:spcAft>
            </a:pPr>
            <a:r>
              <a:rPr lang="en-US" altLang="zh-CN" dirty="0">
                <a:latin typeface="Gill Sans MT" pitchFamily="34" charset="0"/>
                <a:ea typeface="SimSun" pitchFamily="2" charset="-122"/>
              </a:rPr>
              <a:t>IPV may be used for up to 28 days after opening the vial, if all WHO recommendations on vaccine-storage have been fully met.</a:t>
            </a:r>
            <a:endParaRPr lang="en-US" altLang="zh-CN" i="1" u="sng" dirty="0">
              <a:solidFill>
                <a:srgbClr val="FF0000"/>
              </a:solidFill>
              <a:latin typeface="Gill Sans MT" pitchFamily="34" charset="0"/>
              <a:ea typeface="SimSun" pitchFamily="2" charset="-122"/>
            </a:endParaRPr>
          </a:p>
          <a:p>
            <a:pPr>
              <a:spcBef>
                <a:spcPts val="1200"/>
              </a:spcBef>
              <a:spcAft>
                <a:spcPts val="600"/>
              </a:spcAft>
            </a:pPr>
            <a:r>
              <a:rPr lang="en-US" altLang="zh-CN" dirty="0">
                <a:latin typeface="Gill Sans MT" pitchFamily="34" charset="0"/>
                <a:ea typeface="SimSun" pitchFamily="2" charset="-122"/>
              </a:rPr>
              <a:t>Vaccine comes in</a:t>
            </a:r>
            <a:r>
              <a:rPr lang="en-US" altLang="en-US" dirty="0">
                <a:latin typeface="Gill Sans MT" pitchFamily="34" charset="0"/>
                <a:ea typeface="SimSun" pitchFamily="2" charset="-122"/>
              </a:rPr>
              <a:t>: 1-dose, 5-dose, and 10-dose vials</a:t>
            </a:r>
          </a:p>
          <a:p>
            <a:pPr>
              <a:spcBef>
                <a:spcPts val="600"/>
              </a:spcBef>
              <a:spcAft>
                <a:spcPts val="600"/>
              </a:spcAft>
            </a:pPr>
            <a:r>
              <a:rPr lang="en-US" altLang="zh-CN" dirty="0">
                <a:latin typeface="Gill Sans MT" pitchFamily="34" charset="0"/>
                <a:ea typeface="SimSun" pitchFamily="2" charset="-122"/>
              </a:rPr>
              <a:t>Injection site soreness and fever are most common reactions</a:t>
            </a:r>
          </a:p>
          <a:p>
            <a:pPr>
              <a:spcBef>
                <a:spcPts val="600"/>
              </a:spcBef>
              <a:spcAft>
                <a:spcPts val="600"/>
              </a:spcAft>
            </a:pPr>
            <a:r>
              <a:rPr lang="en-US" altLang="zh-CN" dirty="0">
                <a:latin typeface="Gill Sans MT" pitchFamily="34" charset="0"/>
                <a:ea typeface="SimSun" pitchFamily="2" charset="-122"/>
              </a:rPr>
              <a:t>Store vaccines between +2⁰C and +8⁰C, never freeze</a:t>
            </a:r>
          </a:p>
          <a:p>
            <a:pPr lvl="1">
              <a:spcBef>
                <a:spcPts val="600"/>
              </a:spcBef>
              <a:spcAft>
                <a:spcPts val="600"/>
              </a:spcAft>
              <a:buFont typeface="Wingdings" pitchFamily="2" charset="2"/>
              <a:buChar char="l"/>
            </a:pPr>
            <a:r>
              <a:rPr lang="en-US" altLang="en-US" dirty="0">
                <a:latin typeface="Gill Sans MT" pitchFamily="34" charset="0"/>
                <a:ea typeface="MS PGothic" pitchFamily="34" charset="-128"/>
              </a:rPr>
              <a:t>“Shake Test” is ineffective in determining whether IPV has been frozen</a:t>
            </a:r>
            <a:endParaRPr lang="en-US" altLang="zh-CN" dirty="0">
              <a:latin typeface="Gill Sans MT" pitchFamily="34" charset="0"/>
              <a:ea typeface="SimSun" pitchFamily="2" charset="-122"/>
            </a:endParaRPr>
          </a:p>
          <a:p>
            <a:pPr>
              <a:spcBef>
                <a:spcPts val="600"/>
              </a:spcBef>
              <a:spcAft>
                <a:spcPts val="600"/>
              </a:spcAft>
            </a:pPr>
            <a:r>
              <a:rPr lang="en-US" altLang="zh-CN" dirty="0">
                <a:latin typeface="Gill Sans MT" pitchFamily="34" charset="0"/>
                <a:ea typeface="SimSun" pitchFamily="2" charset="-122"/>
              </a:rPr>
              <a:t>Keep vaccines with early expiration dates in the front of the refrigerator and use first</a:t>
            </a:r>
          </a:p>
          <a:p>
            <a:pPr>
              <a:spcBef>
                <a:spcPts val="600"/>
              </a:spcBef>
              <a:spcAft>
                <a:spcPts val="600"/>
              </a:spcAft>
            </a:pPr>
            <a:r>
              <a:rPr lang="en-US" altLang="zh-CN" dirty="0">
                <a:latin typeface="Gill Sans MT" pitchFamily="34" charset="0"/>
                <a:ea typeface="SimSun" pitchFamily="2" charset="-122"/>
              </a:rPr>
              <a:t>Monitor the temperature of the refrigerator twice daily</a:t>
            </a:r>
            <a:endParaRPr lang="fr-FR" altLang="en-US" dirty="0">
              <a:solidFill>
                <a:srgbClr val="002060"/>
              </a:solidFill>
              <a:latin typeface="Gill Sans MT" pitchFamily="34" charset="0"/>
            </a:endParaRPr>
          </a:p>
          <a:p>
            <a:endParaRPr lang="en-US" dirty="0"/>
          </a:p>
        </p:txBody>
      </p:sp>
    </p:spTree>
    <p:extLst>
      <p:ext uri="{BB962C8B-B14F-4D97-AF65-F5344CB8AC3E}">
        <p14:creationId xmlns:p14="http://schemas.microsoft.com/office/powerpoint/2010/main" val="42136465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MDVP</a:t>
            </a:r>
          </a:p>
        </p:txBody>
      </p:sp>
      <p:sp>
        <p:nvSpPr>
          <p:cNvPr id="3" name="Content Placeholder 2"/>
          <p:cNvSpPr>
            <a:spLocks noGrp="1"/>
          </p:cNvSpPr>
          <p:nvPr>
            <p:ph idx="1"/>
          </p:nvPr>
        </p:nvSpPr>
        <p:spPr/>
        <p:txBody>
          <a:bodyPr/>
          <a:lstStyle/>
          <a:p>
            <a:endParaRPr lang="en-US" dirty="0"/>
          </a:p>
          <a:p>
            <a:r>
              <a:rPr lang="en-US" dirty="0"/>
              <a:t> Use of opened multi-dose vaccine vials  specifies the criteria under which opened multi-dose vials can be kept and used for up to 28 days after opening </a:t>
            </a:r>
          </a:p>
        </p:txBody>
      </p:sp>
    </p:spTree>
    <p:extLst>
      <p:ext uri="{BB962C8B-B14F-4D97-AF65-F5344CB8AC3E}">
        <p14:creationId xmlns:p14="http://schemas.microsoft.com/office/powerpoint/2010/main" val="166676551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the MDVP 2014</a:t>
            </a:r>
          </a:p>
        </p:txBody>
      </p:sp>
      <p:sp>
        <p:nvSpPr>
          <p:cNvPr id="3" name="Content Placeholder 2"/>
          <p:cNvSpPr>
            <a:spLocks noGrp="1"/>
          </p:cNvSpPr>
          <p:nvPr>
            <p:ph idx="1"/>
          </p:nvPr>
        </p:nvSpPr>
        <p:spPr/>
        <p:txBody>
          <a:bodyPr>
            <a:normAutofit/>
          </a:bodyPr>
          <a:lstStyle/>
          <a:p>
            <a:r>
              <a:rPr lang="en-CA" dirty="0"/>
              <a:t>All opened WHO-prequalified multi-dose vials of vaccines should be discarded at the end of the immunization session, or within six hours of opening, whichever comes first, UNLESS the vaccine meets all four of the criteria listed below, </a:t>
            </a:r>
            <a:r>
              <a:rPr lang="en-CA"/>
              <a:t>the opened </a:t>
            </a:r>
            <a:r>
              <a:rPr lang="en-CA" dirty="0"/>
              <a:t>vial can be kept and used for up to 28 days after opening</a:t>
            </a:r>
            <a:r>
              <a:rPr lang="en-CA"/>
              <a:t>.  </a:t>
            </a:r>
            <a:endParaRPr lang="en-US" dirty="0"/>
          </a:p>
        </p:txBody>
      </p:sp>
    </p:spTree>
    <p:extLst>
      <p:ext uri="{BB962C8B-B14F-4D97-AF65-F5344CB8AC3E}">
        <p14:creationId xmlns:p14="http://schemas.microsoft.com/office/powerpoint/2010/main" val="10373634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341438"/>
          </a:xfrm>
        </p:spPr>
        <p:txBody>
          <a:bodyPr>
            <a:normAutofit/>
          </a:bodyPr>
          <a:lstStyle/>
          <a:p>
            <a:r>
              <a:rPr lang="en-US" b="1" dirty="0"/>
              <a:t>Appropriate handling of multi-dose open vials</a:t>
            </a:r>
          </a:p>
        </p:txBody>
      </p:sp>
      <p:sp>
        <p:nvSpPr>
          <p:cNvPr id="3" name="Content Placeholder 2"/>
          <p:cNvSpPr>
            <a:spLocks noGrp="1"/>
          </p:cNvSpPr>
          <p:nvPr>
            <p:ph idx="1"/>
          </p:nvPr>
        </p:nvSpPr>
        <p:spPr>
          <a:xfrm>
            <a:off x="1524000" y="1371600"/>
            <a:ext cx="9144000" cy="5486400"/>
          </a:xfrm>
        </p:spPr>
        <p:txBody>
          <a:bodyPr>
            <a:noAutofit/>
          </a:bodyPr>
          <a:lstStyle/>
          <a:p>
            <a:pPr marL="0" indent="0">
              <a:spcBef>
                <a:spcPts val="600"/>
              </a:spcBef>
              <a:buNone/>
              <a:defRPr/>
            </a:pPr>
            <a:r>
              <a:rPr lang="en-US" altLang="en-US" b="1" dirty="0"/>
              <a:t>Open multi-dose vials of this vaccine may be used up to 28 days after opening, if all of the following WHO recommendations are fully met: </a:t>
            </a:r>
            <a:endParaRPr lang="en-US" b="1" dirty="0"/>
          </a:p>
          <a:p>
            <a:pPr>
              <a:spcBef>
                <a:spcPts val="600"/>
              </a:spcBef>
              <a:defRPr/>
            </a:pPr>
            <a:r>
              <a:rPr lang="en-US" dirty="0"/>
              <a:t>The vaccine is currently prequalified by WHO. </a:t>
            </a:r>
          </a:p>
          <a:p>
            <a:pPr>
              <a:spcBef>
                <a:spcPts val="600"/>
              </a:spcBef>
              <a:defRPr/>
            </a:pPr>
            <a:r>
              <a:rPr lang="en-US" dirty="0"/>
              <a:t>The vaccine is approved for use for up to 28 days after opening the vial, as determined by WHO. </a:t>
            </a:r>
          </a:p>
          <a:p>
            <a:pPr>
              <a:spcBef>
                <a:spcPts val="600"/>
              </a:spcBef>
              <a:defRPr/>
            </a:pPr>
            <a:r>
              <a:rPr lang="en-US" dirty="0"/>
              <a:t>The expiration date of the vaccine has not passed. </a:t>
            </a:r>
          </a:p>
          <a:p>
            <a:pPr>
              <a:spcBef>
                <a:spcPts val="600"/>
              </a:spcBef>
              <a:defRPr/>
            </a:pPr>
            <a:r>
              <a:rPr lang="en-US" dirty="0"/>
              <a:t>The vaccine vial has been, and will continue to be, stored at WHO- or manufacturer-recommended temperatures. </a:t>
            </a:r>
          </a:p>
          <a:p>
            <a:endParaRPr lang="en-US" dirty="0"/>
          </a:p>
        </p:txBody>
      </p:sp>
    </p:spTree>
    <p:extLst>
      <p:ext uri="{BB962C8B-B14F-4D97-AF65-F5344CB8AC3E}">
        <p14:creationId xmlns:p14="http://schemas.microsoft.com/office/powerpoint/2010/main" val="5021250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048000" y="152400"/>
            <a:ext cx="5562600" cy="1143000"/>
          </a:xfrm>
        </p:spPr>
        <p:txBody>
          <a:bodyPr>
            <a:normAutofit/>
          </a:bodyPr>
          <a:lstStyle/>
          <a:p>
            <a:pPr>
              <a:defRPr/>
            </a:pPr>
            <a:r>
              <a:rPr lang="en-US" sz="7200" b="1" dirty="0">
                <a:latin typeface="Comic Sans MS" pitchFamily="66" charset="0"/>
              </a:rPr>
              <a:t>Ahsanteni !!! </a:t>
            </a:r>
          </a:p>
        </p:txBody>
      </p:sp>
      <p:pic>
        <p:nvPicPr>
          <p:cNvPr id="36867" name="Picture 4" descr="C:\Documents and Settings\Family\Desktop\101MSDCF\DSC0837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71765" y="1295403"/>
            <a:ext cx="6442075" cy="4830763"/>
          </a:xfrm>
          <a:noFill/>
        </p:spPr>
      </p:pic>
      <p:sp>
        <p:nvSpPr>
          <p:cNvPr id="5" name="Rounded Rectangle 4"/>
          <p:cNvSpPr/>
          <p:nvPr/>
        </p:nvSpPr>
        <p:spPr>
          <a:xfrm>
            <a:off x="1524000" y="5029200"/>
            <a:ext cx="38100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latin typeface="Comic Sans MS" pitchFamily="66" charset="0"/>
              </a:rPr>
              <a:t>Chanjo Ni Jukumu Letu Sote!</a:t>
            </a:r>
          </a:p>
        </p:txBody>
      </p:sp>
    </p:spTree>
    <p:extLst>
      <p:ext uri="{BB962C8B-B14F-4D97-AF65-F5344CB8AC3E}">
        <p14:creationId xmlns:p14="http://schemas.microsoft.com/office/powerpoint/2010/main" val="29621248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DC4BF-B858-492C-BC81-F9AC8A9CD6E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42A0D5-E4BB-4CE7-915D-14FFAE5F5E0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6734082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F5D0732B-08D8-4F1F-9A1C-372831A97779}"/>
              </a:ext>
            </a:extLst>
          </p:cNvPr>
          <p:cNvSpPr>
            <a:spLocks noGrp="1"/>
          </p:cNvSpPr>
          <p:nvPr>
            <p:ph type="ctrTitle"/>
          </p:nvPr>
        </p:nvSpPr>
        <p:spPr>
          <a:xfrm>
            <a:off x="1752600" y="1905000"/>
            <a:ext cx="8763000" cy="1981200"/>
          </a:xfrm>
          <a:solidFill>
            <a:srgbClr val="00B0F0"/>
          </a:solidFill>
        </p:spPr>
        <p:txBody>
          <a:bodyPr/>
          <a:lstStyle/>
          <a:p>
            <a:pPr eaLnBrk="1" hangingPunct="1"/>
            <a:r>
              <a:rPr lang="en-US" altLang="en-US"/>
              <a:t>HPV vaccine Introduction</a:t>
            </a:r>
          </a:p>
        </p:txBody>
      </p:sp>
      <p:sp>
        <p:nvSpPr>
          <p:cNvPr id="2051" name="Subtitle 2">
            <a:extLst>
              <a:ext uri="{FF2B5EF4-FFF2-40B4-BE49-F238E27FC236}">
                <a16:creationId xmlns:a16="http://schemas.microsoft.com/office/drawing/2014/main" id="{2351191D-F82F-455A-8B7D-3F389BB0B2A1}"/>
              </a:ext>
            </a:extLst>
          </p:cNvPr>
          <p:cNvSpPr>
            <a:spLocks noGrp="1"/>
          </p:cNvSpPr>
          <p:nvPr>
            <p:ph type="subTitle" idx="1"/>
          </p:nvPr>
        </p:nvSpPr>
        <p:spPr>
          <a:xfrm>
            <a:off x="3314700" y="4495800"/>
            <a:ext cx="5715000" cy="1600200"/>
          </a:xfrm>
          <a:solidFill>
            <a:srgbClr val="92D050"/>
          </a:solidFill>
        </p:spPr>
        <p:txBody>
          <a:bodyPr/>
          <a:lstStyle/>
          <a:p>
            <a:pPr eaLnBrk="1" hangingPunct="1">
              <a:buFont typeface="Arial" charset="0"/>
              <a:buNone/>
              <a:defRPr/>
            </a:pPr>
            <a:r>
              <a:rPr lang="en-US" b="1" dirty="0"/>
              <a:t>Advocacy Communication and Social Mobilization(ACSM)</a:t>
            </a:r>
          </a:p>
          <a:p>
            <a:pPr eaLnBrk="1" hangingPunct="1">
              <a:buFont typeface="Arial" charset="0"/>
              <a:buNone/>
              <a:defRPr/>
            </a:pPr>
            <a:endParaRPr lang="en-US" altLang="en-US" dirty="0">
              <a:solidFill>
                <a:schemeClr val="bg1"/>
              </a:solidFill>
            </a:endParaRPr>
          </a:p>
        </p:txBody>
      </p:sp>
      <p:pic>
        <p:nvPicPr>
          <p:cNvPr id="2052" name="Picture 5">
            <a:extLst>
              <a:ext uri="{FF2B5EF4-FFF2-40B4-BE49-F238E27FC236}">
                <a16:creationId xmlns:a16="http://schemas.microsoft.com/office/drawing/2014/main" id="{999B6046-2DA8-42F8-9F26-AD8900643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988"/>
            <a:ext cx="1295400" cy="1158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04EB8AD-A414-4B7B-93F4-18D50E759414}"/>
              </a:ext>
            </a:extLst>
          </p:cNvPr>
          <p:cNvSpPr/>
          <p:nvPr/>
        </p:nvSpPr>
        <p:spPr>
          <a:xfrm>
            <a:off x="2971800" y="293688"/>
            <a:ext cx="6057900" cy="8382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dirty="0"/>
              <a:t>MINISTRY OF HEALTH,COMMUNITY DEVELOPMENT, GENDER, ELDERLY AND CHILDREN</a:t>
            </a:r>
          </a:p>
          <a:p>
            <a:pPr algn="ctr">
              <a:defRPr/>
            </a:pPr>
            <a:endParaRPr lang="en-US" dirty="0"/>
          </a:p>
        </p:txBody>
      </p:sp>
      <p:pic>
        <p:nvPicPr>
          <p:cNvPr id="2054" name="Picture 6">
            <a:extLst>
              <a:ext uri="{FF2B5EF4-FFF2-40B4-BE49-F238E27FC236}">
                <a16:creationId xmlns:a16="http://schemas.microsoft.com/office/drawing/2014/main" id="{5E723CB6-915E-41A4-B253-205EC1B886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42439" y="1"/>
            <a:ext cx="12985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3ABD6843-2FA9-435D-AEED-C30360B80E80}"/>
              </a:ext>
            </a:extLst>
          </p:cNvPr>
          <p:cNvSpPr>
            <a:spLocks noGrp="1"/>
          </p:cNvSpPr>
          <p:nvPr>
            <p:ph type="title"/>
          </p:nvPr>
        </p:nvSpPr>
        <p:spPr>
          <a:solidFill>
            <a:srgbClr val="00B0F0"/>
          </a:solidFill>
        </p:spPr>
        <p:txBody>
          <a:bodyPr/>
          <a:lstStyle/>
          <a:p>
            <a:r>
              <a:rPr lang="en-US" altLang="en-US"/>
              <a:t>INTRODUCTION</a:t>
            </a:r>
          </a:p>
        </p:txBody>
      </p:sp>
      <p:pic>
        <p:nvPicPr>
          <p:cNvPr id="3075" name="Picture 6">
            <a:extLst>
              <a:ext uri="{FF2B5EF4-FFF2-40B4-BE49-F238E27FC236}">
                <a16:creationId xmlns:a16="http://schemas.microsoft.com/office/drawing/2014/main" id="{41808E68-D4A1-433B-91EA-357D8E483D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1" y="304801"/>
            <a:ext cx="12985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a:extLst>
              <a:ext uri="{FF2B5EF4-FFF2-40B4-BE49-F238E27FC236}">
                <a16:creationId xmlns:a16="http://schemas.microsoft.com/office/drawing/2014/main" id="{2FFEB627-4B6C-4EB4-A9C8-BF117F0E2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6526"/>
            <a:ext cx="1295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Content Placeholder 1">
            <a:extLst>
              <a:ext uri="{FF2B5EF4-FFF2-40B4-BE49-F238E27FC236}">
                <a16:creationId xmlns:a16="http://schemas.microsoft.com/office/drawing/2014/main" id="{A3659561-7C58-467E-AB97-B8F9D4B1705B}"/>
              </a:ext>
            </a:extLst>
          </p:cNvPr>
          <p:cNvSpPr>
            <a:spLocks noGrp="1"/>
          </p:cNvSpPr>
          <p:nvPr>
            <p:ph idx="1"/>
          </p:nvPr>
        </p:nvSpPr>
        <p:spPr>
          <a:xfrm>
            <a:off x="1676400" y="1600200"/>
            <a:ext cx="8686800" cy="5029200"/>
          </a:xfrm>
        </p:spPr>
        <p:txBody>
          <a:bodyPr/>
          <a:lstStyle/>
          <a:p>
            <a:r>
              <a:rPr lang="en-US" altLang="en-US"/>
              <a:t>To ensure that the Introduction of HPV vaccine is done smoothly and all eligible girls are reached, effective communication and advocacy strategies are very important before, during and after introduction.</a:t>
            </a:r>
          </a:p>
          <a:p>
            <a:r>
              <a:rPr lang="en-US" altLang="en-US"/>
              <a:t>Increasing community awareness through timely, complete and appropriate communication is the key to successful and sustainable HPV vaccine introduction.</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75D5E502-2AE5-4853-BBD6-88021B92896E}"/>
              </a:ext>
            </a:extLst>
          </p:cNvPr>
          <p:cNvSpPr>
            <a:spLocks noGrp="1"/>
          </p:cNvSpPr>
          <p:nvPr>
            <p:ph type="title"/>
          </p:nvPr>
        </p:nvSpPr>
        <p:spPr>
          <a:xfrm>
            <a:off x="1981200" y="228600"/>
            <a:ext cx="8229600" cy="1143000"/>
          </a:xfrm>
          <a:solidFill>
            <a:srgbClr val="00B0F0"/>
          </a:solidFill>
        </p:spPr>
        <p:txBody>
          <a:bodyPr/>
          <a:lstStyle/>
          <a:p>
            <a:r>
              <a:rPr lang="en-US" altLang="en-US"/>
              <a:t>INTRODUCTION..</a:t>
            </a:r>
          </a:p>
        </p:txBody>
      </p:sp>
      <p:pic>
        <p:nvPicPr>
          <p:cNvPr id="4099" name="Picture 6">
            <a:extLst>
              <a:ext uri="{FF2B5EF4-FFF2-40B4-BE49-F238E27FC236}">
                <a16:creationId xmlns:a16="http://schemas.microsoft.com/office/drawing/2014/main" id="{A37AA120-1474-4241-BA9B-5564D45235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1" y="304801"/>
            <a:ext cx="12985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5">
            <a:extLst>
              <a:ext uri="{FF2B5EF4-FFF2-40B4-BE49-F238E27FC236}">
                <a16:creationId xmlns:a16="http://schemas.microsoft.com/office/drawing/2014/main" id="{4489853B-8AAA-4FBF-8BA7-2C83136C0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6526"/>
            <a:ext cx="1295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Content Placeholder 1">
            <a:extLst>
              <a:ext uri="{FF2B5EF4-FFF2-40B4-BE49-F238E27FC236}">
                <a16:creationId xmlns:a16="http://schemas.microsoft.com/office/drawing/2014/main" id="{3B62B97D-EA60-46B5-8C8C-39641B428B04}"/>
              </a:ext>
            </a:extLst>
          </p:cNvPr>
          <p:cNvSpPr>
            <a:spLocks noGrp="1"/>
          </p:cNvSpPr>
          <p:nvPr>
            <p:ph idx="1"/>
          </p:nvPr>
        </p:nvSpPr>
        <p:spPr>
          <a:xfrm>
            <a:off x="1752601" y="1600200"/>
            <a:ext cx="8689975" cy="5029200"/>
          </a:xfrm>
        </p:spPr>
        <p:txBody>
          <a:bodyPr/>
          <a:lstStyle/>
          <a:p>
            <a:pPr algn="just"/>
            <a:r>
              <a:rPr lang="en-US" altLang="en-US"/>
              <a:t>In order to achieve this all potential stakeholders to enable a successful introduction and acceptance of HPV vaccine at National, Regional, Districts, Health facility and community level need to be reached with different approaches towards the introduction period.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2"/>
          <p:cNvSpPr txBox="1">
            <a:spLocks noChangeArrowheads="1"/>
          </p:cNvSpPr>
          <p:nvPr/>
        </p:nvSpPr>
        <p:spPr bwMode="auto">
          <a:xfrm>
            <a:off x="5130800" y="5311776"/>
            <a:ext cx="1041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defTabSz="1042988" rtl="0" eaLnBrk="0" hangingPunct="0">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cs typeface="Arial" panose="020B0604020202020204" pitchFamily="34" charset="0"/>
              </a:defRPr>
            </a:lvl1pPr>
            <a:lvl2pPr marL="742950" indent="-285750" defTabSz="1042988" rtl="0" eaLnBrk="0" hangingPunct="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cs typeface="Arial" panose="020B0604020202020204" pitchFamily="34" charset="0"/>
              </a:defRPr>
            </a:lvl2pPr>
            <a:lvl3pPr marL="11430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3pPr>
            <a:lvl4pPr marL="16002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4pPr>
            <a:lvl5pPr marL="2057400" indent="-228600" algn="r" defTabSz="1042988" eaLnBrk="0" hangingPunct="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r>
              <a:rPr lang="en-GB" altLang="en-US" sz="1600" i="1">
                <a:solidFill>
                  <a:schemeClr val="tx1"/>
                </a:solidFill>
                <a:ea typeface="MS PGothic" panose="020B0600070205080204" pitchFamily="34" charset="-128"/>
                <a:cs typeface="Tahoma" panose="020B0604030504040204" pitchFamily="34" charset="0"/>
              </a:rPr>
              <a:t>2 years</a:t>
            </a:r>
            <a:endParaRPr lang="en-US" altLang="en-US" sz="1600" i="1">
              <a:solidFill>
                <a:schemeClr val="tx1"/>
              </a:solidFill>
              <a:ea typeface="MS PGothic" panose="020B0600070205080204" pitchFamily="34" charset="-128"/>
              <a:cs typeface="Tahoma" panose="020B0604030504040204" pitchFamily="34" charset="0"/>
            </a:endParaRPr>
          </a:p>
        </p:txBody>
      </p:sp>
      <p:sp>
        <p:nvSpPr>
          <p:cNvPr id="18436" name="Text Box 27"/>
          <p:cNvSpPr txBox="1">
            <a:spLocks noChangeArrowheads="1"/>
          </p:cNvSpPr>
          <p:nvPr/>
        </p:nvSpPr>
        <p:spPr bwMode="auto">
          <a:xfrm>
            <a:off x="1600200" y="5311775"/>
            <a:ext cx="3551238" cy="3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defTabSz="1042988" rtl="0" eaLnBrk="0" hangingPunct="0">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cs typeface="Arial" panose="020B0604020202020204" pitchFamily="34" charset="0"/>
              </a:defRPr>
            </a:lvl1pPr>
            <a:lvl2pPr marL="742950" indent="-285750" defTabSz="1042988" rtl="0" eaLnBrk="0" hangingPunct="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cs typeface="Arial" panose="020B0604020202020204" pitchFamily="34" charset="0"/>
              </a:defRPr>
            </a:lvl2pPr>
            <a:lvl3pPr marL="11430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3pPr>
            <a:lvl4pPr marL="16002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4pPr>
            <a:lvl5pPr marL="2057400" indent="-228600" algn="r" defTabSz="1042988" eaLnBrk="0" hangingPunct="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r>
              <a:rPr lang="en-GB" altLang="en-US" sz="1600" i="1">
                <a:solidFill>
                  <a:schemeClr val="tx1"/>
                </a:solidFill>
                <a:ea typeface="MS PGothic" panose="020B0600070205080204" pitchFamily="34" charset="-128"/>
                <a:cs typeface="Tahoma" panose="020B0604030504040204" pitchFamily="34" charset="0"/>
              </a:rPr>
              <a:t>Timeframe following acute infection:</a:t>
            </a:r>
            <a:endParaRPr lang="en-US" altLang="en-US" sz="1600" i="1">
              <a:solidFill>
                <a:schemeClr val="tx1"/>
              </a:solidFill>
              <a:ea typeface="MS PGothic" panose="020B0600070205080204" pitchFamily="34" charset="-128"/>
              <a:cs typeface="Tahoma" panose="020B0604030504040204" pitchFamily="34" charset="0"/>
            </a:endParaRPr>
          </a:p>
        </p:txBody>
      </p:sp>
      <p:sp>
        <p:nvSpPr>
          <p:cNvPr id="18437" name="Text Box 28"/>
          <p:cNvSpPr txBox="1">
            <a:spLocks noChangeArrowheads="1"/>
          </p:cNvSpPr>
          <p:nvPr/>
        </p:nvSpPr>
        <p:spPr bwMode="auto">
          <a:xfrm>
            <a:off x="7239001" y="5305425"/>
            <a:ext cx="1133475" cy="3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defTabSz="1042988" rtl="0" eaLnBrk="0" hangingPunct="0">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cs typeface="Arial" panose="020B0604020202020204" pitchFamily="34" charset="0"/>
              </a:defRPr>
            </a:lvl1pPr>
            <a:lvl2pPr marL="742950" indent="-285750" defTabSz="1042988" rtl="0" eaLnBrk="0" hangingPunct="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cs typeface="Arial" panose="020B0604020202020204" pitchFamily="34" charset="0"/>
              </a:defRPr>
            </a:lvl2pPr>
            <a:lvl3pPr marL="11430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3pPr>
            <a:lvl4pPr marL="16002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4pPr>
            <a:lvl5pPr marL="2057400" indent="-228600" algn="r" defTabSz="1042988" eaLnBrk="0" hangingPunct="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r>
              <a:rPr lang="en-GB" altLang="en-US" sz="1600" i="1">
                <a:solidFill>
                  <a:schemeClr val="tx1"/>
                </a:solidFill>
                <a:latin typeface="Tahoma" panose="020B0604030504040204" pitchFamily="34" charset="0"/>
                <a:ea typeface="MS PGothic" panose="020B0600070205080204" pitchFamily="34" charset="-128"/>
              </a:rPr>
              <a:t>5-15 years</a:t>
            </a:r>
            <a:endParaRPr lang="en-US" altLang="en-US" sz="1600" i="1">
              <a:solidFill>
                <a:schemeClr val="tx1"/>
              </a:solidFill>
              <a:latin typeface="Tahoma" panose="020B0604030504040204" pitchFamily="34" charset="0"/>
              <a:ea typeface="MS PGothic" panose="020B0600070205080204" pitchFamily="34" charset="-128"/>
            </a:endParaRPr>
          </a:p>
        </p:txBody>
      </p:sp>
      <p:pic>
        <p:nvPicPr>
          <p:cNvPr id="184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3226" y="5281614"/>
            <a:ext cx="11461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845080"/>
      </p:ext>
    </p:extLst>
  </p:cSld>
  <p:clrMapOvr>
    <a:masterClrMapping/>
  </p:clrMapOvr>
  <p:transition spd="slow">
    <p:cove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59EE0FD4-C1B9-42A0-A69E-276304D41A44}"/>
              </a:ext>
            </a:extLst>
          </p:cNvPr>
          <p:cNvSpPr>
            <a:spLocks noGrp="1"/>
          </p:cNvSpPr>
          <p:nvPr>
            <p:ph type="title"/>
          </p:nvPr>
        </p:nvSpPr>
        <p:spPr>
          <a:solidFill>
            <a:srgbClr val="00B0F0"/>
          </a:solidFill>
        </p:spPr>
        <p:txBody>
          <a:bodyPr/>
          <a:lstStyle/>
          <a:p>
            <a:r>
              <a:rPr lang="en-US" altLang="en-US"/>
              <a:t>INTRODUCTION..</a:t>
            </a:r>
          </a:p>
        </p:txBody>
      </p:sp>
      <p:pic>
        <p:nvPicPr>
          <p:cNvPr id="5123" name="Picture 6">
            <a:extLst>
              <a:ext uri="{FF2B5EF4-FFF2-40B4-BE49-F238E27FC236}">
                <a16:creationId xmlns:a16="http://schemas.microsoft.com/office/drawing/2014/main" id="{1F9B27FB-C591-403C-995B-074FA40B79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1" y="304801"/>
            <a:ext cx="12985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a:extLst>
              <a:ext uri="{FF2B5EF4-FFF2-40B4-BE49-F238E27FC236}">
                <a16:creationId xmlns:a16="http://schemas.microsoft.com/office/drawing/2014/main" id="{BE355749-61F7-4151-AF70-9CA1743C32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6526"/>
            <a:ext cx="1295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ontent Placeholder 1">
            <a:extLst>
              <a:ext uri="{FF2B5EF4-FFF2-40B4-BE49-F238E27FC236}">
                <a16:creationId xmlns:a16="http://schemas.microsoft.com/office/drawing/2014/main" id="{15ACF4D3-7506-444A-B578-96E16D58432C}"/>
              </a:ext>
            </a:extLst>
          </p:cNvPr>
          <p:cNvSpPr>
            <a:spLocks noGrp="1"/>
          </p:cNvSpPr>
          <p:nvPr>
            <p:ph idx="1"/>
          </p:nvPr>
        </p:nvSpPr>
        <p:spPr>
          <a:xfrm>
            <a:off x="1828801" y="1600200"/>
            <a:ext cx="8613775" cy="5105400"/>
          </a:xfrm>
        </p:spPr>
        <p:txBody>
          <a:bodyPr/>
          <a:lstStyle/>
          <a:p>
            <a:r>
              <a:rPr lang="en-US" altLang="en-US"/>
              <a:t>Experience has shown that parents’ decisions are heavily influenced by receiving information from sources they trust - principally their families and close friends, local health workers, their teachers and religious leaders</a:t>
            </a:r>
          </a:p>
          <a:p>
            <a:r>
              <a:rPr lang="en-US" altLang="en-US"/>
              <a:t>Parents also like to receive information through interpersonal, direct communication and discussions</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4B610708-E389-40B4-B03C-E9D65CCBD21B}"/>
              </a:ext>
            </a:extLst>
          </p:cNvPr>
          <p:cNvSpPr>
            <a:spLocks noGrp="1"/>
          </p:cNvSpPr>
          <p:nvPr>
            <p:ph type="title"/>
          </p:nvPr>
        </p:nvSpPr>
        <p:spPr>
          <a:solidFill>
            <a:srgbClr val="00B0F0"/>
          </a:solidFill>
        </p:spPr>
        <p:txBody>
          <a:bodyPr/>
          <a:lstStyle/>
          <a:p>
            <a:r>
              <a:rPr lang="en-US" altLang="en-US"/>
              <a:t>INTRODUCTION..</a:t>
            </a:r>
          </a:p>
        </p:txBody>
      </p:sp>
      <p:pic>
        <p:nvPicPr>
          <p:cNvPr id="6147" name="Picture 6">
            <a:extLst>
              <a:ext uri="{FF2B5EF4-FFF2-40B4-BE49-F238E27FC236}">
                <a16:creationId xmlns:a16="http://schemas.microsoft.com/office/drawing/2014/main" id="{0BC2A322-4CB7-402A-9988-6FE1044CFC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1" y="304801"/>
            <a:ext cx="12985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a:extLst>
              <a:ext uri="{FF2B5EF4-FFF2-40B4-BE49-F238E27FC236}">
                <a16:creationId xmlns:a16="http://schemas.microsoft.com/office/drawing/2014/main" id="{0D6AF2ED-E4DC-423F-A7E0-824D27F44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6526"/>
            <a:ext cx="1295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a:extLst>
              <a:ext uri="{FF2B5EF4-FFF2-40B4-BE49-F238E27FC236}">
                <a16:creationId xmlns:a16="http://schemas.microsoft.com/office/drawing/2014/main" id="{08D6C8CF-09AA-4B04-B2DD-38CC74E3DB78}"/>
              </a:ext>
            </a:extLst>
          </p:cNvPr>
          <p:cNvSpPr>
            <a:spLocks noGrp="1"/>
          </p:cNvSpPr>
          <p:nvPr>
            <p:ph idx="1"/>
          </p:nvPr>
        </p:nvSpPr>
        <p:spPr>
          <a:xfrm>
            <a:off x="1676401" y="1447800"/>
            <a:ext cx="8766175" cy="5257800"/>
          </a:xfrm>
        </p:spPr>
        <p:txBody>
          <a:bodyPr/>
          <a:lstStyle/>
          <a:p>
            <a:pPr>
              <a:defRPr/>
            </a:pPr>
            <a:r>
              <a:rPr lang="en-US" dirty="0"/>
              <a:t>To ensure all local Personnel trusted sources of information are conversant and communicate accurately about cervical cancer, HPV vaccine and its benefits, local government authorities should ensure effective use of Local available forums and platforms to pass right messages at the right time before the introduction. </a:t>
            </a:r>
          </a:p>
          <a:p>
            <a:pPr marL="0" indent="0">
              <a:buNone/>
              <a:defRPr/>
            </a:pP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E39764B-8160-499C-90B9-93748AF50327}"/>
              </a:ext>
            </a:extLst>
          </p:cNvPr>
          <p:cNvSpPr>
            <a:spLocks noGrp="1"/>
          </p:cNvSpPr>
          <p:nvPr>
            <p:ph type="title"/>
          </p:nvPr>
        </p:nvSpPr>
        <p:spPr>
          <a:solidFill>
            <a:srgbClr val="00B0F0"/>
          </a:solidFill>
        </p:spPr>
        <p:txBody>
          <a:bodyPr/>
          <a:lstStyle/>
          <a:p>
            <a:r>
              <a:rPr lang="en-US" altLang="en-US" sz="2800" b="1"/>
              <a:t>ADVOCACY AND SENSITIZATION MEETINGS</a:t>
            </a:r>
            <a:br>
              <a:rPr lang="en-US" altLang="en-US"/>
            </a:br>
            <a:endParaRPr lang="en-US" altLang="en-US"/>
          </a:p>
        </p:txBody>
      </p:sp>
      <p:pic>
        <p:nvPicPr>
          <p:cNvPr id="7171" name="Picture 6">
            <a:extLst>
              <a:ext uri="{FF2B5EF4-FFF2-40B4-BE49-F238E27FC236}">
                <a16:creationId xmlns:a16="http://schemas.microsoft.com/office/drawing/2014/main" id="{D1A00703-CACE-414B-AA50-62A712CB42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96401" y="304801"/>
            <a:ext cx="11461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a:extLst>
              <a:ext uri="{FF2B5EF4-FFF2-40B4-BE49-F238E27FC236}">
                <a16:creationId xmlns:a16="http://schemas.microsoft.com/office/drawing/2014/main" id="{C3ECDC21-A77A-416C-84E3-5870B892B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6526"/>
            <a:ext cx="1295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Content Placeholder 1">
            <a:extLst>
              <a:ext uri="{FF2B5EF4-FFF2-40B4-BE49-F238E27FC236}">
                <a16:creationId xmlns:a16="http://schemas.microsoft.com/office/drawing/2014/main" id="{45A6B944-034D-4F30-9F14-D95BD48024A2}"/>
              </a:ext>
            </a:extLst>
          </p:cNvPr>
          <p:cNvSpPr>
            <a:spLocks noGrp="1"/>
          </p:cNvSpPr>
          <p:nvPr>
            <p:ph idx="1"/>
          </p:nvPr>
        </p:nvSpPr>
        <p:spPr>
          <a:xfrm>
            <a:off x="1676401" y="1600200"/>
            <a:ext cx="8740775" cy="5105400"/>
          </a:xfrm>
        </p:spPr>
        <p:txBody>
          <a:bodyPr/>
          <a:lstStyle/>
          <a:p>
            <a:r>
              <a:rPr lang="en-US" altLang="en-US"/>
              <a:t>Advocacy and sensitization meetings have to be conducted at different levels</a:t>
            </a:r>
          </a:p>
          <a:p>
            <a:r>
              <a:rPr lang="en-US" altLang="en-US"/>
              <a:t>The first advocacy meeting will involve the MOHCDGEC Officials and Immunization and Vaccines Development (IVD) Partners where the IVD Program Manager will lead the meeting</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D1A3BD48-423F-47EA-9837-26742133BE7F}"/>
              </a:ext>
            </a:extLst>
          </p:cNvPr>
          <p:cNvSpPr>
            <a:spLocks noGrp="1"/>
          </p:cNvSpPr>
          <p:nvPr>
            <p:ph type="title"/>
          </p:nvPr>
        </p:nvSpPr>
        <p:spPr>
          <a:solidFill>
            <a:srgbClr val="00B0F0"/>
          </a:solidFill>
        </p:spPr>
        <p:txBody>
          <a:bodyPr/>
          <a:lstStyle/>
          <a:p>
            <a:r>
              <a:rPr lang="en-US" altLang="en-US" sz="2800" b="1"/>
              <a:t>ADVOCACY AND SENSITIZATION MEETINGS</a:t>
            </a:r>
            <a:br>
              <a:rPr lang="en-US" altLang="en-US"/>
            </a:br>
            <a:endParaRPr lang="en-US" altLang="en-US"/>
          </a:p>
        </p:txBody>
      </p:sp>
      <p:pic>
        <p:nvPicPr>
          <p:cNvPr id="8195" name="Picture 6">
            <a:extLst>
              <a:ext uri="{FF2B5EF4-FFF2-40B4-BE49-F238E27FC236}">
                <a16:creationId xmlns:a16="http://schemas.microsoft.com/office/drawing/2014/main" id="{5FEA65F9-9D8F-49F3-9816-76E4068DFD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96401" y="304801"/>
            <a:ext cx="11461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a:extLst>
              <a:ext uri="{FF2B5EF4-FFF2-40B4-BE49-F238E27FC236}">
                <a16:creationId xmlns:a16="http://schemas.microsoft.com/office/drawing/2014/main" id="{5C034A34-1B95-42BC-95D2-FB3E9A15D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6526"/>
            <a:ext cx="1295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Content Placeholder 1">
            <a:extLst>
              <a:ext uri="{FF2B5EF4-FFF2-40B4-BE49-F238E27FC236}">
                <a16:creationId xmlns:a16="http://schemas.microsoft.com/office/drawing/2014/main" id="{838BBF44-FD6B-4930-93F3-7BA050121841}"/>
              </a:ext>
            </a:extLst>
          </p:cNvPr>
          <p:cNvSpPr>
            <a:spLocks noGrp="1"/>
          </p:cNvSpPr>
          <p:nvPr>
            <p:ph idx="1"/>
          </p:nvPr>
        </p:nvSpPr>
        <p:spPr>
          <a:xfrm>
            <a:off x="1676401" y="1600200"/>
            <a:ext cx="8766175" cy="5105400"/>
          </a:xfrm>
        </p:spPr>
        <p:txBody>
          <a:bodyPr/>
          <a:lstStyle/>
          <a:p>
            <a:r>
              <a:rPr lang="en-US" altLang="en-US"/>
              <a:t>The second National level advocacy meeting will involve all stakeholders i.e. MOHCDGEC,PORALG,MOEVT,MOF,WHO,UNICEF,JSI,CHAI,PATH,JHPIEGO,AMREF,MEWATA,AGOTA,PAT,RED –CROSS,LIONS CLUB,TCDC,JHU, Religious Leaders, Related NGOs with gender and women advocates, media groups and influential leaders including politician</a:t>
            </a:r>
          </a:p>
          <a:p>
            <a:endParaRPr lang="en-US" alt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0F7E43D-5A6C-4AC7-99CA-56B101F5A7AF}"/>
              </a:ext>
            </a:extLst>
          </p:cNvPr>
          <p:cNvSpPr>
            <a:spLocks noGrp="1"/>
          </p:cNvSpPr>
          <p:nvPr>
            <p:ph type="title"/>
          </p:nvPr>
        </p:nvSpPr>
        <p:spPr>
          <a:solidFill>
            <a:srgbClr val="00B0F0"/>
          </a:solidFill>
        </p:spPr>
        <p:txBody>
          <a:bodyPr/>
          <a:lstStyle/>
          <a:p>
            <a:r>
              <a:rPr lang="en-US" altLang="en-US" sz="2800" b="1"/>
              <a:t>ADVOCACY AND SENSITIZATION MEETINGS</a:t>
            </a:r>
            <a:endParaRPr lang="en-US" altLang="en-US" sz="2800"/>
          </a:p>
        </p:txBody>
      </p:sp>
      <p:pic>
        <p:nvPicPr>
          <p:cNvPr id="9219" name="Picture 6">
            <a:extLst>
              <a:ext uri="{FF2B5EF4-FFF2-40B4-BE49-F238E27FC236}">
                <a16:creationId xmlns:a16="http://schemas.microsoft.com/office/drawing/2014/main" id="{2CC9CB83-27D4-43E3-B1A9-53F5088EB4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96401" y="304801"/>
            <a:ext cx="11461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a:extLst>
              <a:ext uri="{FF2B5EF4-FFF2-40B4-BE49-F238E27FC236}">
                <a16:creationId xmlns:a16="http://schemas.microsoft.com/office/drawing/2014/main" id="{563F7278-A7AB-4049-8A1F-1188586AB0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6526"/>
            <a:ext cx="1295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Content Placeholder 1">
            <a:extLst>
              <a:ext uri="{FF2B5EF4-FFF2-40B4-BE49-F238E27FC236}">
                <a16:creationId xmlns:a16="http://schemas.microsoft.com/office/drawing/2014/main" id="{B87AE286-C7E9-4FE7-8965-5EA4A6B53286}"/>
              </a:ext>
            </a:extLst>
          </p:cNvPr>
          <p:cNvSpPr>
            <a:spLocks noGrp="1"/>
          </p:cNvSpPr>
          <p:nvPr>
            <p:ph idx="1"/>
          </p:nvPr>
        </p:nvSpPr>
        <p:spPr>
          <a:xfrm>
            <a:off x="1676401" y="1600200"/>
            <a:ext cx="8766175" cy="5105400"/>
          </a:xfrm>
        </p:spPr>
        <p:txBody>
          <a:bodyPr/>
          <a:lstStyle/>
          <a:p>
            <a:r>
              <a:rPr lang="en-US" altLang="en-US"/>
              <a:t>Regions and Districts should conduct Extended PHC Meeting involving all Stakeholders including Religious Leaders and politicians should be utilized to advocate for HPV vaccination introduction.</a:t>
            </a:r>
          </a:p>
          <a:p>
            <a:r>
              <a:rPr lang="en-US" altLang="en-US"/>
              <a:t> Advocacy and IEC materials including PPT have to be used to inform members on cervical cancer, HPV Vaccine and support needed from them.</a:t>
            </a:r>
          </a:p>
          <a:p>
            <a:endParaRPr lang="en-US" alt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4886D633-E647-430D-9C4B-64D36A50DB34}"/>
              </a:ext>
            </a:extLst>
          </p:cNvPr>
          <p:cNvSpPr>
            <a:spLocks noGrp="1"/>
          </p:cNvSpPr>
          <p:nvPr>
            <p:ph type="title"/>
          </p:nvPr>
        </p:nvSpPr>
        <p:spPr>
          <a:solidFill>
            <a:srgbClr val="00B0F0"/>
          </a:solidFill>
        </p:spPr>
        <p:txBody>
          <a:bodyPr/>
          <a:lstStyle/>
          <a:p>
            <a:r>
              <a:rPr lang="en-US" altLang="en-US" sz="2800" b="1"/>
              <a:t>ADVOCACY AND SENSITIZATION MEETINGS</a:t>
            </a:r>
            <a:endParaRPr lang="en-US" altLang="en-US" sz="2800"/>
          </a:p>
        </p:txBody>
      </p:sp>
      <p:pic>
        <p:nvPicPr>
          <p:cNvPr id="10243" name="Picture 6">
            <a:extLst>
              <a:ext uri="{FF2B5EF4-FFF2-40B4-BE49-F238E27FC236}">
                <a16:creationId xmlns:a16="http://schemas.microsoft.com/office/drawing/2014/main" id="{7863C8F8-AD03-4629-B7CA-09599D4ADF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96401" y="304801"/>
            <a:ext cx="11461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a:extLst>
              <a:ext uri="{FF2B5EF4-FFF2-40B4-BE49-F238E27FC236}">
                <a16:creationId xmlns:a16="http://schemas.microsoft.com/office/drawing/2014/main" id="{C97CC605-7067-4F8D-A98D-7A9A04AB1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6526"/>
            <a:ext cx="1295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Content Placeholder 1">
            <a:extLst>
              <a:ext uri="{FF2B5EF4-FFF2-40B4-BE49-F238E27FC236}">
                <a16:creationId xmlns:a16="http://schemas.microsoft.com/office/drawing/2014/main" id="{CB49E2EF-7649-466D-9E56-490429E1A28E}"/>
              </a:ext>
            </a:extLst>
          </p:cNvPr>
          <p:cNvSpPr>
            <a:spLocks noGrp="1"/>
          </p:cNvSpPr>
          <p:nvPr>
            <p:ph idx="1"/>
          </p:nvPr>
        </p:nvSpPr>
        <p:spPr>
          <a:xfrm>
            <a:off x="1676401" y="1600200"/>
            <a:ext cx="8766175" cy="5105400"/>
          </a:xfrm>
        </p:spPr>
        <p:txBody>
          <a:bodyPr/>
          <a:lstStyle/>
          <a:p>
            <a:r>
              <a:rPr lang="en-US" altLang="en-US"/>
              <a:t>At health facilities, health facility workers should effectively pass messages to parents, caretakers and other clients at health facility on the introduction of HPV vaccine with clear explanations of benefits and beneficiaries of the Vaccine through interpersonal communication and developed IEC Materials.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A22B81B6-91B5-47A4-B399-0F9C78B21816}"/>
              </a:ext>
            </a:extLst>
          </p:cNvPr>
          <p:cNvSpPr>
            <a:spLocks noGrp="1"/>
          </p:cNvSpPr>
          <p:nvPr>
            <p:ph type="title"/>
          </p:nvPr>
        </p:nvSpPr>
        <p:spPr>
          <a:solidFill>
            <a:srgbClr val="00B0F0"/>
          </a:solidFill>
        </p:spPr>
        <p:txBody>
          <a:bodyPr/>
          <a:lstStyle/>
          <a:p>
            <a:r>
              <a:rPr lang="en-US" altLang="en-US" sz="2800" b="1"/>
              <a:t>ADVOCACY AND SENSITIZATION MEETINGS</a:t>
            </a:r>
            <a:endParaRPr lang="en-US" altLang="en-US" sz="2800"/>
          </a:p>
        </p:txBody>
      </p:sp>
      <p:pic>
        <p:nvPicPr>
          <p:cNvPr id="11267" name="Picture 6">
            <a:extLst>
              <a:ext uri="{FF2B5EF4-FFF2-40B4-BE49-F238E27FC236}">
                <a16:creationId xmlns:a16="http://schemas.microsoft.com/office/drawing/2014/main" id="{50083E5D-0DC0-4C2B-ABB0-DB20CD75C4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96401" y="304801"/>
            <a:ext cx="11461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a:extLst>
              <a:ext uri="{FF2B5EF4-FFF2-40B4-BE49-F238E27FC236}">
                <a16:creationId xmlns:a16="http://schemas.microsoft.com/office/drawing/2014/main" id="{BED2E5FF-C225-4B90-8257-EA56AF9202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6526"/>
            <a:ext cx="1295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Content Placeholder 1">
            <a:extLst>
              <a:ext uri="{FF2B5EF4-FFF2-40B4-BE49-F238E27FC236}">
                <a16:creationId xmlns:a16="http://schemas.microsoft.com/office/drawing/2014/main" id="{FFD0B752-C902-43BB-8090-ACA965F10183}"/>
              </a:ext>
            </a:extLst>
          </p:cNvPr>
          <p:cNvSpPr>
            <a:spLocks noGrp="1"/>
          </p:cNvSpPr>
          <p:nvPr>
            <p:ph idx="1"/>
          </p:nvPr>
        </p:nvSpPr>
        <p:spPr>
          <a:xfrm>
            <a:off x="1676401" y="1600200"/>
            <a:ext cx="8766175" cy="5105400"/>
          </a:xfrm>
        </p:spPr>
        <p:txBody>
          <a:bodyPr/>
          <a:lstStyle/>
          <a:p>
            <a:r>
              <a:rPr lang="en-US" altLang="en-US"/>
              <a:t>At community levels, different message has to be communicated using existing structures. Ward Development Committees (WDC) and Village /Mtaa councils, Village Health Committees (VHC), Community Health Workers (CHWs)</a:t>
            </a:r>
          </a:p>
          <a:p>
            <a:r>
              <a:rPr lang="en-US" altLang="en-US"/>
              <a:t>Influential people and existing community groups have to be fully involved in planning, implementation, monitoring and evaluation of HPV vaccine introduction.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107E97D3-185E-4746-AC46-4645E1A5C1D5}"/>
              </a:ext>
            </a:extLst>
          </p:cNvPr>
          <p:cNvSpPr>
            <a:spLocks noGrp="1"/>
          </p:cNvSpPr>
          <p:nvPr>
            <p:ph type="title"/>
          </p:nvPr>
        </p:nvSpPr>
        <p:spPr>
          <a:solidFill>
            <a:srgbClr val="00B0F0"/>
          </a:solidFill>
        </p:spPr>
        <p:txBody>
          <a:bodyPr/>
          <a:lstStyle/>
          <a:p>
            <a:r>
              <a:rPr lang="en-US" altLang="en-US" sz="2800" b="1"/>
              <a:t>ADVOCACY AND SENSITIZATION MEETINGS</a:t>
            </a:r>
            <a:endParaRPr lang="en-US" altLang="en-US" sz="2800"/>
          </a:p>
        </p:txBody>
      </p:sp>
      <p:pic>
        <p:nvPicPr>
          <p:cNvPr id="12291" name="Picture 6">
            <a:extLst>
              <a:ext uri="{FF2B5EF4-FFF2-40B4-BE49-F238E27FC236}">
                <a16:creationId xmlns:a16="http://schemas.microsoft.com/office/drawing/2014/main" id="{3DB49C9A-A0A1-4F3A-9491-A74AFC2F32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96401" y="304801"/>
            <a:ext cx="11461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a:extLst>
              <a:ext uri="{FF2B5EF4-FFF2-40B4-BE49-F238E27FC236}">
                <a16:creationId xmlns:a16="http://schemas.microsoft.com/office/drawing/2014/main" id="{BC2AA622-6A19-42DC-B744-FD07F8195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6526"/>
            <a:ext cx="1295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Content Placeholder 1">
            <a:extLst>
              <a:ext uri="{FF2B5EF4-FFF2-40B4-BE49-F238E27FC236}">
                <a16:creationId xmlns:a16="http://schemas.microsoft.com/office/drawing/2014/main" id="{941C772E-7F29-4C7E-823A-360DCE0D559E}"/>
              </a:ext>
            </a:extLst>
          </p:cNvPr>
          <p:cNvSpPr>
            <a:spLocks noGrp="1"/>
          </p:cNvSpPr>
          <p:nvPr>
            <p:ph idx="1"/>
          </p:nvPr>
        </p:nvSpPr>
        <p:spPr>
          <a:xfrm>
            <a:off x="1676401" y="1524000"/>
            <a:ext cx="8766175" cy="5181600"/>
          </a:xfrm>
        </p:spPr>
        <p:txBody>
          <a:bodyPr/>
          <a:lstStyle/>
          <a:p>
            <a:r>
              <a:rPr lang="en-US" altLang="en-US"/>
              <a:t>WEOs and VEOs in collaboration with health facilities should convene the meetings involving other local available bodies and structures to discuss and plan on how to have a successful introduction of HPV vaccine in their area of jurisdictions.</a:t>
            </a:r>
          </a:p>
          <a:p>
            <a:endParaRPr lang="en-US" alt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0305FE9-B2A5-4364-BFAD-077C2AB0B891}"/>
              </a:ext>
            </a:extLst>
          </p:cNvPr>
          <p:cNvSpPr>
            <a:spLocks noGrp="1"/>
          </p:cNvSpPr>
          <p:nvPr>
            <p:ph type="title"/>
          </p:nvPr>
        </p:nvSpPr>
        <p:spPr>
          <a:solidFill>
            <a:srgbClr val="00B0F0"/>
          </a:solidFill>
        </p:spPr>
        <p:txBody>
          <a:bodyPr/>
          <a:lstStyle/>
          <a:p>
            <a:r>
              <a:rPr lang="en-US" altLang="en-US" sz="2800" b="1"/>
              <a:t>ADVOCACY AND SENSITIZATION MEETINGS</a:t>
            </a:r>
            <a:endParaRPr lang="en-US" altLang="en-US" sz="2800"/>
          </a:p>
        </p:txBody>
      </p:sp>
      <p:pic>
        <p:nvPicPr>
          <p:cNvPr id="13315" name="Picture 6">
            <a:extLst>
              <a:ext uri="{FF2B5EF4-FFF2-40B4-BE49-F238E27FC236}">
                <a16:creationId xmlns:a16="http://schemas.microsoft.com/office/drawing/2014/main" id="{BDECE37A-5E65-4B1E-8361-B9768E5B9C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96401" y="304801"/>
            <a:ext cx="11461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a:extLst>
              <a:ext uri="{FF2B5EF4-FFF2-40B4-BE49-F238E27FC236}">
                <a16:creationId xmlns:a16="http://schemas.microsoft.com/office/drawing/2014/main" id="{7FD07E43-80BD-49BB-BF62-4D646C054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6526"/>
            <a:ext cx="1295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Content Placeholder 1">
            <a:extLst>
              <a:ext uri="{FF2B5EF4-FFF2-40B4-BE49-F238E27FC236}">
                <a16:creationId xmlns:a16="http://schemas.microsoft.com/office/drawing/2014/main" id="{0D9ECD04-DA20-4B4F-9E9D-C7822845D1EB}"/>
              </a:ext>
            </a:extLst>
          </p:cNvPr>
          <p:cNvSpPr>
            <a:spLocks noGrp="1"/>
          </p:cNvSpPr>
          <p:nvPr>
            <p:ph idx="1"/>
          </p:nvPr>
        </p:nvSpPr>
        <p:spPr>
          <a:xfrm>
            <a:off x="1676401" y="1600200"/>
            <a:ext cx="8766175" cy="5105400"/>
          </a:xfrm>
        </p:spPr>
        <p:txBody>
          <a:bodyPr/>
          <a:lstStyle/>
          <a:p>
            <a:r>
              <a:rPr lang="en-US" altLang="en-US"/>
              <a:t>At schools, head teachers and school health teachers have to be part of planning and implementation for the successful introduction.</a:t>
            </a:r>
          </a:p>
          <a:p>
            <a:r>
              <a:rPr lang="en-US" altLang="en-US"/>
              <a:t>School Teachers, Parents and guardians sensitization meetings have to be convened by the Village/Mtaa chairperson through involvement of health facility Governing Committee (HFGC). </a:t>
            </a:r>
          </a:p>
          <a:p>
            <a:endParaRPr lang="en-US" alt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8688BEF-31BD-4C00-8EB5-505FE1868736}"/>
              </a:ext>
            </a:extLst>
          </p:cNvPr>
          <p:cNvSpPr>
            <a:spLocks noGrp="1"/>
          </p:cNvSpPr>
          <p:nvPr>
            <p:ph type="title"/>
          </p:nvPr>
        </p:nvSpPr>
        <p:spPr>
          <a:solidFill>
            <a:srgbClr val="00B0F0"/>
          </a:solidFill>
        </p:spPr>
        <p:txBody>
          <a:bodyPr/>
          <a:lstStyle/>
          <a:p>
            <a:r>
              <a:rPr lang="en-US" altLang="en-US" sz="2800" b="1"/>
              <a:t>ADVOCACY AND SENSITIZATION MEETINGS</a:t>
            </a:r>
            <a:endParaRPr lang="en-US" altLang="en-US" sz="2800"/>
          </a:p>
        </p:txBody>
      </p:sp>
      <p:pic>
        <p:nvPicPr>
          <p:cNvPr id="14339" name="Picture 6">
            <a:extLst>
              <a:ext uri="{FF2B5EF4-FFF2-40B4-BE49-F238E27FC236}">
                <a16:creationId xmlns:a16="http://schemas.microsoft.com/office/drawing/2014/main" id="{F6ABE4A5-A2B8-40B6-95B4-B6E3DB9E47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96401" y="304801"/>
            <a:ext cx="11461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a:extLst>
              <a:ext uri="{FF2B5EF4-FFF2-40B4-BE49-F238E27FC236}">
                <a16:creationId xmlns:a16="http://schemas.microsoft.com/office/drawing/2014/main" id="{D5FCAABC-A355-4903-B7D7-D009E7DDC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6526"/>
            <a:ext cx="1295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Content Placeholder 1">
            <a:extLst>
              <a:ext uri="{FF2B5EF4-FFF2-40B4-BE49-F238E27FC236}">
                <a16:creationId xmlns:a16="http://schemas.microsoft.com/office/drawing/2014/main" id="{C05BC2CB-A871-49AA-AD38-D6976BE27FA4}"/>
              </a:ext>
            </a:extLst>
          </p:cNvPr>
          <p:cNvSpPr>
            <a:spLocks noGrp="1"/>
          </p:cNvSpPr>
          <p:nvPr>
            <p:ph idx="1"/>
          </p:nvPr>
        </p:nvSpPr>
        <p:spPr>
          <a:xfrm>
            <a:off x="1600200" y="1447800"/>
            <a:ext cx="8991600" cy="5334000"/>
          </a:xfrm>
        </p:spPr>
        <p:txBody>
          <a:bodyPr/>
          <a:lstStyle/>
          <a:p>
            <a:r>
              <a:rPr lang="en-US" altLang="en-US"/>
              <a:t>Eligible girls in schools and out of schools have to be sensitized on the importance and value of being vaccinated with HPV vaccine using the forum of Community Leaders and Religious Leader.</a:t>
            </a:r>
          </a:p>
          <a:p>
            <a:r>
              <a:rPr lang="en-US" altLang="en-US"/>
              <a:t> Health facilities should plan and send official letters and IEC Materials to religious leaders and request them to announce and communicate to their followers during congregations on the importance and benefits of young girls to be vaccinated with HPV Vaccine.   </a:t>
            </a:r>
          </a:p>
          <a:p>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774825" y="779569"/>
            <a:ext cx="8713788" cy="5926031"/>
          </a:xfrm>
        </p:spPr>
        <p:txBody>
          <a:bodyPr>
            <a:noAutofit/>
          </a:bodyPr>
          <a:lstStyle/>
          <a:p>
            <a:r>
              <a:rPr lang="en-US" dirty="0"/>
              <a:t>Symptoms of cervical cancer tend to appear only after the cancer has reached an advanced stage, and may include:</a:t>
            </a:r>
          </a:p>
          <a:p>
            <a:pPr lvl="1"/>
            <a:r>
              <a:rPr lang="en-US" sz="2000" dirty="0"/>
              <a:t>Irregular, inter menstrual or abnormal vaginal bleeding, usually after sexual intercourse.</a:t>
            </a:r>
          </a:p>
          <a:p>
            <a:pPr lvl="1"/>
            <a:r>
              <a:rPr lang="en-US" sz="2000" dirty="0"/>
              <a:t>Back, leg, and/or pelvic pain</a:t>
            </a:r>
          </a:p>
          <a:p>
            <a:pPr lvl="1"/>
            <a:r>
              <a:rPr lang="en-US" sz="2000" dirty="0"/>
              <a:t>Fatigue, weight loss, loss of appetite</a:t>
            </a:r>
          </a:p>
          <a:p>
            <a:pPr lvl="1"/>
            <a:r>
              <a:rPr lang="en-US" sz="2000" dirty="0"/>
              <a:t>Vaginal discomfort or odorous discharge which may be pale, watery, pink, brown, or bloody</a:t>
            </a:r>
          </a:p>
          <a:p>
            <a:pPr lvl="1"/>
            <a:r>
              <a:rPr lang="en-US" sz="2000" dirty="0"/>
              <a:t>Single swollen leg</a:t>
            </a:r>
          </a:p>
          <a:p>
            <a:r>
              <a:rPr lang="en-US" sz="2400" dirty="0"/>
              <a:t>More severe symptoms may arise in the very advanced stages, including severe </a:t>
            </a:r>
            <a:r>
              <a:rPr lang="en-US" sz="2400" dirty="0" err="1"/>
              <a:t>anaemia</a:t>
            </a:r>
            <a:r>
              <a:rPr lang="en-US" sz="2400" dirty="0"/>
              <a:t>, renal failure, fistulae (rectal/</a:t>
            </a:r>
            <a:r>
              <a:rPr lang="en-US" sz="2400" dirty="0" err="1"/>
              <a:t>vesico</a:t>
            </a:r>
            <a:r>
              <a:rPr lang="en-US" sz="2400" dirty="0"/>
              <a:t>-vaginal), and </a:t>
            </a:r>
            <a:r>
              <a:rPr lang="en-US" sz="2400" dirty="0" err="1"/>
              <a:t>lymphoedema</a:t>
            </a:r>
            <a:r>
              <a:rPr lang="en-US" sz="2400" dirty="0"/>
              <a:t>.</a:t>
            </a:r>
          </a:p>
          <a:p>
            <a:r>
              <a:rPr lang="en-US" sz="2400" dirty="0"/>
              <a:t>Diagnosis of cervical cancer is not easy and must be done by a specially trained health worker.  </a:t>
            </a:r>
          </a:p>
        </p:txBody>
      </p:sp>
      <p:sp>
        <p:nvSpPr>
          <p:cNvPr id="4" name="Title 3"/>
          <p:cNvSpPr txBox="1">
            <a:spLocks/>
          </p:cNvSpPr>
          <p:nvPr/>
        </p:nvSpPr>
        <p:spPr>
          <a:xfrm>
            <a:off x="2664619" y="-167987"/>
            <a:ext cx="6934200" cy="1077218"/>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GB" sz="3200" b="1" dirty="0"/>
              <a:t>Signs and Symptoms, Diagnosis and Treatment</a:t>
            </a:r>
            <a:endParaRPr lang="en-US" sz="3200" b="1" dirty="0">
              <a:effectLst>
                <a:outerShdw blurRad="38100" dist="38100" dir="2700000" algn="tl">
                  <a:srgbClr val="000000"/>
                </a:outerShdw>
              </a:effectLst>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9644537" y="37757"/>
            <a:ext cx="872748" cy="680170"/>
          </a:xfrm>
          <a:prstGeom prst="rect">
            <a:avLst/>
          </a:prstGeom>
        </p:spPr>
      </p:pic>
    </p:spTree>
    <p:extLst>
      <p:ext uri="{BB962C8B-B14F-4D97-AF65-F5344CB8AC3E}">
        <p14:creationId xmlns:p14="http://schemas.microsoft.com/office/powerpoint/2010/main" val="38819481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50AA149-7C3A-4CB3-B55C-ECDDB72E051C}"/>
              </a:ext>
            </a:extLst>
          </p:cNvPr>
          <p:cNvSpPr>
            <a:spLocks noGrp="1"/>
          </p:cNvSpPr>
          <p:nvPr>
            <p:ph type="title"/>
          </p:nvPr>
        </p:nvSpPr>
        <p:spPr>
          <a:solidFill>
            <a:srgbClr val="00B0F0"/>
          </a:solidFill>
        </p:spPr>
        <p:txBody>
          <a:bodyPr/>
          <a:lstStyle/>
          <a:p>
            <a:r>
              <a:rPr lang="en-US" altLang="en-US" sz="2800"/>
              <a:t> </a:t>
            </a:r>
            <a:r>
              <a:rPr lang="en-US" altLang="en-US" sz="3200" b="1"/>
              <a:t>MASS MEDIA INVOLVEMENT</a:t>
            </a:r>
            <a:br>
              <a:rPr lang="en-US" altLang="en-US" sz="2800"/>
            </a:br>
            <a:endParaRPr lang="en-US" altLang="en-US" sz="2800"/>
          </a:p>
        </p:txBody>
      </p:sp>
      <p:pic>
        <p:nvPicPr>
          <p:cNvPr id="15363" name="Picture 6">
            <a:extLst>
              <a:ext uri="{FF2B5EF4-FFF2-40B4-BE49-F238E27FC236}">
                <a16:creationId xmlns:a16="http://schemas.microsoft.com/office/drawing/2014/main" id="{40ABE691-4F56-4F63-8DDE-08DD4EBA1D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96401" y="304801"/>
            <a:ext cx="11461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a:extLst>
              <a:ext uri="{FF2B5EF4-FFF2-40B4-BE49-F238E27FC236}">
                <a16:creationId xmlns:a16="http://schemas.microsoft.com/office/drawing/2014/main" id="{686E0EFF-6C8C-4F37-8607-DE0C68C93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6526"/>
            <a:ext cx="1295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Content Placeholder 1">
            <a:extLst>
              <a:ext uri="{FF2B5EF4-FFF2-40B4-BE49-F238E27FC236}">
                <a16:creationId xmlns:a16="http://schemas.microsoft.com/office/drawing/2014/main" id="{B9985D0B-8CB1-4985-AA4A-10CA645A374F}"/>
              </a:ext>
            </a:extLst>
          </p:cNvPr>
          <p:cNvSpPr>
            <a:spLocks noGrp="1"/>
          </p:cNvSpPr>
          <p:nvPr>
            <p:ph idx="1"/>
          </p:nvPr>
        </p:nvSpPr>
        <p:spPr>
          <a:xfrm>
            <a:off x="1676401" y="1600200"/>
            <a:ext cx="8766175" cy="5105400"/>
          </a:xfrm>
        </p:spPr>
        <p:txBody>
          <a:bodyPr/>
          <a:lstStyle/>
          <a:p>
            <a:r>
              <a:rPr lang="en-US" altLang="en-US"/>
              <a:t>Across all levels, sensitization has to be done using available and affordable mass media including National and community TV and Radio, social media and folk media in respective Regions and Districts</a:t>
            </a:r>
          </a:p>
          <a:p>
            <a:r>
              <a:rPr lang="en-US" altLang="en-US"/>
              <a:t>IEC materials, TV and radio spots have to be developed at National level and get distributed to Regions and districts for mass consumption</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62BFF43-6B02-4417-9E53-8A7457DA5477}"/>
              </a:ext>
            </a:extLst>
          </p:cNvPr>
          <p:cNvSpPr>
            <a:spLocks noGrp="1"/>
          </p:cNvSpPr>
          <p:nvPr>
            <p:ph type="title"/>
          </p:nvPr>
        </p:nvSpPr>
        <p:spPr>
          <a:solidFill>
            <a:srgbClr val="00B0F0"/>
          </a:solidFill>
        </p:spPr>
        <p:txBody>
          <a:bodyPr/>
          <a:lstStyle/>
          <a:p>
            <a:r>
              <a:rPr lang="en-US" altLang="en-US" sz="3200" b="1"/>
              <a:t>MASS MEDIA INVOLVEMENT..</a:t>
            </a:r>
            <a:endParaRPr lang="en-US" altLang="en-US" sz="3200"/>
          </a:p>
        </p:txBody>
      </p:sp>
      <p:pic>
        <p:nvPicPr>
          <p:cNvPr id="16387" name="Picture 6">
            <a:extLst>
              <a:ext uri="{FF2B5EF4-FFF2-40B4-BE49-F238E27FC236}">
                <a16:creationId xmlns:a16="http://schemas.microsoft.com/office/drawing/2014/main" id="{8FA99E36-6FF5-431C-B458-5E7CBA5C44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96401" y="304801"/>
            <a:ext cx="11461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a:extLst>
              <a:ext uri="{FF2B5EF4-FFF2-40B4-BE49-F238E27FC236}">
                <a16:creationId xmlns:a16="http://schemas.microsoft.com/office/drawing/2014/main" id="{7ACCB642-749A-4673-9163-665297F43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6526"/>
            <a:ext cx="1295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Content Placeholder 1">
            <a:extLst>
              <a:ext uri="{FF2B5EF4-FFF2-40B4-BE49-F238E27FC236}">
                <a16:creationId xmlns:a16="http://schemas.microsoft.com/office/drawing/2014/main" id="{95DBB8AD-4DF6-4B0D-B183-DEFEC79A5B51}"/>
              </a:ext>
            </a:extLst>
          </p:cNvPr>
          <p:cNvSpPr>
            <a:spLocks noGrp="1"/>
          </p:cNvSpPr>
          <p:nvPr>
            <p:ph idx="1"/>
          </p:nvPr>
        </p:nvSpPr>
        <p:spPr>
          <a:xfrm>
            <a:off x="1676401" y="1600200"/>
            <a:ext cx="8766175" cy="5105400"/>
          </a:xfrm>
        </p:spPr>
        <p:txBody>
          <a:bodyPr/>
          <a:lstStyle/>
          <a:p>
            <a:r>
              <a:rPr lang="en-US" altLang="en-US"/>
              <a:t>National, Regional and District personnel should arrange interviews and talk shows in TVs and radios to educate community on cervical cancer and mobilize them for utilization HPV vaccine</a:t>
            </a:r>
          </a:p>
          <a:p>
            <a:r>
              <a:rPr lang="en-US" altLang="en-US"/>
              <a:t>Officials at National, Regional and District levels should seek for free airtime in the media to broadcast messages related to HPV vaccine before, during and after the introduction.</a:t>
            </a:r>
          </a:p>
          <a:p>
            <a:endParaRPr lang="en-US" alt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F73E814-3267-4E1E-9BAA-F589FD863E9F}"/>
              </a:ext>
            </a:extLst>
          </p:cNvPr>
          <p:cNvSpPr>
            <a:spLocks noGrp="1"/>
          </p:cNvSpPr>
          <p:nvPr>
            <p:ph type="title"/>
          </p:nvPr>
        </p:nvSpPr>
        <p:spPr>
          <a:solidFill>
            <a:srgbClr val="00B0F0"/>
          </a:solidFill>
        </p:spPr>
        <p:txBody>
          <a:bodyPr/>
          <a:lstStyle/>
          <a:p>
            <a:r>
              <a:rPr lang="en-US" altLang="en-US" sz="3200" b="1"/>
              <a:t>LAUNCHING</a:t>
            </a:r>
            <a:br>
              <a:rPr lang="en-US" altLang="en-US" sz="2800"/>
            </a:br>
            <a:endParaRPr lang="en-US" altLang="en-US" sz="2800"/>
          </a:p>
        </p:txBody>
      </p:sp>
      <p:pic>
        <p:nvPicPr>
          <p:cNvPr id="17411" name="Picture 6">
            <a:extLst>
              <a:ext uri="{FF2B5EF4-FFF2-40B4-BE49-F238E27FC236}">
                <a16:creationId xmlns:a16="http://schemas.microsoft.com/office/drawing/2014/main" id="{BB0E3AC3-79C0-4F2B-BAED-F32087080B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96401" y="304801"/>
            <a:ext cx="11461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a:extLst>
              <a:ext uri="{FF2B5EF4-FFF2-40B4-BE49-F238E27FC236}">
                <a16:creationId xmlns:a16="http://schemas.microsoft.com/office/drawing/2014/main" id="{A9B414FA-D16E-458C-A690-547EF1C36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6526"/>
            <a:ext cx="1295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Content Placeholder 1">
            <a:extLst>
              <a:ext uri="{FF2B5EF4-FFF2-40B4-BE49-F238E27FC236}">
                <a16:creationId xmlns:a16="http://schemas.microsoft.com/office/drawing/2014/main" id="{7AA43416-3788-46F8-83C7-A0676F43A498}"/>
              </a:ext>
            </a:extLst>
          </p:cNvPr>
          <p:cNvSpPr>
            <a:spLocks noGrp="1"/>
          </p:cNvSpPr>
          <p:nvPr>
            <p:ph idx="1"/>
          </p:nvPr>
        </p:nvSpPr>
        <p:spPr>
          <a:xfrm>
            <a:off x="1676401" y="1600200"/>
            <a:ext cx="8766175" cy="5105400"/>
          </a:xfrm>
        </p:spPr>
        <p:txBody>
          <a:bodyPr/>
          <a:lstStyle/>
          <a:p>
            <a:r>
              <a:rPr lang="en-US" altLang="en-US"/>
              <a:t>Launching should be done at National and District levels in April 2018.</a:t>
            </a:r>
          </a:p>
          <a:p>
            <a:r>
              <a:rPr lang="en-US" altLang="en-US"/>
              <a:t> At National level, Launching ceremony will be done in Dodoma and will be officiated by Her Excellence Vice President of The United Republic of Tanzania Hon. Samia Suluhu Hassan</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3F6BF35-0F89-4B68-8D3A-5AB90D4EC3A8}"/>
              </a:ext>
            </a:extLst>
          </p:cNvPr>
          <p:cNvSpPr>
            <a:spLocks noGrp="1"/>
          </p:cNvSpPr>
          <p:nvPr>
            <p:ph type="title"/>
          </p:nvPr>
        </p:nvSpPr>
        <p:spPr>
          <a:solidFill>
            <a:srgbClr val="00B0F0"/>
          </a:solidFill>
        </p:spPr>
        <p:txBody>
          <a:bodyPr/>
          <a:lstStyle/>
          <a:p>
            <a:r>
              <a:rPr lang="en-US" altLang="en-US" sz="3200" b="1"/>
              <a:t>LAUNCHING..</a:t>
            </a:r>
          </a:p>
        </p:txBody>
      </p:sp>
      <p:pic>
        <p:nvPicPr>
          <p:cNvPr id="18435" name="Picture 6">
            <a:extLst>
              <a:ext uri="{FF2B5EF4-FFF2-40B4-BE49-F238E27FC236}">
                <a16:creationId xmlns:a16="http://schemas.microsoft.com/office/drawing/2014/main" id="{50F79400-F9C9-4038-B8AE-9D5766781D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96401" y="304801"/>
            <a:ext cx="11461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a:extLst>
              <a:ext uri="{FF2B5EF4-FFF2-40B4-BE49-F238E27FC236}">
                <a16:creationId xmlns:a16="http://schemas.microsoft.com/office/drawing/2014/main" id="{C2CCAA23-0A2B-4BF2-B2B4-8FC490F21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6526"/>
            <a:ext cx="1295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Content Placeholder 1">
            <a:extLst>
              <a:ext uri="{FF2B5EF4-FFF2-40B4-BE49-F238E27FC236}">
                <a16:creationId xmlns:a16="http://schemas.microsoft.com/office/drawing/2014/main" id="{FB83EE5D-86C9-4841-A59B-5C06BF7A12E5}"/>
              </a:ext>
            </a:extLst>
          </p:cNvPr>
          <p:cNvSpPr>
            <a:spLocks noGrp="1"/>
          </p:cNvSpPr>
          <p:nvPr>
            <p:ph idx="1"/>
          </p:nvPr>
        </p:nvSpPr>
        <p:spPr>
          <a:xfrm>
            <a:off x="1676401" y="1447800"/>
            <a:ext cx="8766175" cy="5257800"/>
          </a:xfrm>
        </p:spPr>
        <p:txBody>
          <a:bodyPr/>
          <a:lstStyle/>
          <a:p>
            <a:r>
              <a:rPr lang="en-US" altLang="en-US"/>
              <a:t>Districts in Collaboration with Regions should prepare Launching events and at District level, the launching ceremony should be officiated by District Commissioners or Regional Commissioners depending on their availability and time.</a:t>
            </a:r>
          </a:p>
          <a:p>
            <a:r>
              <a:rPr lang="en-US" altLang="en-US"/>
              <a:t>Key messages related to cervical cancer and the importance and benefits of HPV vaccine should be passed clearly to the community through prepared speeches, songs, poems and IEC materials.</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15F67D0-C795-46C6-89CE-8688A801D1AA}"/>
              </a:ext>
            </a:extLst>
          </p:cNvPr>
          <p:cNvSpPr>
            <a:spLocks noGrp="1"/>
          </p:cNvSpPr>
          <p:nvPr>
            <p:ph type="title"/>
          </p:nvPr>
        </p:nvSpPr>
        <p:spPr>
          <a:solidFill>
            <a:srgbClr val="00B0F0"/>
          </a:solidFill>
        </p:spPr>
        <p:txBody>
          <a:bodyPr/>
          <a:lstStyle/>
          <a:p>
            <a:r>
              <a:rPr lang="en-US" altLang="en-US" sz="2800" b="1"/>
              <a:t>IDENTIFICATION OF AUDIENCE&amp;MESSAGES</a:t>
            </a:r>
          </a:p>
        </p:txBody>
      </p:sp>
      <p:pic>
        <p:nvPicPr>
          <p:cNvPr id="19459" name="Picture 6">
            <a:extLst>
              <a:ext uri="{FF2B5EF4-FFF2-40B4-BE49-F238E27FC236}">
                <a16:creationId xmlns:a16="http://schemas.microsoft.com/office/drawing/2014/main" id="{AD86DB70-D9E0-4BD8-803E-FD237365DE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96401" y="304801"/>
            <a:ext cx="11461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a:extLst>
              <a:ext uri="{FF2B5EF4-FFF2-40B4-BE49-F238E27FC236}">
                <a16:creationId xmlns:a16="http://schemas.microsoft.com/office/drawing/2014/main" id="{0AD4802A-E277-491A-95B5-60F9DA32E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6526"/>
            <a:ext cx="1295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Content Placeholder 1">
            <a:extLst>
              <a:ext uri="{FF2B5EF4-FFF2-40B4-BE49-F238E27FC236}">
                <a16:creationId xmlns:a16="http://schemas.microsoft.com/office/drawing/2014/main" id="{ADD2AEAC-275B-4BE1-806D-D82E953C7E1B}"/>
              </a:ext>
            </a:extLst>
          </p:cNvPr>
          <p:cNvSpPr>
            <a:spLocks noGrp="1"/>
          </p:cNvSpPr>
          <p:nvPr>
            <p:ph idx="1"/>
          </p:nvPr>
        </p:nvSpPr>
        <p:spPr>
          <a:xfrm>
            <a:off x="1676401" y="1600200"/>
            <a:ext cx="8766175" cy="5105400"/>
          </a:xfrm>
        </p:spPr>
        <p:txBody>
          <a:bodyPr/>
          <a:lstStyle/>
          <a:p>
            <a:r>
              <a:rPr lang="en-US" altLang="en-US"/>
              <a:t>Because HPV vaccine will be new, targeting an age group not normally included in the EPI schedule, could have some potential sensitivity, it is important that communication messages reach every group that will have an interest in the vaccine</a:t>
            </a:r>
          </a:p>
          <a:p>
            <a:r>
              <a:rPr lang="en-US" altLang="en-US"/>
              <a:t>Each audience should be mapped out, and each will require specific messages – some requiring more information than others.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8D9EABB-4677-47D9-BB18-F6B032C96B87}"/>
              </a:ext>
            </a:extLst>
          </p:cNvPr>
          <p:cNvSpPr>
            <a:spLocks noGrp="1"/>
          </p:cNvSpPr>
          <p:nvPr>
            <p:ph type="title"/>
          </p:nvPr>
        </p:nvSpPr>
        <p:spPr>
          <a:xfrm>
            <a:off x="1524000" y="-76200"/>
            <a:ext cx="9144000" cy="1106488"/>
          </a:xfrm>
          <a:solidFill>
            <a:srgbClr val="00B0F0"/>
          </a:solidFill>
        </p:spPr>
        <p:txBody>
          <a:bodyPr/>
          <a:lstStyle/>
          <a:p>
            <a:pPr eaLnBrk="1" hangingPunct="1"/>
            <a:r>
              <a:rPr lang="en-US" altLang="en-US" sz="3200" b="1"/>
              <a:t>AUDIENCES&amp;MESSAGES</a:t>
            </a:r>
          </a:p>
        </p:txBody>
      </p:sp>
      <p:graphicFrame>
        <p:nvGraphicFramePr>
          <p:cNvPr id="2" name="Content Placeholder 1">
            <a:extLst>
              <a:ext uri="{FF2B5EF4-FFF2-40B4-BE49-F238E27FC236}">
                <a16:creationId xmlns:a16="http://schemas.microsoft.com/office/drawing/2014/main" id="{D6271EBF-EA8C-456F-B702-77D98DB14272}"/>
              </a:ext>
            </a:extLst>
          </p:cNvPr>
          <p:cNvGraphicFramePr>
            <a:graphicFrameLocks noGrp="1"/>
          </p:cNvGraphicFramePr>
          <p:nvPr>
            <p:ph idx="1"/>
          </p:nvPr>
        </p:nvGraphicFramePr>
        <p:xfrm>
          <a:off x="1752600" y="1295400"/>
          <a:ext cx="8763000" cy="54102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tblGrid>
              <a:tr h="881573">
                <a:tc>
                  <a:txBody>
                    <a:bodyPr/>
                    <a:lstStyle/>
                    <a:p>
                      <a:pPr marL="0" marR="0" algn="ctr">
                        <a:spcBef>
                          <a:spcPts val="0"/>
                        </a:spcBef>
                        <a:spcAft>
                          <a:spcPts val="0"/>
                        </a:spcAft>
                      </a:pPr>
                      <a:r>
                        <a:rPr lang="en-US" sz="1200" dirty="0">
                          <a:solidFill>
                            <a:srgbClr val="000000"/>
                          </a:solidFill>
                          <a:effectLst/>
                          <a:latin typeface="Calibri"/>
                          <a:ea typeface="Calibri"/>
                          <a:cs typeface="Times New Roman"/>
                        </a:rPr>
                        <a:t>AUDIENCE</a:t>
                      </a:r>
                      <a:endParaRPr lang="en-US" sz="1200" dirty="0">
                        <a:solidFill>
                          <a:srgbClr val="000000"/>
                        </a:solidFill>
                        <a:effectLst/>
                        <a:latin typeface="Futura Std Book"/>
                        <a:ea typeface="Calibri"/>
                        <a:cs typeface="Futura Std Book"/>
                      </a:endParaRPr>
                    </a:p>
                  </a:txBody>
                  <a:tcPr marL="68580" marR="68580" marT="0" marB="0"/>
                </a:tc>
                <a:tc>
                  <a:txBody>
                    <a:bodyPr/>
                    <a:lstStyle/>
                    <a:p>
                      <a:pPr marL="0" marR="0" algn="ctr">
                        <a:spcBef>
                          <a:spcPts val="0"/>
                        </a:spcBef>
                        <a:spcAft>
                          <a:spcPts val="0"/>
                        </a:spcAft>
                      </a:pPr>
                      <a:r>
                        <a:rPr lang="en-US" sz="1200" dirty="0">
                          <a:solidFill>
                            <a:srgbClr val="000000"/>
                          </a:solidFill>
                          <a:effectLst/>
                          <a:latin typeface="Calibri"/>
                          <a:ea typeface="Calibri"/>
                          <a:cs typeface="Times New Roman"/>
                        </a:rPr>
                        <a:t>MESSAGE CONTENTS</a:t>
                      </a:r>
                      <a:endParaRPr lang="en-US" sz="1200" dirty="0">
                        <a:solidFill>
                          <a:srgbClr val="000000"/>
                        </a:solidFill>
                        <a:effectLst/>
                        <a:latin typeface="Futura Std Book"/>
                        <a:ea typeface="Calibri"/>
                        <a:cs typeface="Futura Std Book"/>
                      </a:endParaRPr>
                    </a:p>
                  </a:txBody>
                  <a:tcPr marL="68580" marR="68580" marT="0" marB="0"/>
                </a:tc>
                <a:tc>
                  <a:txBody>
                    <a:bodyPr/>
                    <a:lstStyle/>
                    <a:p>
                      <a:pPr marL="0" marR="0" algn="ctr">
                        <a:spcBef>
                          <a:spcPts val="0"/>
                        </a:spcBef>
                        <a:spcAft>
                          <a:spcPts val="0"/>
                        </a:spcAft>
                      </a:pPr>
                      <a:r>
                        <a:rPr lang="en-US" sz="1200">
                          <a:solidFill>
                            <a:srgbClr val="000000"/>
                          </a:solidFill>
                          <a:effectLst/>
                          <a:latin typeface="Calibri"/>
                          <a:ea typeface="Calibri"/>
                          <a:cs typeface="Times New Roman"/>
                        </a:rPr>
                        <a:t>RESPONSIBLE PERSON/GROUP</a:t>
                      </a:r>
                      <a:endParaRPr lang="en-US" sz="1200">
                        <a:solidFill>
                          <a:srgbClr val="000000"/>
                        </a:solidFill>
                        <a:effectLst/>
                        <a:latin typeface="Futura Std Book"/>
                        <a:ea typeface="Calibri"/>
                        <a:cs typeface="Futura Std Book"/>
                      </a:endParaRPr>
                    </a:p>
                  </a:txBody>
                  <a:tcPr marL="68580" marR="68580" marT="0" marB="0"/>
                </a:tc>
                <a:tc>
                  <a:txBody>
                    <a:bodyPr/>
                    <a:lstStyle/>
                    <a:p>
                      <a:pPr marL="0" marR="0" algn="ctr">
                        <a:spcBef>
                          <a:spcPts val="0"/>
                        </a:spcBef>
                        <a:spcAft>
                          <a:spcPts val="0"/>
                        </a:spcAft>
                      </a:pPr>
                      <a:r>
                        <a:rPr lang="en-US" sz="1200">
                          <a:solidFill>
                            <a:srgbClr val="000000"/>
                          </a:solidFill>
                          <a:effectLst/>
                          <a:latin typeface="Calibri"/>
                          <a:ea typeface="Calibri"/>
                          <a:cs typeface="Times New Roman"/>
                        </a:rPr>
                        <a:t>ACTIVITIES</a:t>
                      </a:r>
                      <a:endParaRPr lang="en-US" sz="1200">
                        <a:solidFill>
                          <a:srgbClr val="000000"/>
                        </a:solidFill>
                        <a:effectLst/>
                        <a:latin typeface="Futura Std Book"/>
                        <a:ea typeface="Calibri"/>
                        <a:cs typeface="Futura Std Book"/>
                      </a:endParaRPr>
                    </a:p>
                  </a:txBody>
                  <a:tcPr marL="68580" marR="68580" marT="0" marB="0"/>
                </a:tc>
                <a:tc>
                  <a:txBody>
                    <a:bodyPr/>
                    <a:lstStyle/>
                    <a:p>
                      <a:pPr marL="0" marR="0" algn="ctr">
                        <a:spcBef>
                          <a:spcPts val="0"/>
                        </a:spcBef>
                        <a:spcAft>
                          <a:spcPts val="0"/>
                        </a:spcAft>
                      </a:pPr>
                      <a:r>
                        <a:rPr lang="en-US" sz="1200" dirty="0">
                          <a:solidFill>
                            <a:srgbClr val="000000"/>
                          </a:solidFill>
                          <a:effectLst/>
                          <a:latin typeface="Calibri"/>
                          <a:ea typeface="Calibri"/>
                          <a:cs typeface="Times New Roman"/>
                        </a:rPr>
                        <a:t>MATERIALS</a:t>
                      </a:r>
                      <a:endParaRPr lang="en-US" sz="1200" dirty="0">
                        <a:solidFill>
                          <a:srgbClr val="000000"/>
                        </a:solidFill>
                        <a:effectLst/>
                        <a:latin typeface="Futura Std Book"/>
                        <a:ea typeface="Calibri"/>
                        <a:cs typeface="Futura Std Book"/>
                      </a:endParaRPr>
                    </a:p>
                  </a:txBody>
                  <a:tcPr marL="68580" marR="68580" marT="0" marB="0"/>
                </a:tc>
                <a:extLst>
                  <a:ext uri="{0D108BD9-81ED-4DB2-BD59-A6C34878D82A}">
                    <a16:rowId xmlns:a16="http://schemas.microsoft.com/office/drawing/2014/main" val="10000"/>
                  </a:ext>
                </a:extLst>
              </a:tr>
              <a:tr h="4528627">
                <a:tc>
                  <a:txBody>
                    <a:bodyPr/>
                    <a:lstStyle/>
                    <a:p>
                      <a:pPr marL="0" marR="0" algn="just">
                        <a:spcBef>
                          <a:spcPts val="0"/>
                        </a:spcBef>
                        <a:spcAft>
                          <a:spcPts val="200"/>
                        </a:spcAft>
                      </a:pPr>
                      <a:r>
                        <a:rPr lang="en-US" sz="1200" dirty="0">
                          <a:solidFill>
                            <a:srgbClr val="161614"/>
                          </a:solidFill>
                          <a:effectLst/>
                          <a:latin typeface="DIN Next LT Pro"/>
                          <a:ea typeface="Calibri"/>
                          <a:cs typeface="DIN Next LT Pro"/>
                        </a:rPr>
                        <a:t> </a:t>
                      </a:r>
                      <a:endParaRPr lang="en-US" sz="1200" dirty="0">
                        <a:effectLst/>
                        <a:latin typeface="DIN Next LT Pro"/>
                        <a:ea typeface="Calibri"/>
                        <a:cs typeface="Times New Roman"/>
                      </a:endParaRPr>
                    </a:p>
                    <a:p>
                      <a:pPr marL="0" marR="0" algn="just">
                        <a:spcBef>
                          <a:spcPts val="0"/>
                        </a:spcBef>
                        <a:spcAft>
                          <a:spcPts val="200"/>
                        </a:spcAft>
                      </a:pPr>
                      <a:r>
                        <a:rPr lang="en-US" sz="1200" dirty="0">
                          <a:solidFill>
                            <a:srgbClr val="161614"/>
                          </a:solidFill>
                          <a:effectLst/>
                          <a:latin typeface="DIN Next LT Pro"/>
                          <a:ea typeface="Calibri"/>
                          <a:cs typeface="DIN Next LT Pro"/>
                        </a:rPr>
                        <a:t> </a:t>
                      </a:r>
                      <a:endParaRPr lang="en-US" sz="1200" dirty="0">
                        <a:effectLst/>
                        <a:latin typeface="DIN Next LT Pro"/>
                        <a:ea typeface="Calibri"/>
                        <a:cs typeface="Times New Roman"/>
                      </a:endParaRPr>
                    </a:p>
                    <a:p>
                      <a:pPr marL="0" marR="0" algn="just">
                        <a:spcBef>
                          <a:spcPts val="0"/>
                        </a:spcBef>
                        <a:spcAft>
                          <a:spcPts val="200"/>
                        </a:spcAft>
                      </a:pPr>
                      <a:r>
                        <a:rPr lang="en-US" sz="1200" dirty="0">
                          <a:solidFill>
                            <a:srgbClr val="161614"/>
                          </a:solidFill>
                          <a:effectLst/>
                          <a:latin typeface="DIN Next LT Pro"/>
                          <a:ea typeface="Calibri"/>
                          <a:cs typeface="DIN Next LT Pro"/>
                        </a:rPr>
                        <a:t> </a:t>
                      </a:r>
                      <a:endParaRPr lang="en-US" sz="1200" dirty="0">
                        <a:effectLst/>
                        <a:latin typeface="DIN Next LT Pro"/>
                        <a:ea typeface="Calibri"/>
                        <a:cs typeface="Times New Roman"/>
                      </a:endParaRPr>
                    </a:p>
                    <a:p>
                      <a:pPr marL="0" marR="0" algn="just">
                        <a:spcBef>
                          <a:spcPts val="0"/>
                        </a:spcBef>
                        <a:spcAft>
                          <a:spcPts val="200"/>
                        </a:spcAft>
                      </a:pPr>
                      <a:r>
                        <a:rPr lang="en-US" sz="1200" dirty="0">
                          <a:solidFill>
                            <a:srgbClr val="161614"/>
                          </a:solidFill>
                          <a:effectLst/>
                          <a:latin typeface="DIN Next LT Pro"/>
                          <a:ea typeface="Calibri"/>
                          <a:cs typeface="DIN Next LT Pro"/>
                        </a:rPr>
                        <a:t>Eligible girls (14 adolescent years girls)</a:t>
                      </a:r>
                      <a:endParaRPr lang="en-US" sz="1200" dirty="0">
                        <a:effectLst/>
                        <a:latin typeface="DIN Next LT Pro"/>
                        <a:ea typeface="Calibri"/>
                        <a:cs typeface="Times New Roman"/>
                      </a:endParaRPr>
                    </a:p>
                    <a:p>
                      <a:pPr marL="0" marR="0" algn="just">
                        <a:spcBef>
                          <a:spcPts val="0"/>
                        </a:spcBef>
                        <a:spcAft>
                          <a:spcPts val="0"/>
                        </a:spcAft>
                      </a:pPr>
                      <a:r>
                        <a:rPr lang="en-US" sz="1200" dirty="0">
                          <a:solidFill>
                            <a:srgbClr val="000000"/>
                          </a:solidFill>
                          <a:effectLst/>
                          <a:latin typeface="Calibri"/>
                          <a:ea typeface="Calibri"/>
                          <a:cs typeface="Times New Roman"/>
                        </a:rPr>
                        <a:t> </a:t>
                      </a:r>
                      <a:endParaRPr lang="en-US" sz="1200" dirty="0">
                        <a:solidFill>
                          <a:srgbClr val="000000"/>
                        </a:solidFill>
                        <a:effectLst/>
                        <a:latin typeface="Futura Std Book"/>
                        <a:ea typeface="Calibri"/>
                        <a:cs typeface="Futura Std Book"/>
                      </a:endParaRPr>
                    </a:p>
                  </a:txBody>
                  <a:tcPr marL="68580" marR="68580" marT="0" marB="0"/>
                </a:tc>
                <a:tc>
                  <a:txBody>
                    <a:bodyPr/>
                    <a:lstStyle/>
                    <a:p>
                      <a:pPr marL="342900" marR="0" lvl="0" indent="-342900" algn="just">
                        <a:spcBef>
                          <a:spcPts val="0"/>
                        </a:spcBef>
                        <a:spcAft>
                          <a:spcPts val="200"/>
                        </a:spcAft>
                        <a:buFont typeface="Symbol"/>
                        <a:buChar char=""/>
                      </a:pPr>
                      <a:endParaRPr lang="en-US" sz="1200" dirty="0">
                        <a:solidFill>
                          <a:srgbClr val="161614"/>
                        </a:solidFill>
                        <a:effectLst/>
                        <a:latin typeface="DIN Next LT Pro"/>
                        <a:ea typeface="Calibri"/>
                        <a:cs typeface="DIN Next LT Pro Light"/>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Basic facts about cervical cancer </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Basic facts about the preventive HPV vaccine </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Benefits of being vaccinated </a:t>
                      </a:r>
                      <a:endParaRPr lang="en-US" sz="1200" dirty="0">
                        <a:effectLst/>
                        <a:latin typeface="DIN Next LT Pro"/>
                        <a:ea typeface="Calibri"/>
                        <a:cs typeface="Times New Roman"/>
                      </a:endParaRPr>
                    </a:p>
                    <a:p>
                      <a:pPr marL="342900" marR="0" lvl="0" indent="-342900">
                        <a:spcBef>
                          <a:spcPts val="0"/>
                        </a:spcBef>
                        <a:spcAft>
                          <a:spcPts val="0"/>
                        </a:spcAft>
                        <a:buFont typeface="Symbol"/>
                        <a:buChar char=""/>
                      </a:pPr>
                      <a:r>
                        <a:rPr lang="en-US" sz="1200" dirty="0">
                          <a:solidFill>
                            <a:srgbClr val="161614"/>
                          </a:solidFill>
                          <a:effectLst/>
                          <a:latin typeface="DIN Next LT Pro"/>
                          <a:ea typeface="Calibri"/>
                          <a:cs typeface="DIN Next LT Pro Light"/>
                        </a:rPr>
                        <a:t>Eligibility</a:t>
                      </a:r>
                    </a:p>
                    <a:p>
                      <a:pPr marL="342900" marR="0" lvl="0" indent="-342900">
                        <a:spcBef>
                          <a:spcPts val="0"/>
                        </a:spcBef>
                        <a:spcAft>
                          <a:spcPts val="0"/>
                        </a:spcAft>
                        <a:buFont typeface="Symbol"/>
                        <a:buChar char=""/>
                      </a:pPr>
                      <a:r>
                        <a:rPr lang="en-US" sz="1200" dirty="0">
                          <a:solidFill>
                            <a:srgbClr val="161614"/>
                          </a:solidFill>
                          <a:effectLst/>
                          <a:latin typeface="DIN Next LT Pro"/>
                          <a:ea typeface="Calibri"/>
                          <a:cs typeface="Futura Std Book"/>
                        </a:rPr>
                        <a:t>Their</a:t>
                      </a:r>
                      <a:r>
                        <a:rPr lang="en-US" sz="1200" baseline="0" dirty="0">
                          <a:solidFill>
                            <a:srgbClr val="161614"/>
                          </a:solidFill>
                          <a:effectLst/>
                          <a:latin typeface="DIN Next LT Pro"/>
                          <a:ea typeface="Calibri"/>
                          <a:cs typeface="Futura Std Book"/>
                        </a:rPr>
                        <a:t> roles and responsibilities</a:t>
                      </a:r>
                      <a:endParaRPr lang="en-US" sz="1200" dirty="0">
                        <a:solidFill>
                          <a:srgbClr val="000000"/>
                        </a:solidFill>
                        <a:effectLst/>
                        <a:latin typeface="Futura Std Book"/>
                        <a:ea typeface="Calibri"/>
                        <a:cs typeface="Futura Std Book"/>
                      </a:endParaRPr>
                    </a:p>
                  </a:txBody>
                  <a:tcPr marL="68580" marR="68580" marT="0" marB="0"/>
                </a:tc>
                <a:tc>
                  <a:txBody>
                    <a:bodyPr/>
                    <a:lstStyle/>
                    <a:p>
                      <a:pPr marL="342900" marR="0" lvl="0" indent="-342900" algn="just">
                        <a:spcBef>
                          <a:spcPts val="0"/>
                        </a:spcBef>
                        <a:spcAft>
                          <a:spcPts val="200"/>
                        </a:spcAft>
                        <a:buFont typeface="Symbol"/>
                        <a:buChar char=""/>
                      </a:pPr>
                      <a:endParaRPr lang="en-US" sz="1200" dirty="0">
                        <a:solidFill>
                          <a:srgbClr val="161614"/>
                        </a:solidFill>
                        <a:effectLst/>
                        <a:latin typeface="DIN Next LT Pro"/>
                        <a:ea typeface="Calibri"/>
                        <a:cs typeface="DIN Next LT Pro Light"/>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Teachers</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Health workers</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Religious leaders</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Parents </a:t>
                      </a:r>
                      <a:endParaRPr lang="en-US" sz="1200" dirty="0">
                        <a:effectLst/>
                        <a:latin typeface="DIN Next LT Pro"/>
                        <a:ea typeface="Calibri"/>
                        <a:cs typeface="Times New Roman"/>
                      </a:endParaRPr>
                    </a:p>
                    <a:p>
                      <a:pPr marL="342900" marR="0" lvl="0" indent="-342900" algn="just">
                        <a:spcBef>
                          <a:spcPts val="0"/>
                        </a:spcBef>
                        <a:spcAft>
                          <a:spcPts val="0"/>
                        </a:spcAft>
                        <a:buFont typeface="Symbol"/>
                        <a:buChar char=""/>
                      </a:pPr>
                      <a:r>
                        <a:rPr lang="en-US" sz="1200" dirty="0">
                          <a:solidFill>
                            <a:srgbClr val="161614"/>
                          </a:solidFill>
                          <a:effectLst/>
                          <a:latin typeface="Futura Std Book"/>
                          <a:ea typeface="Calibri"/>
                          <a:cs typeface="DIN Next LT Pro Light"/>
                        </a:rPr>
                        <a:t>CHWs </a:t>
                      </a:r>
                      <a:endParaRPr lang="en-US" sz="1200" dirty="0">
                        <a:solidFill>
                          <a:srgbClr val="000000"/>
                        </a:solidFill>
                        <a:effectLst/>
                        <a:latin typeface="Futura Std Book"/>
                        <a:ea typeface="Calibri"/>
                        <a:cs typeface="Futura Std Book"/>
                      </a:endParaRPr>
                    </a:p>
                    <a:p>
                      <a:pPr marL="342900" marR="0" lvl="0" indent="-342900" algn="just">
                        <a:spcBef>
                          <a:spcPts val="0"/>
                        </a:spcBef>
                        <a:spcAft>
                          <a:spcPts val="0"/>
                        </a:spcAft>
                        <a:buFont typeface="Symbol"/>
                        <a:buChar char=""/>
                      </a:pPr>
                      <a:r>
                        <a:rPr lang="en-US" sz="1200" dirty="0">
                          <a:solidFill>
                            <a:srgbClr val="161614"/>
                          </a:solidFill>
                          <a:effectLst/>
                          <a:latin typeface="Futura Std Book"/>
                          <a:ea typeface="Calibri"/>
                          <a:cs typeface="DIN Next LT Pro Light"/>
                        </a:rPr>
                        <a:t>Community leaders</a:t>
                      </a:r>
                      <a:endParaRPr lang="en-US" sz="1200" dirty="0">
                        <a:solidFill>
                          <a:srgbClr val="000000"/>
                        </a:solidFill>
                        <a:effectLst/>
                        <a:latin typeface="Futura Std Book"/>
                        <a:ea typeface="Calibri"/>
                        <a:cs typeface="Futura Std Book"/>
                      </a:endParaRPr>
                    </a:p>
                  </a:txBody>
                  <a:tcPr marL="68580" marR="68580" marT="0" marB="0"/>
                </a:tc>
                <a:tc>
                  <a:txBody>
                    <a:bodyPr/>
                    <a:lstStyle/>
                    <a:p>
                      <a:pPr marL="342900" marR="0" lvl="0" indent="-342900" algn="just">
                        <a:spcBef>
                          <a:spcPts val="0"/>
                        </a:spcBef>
                        <a:spcAft>
                          <a:spcPts val="200"/>
                        </a:spcAft>
                        <a:buFont typeface="Symbol"/>
                        <a:buChar char=""/>
                      </a:pPr>
                      <a:endParaRPr lang="en-US" sz="1200" dirty="0">
                        <a:solidFill>
                          <a:srgbClr val="161614"/>
                        </a:solidFill>
                        <a:effectLst/>
                        <a:latin typeface="DIN Next LT Pro"/>
                        <a:ea typeface="Calibri"/>
                        <a:cs typeface="DIN Next LT Pro Light"/>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Sensitization meeting </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Distributing IEC materials </a:t>
                      </a:r>
                      <a:endParaRPr lang="en-US" sz="1200" dirty="0">
                        <a:effectLst/>
                        <a:latin typeface="DIN Next LT Pro"/>
                        <a:ea typeface="Calibri"/>
                        <a:cs typeface="Times New Roman"/>
                      </a:endParaRPr>
                    </a:p>
                    <a:p>
                      <a:pPr marL="342900" marR="0" lvl="0" indent="-342900" algn="just">
                        <a:spcBef>
                          <a:spcPts val="0"/>
                        </a:spcBef>
                        <a:spcAft>
                          <a:spcPts val="0"/>
                        </a:spcAft>
                        <a:buFont typeface="Symbol"/>
                        <a:buChar char=""/>
                      </a:pPr>
                      <a:r>
                        <a:rPr lang="en-US" sz="1200" dirty="0">
                          <a:solidFill>
                            <a:srgbClr val="161614"/>
                          </a:solidFill>
                          <a:effectLst/>
                          <a:latin typeface="Futura Std Book"/>
                          <a:ea typeface="Calibri"/>
                          <a:cs typeface="DIN Next LT Pro Light"/>
                        </a:rPr>
                        <a:t>Radio and TV message dissemination</a:t>
                      </a:r>
                      <a:endParaRPr lang="en-US" sz="1200" dirty="0">
                        <a:solidFill>
                          <a:srgbClr val="000000"/>
                        </a:solidFill>
                        <a:effectLst/>
                        <a:latin typeface="Futura Std Book"/>
                        <a:ea typeface="Calibri"/>
                        <a:cs typeface="Futura Std Book"/>
                      </a:endParaRPr>
                    </a:p>
                  </a:txBody>
                  <a:tcPr marL="68580" marR="68580" marT="0" marB="0"/>
                </a:tc>
                <a:tc>
                  <a:txBody>
                    <a:bodyPr/>
                    <a:lstStyle/>
                    <a:p>
                      <a:pPr marL="342900" marR="0" lvl="0" indent="-342900" algn="just">
                        <a:spcBef>
                          <a:spcPts val="0"/>
                        </a:spcBef>
                        <a:spcAft>
                          <a:spcPts val="200"/>
                        </a:spcAft>
                        <a:buFont typeface="Symbol"/>
                        <a:buChar char=""/>
                      </a:pPr>
                      <a:endParaRPr lang="en-US" sz="1200" dirty="0">
                        <a:solidFill>
                          <a:srgbClr val="161614"/>
                        </a:solidFill>
                        <a:effectLst/>
                        <a:latin typeface="DIN Next LT Pro"/>
                        <a:ea typeface="Calibri"/>
                        <a:cs typeface="DIN Next LT Pro Light"/>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HPV leaflet</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Formal letters</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Posters</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Radio and TV spots </a:t>
                      </a:r>
                      <a:endParaRPr lang="en-US" sz="1200" dirty="0">
                        <a:effectLst/>
                        <a:latin typeface="DIN Next LT Pro"/>
                        <a:ea typeface="Calibri"/>
                        <a:cs typeface="Times New Roman"/>
                      </a:endParaRPr>
                    </a:p>
                    <a:p>
                      <a:pPr marL="0" marR="0">
                        <a:spcBef>
                          <a:spcPts val="0"/>
                        </a:spcBef>
                        <a:spcAft>
                          <a:spcPts val="0"/>
                        </a:spcAft>
                      </a:pPr>
                      <a:r>
                        <a:rPr lang="en-US" sz="1200" dirty="0">
                          <a:solidFill>
                            <a:srgbClr val="000000"/>
                          </a:solidFill>
                          <a:effectLst/>
                          <a:latin typeface="Futura Std Book"/>
                          <a:ea typeface="Calibri"/>
                          <a:cs typeface="Futura Std Book"/>
                        </a:rPr>
                        <a:t> </a:t>
                      </a:r>
                    </a:p>
                    <a:p>
                      <a:pPr marL="0" marR="0">
                        <a:spcBef>
                          <a:spcPts val="0"/>
                        </a:spcBef>
                        <a:spcAft>
                          <a:spcPts val="0"/>
                        </a:spcAft>
                      </a:pPr>
                      <a:r>
                        <a:rPr lang="en-US" sz="1200" dirty="0">
                          <a:solidFill>
                            <a:srgbClr val="000000"/>
                          </a:solidFill>
                          <a:effectLst/>
                          <a:latin typeface="Futura Std Book"/>
                          <a:ea typeface="Calibri"/>
                          <a:cs typeface="Futura Std Book"/>
                        </a:rPr>
                        <a:t> </a:t>
                      </a:r>
                    </a:p>
                    <a:p>
                      <a:pPr marL="0" marR="0" algn="just">
                        <a:spcBef>
                          <a:spcPts val="0"/>
                        </a:spcBef>
                        <a:spcAft>
                          <a:spcPts val="0"/>
                        </a:spcAft>
                      </a:pPr>
                      <a:r>
                        <a:rPr lang="en-US" sz="1200" dirty="0">
                          <a:solidFill>
                            <a:srgbClr val="000000"/>
                          </a:solidFill>
                          <a:effectLst/>
                          <a:latin typeface="Calibri"/>
                          <a:ea typeface="Calibri"/>
                          <a:cs typeface="Times New Roman"/>
                        </a:rPr>
                        <a:t> </a:t>
                      </a:r>
                      <a:endParaRPr lang="en-US" sz="1200" dirty="0">
                        <a:solidFill>
                          <a:srgbClr val="000000"/>
                        </a:solidFill>
                        <a:effectLst/>
                        <a:latin typeface="Futura Std Book"/>
                        <a:ea typeface="Calibri"/>
                        <a:cs typeface="Futura Std Book"/>
                      </a:endParaRPr>
                    </a:p>
                  </a:txBody>
                  <a:tcPr marL="68580" marR="68580" marT="0" marB="0"/>
                </a:tc>
                <a:extLst>
                  <a:ext uri="{0D108BD9-81ED-4DB2-BD59-A6C34878D82A}">
                    <a16:rowId xmlns:a16="http://schemas.microsoft.com/office/drawing/2014/main" val="10001"/>
                  </a:ext>
                </a:extLst>
              </a:tr>
            </a:tbl>
          </a:graphicData>
        </a:graphic>
      </p:graphicFrame>
      <p:pic>
        <p:nvPicPr>
          <p:cNvPr id="20503" name="Picture 5">
            <a:extLst>
              <a:ext uri="{FF2B5EF4-FFF2-40B4-BE49-F238E27FC236}">
                <a16:creationId xmlns:a16="http://schemas.microsoft.com/office/drawing/2014/main" id="{4F6BF0F8-0734-4E56-AF0B-79BED256D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076" y="-103188"/>
            <a:ext cx="13303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4" name="Picture 1">
            <a:extLst>
              <a:ext uri="{FF2B5EF4-FFF2-40B4-BE49-F238E27FC236}">
                <a16:creationId xmlns:a16="http://schemas.microsoft.com/office/drawing/2014/main" id="{386D3AF8-92B5-4683-820A-484F05DCB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0" y="-20638"/>
            <a:ext cx="1295400" cy="101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95287BB-BB79-4BA8-A9E0-C4DFA7750E75}"/>
              </a:ext>
            </a:extLst>
          </p:cNvPr>
          <p:cNvSpPr>
            <a:spLocks noGrp="1"/>
          </p:cNvSpPr>
          <p:nvPr>
            <p:ph type="title"/>
          </p:nvPr>
        </p:nvSpPr>
        <p:spPr>
          <a:xfrm>
            <a:off x="1524000" y="-20638"/>
            <a:ext cx="9144000" cy="1106488"/>
          </a:xfrm>
          <a:solidFill>
            <a:srgbClr val="00B0F0"/>
          </a:solidFill>
        </p:spPr>
        <p:txBody>
          <a:bodyPr/>
          <a:lstStyle/>
          <a:p>
            <a:pPr eaLnBrk="1" hangingPunct="1"/>
            <a:r>
              <a:rPr lang="en-US" altLang="en-US" sz="3200" b="1"/>
              <a:t>AUDIENCES&amp;MESSAGES..</a:t>
            </a:r>
          </a:p>
        </p:txBody>
      </p:sp>
      <p:graphicFrame>
        <p:nvGraphicFramePr>
          <p:cNvPr id="2" name="Content Placeholder 1">
            <a:extLst>
              <a:ext uri="{FF2B5EF4-FFF2-40B4-BE49-F238E27FC236}">
                <a16:creationId xmlns:a16="http://schemas.microsoft.com/office/drawing/2014/main" id="{7A14CBCC-CC99-4EFF-A519-B068267CB47B}"/>
              </a:ext>
            </a:extLst>
          </p:cNvPr>
          <p:cNvGraphicFramePr>
            <a:graphicFrameLocks noGrp="1"/>
          </p:cNvGraphicFramePr>
          <p:nvPr>
            <p:ph idx="1"/>
          </p:nvPr>
        </p:nvGraphicFramePr>
        <p:xfrm>
          <a:off x="1676400" y="1371600"/>
          <a:ext cx="8839200" cy="54102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2240280">
                  <a:extLst>
                    <a:ext uri="{9D8B030D-6E8A-4147-A177-3AD203B41FA5}">
                      <a16:colId xmlns:a16="http://schemas.microsoft.com/office/drawing/2014/main" val="20001"/>
                    </a:ext>
                  </a:extLst>
                </a:gridCol>
                <a:gridCol w="1767840">
                  <a:extLst>
                    <a:ext uri="{9D8B030D-6E8A-4147-A177-3AD203B41FA5}">
                      <a16:colId xmlns:a16="http://schemas.microsoft.com/office/drawing/2014/main" val="20002"/>
                    </a:ext>
                  </a:extLst>
                </a:gridCol>
                <a:gridCol w="1767840">
                  <a:extLst>
                    <a:ext uri="{9D8B030D-6E8A-4147-A177-3AD203B41FA5}">
                      <a16:colId xmlns:a16="http://schemas.microsoft.com/office/drawing/2014/main" val="20003"/>
                    </a:ext>
                  </a:extLst>
                </a:gridCol>
                <a:gridCol w="1767840">
                  <a:extLst>
                    <a:ext uri="{9D8B030D-6E8A-4147-A177-3AD203B41FA5}">
                      <a16:colId xmlns:a16="http://schemas.microsoft.com/office/drawing/2014/main" val="20004"/>
                    </a:ext>
                  </a:extLst>
                </a:gridCol>
              </a:tblGrid>
              <a:tr h="661549">
                <a:tc>
                  <a:txBody>
                    <a:bodyPr/>
                    <a:lstStyle/>
                    <a:p>
                      <a:pPr marL="0" marR="0" algn="ctr">
                        <a:spcBef>
                          <a:spcPts val="0"/>
                        </a:spcBef>
                        <a:spcAft>
                          <a:spcPts val="0"/>
                        </a:spcAft>
                      </a:pPr>
                      <a:r>
                        <a:rPr lang="en-US" sz="1200" dirty="0">
                          <a:solidFill>
                            <a:srgbClr val="000000"/>
                          </a:solidFill>
                          <a:effectLst/>
                          <a:latin typeface="Calibri"/>
                          <a:ea typeface="Calibri"/>
                          <a:cs typeface="Times New Roman"/>
                        </a:rPr>
                        <a:t>AUDIENCE</a:t>
                      </a:r>
                      <a:endParaRPr lang="en-US" sz="1200" dirty="0">
                        <a:solidFill>
                          <a:srgbClr val="000000"/>
                        </a:solidFill>
                        <a:effectLst/>
                        <a:latin typeface="Futura Std Book"/>
                        <a:ea typeface="Calibri"/>
                        <a:cs typeface="Futura Std Book"/>
                      </a:endParaRPr>
                    </a:p>
                  </a:txBody>
                  <a:tcPr marL="68580" marR="68580" marT="0" marB="0"/>
                </a:tc>
                <a:tc>
                  <a:txBody>
                    <a:bodyPr/>
                    <a:lstStyle/>
                    <a:p>
                      <a:pPr marL="0" marR="0" algn="ctr">
                        <a:spcBef>
                          <a:spcPts val="0"/>
                        </a:spcBef>
                        <a:spcAft>
                          <a:spcPts val="0"/>
                        </a:spcAft>
                      </a:pPr>
                      <a:r>
                        <a:rPr lang="en-US" sz="1200" dirty="0">
                          <a:solidFill>
                            <a:srgbClr val="000000"/>
                          </a:solidFill>
                          <a:effectLst/>
                          <a:latin typeface="Calibri"/>
                          <a:ea typeface="Calibri"/>
                          <a:cs typeface="Times New Roman"/>
                        </a:rPr>
                        <a:t>MESSAGE CONTENTS</a:t>
                      </a:r>
                      <a:endParaRPr lang="en-US" sz="1200" dirty="0">
                        <a:solidFill>
                          <a:srgbClr val="000000"/>
                        </a:solidFill>
                        <a:effectLst/>
                        <a:latin typeface="Futura Std Book"/>
                        <a:ea typeface="Calibri"/>
                        <a:cs typeface="Futura Std Book"/>
                      </a:endParaRPr>
                    </a:p>
                  </a:txBody>
                  <a:tcPr marL="68580" marR="68580" marT="0" marB="0"/>
                </a:tc>
                <a:tc>
                  <a:txBody>
                    <a:bodyPr/>
                    <a:lstStyle/>
                    <a:p>
                      <a:pPr marL="0" marR="0" algn="ctr">
                        <a:spcBef>
                          <a:spcPts val="0"/>
                        </a:spcBef>
                        <a:spcAft>
                          <a:spcPts val="0"/>
                        </a:spcAft>
                      </a:pPr>
                      <a:r>
                        <a:rPr lang="en-US" sz="1200" dirty="0">
                          <a:solidFill>
                            <a:srgbClr val="000000"/>
                          </a:solidFill>
                          <a:effectLst/>
                          <a:latin typeface="Calibri"/>
                          <a:ea typeface="Calibri"/>
                          <a:cs typeface="Times New Roman"/>
                        </a:rPr>
                        <a:t>RESPONSIBLE PERSON/GROUP</a:t>
                      </a:r>
                      <a:endParaRPr lang="en-US" sz="1200" dirty="0">
                        <a:solidFill>
                          <a:srgbClr val="000000"/>
                        </a:solidFill>
                        <a:effectLst/>
                        <a:latin typeface="Futura Std Book"/>
                        <a:ea typeface="Calibri"/>
                        <a:cs typeface="Futura Std Book"/>
                      </a:endParaRPr>
                    </a:p>
                  </a:txBody>
                  <a:tcPr marL="68580" marR="68580" marT="0" marB="0"/>
                </a:tc>
                <a:tc>
                  <a:txBody>
                    <a:bodyPr/>
                    <a:lstStyle/>
                    <a:p>
                      <a:pPr marL="0" marR="0" algn="ctr">
                        <a:spcBef>
                          <a:spcPts val="0"/>
                        </a:spcBef>
                        <a:spcAft>
                          <a:spcPts val="0"/>
                        </a:spcAft>
                      </a:pPr>
                      <a:r>
                        <a:rPr lang="en-US" sz="1200" dirty="0">
                          <a:solidFill>
                            <a:srgbClr val="000000"/>
                          </a:solidFill>
                          <a:effectLst/>
                          <a:latin typeface="Calibri"/>
                          <a:ea typeface="Calibri"/>
                          <a:cs typeface="Times New Roman"/>
                        </a:rPr>
                        <a:t>ACTIVITIES</a:t>
                      </a:r>
                      <a:endParaRPr lang="en-US" sz="1200" dirty="0">
                        <a:solidFill>
                          <a:srgbClr val="000000"/>
                        </a:solidFill>
                        <a:effectLst/>
                        <a:latin typeface="Futura Std Book"/>
                        <a:ea typeface="Calibri"/>
                        <a:cs typeface="Futura Std Book"/>
                      </a:endParaRPr>
                    </a:p>
                  </a:txBody>
                  <a:tcPr marL="68580" marR="68580" marT="0" marB="0"/>
                </a:tc>
                <a:tc>
                  <a:txBody>
                    <a:bodyPr/>
                    <a:lstStyle/>
                    <a:p>
                      <a:pPr marL="0" marR="0" algn="ctr">
                        <a:spcBef>
                          <a:spcPts val="0"/>
                        </a:spcBef>
                        <a:spcAft>
                          <a:spcPts val="0"/>
                        </a:spcAft>
                      </a:pPr>
                      <a:r>
                        <a:rPr lang="en-US" sz="1200" dirty="0">
                          <a:solidFill>
                            <a:srgbClr val="000000"/>
                          </a:solidFill>
                          <a:effectLst/>
                          <a:latin typeface="Calibri"/>
                          <a:ea typeface="Calibri"/>
                          <a:cs typeface="Times New Roman"/>
                        </a:rPr>
                        <a:t>MATERIALS</a:t>
                      </a:r>
                      <a:endParaRPr lang="en-US" sz="1200" dirty="0">
                        <a:solidFill>
                          <a:srgbClr val="000000"/>
                        </a:solidFill>
                        <a:effectLst/>
                        <a:latin typeface="Futura Std Book"/>
                        <a:ea typeface="Calibri"/>
                        <a:cs typeface="Futura Std Book"/>
                      </a:endParaRPr>
                    </a:p>
                  </a:txBody>
                  <a:tcPr marL="68580" marR="68580" marT="0" marB="0"/>
                </a:tc>
                <a:extLst>
                  <a:ext uri="{0D108BD9-81ED-4DB2-BD59-A6C34878D82A}">
                    <a16:rowId xmlns:a16="http://schemas.microsoft.com/office/drawing/2014/main" val="10000"/>
                  </a:ext>
                </a:extLst>
              </a:tr>
              <a:tr h="4748651">
                <a:tc>
                  <a:txBody>
                    <a:bodyPr/>
                    <a:lstStyle/>
                    <a:p>
                      <a:pPr marL="0" marR="0" algn="just">
                        <a:spcBef>
                          <a:spcPts val="0"/>
                        </a:spcBef>
                        <a:spcAft>
                          <a:spcPts val="200"/>
                        </a:spcAft>
                      </a:pPr>
                      <a:r>
                        <a:rPr lang="en-US" sz="1200" dirty="0">
                          <a:solidFill>
                            <a:srgbClr val="161614"/>
                          </a:solidFill>
                          <a:effectLst/>
                          <a:latin typeface="DIN Next LT Pro"/>
                          <a:ea typeface="Calibri"/>
                          <a:cs typeface="DIN Next LT Pro"/>
                        </a:rPr>
                        <a:t> </a:t>
                      </a:r>
                      <a:endParaRPr lang="en-US" sz="1200" dirty="0">
                        <a:effectLst/>
                        <a:latin typeface="DIN Next LT Pro"/>
                        <a:ea typeface="Calibri"/>
                        <a:cs typeface="Times New Roman"/>
                      </a:endParaRPr>
                    </a:p>
                    <a:p>
                      <a:pPr marL="0" marR="0" algn="just">
                        <a:spcBef>
                          <a:spcPts val="0"/>
                        </a:spcBef>
                        <a:spcAft>
                          <a:spcPts val="200"/>
                        </a:spcAft>
                      </a:pPr>
                      <a:r>
                        <a:rPr lang="en-US" sz="1200" dirty="0">
                          <a:solidFill>
                            <a:srgbClr val="161614"/>
                          </a:solidFill>
                          <a:effectLst/>
                          <a:latin typeface="DIN Next LT Pro"/>
                          <a:ea typeface="Calibri"/>
                          <a:cs typeface="DIN Next LT Pro"/>
                        </a:rPr>
                        <a:t> </a:t>
                      </a:r>
                      <a:endParaRPr lang="en-US" sz="1200" dirty="0">
                        <a:effectLst/>
                        <a:latin typeface="DIN Next LT Pro"/>
                        <a:ea typeface="Calibri"/>
                        <a:cs typeface="Times New Roman"/>
                      </a:endParaRPr>
                    </a:p>
                    <a:p>
                      <a:pPr marL="0" marR="0" algn="just">
                        <a:spcBef>
                          <a:spcPts val="0"/>
                        </a:spcBef>
                        <a:spcAft>
                          <a:spcPts val="200"/>
                        </a:spcAft>
                      </a:pPr>
                      <a:r>
                        <a:rPr lang="en-US" sz="1200" dirty="0">
                          <a:solidFill>
                            <a:srgbClr val="161614"/>
                          </a:solidFill>
                          <a:effectLst/>
                          <a:latin typeface="DIN Next LT Pro"/>
                          <a:ea typeface="Calibri"/>
                          <a:cs typeface="DIN Next LT Pro"/>
                        </a:rPr>
                        <a:t> </a:t>
                      </a:r>
                      <a:endParaRPr lang="en-US" sz="1200" dirty="0">
                        <a:effectLst/>
                        <a:latin typeface="DIN Next LT Pro"/>
                        <a:ea typeface="Calibri"/>
                        <a:cs typeface="Times New Roman"/>
                      </a:endParaRPr>
                    </a:p>
                    <a:p>
                      <a:pPr marL="0" marR="0" algn="just">
                        <a:spcBef>
                          <a:spcPts val="0"/>
                        </a:spcBef>
                        <a:spcAft>
                          <a:spcPts val="200"/>
                        </a:spcAft>
                      </a:pPr>
                      <a:r>
                        <a:rPr lang="en-US" sz="1200" dirty="0">
                          <a:solidFill>
                            <a:srgbClr val="161614"/>
                          </a:solidFill>
                          <a:effectLst/>
                          <a:latin typeface="DIN Next LT Pro"/>
                          <a:ea typeface="Calibri"/>
                          <a:cs typeface="DIN Next LT Pro"/>
                        </a:rPr>
                        <a:t> </a:t>
                      </a:r>
                      <a:endParaRPr lang="en-US" sz="1200" dirty="0">
                        <a:effectLst/>
                        <a:latin typeface="DIN Next LT Pro"/>
                        <a:ea typeface="Calibri"/>
                        <a:cs typeface="Times New Roman"/>
                      </a:endParaRPr>
                    </a:p>
                    <a:p>
                      <a:pPr marL="0" marR="0" algn="just">
                        <a:spcBef>
                          <a:spcPts val="0"/>
                        </a:spcBef>
                        <a:spcAft>
                          <a:spcPts val="200"/>
                        </a:spcAft>
                      </a:pPr>
                      <a:r>
                        <a:rPr lang="en-US" sz="1200" dirty="0">
                          <a:solidFill>
                            <a:srgbClr val="161614"/>
                          </a:solidFill>
                          <a:effectLst/>
                          <a:latin typeface="DIN Next LT Pro"/>
                          <a:ea typeface="Calibri"/>
                          <a:cs typeface="DIN Next LT Pro"/>
                        </a:rPr>
                        <a:t>Parents  and Caretakers</a:t>
                      </a:r>
                      <a:endParaRPr lang="en-US" sz="1200" dirty="0">
                        <a:effectLst/>
                        <a:latin typeface="DIN Next LT Pro"/>
                        <a:ea typeface="Calibri"/>
                        <a:cs typeface="Times New Roman"/>
                      </a:endParaRPr>
                    </a:p>
                    <a:p>
                      <a:pPr marL="0" marR="0" algn="just">
                        <a:spcBef>
                          <a:spcPts val="0"/>
                        </a:spcBef>
                        <a:spcAft>
                          <a:spcPts val="0"/>
                        </a:spcAft>
                      </a:pPr>
                      <a:r>
                        <a:rPr lang="en-US" sz="1200" dirty="0">
                          <a:solidFill>
                            <a:srgbClr val="000000"/>
                          </a:solidFill>
                          <a:effectLst/>
                          <a:latin typeface="Calibri"/>
                          <a:ea typeface="Calibri"/>
                          <a:cs typeface="Times New Roman"/>
                        </a:rPr>
                        <a:t> </a:t>
                      </a:r>
                      <a:endParaRPr lang="en-US" sz="1200" dirty="0">
                        <a:solidFill>
                          <a:srgbClr val="000000"/>
                        </a:solidFill>
                        <a:effectLst/>
                        <a:latin typeface="Futura Std Book"/>
                        <a:ea typeface="Calibri"/>
                        <a:cs typeface="Futura Std Book"/>
                      </a:endParaRPr>
                    </a:p>
                  </a:txBody>
                  <a:tcPr marL="68580" marR="68580" marT="0" marB="0"/>
                </a:tc>
                <a:tc>
                  <a:txBody>
                    <a:bodyPr/>
                    <a:lstStyle/>
                    <a:p>
                      <a:pPr marL="342900" marR="0" lvl="0" indent="-342900" algn="just">
                        <a:spcBef>
                          <a:spcPts val="0"/>
                        </a:spcBef>
                        <a:spcAft>
                          <a:spcPts val="200"/>
                        </a:spcAft>
                        <a:buFont typeface="Symbol"/>
                        <a:buChar char=""/>
                      </a:pPr>
                      <a:endParaRPr lang="en-US" sz="1200" dirty="0">
                        <a:solidFill>
                          <a:srgbClr val="161614"/>
                        </a:solidFill>
                        <a:effectLst/>
                        <a:latin typeface="DIN Next LT Pro"/>
                        <a:ea typeface="Calibri"/>
                        <a:cs typeface="DIN Next LT Pro Light"/>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Facts about cervical cancer and prevention  strategies</a:t>
                      </a: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Availability of vaccine and eligibility</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Facts about the vaccine </a:t>
                      </a:r>
                      <a:endParaRPr lang="en-US" sz="1200" dirty="0">
                        <a:effectLst/>
                        <a:latin typeface="DIN Next LT Pro"/>
                        <a:ea typeface="Calibri"/>
                        <a:cs typeface="Times New Roman"/>
                      </a:endParaRPr>
                    </a:p>
                    <a:p>
                      <a:pPr marL="342900" marR="0" lvl="0" indent="-342900" algn="just">
                        <a:spcBef>
                          <a:spcPts val="0"/>
                        </a:spcBef>
                        <a:spcAft>
                          <a:spcPts val="0"/>
                        </a:spcAft>
                        <a:buFont typeface="Symbol"/>
                        <a:buChar char=""/>
                      </a:pPr>
                      <a:r>
                        <a:rPr lang="en-US" sz="1200" dirty="0">
                          <a:solidFill>
                            <a:srgbClr val="161614"/>
                          </a:solidFill>
                          <a:effectLst/>
                          <a:latin typeface="Futura Std Book"/>
                          <a:ea typeface="Calibri"/>
                          <a:cs typeface="DIN Next LT Pro Light"/>
                        </a:rPr>
                        <a:t>Their role &amp; responsibility </a:t>
                      </a:r>
                      <a:endParaRPr lang="en-US" sz="1200" dirty="0">
                        <a:solidFill>
                          <a:srgbClr val="000000"/>
                        </a:solidFill>
                        <a:effectLst/>
                        <a:latin typeface="Futura Std Book"/>
                        <a:ea typeface="Calibri"/>
                        <a:cs typeface="Futura Std Book"/>
                      </a:endParaRPr>
                    </a:p>
                    <a:p>
                      <a:pPr marL="342900" marR="0" lvl="0" indent="-342900" algn="just">
                        <a:spcBef>
                          <a:spcPts val="0"/>
                        </a:spcBef>
                        <a:spcAft>
                          <a:spcPts val="0"/>
                        </a:spcAft>
                        <a:buFont typeface="Symbol"/>
                        <a:buChar char=""/>
                      </a:pPr>
                      <a:r>
                        <a:rPr lang="en-US" sz="1200" dirty="0">
                          <a:solidFill>
                            <a:srgbClr val="161614"/>
                          </a:solidFill>
                          <a:effectLst/>
                          <a:latin typeface="Futura Std Book"/>
                          <a:ea typeface="Calibri"/>
                          <a:cs typeface="DIN Next LT Pro Light"/>
                        </a:rPr>
                        <a:t>Other Primary preventive measures</a:t>
                      </a:r>
                      <a:endParaRPr lang="en-US" sz="1200" dirty="0">
                        <a:solidFill>
                          <a:srgbClr val="000000"/>
                        </a:solidFill>
                        <a:effectLst/>
                        <a:latin typeface="Futura Std Book"/>
                        <a:ea typeface="Calibri"/>
                        <a:cs typeface="Futura Std Book"/>
                      </a:endParaRPr>
                    </a:p>
                  </a:txBody>
                  <a:tcPr marL="68580" marR="68580" marT="0" marB="0"/>
                </a:tc>
                <a:tc>
                  <a:txBody>
                    <a:bodyPr/>
                    <a:lstStyle/>
                    <a:p>
                      <a:pPr marL="342900" marR="0" lvl="0" indent="-342900" algn="just">
                        <a:spcBef>
                          <a:spcPts val="0"/>
                        </a:spcBef>
                        <a:spcAft>
                          <a:spcPts val="200"/>
                        </a:spcAft>
                        <a:buFont typeface="Symbol"/>
                        <a:buChar char=""/>
                      </a:pPr>
                      <a:endParaRPr lang="en-US" sz="1200" dirty="0">
                        <a:solidFill>
                          <a:srgbClr val="161614"/>
                        </a:solidFill>
                        <a:effectLst/>
                        <a:latin typeface="DIN Next LT Pro"/>
                        <a:ea typeface="Calibri"/>
                        <a:cs typeface="DIN Next LT Pro Light"/>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Health workers</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Community Health Workers</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Teachers</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Religious leaders </a:t>
                      </a:r>
                      <a:endParaRPr lang="en-US" sz="1200" dirty="0">
                        <a:effectLst/>
                        <a:latin typeface="DIN Next LT Pro"/>
                        <a:ea typeface="Calibri"/>
                        <a:cs typeface="Times New Roman"/>
                      </a:endParaRPr>
                    </a:p>
                    <a:p>
                      <a:pPr marL="342900" marR="0" lvl="0" indent="-342900">
                        <a:spcBef>
                          <a:spcPts val="0"/>
                        </a:spcBef>
                        <a:spcAft>
                          <a:spcPts val="0"/>
                        </a:spcAft>
                        <a:buFont typeface="Symbol"/>
                        <a:buChar char=""/>
                      </a:pPr>
                      <a:r>
                        <a:rPr lang="en-US" sz="1200" dirty="0">
                          <a:solidFill>
                            <a:srgbClr val="000000"/>
                          </a:solidFill>
                          <a:effectLst/>
                          <a:latin typeface="Futura Std Book"/>
                          <a:ea typeface="Calibri"/>
                          <a:cs typeface="Futura Std Book"/>
                        </a:rPr>
                        <a:t>Community leaders</a:t>
                      </a:r>
                    </a:p>
                    <a:p>
                      <a:pPr marL="0" marR="0" algn="just">
                        <a:spcBef>
                          <a:spcPts val="0"/>
                        </a:spcBef>
                        <a:spcAft>
                          <a:spcPts val="0"/>
                        </a:spcAft>
                      </a:pPr>
                      <a:r>
                        <a:rPr lang="en-US" sz="1200" dirty="0">
                          <a:solidFill>
                            <a:srgbClr val="000000"/>
                          </a:solidFill>
                          <a:effectLst/>
                          <a:latin typeface="Calibri"/>
                          <a:ea typeface="Calibri"/>
                          <a:cs typeface="Times New Roman"/>
                        </a:rPr>
                        <a:t> </a:t>
                      </a:r>
                      <a:endParaRPr lang="en-US" sz="1200" dirty="0">
                        <a:solidFill>
                          <a:srgbClr val="000000"/>
                        </a:solidFill>
                        <a:effectLst/>
                        <a:latin typeface="Futura Std Book"/>
                        <a:ea typeface="Calibri"/>
                        <a:cs typeface="Futura Std Book"/>
                      </a:endParaRPr>
                    </a:p>
                  </a:txBody>
                  <a:tcPr marL="68580" marR="68580" marT="0" marB="0"/>
                </a:tc>
                <a:tc>
                  <a:txBody>
                    <a:bodyPr/>
                    <a:lstStyle/>
                    <a:p>
                      <a:pPr marL="342900" marR="0" lvl="0" indent="-342900" algn="just">
                        <a:spcBef>
                          <a:spcPts val="0"/>
                        </a:spcBef>
                        <a:spcAft>
                          <a:spcPts val="200"/>
                        </a:spcAft>
                        <a:buFont typeface="Symbol"/>
                        <a:buChar char=""/>
                      </a:pPr>
                      <a:endParaRPr lang="en-US" sz="1200" dirty="0">
                        <a:solidFill>
                          <a:srgbClr val="161614"/>
                        </a:solidFill>
                        <a:effectLst/>
                        <a:latin typeface="DIN Next LT Pro"/>
                        <a:ea typeface="Calibri"/>
                        <a:cs typeface="DIN Next LT Pro Light"/>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Orientation sessions </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Distributing materials </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Radio messages </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Publish information in local media </a:t>
                      </a:r>
                      <a:endParaRPr lang="en-US" sz="1200" dirty="0">
                        <a:effectLst/>
                        <a:latin typeface="DIN Next LT Pro"/>
                        <a:ea typeface="Calibri"/>
                        <a:cs typeface="Times New Roman"/>
                      </a:endParaRPr>
                    </a:p>
                    <a:p>
                      <a:pPr marL="342900" marR="0" lvl="0" indent="-342900" algn="just">
                        <a:spcBef>
                          <a:spcPts val="0"/>
                        </a:spcBef>
                        <a:spcAft>
                          <a:spcPts val="0"/>
                        </a:spcAft>
                        <a:buFont typeface="Symbol"/>
                        <a:buChar char=""/>
                      </a:pPr>
                      <a:r>
                        <a:rPr lang="en-US" sz="1200" dirty="0">
                          <a:solidFill>
                            <a:srgbClr val="161614"/>
                          </a:solidFill>
                          <a:effectLst/>
                          <a:latin typeface="Futura Std Book"/>
                          <a:ea typeface="Calibri"/>
                          <a:cs typeface="DIN Next LT Pro Light"/>
                        </a:rPr>
                        <a:t>Community film shows </a:t>
                      </a:r>
                    </a:p>
                    <a:p>
                      <a:pPr marL="342900" marR="0" lvl="0" indent="-342900" algn="just">
                        <a:spcBef>
                          <a:spcPts val="0"/>
                        </a:spcBef>
                        <a:spcAft>
                          <a:spcPts val="0"/>
                        </a:spcAft>
                        <a:buFont typeface="Symbol"/>
                        <a:buChar char=""/>
                      </a:pPr>
                      <a:r>
                        <a:rPr lang="en-US" sz="1200" dirty="0">
                          <a:solidFill>
                            <a:srgbClr val="161614"/>
                          </a:solidFill>
                          <a:effectLst/>
                          <a:latin typeface="Futura Std Book"/>
                          <a:ea typeface="Calibri"/>
                          <a:cs typeface="Futura Std Book"/>
                        </a:rPr>
                        <a:t>Cultural troupes performances</a:t>
                      </a:r>
                    </a:p>
                    <a:p>
                      <a:pPr marL="342900" marR="0" lvl="0" indent="-342900" algn="just">
                        <a:spcBef>
                          <a:spcPts val="0"/>
                        </a:spcBef>
                        <a:spcAft>
                          <a:spcPts val="0"/>
                        </a:spcAft>
                        <a:buFont typeface="Symbol"/>
                        <a:buChar char=""/>
                      </a:pPr>
                      <a:r>
                        <a:rPr lang="en-US" sz="1200" dirty="0">
                          <a:solidFill>
                            <a:srgbClr val="161614"/>
                          </a:solidFill>
                          <a:effectLst/>
                          <a:latin typeface="Futura Std Book"/>
                          <a:ea typeface="Calibri"/>
                          <a:cs typeface="Futura Std Book"/>
                        </a:rPr>
                        <a:t>PA Announcements</a:t>
                      </a:r>
                    </a:p>
                  </a:txBody>
                  <a:tcPr marL="68580" marR="68580" marT="0" marB="0"/>
                </a:tc>
                <a:tc>
                  <a:txBody>
                    <a:bodyPr/>
                    <a:lstStyle/>
                    <a:p>
                      <a:pPr marL="342900" marR="0" lvl="0" indent="-342900" algn="just">
                        <a:spcBef>
                          <a:spcPts val="0"/>
                        </a:spcBef>
                        <a:spcAft>
                          <a:spcPts val="200"/>
                        </a:spcAft>
                        <a:buFont typeface="Symbol"/>
                        <a:buChar char=""/>
                      </a:pPr>
                      <a:endParaRPr lang="en-US" sz="1200" dirty="0">
                        <a:solidFill>
                          <a:srgbClr val="161614"/>
                        </a:solidFill>
                        <a:effectLst/>
                        <a:latin typeface="DIN Next LT Pro"/>
                        <a:ea typeface="Calibri"/>
                        <a:cs typeface="DIN Next LT Pro Light"/>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HPV leaflet </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Radio  and TV messages</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Fact sheet</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Posters </a:t>
                      </a:r>
                      <a:endParaRPr lang="en-US" sz="1200" dirty="0">
                        <a:effectLst/>
                        <a:latin typeface="DIN Next LT Pro"/>
                        <a:ea typeface="Calibri"/>
                        <a:cs typeface="Times New Roman"/>
                      </a:endParaRPr>
                    </a:p>
                    <a:p>
                      <a:pPr marL="0" marR="0" algn="just">
                        <a:spcBef>
                          <a:spcPts val="0"/>
                        </a:spcBef>
                        <a:spcAft>
                          <a:spcPts val="0"/>
                        </a:spcAft>
                      </a:pPr>
                      <a:r>
                        <a:rPr lang="en-US" sz="1200" dirty="0">
                          <a:solidFill>
                            <a:srgbClr val="000000"/>
                          </a:solidFill>
                          <a:effectLst/>
                          <a:latin typeface="Calibri"/>
                          <a:ea typeface="Calibri"/>
                          <a:cs typeface="Times New Roman"/>
                        </a:rPr>
                        <a:t> </a:t>
                      </a:r>
                      <a:endParaRPr lang="en-US" sz="1200" dirty="0">
                        <a:solidFill>
                          <a:srgbClr val="000000"/>
                        </a:solidFill>
                        <a:effectLst/>
                        <a:latin typeface="Futura Std Book"/>
                        <a:ea typeface="Calibri"/>
                        <a:cs typeface="Futura Std Book"/>
                      </a:endParaRPr>
                    </a:p>
                  </a:txBody>
                  <a:tcPr marL="68580" marR="68580" marT="0" marB="0"/>
                </a:tc>
                <a:extLst>
                  <a:ext uri="{0D108BD9-81ED-4DB2-BD59-A6C34878D82A}">
                    <a16:rowId xmlns:a16="http://schemas.microsoft.com/office/drawing/2014/main" val="10001"/>
                  </a:ext>
                </a:extLst>
              </a:tr>
            </a:tbl>
          </a:graphicData>
        </a:graphic>
      </p:graphicFrame>
      <p:pic>
        <p:nvPicPr>
          <p:cNvPr id="21527" name="Picture 5">
            <a:extLst>
              <a:ext uri="{FF2B5EF4-FFF2-40B4-BE49-F238E27FC236}">
                <a16:creationId xmlns:a16="http://schemas.microsoft.com/office/drawing/2014/main" id="{0B7765F9-A0C2-466E-A308-A9B0E0DA4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076" y="-103188"/>
            <a:ext cx="13303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8" name="Picture 1">
            <a:extLst>
              <a:ext uri="{FF2B5EF4-FFF2-40B4-BE49-F238E27FC236}">
                <a16:creationId xmlns:a16="http://schemas.microsoft.com/office/drawing/2014/main" id="{9F9B3CF1-2E02-4E61-B2A9-6E33FCFAA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0" y="-20638"/>
            <a:ext cx="1295400" cy="101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825BB7E6-9361-4034-859B-C0004B5FFE0D}"/>
              </a:ext>
            </a:extLst>
          </p:cNvPr>
          <p:cNvSpPr>
            <a:spLocks noGrp="1"/>
          </p:cNvSpPr>
          <p:nvPr>
            <p:ph type="title"/>
          </p:nvPr>
        </p:nvSpPr>
        <p:spPr>
          <a:xfrm>
            <a:off x="1524000" y="-20638"/>
            <a:ext cx="9144000" cy="1143001"/>
          </a:xfrm>
          <a:solidFill>
            <a:srgbClr val="00B0F0"/>
          </a:solidFill>
        </p:spPr>
        <p:txBody>
          <a:bodyPr/>
          <a:lstStyle/>
          <a:p>
            <a:pPr eaLnBrk="1" hangingPunct="1"/>
            <a:r>
              <a:rPr lang="en-US" altLang="en-US" sz="3200" b="1"/>
              <a:t>AUDIENCES&amp;MESSAGES..</a:t>
            </a:r>
            <a:endParaRPr lang="en-US" altLang="en-US" sz="3200"/>
          </a:p>
        </p:txBody>
      </p:sp>
      <p:graphicFrame>
        <p:nvGraphicFramePr>
          <p:cNvPr id="2" name="Content Placeholder 1">
            <a:extLst>
              <a:ext uri="{FF2B5EF4-FFF2-40B4-BE49-F238E27FC236}">
                <a16:creationId xmlns:a16="http://schemas.microsoft.com/office/drawing/2014/main" id="{130136EB-69D6-47E1-AEE4-B403DE7504A0}"/>
              </a:ext>
            </a:extLst>
          </p:cNvPr>
          <p:cNvGraphicFramePr>
            <a:graphicFrameLocks noGrp="1"/>
          </p:cNvGraphicFramePr>
          <p:nvPr>
            <p:ph idx="1"/>
          </p:nvPr>
        </p:nvGraphicFramePr>
        <p:xfrm>
          <a:off x="1676400" y="1295400"/>
          <a:ext cx="8839200" cy="5410200"/>
        </p:xfrm>
        <a:graphic>
          <a:graphicData uri="http://schemas.openxmlformats.org/drawingml/2006/table">
            <a:tbl>
              <a:tblPr firstRow="1" bandRow="1">
                <a:tableStyleId>{5C22544A-7EE6-4342-B048-85BDC9FD1C3A}</a:tableStyleId>
              </a:tblPr>
              <a:tblGrid>
                <a:gridCol w="1767840">
                  <a:extLst>
                    <a:ext uri="{9D8B030D-6E8A-4147-A177-3AD203B41FA5}">
                      <a16:colId xmlns:a16="http://schemas.microsoft.com/office/drawing/2014/main" val="20000"/>
                    </a:ext>
                  </a:extLst>
                </a:gridCol>
                <a:gridCol w="1767840">
                  <a:extLst>
                    <a:ext uri="{9D8B030D-6E8A-4147-A177-3AD203B41FA5}">
                      <a16:colId xmlns:a16="http://schemas.microsoft.com/office/drawing/2014/main" val="20001"/>
                    </a:ext>
                  </a:extLst>
                </a:gridCol>
                <a:gridCol w="1767840">
                  <a:extLst>
                    <a:ext uri="{9D8B030D-6E8A-4147-A177-3AD203B41FA5}">
                      <a16:colId xmlns:a16="http://schemas.microsoft.com/office/drawing/2014/main" val="20002"/>
                    </a:ext>
                  </a:extLst>
                </a:gridCol>
                <a:gridCol w="1767840">
                  <a:extLst>
                    <a:ext uri="{9D8B030D-6E8A-4147-A177-3AD203B41FA5}">
                      <a16:colId xmlns:a16="http://schemas.microsoft.com/office/drawing/2014/main" val="20003"/>
                    </a:ext>
                  </a:extLst>
                </a:gridCol>
                <a:gridCol w="1767840">
                  <a:extLst>
                    <a:ext uri="{9D8B030D-6E8A-4147-A177-3AD203B41FA5}">
                      <a16:colId xmlns:a16="http://schemas.microsoft.com/office/drawing/2014/main" val="20004"/>
                    </a:ext>
                  </a:extLst>
                </a:gridCol>
              </a:tblGrid>
              <a:tr h="590351">
                <a:tc>
                  <a:txBody>
                    <a:bodyPr/>
                    <a:lstStyle/>
                    <a:p>
                      <a:pPr marL="0" marR="0" algn="ctr">
                        <a:spcBef>
                          <a:spcPts val="0"/>
                        </a:spcBef>
                        <a:spcAft>
                          <a:spcPts val="0"/>
                        </a:spcAft>
                      </a:pPr>
                      <a:r>
                        <a:rPr lang="en-US" sz="1200" b="1" dirty="0">
                          <a:solidFill>
                            <a:srgbClr val="000000"/>
                          </a:solidFill>
                          <a:effectLst/>
                          <a:latin typeface="Calibri"/>
                          <a:ea typeface="Calibri"/>
                          <a:cs typeface="Times New Roman"/>
                        </a:rPr>
                        <a:t>AUDIENCE</a:t>
                      </a:r>
                      <a:endParaRPr lang="en-US" sz="1200" b="1" dirty="0">
                        <a:solidFill>
                          <a:srgbClr val="000000"/>
                        </a:solidFill>
                        <a:effectLst/>
                        <a:latin typeface="Futura Std Book"/>
                        <a:ea typeface="Calibri"/>
                        <a:cs typeface="Futura Std Book"/>
                      </a:endParaRPr>
                    </a:p>
                  </a:txBody>
                  <a:tcPr marL="68580" marR="68580" marT="0" marB="0"/>
                </a:tc>
                <a:tc>
                  <a:txBody>
                    <a:bodyPr/>
                    <a:lstStyle/>
                    <a:p>
                      <a:pPr marL="0" marR="0" algn="ctr">
                        <a:spcBef>
                          <a:spcPts val="0"/>
                        </a:spcBef>
                        <a:spcAft>
                          <a:spcPts val="0"/>
                        </a:spcAft>
                      </a:pPr>
                      <a:r>
                        <a:rPr lang="en-US" sz="1200" b="1" dirty="0">
                          <a:solidFill>
                            <a:srgbClr val="000000"/>
                          </a:solidFill>
                          <a:effectLst/>
                          <a:latin typeface="Calibri"/>
                          <a:ea typeface="Calibri"/>
                          <a:cs typeface="Times New Roman"/>
                        </a:rPr>
                        <a:t>MESSAGE CONTENTS</a:t>
                      </a:r>
                      <a:endParaRPr lang="en-US" sz="1200" b="1" dirty="0">
                        <a:solidFill>
                          <a:srgbClr val="000000"/>
                        </a:solidFill>
                        <a:effectLst/>
                        <a:latin typeface="Futura Std Book"/>
                        <a:ea typeface="Calibri"/>
                        <a:cs typeface="Futura Std Book"/>
                      </a:endParaRPr>
                    </a:p>
                  </a:txBody>
                  <a:tcPr marL="68580" marR="68580" marT="0" marB="0"/>
                </a:tc>
                <a:tc>
                  <a:txBody>
                    <a:bodyPr/>
                    <a:lstStyle/>
                    <a:p>
                      <a:pPr marL="0" marR="0" algn="ctr">
                        <a:spcBef>
                          <a:spcPts val="0"/>
                        </a:spcBef>
                        <a:spcAft>
                          <a:spcPts val="0"/>
                        </a:spcAft>
                      </a:pPr>
                      <a:r>
                        <a:rPr lang="en-US" sz="1200" b="1" dirty="0">
                          <a:solidFill>
                            <a:srgbClr val="000000"/>
                          </a:solidFill>
                          <a:effectLst/>
                          <a:latin typeface="Calibri"/>
                          <a:ea typeface="Calibri"/>
                          <a:cs typeface="Times New Roman"/>
                        </a:rPr>
                        <a:t>RESPONSIBLE PERSON/GROUP</a:t>
                      </a:r>
                      <a:endParaRPr lang="en-US" sz="1200" b="1" dirty="0">
                        <a:solidFill>
                          <a:srgbClr val="000000"/>
                        </a:solidFill>
                        <a:effectLst/>
                        <a:latin typeface="Futura Std Book"/>
                        <a:ea typeface="Calibri"/>
                        <a:cs typeface="Futura Std Book"/>
                      </a:endParaRPr>
                    </a:p>
                  </a:txBody>
                  <a:tcPr marL="68580" marR="68580" marT="0" marB="0"/>
                </a:tc>
                <a:tc>
                  <a:txBody>
                    <a:bodyPr/>
                    <a:lstStyle/>
                    <a:p>
                      <a:pPr marL="0" marR="0" algn="ctr">
                        <a:spcBef>
                          <a:spcPts val="0"/>
                        </a:spcBef>
                        <a:spcAft>
                          <a:spcPts val="0"/>
                        </a:spcAft>
                      </a:pPr>
                      <a:r>
                        <a:rPr lang="en-US" sz="1200" b="1" dirty="0">
                          <a:solidFill>
                            <a:srgbClr val="000000"/>
                          </a:solidFill>
                          <a:effectLst/>
                          <a:latin typeface="Calibri"/>
                          <a:ea typeface="Calibri"/>
                          <a:cs typeface="Times New Roman"/>
                        </a:rPr>
                        <a:t>ACTIVITIES</a:t>
                      </a:r>
                      <a:endParaRPr lang="en-US" sz="1200" b="1" dirty="0">
                        <a:solidFill>
                          <a:srgbClr val="000000"/>
                        </a:solidFill>
                        <a:effectLst/>
                        <a:latin typeface="Futura Std Book"/>
                        <a:ea typeface="Calibri"/>
                        <a:cs typeface="Futura Std Book"/>
                      </a:endParaRPr>
                    </a:p>
                  </a:txBody>
                  <a:tcPr marL="68580" marR="68580" marT="0" marB="0"/>
                </a:tc>
                <a:tc>
                  <a:txBody>
                    <a:bodyPr/>
                    <a:lstStyle/>
                    <a:p>
                      <a:pPr marL="0" marR="0" algn="ctr">
                        <a:spcBef>
                          <a:spcPts val="0"/>
                        </a:spcBef>
                        <a:spcAft>
                          <a:spcPts val="0"/>
                        </a:spcAft>
                      </a:pPr>
                      <a:r>
                        <a:rPr lang="en-US" sz="1200" b="1" dirty="0">
                          <a:solidFill>
                            <a:srgbClr val="000000"/>
                          </a:solidFill>
                          <a:effectLst/>
                          <a:latin typeface="Calibri"/>
                          <a:ea typeface="Calibri"/>
                          <a:cs typeface="Times New Roman"/>
                        </a:rPr>
                        <a:t>MATERIALS</a:t>
                      </a:r>
                      <a:endParaRPr lang="en-US" sz="1200" b="1" dirty="0">
                        <a:solidFill>
                          <a:srgbClr val="000000"/>
                        </a:solidFill>
                        <a:effectLst/>
                        <a:latin typeface="Futura Std Book"/>
                        <a:ea typeface="Calibri"/>
                        <a:cs typeface="Futura Std Book"/>
                      </a:endParaRPr>
                    </a:p>
                  </a:txBody>
                  <a:tcPr marL="68580" marR="68580" marT="0" marB="0"/>
                </a:tc>
                <a:extLst>
                  <a:ext uri="{0D108BD9-81ED-4DB2-BD59-A6C34878D82A}">
                    <a16:rowId xmlns:a16="http://schemas.microsoft.com/office/drawing/2014/main" val="10000"/>
                  </a:ext>
                </a:extLst>
              </a:tr>
              <a:tr h="4819849">
                <a:tc>
                  <a:txBody>
                    <a:bodyPr/>
                    <a:lstStyle/>
                    <a:p>
                      <a:pPr marL="0" marR="0" algn="just">
                        <a:spcBef>
                          <a:spcPts val="0"/>
                        </a:spcBef>
                        <a:spcAft>
                          <a:spcPts val="200"/>
                        </a:spcAft>
                      </a:pPr>
                      <a:endParaRPr lang="en-US" sz="1200" dirty="0">
                        <a:solidFill>
                          <a:srgbClr val="161614"/>
                        </a:solidFill>
                        <a:effectLst/>
                        <a:latin typeface="DIN Next LT Pro"/>
                        <a:ea typeface="Calibri"/>
                        <a:cs typeface="DIN Next LT Pro"/>
                      </a:endParaRPr>
                    </a:p>
                    <a:p>
                      <a:pPr marL="0" marR="0" algn="just">
                        <a:spcBef>
                          <a:spcPts val="0"/>
                        </a:spcBef>
                        <a:spcAft>
                          <a:spcPts val="200"/>
                        </a:spcAft>
                      </a:pPr>
                      <a:endParaRPr lang="en-US" sz="1200" dirty="0">
                        <a:solidFill>
                          <a:srgbClr val="161614"/>
                        </a:solidFill>
                        <a:effectLst/>
                        <a:latin typeface="DIN Next LT Pro"/>
                        <a:ea typeface="Calibri"/>
                        <a:cs typeface="DIN Next LT Pro"/>
                      </a:endParaRPr>
                    </a:p>
                    <a:p>
                      <a:pPr marL="0" marR="0" algn="just">
                        <a:spcBef>
                          <a:spcPts val="0"/>
                        </a:spcBef>
                        <a:spcAft>
                          <a:spcPts val="200"/>
                        </a:spcAft>
                      </a:pPr>
                      <a:endParaRPr lang="en-US" sz="1200" dirty="0">
                        <a:solidFill>
                          <a:srgbClr val="161614"/>
                        </a:solidFill>
                        <a:effectLst/>
                        <a:latin typeface="DIN Next LT Pro"/>
                        <a:ea typeface="Calibri"/>
                        <a:cs typeface="DIN Next LT Pro"/>
                      </a:endParaRPr>
                    </a:p>
                    <a:p>
                      <a:pPr marL="0" marR="0" algn="just">
                        <a:spcBef>
                          <a:spcPts val="0"/>
                        </a:spcBef>
                        <a:spcAft>
                          <a:spcPts val="200"/>
                        </a:spcAft>
                      </a:pPr>
                      <a:r>
                        <a:rPr lang="en-US" sz="1200" dirty="0">
                          <a:solidFill>
                            <a:srgbClr val="161614"/>
                          </a:solidFill>
                          <a:effectLst/>
                          <a:latin typeface="DIN Next LT Pro"/>
                          <a:ea typeface="Calibri"/>
                          <a:cs typeface="DIN Next LT Pro"/>
                        </a:rPr>
                        <a:t>Schools</a:t>
                      </a:r>
                      <a:r>
                        <a:rPr lang="en-US" sz="1200" baseline="0" dirty="0">
                          <a:solidFill>
                            <a:srgbClr val="161614"/>
                          </a:solidFill>
                          <a:effectLst/>
                          <a:latin typeface="DIN Next LT Pro"/>
                          <a:ea typeface="Calibri"/>
                          <a:cs typeface="DIN Next LT Pro"/>
                        </a:rPr>
                        <a:t> and </a:t>
                      </a:r>
                      <a:r>
                        <a:rPr lang="en-US" sz="1200" dirty="0">
                          <a:solidFill>
                            <a:srgbClr val="161614"/>
                          </a:solidFill>
                          <a:effectLst/>
                          <a:latin typeface="DIN Next LT Pro"/>
                          <a:ea typeface="Calibri"/>
                          <a:cs typeface="DIN Next LT Pro"/>
                        </a:rPr>
                        <a:t>School teachers</a:t>
                      </a:r>
                      <a:r>
                        <a:rPr lang="en-US" sz="1200" dirty="0">
                          <a:solidFill>
                            <a:srgbClr val="000000"/>
                          </a:solidFill>
                          <a:effectLst/>
                          <a:latin typeface="Calibri"/>
                          <a:ea typeface="Calibri"/>
                          <a:cs typeface="Times New Roman"/>
                        </a:rPr>
                        <a:t> </a:t>
                      </a:r>
                      <a:endParaRPr lang="en-US" sz="1200" dirty="0">
                        <a:solidFill>
                          <a:srgbClr val="000000"/>
                        </a:solidFill>
                        <a:effectLst/>
                        <a:latin typeface="Futura Std Book"/>
                        <a:ea typeface="Calibri"/>
                        <a:cs typeface="Futura Std Book"/>
                      </a:endParaRPr>
                    </a:p>
                  </a:txBody>
                  <a:tcPr marL="68580" marR="68580" marT="0" marB="0"/>
                </a:tc>
                <a:tc>
                  <a:txBody>
                    <a:bodyPr/>
                    <a:lstStyle/>
                    <a:p>
                      <a:pPr marL="342900" marR="0" lvl="0" indent="-342900" algn="just">
                        <a:spcBef>
                          <a:spcPts val="0"/>
                        </a:spcBef>
                        <a:spcAft>
                          <a:spcPts val="200"/>
                        </a:spcAft>
                        <a:buFont typeface="Symbol"/>
                        <a:buChar char=""/>
                      </a:pPr>
                      <a:endParaRPr lang="en-US" sz="1200" dirty="0">
                        <a:solidFill>
                          <a:srgbClr val="161614"/>
                        </a:solidFill>
                        <a:effectLst/>
                        <a:latin typeface="DIN Next LT Pro"/>
                        <a:ea typeface="Calibri"/>
                        <a:cs typeface="DIN Next LT Pro Light"/>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Facts about cervical cancer and prevention </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Availability of preventive vaccine </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Facts about the vaccine </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Age-appropriate approaches to addressing cervical cancer</a:t>
                      </a:r>
                      <a:r>
                        <a:rPr lang="en-US" sz="1200" baseline="0" dirty="0">
                          <a:solidFill>
                            <a:srgbClr val="161614"/>
                          </a:solidFill>
                          <a:effectLst/>
                          <a:latin typeface="DIN Next LT Pro"/>
                          <a:ea typeface="Calibri"/>
                          <a:cs typeface="DIN Next LT Pro Light"/>
                        </a:rPr>
                        <a:t> among adolescent girls</a:t>
                      </a:r>
                      <a:endParaRPr lang="en-US" sz="1200" dirty="0">
                        <a:effectLst/>
                        <a:latin typeface="DIN Next LT Pro"/>
                        <a:ea typeface="Calibri"/>
                        <a:cs typeface="Times New Roman"/>
                      </a:endParaRPr>
                    </a:p>
                    <a:p>
                      <a:pPr marL="342900" marR="0" lvl="0" indent="-342900" algn="just">
                        <a:spcBef>
                          <a:spcPts val="0"/>
                        </a:spcBef>
                        <a:spcAft>
                          <a:spcPts val="0"/>
                        </a:spcAft>
                        <a:buFont typeface="Symbol"/>
                        <a:buChar char=""/>
                      </a:pPr>
                      <a:r>
                        <a:rPr lang="en-US" sz="1200" dirty="0">
                          <a:solidFill>
                            <a:srgbClr val="161614"/>
                          </a:solidFill>
                          <a:effectLst/>
                          <a:latin typeface="Futura Std Book"/>
                          <a:ea typeface="Calibri"/>
                          <a:cs typeface="DIN Next LT Pro Light"/>
                        </a:rPr>
                        <a:t>Their roles &amp; responsibilities </a:t>
                      </a:r>
                      <a:endParaRPr lang="en-US" sz="1200" dirty="0">
                        <a:solidFill>
                          <a:srgbClr val="000000"/>
                        </a:solidFill>
                        <a:effectLst/>
                        <a:latin typeface="Futura Std Book"/>
                        <a:ea typeface="Calibri"/>
                        <a:cs typeface="Futura Std Book"/>
                      </a:endParaRPr>
                    </a:p>
                  </a:txBody>
                  <a:tcPr marL="68580" marR="68580" marT="0" marB="0"/>
                </a:tc>
                <a:tc>
                  <a:txBody>
                    <a:bodyPr/>
                    <a:lstStyle/>
                    <a:p>
                      <a:pPr marL="342900" marR="0" lvl="0" indent="-342900" algn="just">
                        <a:spcBef>
                          <a:spcPts val="0"/>
                        </a:spcBef>
                        <a:spcAft>
                          <a:spcPts val="200"/>
                        </a:spcAft>
                        <a:buFont typeface="Symbol"/>
                        <a:buChar char=""/>
                      </a:pPr>
                      <a:endParaRPr lang="en-US" sz="1200" dirty="0">
                        <a:solidFill>
                          <a:srgbClr val="161614"/>
                        </a:solidFill>
                        <a:effectLst/>
                        <a:latin typeface="DIN Next LT Pro"/>
                        <a:ea typeface="Calibri"/>
                        <a:cs typeface="DIN Next LT Pro Light"/>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District education officers (primary and secondary)</a:t>
                      </a:r>
                      <a:endParaRPr lang="en-US" sz="1200" dirty="0">
                        <a:effectLst/>
                        <a:latin typeface="DIN Next LT Pro"/>
                        <a:ea typeface="Calibri"/>
                        <a:cs typeface="Times New Roman"/>
                      </a:endParaRPr>
                    </a:p>
                    <a:p>
                      <a:pPr marL="342900" marR="0" lvl="0" indent="-342900">
                        <a:spcBef>
                          <a:spcPts val="0"/>
                        </a:spcBef>
                        <a:spcAft>
                          <a:spcPts val="0"/>
                        </a:spcAft>
                        <a:buFont typeface="Symbol"/>
                        <a:buChar char=""/>
                      </a:pPr>
                      <a:r>
                        <a:rPr lang="en-US" sz="1200" dirty="0">
                          <a:solidFill>
                            <a:srgbClr val="000000"/>
                          </a:solidFill>
                          <a:effectLst/>
                          <a:latin typeface="Futura Std Book"/>
                          <a:ea typeface="Calibri"/>
                          <a:cs typeface="Futura Std Book"/>
                        </a:rPr>
                        <a:t>Ward education officer</a:t>
                      </a: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 DIVO </a:t>
                      </a:r>
                      <a:endParaRPr lang="en-US" sz="1200" dirty="0">
                        <a:effectLst/>
                        <a:latin typeface="DIN Next LT Pro"/>
                        <a:ea typeface="Calibri"/>
                        <a:cs typeface="Times New Roman"/>
                      </a:endParaRPr>
                    </a:p>
                    <a:p>
                      <a:pPr marL="342900" marR="0" lvl="0" indent="-342900">
                        <a:spcBef>
                          <a:spcPts val="0"/>
                        </a:spcBef>
                        <a:spcAft>
                          <a:spcPts val="0"/>
                        </a:spcAft>
                        <a:buFont typeface="Symbol"/>
                        <a:buChar char=""/>
                      </a:pPr>
                      <a:r>
                        <a:rPr lang="en-US" sz="1200" dirty="0">
                          <a:solidFill>
                            <a:srgbClr val="000000"/>
                          </a:solidFill>
                          <a:effectLst/>
                          <a:latin typeface="Futura Std Book"/>
                          <a:ea typeface="Calibri"/>
                          <a:cs typeface="Futura Std Book"/>
                        </a:rPr>
                        <a:t>School health coordinators</a:t>
                      </a:r>
                    </a:p>
                    <a:p>
                      <a:pPr marL="342900" marR="0" lvl="0" indent="-342900">
                        <a:spcBef>
                          <a:spcPts val="0"/>
                        </a:spcBef>
                        <a:spcAft>
                          <a:spcPts val="0"/>
                        </a:spcAft>
                        <a:buFont typeface="Symbol"/>
                        <a:buChar char=""/>
                      </a:pPr>
                      <a:r>
                        <a:rPr lang="en-US" sz="1200" dirty="0">
                          <a:solidFill>
                            <a:srgbClr val="000000"/>
                          </a:solidFill>
                          <a:effectLst/>
                          <a:latin typeface="Futura Std Book"/>
                          <a:ea typeface="Calibri"/>
                          <a:cs typeface="Futura Std Book"/>
                        </a:rPr>
                        <a:t>District community health coordinators</a:t>
                      </a:r>
                    </a:p>
                    <a:p>
                      <a:pPr marL="342900" marR="0" lvl="0" indent="-342900" algn="just">
                        <a:spcBef>
                          <a:spcPts val="0"/>
                        </a:spcBef>
                        <a:spcAft>
                          <a:spcPts val="200"/>
                        </a:spcAft>
                        <a:buFont typeface="Symbol"/>
                        <a:buChar char=""/>
                      </a:pPr>
                      <a:r>
                        <a:rPr lang="en-US" sz="1200" dirty="0">
                          <a:solidFill>
                            <a:srgbClr val="000000"/>
                          </a:solidFill>
                          <a:effectLst/>
                          <a:latin typeface="Futura Std Book"/>
                          <a:ea typeface="Calibri"/>
                          <a:cs typeface="Futura Std Book"/>
                        </a:rPr>
                        <a:t>Health workers </a:t>
                      </a:r>
                    </a:p>
                    <a:p>
                      <a:pPr marL="342900" marR="0" lvl="0" indent="-342900" algn="just">
                        <a:spcBef>
                          <a:spcPts val="0"/>
                        </a:spcBef>
                        <a:spcAft>
                          <a:spcPts val="200"/>
                        </a:spcAft>
                        <a:buFont typeface="Symbol"/>
                        <a:buChar char=""/>
                      </a:pPr>
                      <a:r>
                        <a:rPr lang="en-US" sz="1200" dirty="0">
                          <a:solidFill>
                            <a:srgbClr val="000000"/>
                          </a:solidFill>
                          <a:effectLst/>
                          <a:latin typeface="Futura Std Book"/>
                          <a:ea typeface="Calibri"/>
                          <a:cs typeface="Futura Std Book"/>
                        </a:rPr>
                        <a:t>CHWs</a:t>
                      </a:r>
                      <a:r>
                        <a:rPr lang="en-US" sz="1200" dirty="0">
                          <a:solidFill>
                            <a:srgbClr val="161614"/>
                          </a:solidFill>
                          <a:effectLst/>
                          <a:latin typeface="Futura Std Book"/>
                          <a:ea typeface="Calibri"/>
                          <a:cs typeface="DIN Next LT Pro Light"/>
                        </a:rPr>
                        <a:t> </a:t>
                      </a:r>
                      <a:endParaRPr lang="en-US" sz="1200" dirty="0">
                        <a:solidFill>
                          <a:srgbClr val="000000"/>
                        </a:solidFill>
                        <a:effectLst/>
                        <a:latin typeface="Futura Std Book"/>
                        <a:ea typeface="Calibri"/>
                        <a:cs typeface="Futura Std Book"/>
                      </a:endParaRPr>
                    </a:p>
                  </a:txBody>
                  <a:tcPr marL="68580" marR="68580" marT="0" marB="0"/>
                </a:tc>
                <a:tc>
                  <a:txBody>
                    <a:bodyPr/>
                    <a:lstStyle/>
                    <a:p>
                      <a:pPr marL="342900" marR="0" lvl="0" indent="-342900" algn="just">
                        <a:spcBef>
                          <a:spcPts val="0"/>
                        </a:spcBef>
                        <a:spcAft>
                          <a:spcPts val="200"/>
                        </a:spcAft>
                        <a:buFont typeface="Symbol"/>
                        <a:buChar char=""/>
                      </a:pPr>
                      <a:endParaRPr lang="en-US" sz="1200" dirty="0">
                        <a:solidFill>
                          <a:srgbClr val="161614"/>
                        </a:solidFill>
                        <a:effectLst/>
                        <a:latin typeface="DIN Next LT Pro"/>
                        <a:ea typeface="Calibri"/>
                        <a:cs typeface="DIN Next LT Pro Light"/>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Orientation sessions </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Distributing materials </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Radio messages </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Publish information in local media </a:t>
                      </a:r>
                      <a:endParaRPr lang="en-US" sz="1200" dirty="0">
                        <a:effectLst/>
                        <a:latin typeface="DIN Next LT Pro"/>
                        <a:ea typeface="Calibri"/>
                        <a:cs typeface="Times New Roman"/>
                      </a:endParaRPr>
                    </a:p>
                    <a:p>
                      <a:pPr marL="342900" marR="0" lvl="0" indent="-342900" algn="just">
                        <a:spcBef>
                          <a:spcPts val="0"/>
                        </a:spcBef>
                        <a:spcAft>
                          <a:spcPts val="0"/>
                        </a:spcAft>
                        <a:buFont typeface="Symbol"/>
                        <a:buChar char=""/>
                      </a:pPr>
                      <a:r>
                        <a:rPr lang="en-US" sz="1200" dirty="0">
                          <a:solidFill>
                            <a:srgbClr val="161614"/>
                          </a:solidFill>
                          <a:effectLst/>
                          <a:latin typeface="Futura Std Book"/>
                          <a:ea typeface="Calibri"/>
                          <a:cs typeface="DIN Next LT Pro Light"/>
                        </a:rPr>
                        <a:t>Official letter</a:t>
                      </a:r>
                      <a:endParaRPr lang="en-US" sz="1200" dirty="0">
                        <a:solidFill>
                          <a:srgbClr val="000000"/>
                        </a:solidFill>
                        <a:effectLst/>
                        <a:latin typeface="Futura Std Book"/>
                        <a:ea typeface="Calibri"/>
                        <a:cs typeface="Futura Std Book"/>
                      </a:endParaRPr>
                    </a:p>
                  </a:txBody>
                  <a:tcPr marL="68580" marR="68580" marT="0" marB="0"/>
                </a:tc>
                <a:tc>
                  <a:txBody>
                    <a:bodyPr/>
                    <a:lstStyle/>
                    <a:p>
                      <a:pPr marL="342900" marR="0" lvl="0" indent="-342900" algn="just">
                        <a:spcBef>
                          <a:spcPts val="0"/>
                        </a:spcBef>
                        <a:spcAft>
                          <a:spcPts val="200"/>
                        </a:spcAft>
                        <a:buFont typeface="Symbol"/>
                        <a:buChar char=""/>
                      </a:pPr>
                      <a:endParaRPr lang="en-US" sz="1200" dirty="0">
                        <a:solidFill>
                          <a:srgbClr val="161614"/>
                        </a:solidFill>
                        <a:effectLst/>
                        <a:latin typeface="DIN Next LT Pro"/>
                        <a:ea typeface="Calibri"/>
                        <a:cs typeface="DIN Next LT Pro Light"/>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HPV leaflet </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HPV guidebook </a:t>
                      </a: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Times New Roman"/>
                        </a:rPr>
                        <a:t>HPV fact sheets</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Radio and TV messages </a:t>
                      </a:r>
                      <a:endParaRPr lang="en-US" sz="1200" dirty="0">
                        <a:effectLst/>
                        <a:latin typeface="DIN Next LT Pro"/>
                        <a:ea typeface="Calibri"/>
                        <a:cs typeface="Times New Roman"/>
                      </a:endParaRPr>
                    </a:p>
                    <a:p>
                      <a:pPr marL="342900" marR="0" lvl="0" indent="-342900" algn="just">
                        <a:spcBef>
                          <a:spcPts val="0"/>
                        </a:spcBef>
                        <a:spcAft>
                          <a:spcPts val="0"/>
                        </a:spcAft>
                        <a:buFont typeface="Symbol"/>
                        <a:buChar char=""/>
                      </a:pPr>
                      <a:r>
                        <a:rPr lang="en-US" sz="1200" dirty="0">
                          <a:solidFill>
                            <a:srgbClr val="161614"/>
                          </a:solidFill>
                          <a:effectLst/>
                          <a:latin typeface="Futura Std Book"/>
                          <a:ea typeface="Calibri"/>
                          <a:cs typeface="DIN Next LT Pro Light"/>
                        </a:rPr>
                        <a:t>Posters</a:t>
                      </a:r>
                      <a:endParaRPr lang="en-US" sz="1200" dirty="0">
                        <a:solidFill>
                          <a:srgbClr val="000000"/>
                        </a:solidFill>
                        <a:effectLst/>
                        <a:latin typeface="Futura Std Book"/>
                        <a:ea typeface="Calibri"/>
                        <a:cs typeface="Futura Std Book"/>
                      </a:endParaRPr>
                    </a:p>
                  </a:txBody>
                  <a:tcPr marL="68580" marR="68580" marT="0" marB="0"/>
                </a:tc>
                <a:extLst>
                  <a:ext uri="{0D108BD9-81ED-4DB2-BD59-A6C34878D82A}">
                    <a16:rowId xmlns:a16="http://schemas.microsoft.com/office/drawing/2014/main" val="10001"/>
                  </a:ext>
                </a:extLst>
              </a:tr>
            </a:tbl>
          </a:graphicData>
        </a:graphic>
      </p:graphicFrame>
      <p:pic>
        <p:nvPicPr>
          <p:cNvPr id="22551" name="Picture 5">
            <a:extLst>
              <a:ext uri="{FF2B5EF4-FFF2-40B4-BE49-F238E27FC236}">
                <a16:creationId xmlns:a16="http://schemas.microsoft.com/office/drawing/2014/main" id="{AF56FEC4-2E4E-433F-B63E-80958BC788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076" y="-103188"/>
            <a:ext cx="13303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1">
            <a:extLst>
              <a:ext uri="{FF2B5EF4-FFF2-40B4-BE49-F238E27FC236}">
                <a16:creationId xmlns:a16="http://schemas.microsoft.com/office/drawing/2014/main" id="{9868613B-25CA-40D9-A945-AD2BDD3DB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0" y="-20638"/>
            <a:ext cx="1295400" cy="101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EA2A533A-0697-4982-87C7-C2DD94F085E4}"/>
              </a:ext>
            </a:extLst>
          </p:cNvPr>
          <p:cNvSpPr>
            <a:spLocks noGrp="1"/>
          </p:cNvSpPr>
          <p:nvPr>
            <p:ph type="title"/>
          </p:nvPr>
        </p:nvSpPr>
        <p:spPr>
          <a:xfrm>
            <a:off x="1524000" y="-20638"/>
            <a:ext cx="9144000" cy="1012826"/>
          </a:xfrm>
          <a:solidFill>
            <a:srgbClr val="00B0F0"/>
          </a:solidFill>
        </p:spPr>
        <p:txBody>
          <a:bodyPr/>
          <a:lstStyle/>
          <a:p>
            <a:pPr eaLnBrk="1" hangingPunct="1"/>
            <a:r>
              <a:rPr lang="en-US" altLang="en-US" sz="3200" b="1"/>
              <a:t>AUDIENCES&amp;MESSAGES..</a:t>
            </a:r>
            <a:endParaRPr lang="en-US" altLang="en-US" sz="3200"/>
          </a:p>
        </p:txBody>
      </p:sp>
      <p:graphicFrame>
        <p:nvGraphicFramePr>
          <p:cNvPr id="2" name="Content Placeholder 1">
            <a:extLst>
              <a:ext uri="{FF2B5EF4-FFF2-40B4-BE49-F238E27FC236}">
                <a16:creationId xmlns:a16="http://schemas.microsoft.com/office/drawing/2014/main" id="{6A04D61E-EF18-41E9-8B81-3042F47D4FE8}"/>
              </a:ext>
            </a:extLst>
          </p:cNvPr>
          <p:cNvGraphicFramePr>
            <a:graphicFrameLocks noGrp="1"/>
          </p:cNvGraphicFramePr>
          <p:nvPr>
            <p:ph idx="1"/>
          </p:nvPr>
        </p:nvGraphicFramePr>
        <p:xfrm>
          <a:off x="1752600" y="1295400"/>
          <a:ext cx="8763000" cy="54102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tblGrid>
              <a:tr h="556260">
                <a:tc>
                  <a:txBody>
                    <a:bodyPr/>
                    <a:lstStyle/>
                    <a:p>
                      <a:pPr marL="0" marR="0" algn="just">
                        <a:spcBef>
                          <a:spcPts val="0"/>
                        </a:spcBef>
                        <a:spcAft>
                          <a:spcPts val="0"/>
                        </a:spcAft>
                      </a:pPr>
                      <a:r>
                        <a:rPr lang="en-US" sz="1200" dirty="0">
                          <a:solidFill>
                            <a:srgbClr val="000000"/>
                          </a:solidFill>
                          <a:effectLst/>
                          <a:latin typeface="Calibri"/>
                          <a:ea typeface="Calibri"/>
                          <a:cs typeface="Times New Roman"/>
                        </a:rPr>
                        <a:t>AUDIENCE</a:t>
                      </a:r>
                      <a:endParaRPr lang="en-US" sz="1200" dirty="0">
                        <a:solidFill>
                          <a:srgbClr val="000000"/>
                        </a:solidFill>
                        <a:effectLst/>
                        <a:latin typeface="Futura Std Book"/>
                        <a:ea typeface="Calibri"/>
                        <a:cs typeface="Futura Std Book"/>
                      </a:endParaRPr>
                    </a:p>
                  </a:txBody>
                  <a:tcPr marL="68580" marR="68580" marT="0" marB="0"/>
                </a:tc>
                <a:tc>
                  <a:txBody>
                    <a:bodyPr/>
                    <a:lstStyle/>
                    <a:p>
                      <a:pPr marL="0" marR="0" algn="ctr">
                        <a:spcBef>
                          <a:spcPts val="0"/>
                        </a:spcBef>
                        <a:spcAft>
                          <a:spcPts val="0"/>
                        </a:spcAft>
                      </a:pPr>
                      <a:r>
                        <a:rPr lang="en-US" sz="1200" dirty="0">
                          <a:solidFill>
                            <a:srgbClr val="000000"/>
                          </a:solidFill>
                          <a:effectLst/>
                          <a:latin typeface="Calibri"/>
                          <a:ea typeface="Calibri"/>
                          <a:cs typeface="Times New Roman"/>
                        </a:rPr>
                        <a:t>MESSAGE CONTENTS</a:t>
                      </a:r>
                      <a:endParaRPr lang="en-US" sz="1200" dirty="0">
                        <a:solidFill>
                          <a:srgbClr val="000000"/>
                        </a:solidFill>
                        <a:effectLst/>
                        <a:latin typeface="Futura Std Book"/>
                        <a:ea typeface="Calibri"/>
                        <a:cs typeface="Futura Std Book"/>
                      </a:endParaRPr>
                    </a:p>
                  </a:txBody>
                  <a:tcPr marL="68580" marR="68580" marT="0" marB="0"/>
                </a:tc>
                <a:tc>
                  <a:txBody>
                    <a:bodyPr/>
                    <a:lstStyle/>
                    <a:p>
                      <a:pPr marL="0" marR="0" algn="just">
                        <a:spcBef>
                          <a:spcPts val="0"/>
                        </a:spcBef>
                        <a:spcAft>
                          <a:spcPts val="0"/>
                        </a:spcAft>
                      </a:pPr>
                      <a:r>
                        <a:rPr lang="en-US" sz="1200" dirty="0">
                          <a:solidFill>
                            <a:srgbClr val="000000"/>
                          </a:solidFill>
                          <a:effectLst/>
                          <a:latin typeface="Calibri"/>
                          <a:ea typeface="Calibri"/>
                          <a:cs typeface="Times New Roman"/>
                        </a:rPr>
                        <a:t>RESPONSIBLE PERSON/GROUP</a:t>
                      </a:r>
                      <a:endParaRPr lang="en-US" sz="1200" dirty="0">
                        <a:solidFill>
                          <a:srgbClr val="000000"/>
                        </a:solidFill>
                        <a:effectLst/>
                        <a:latin typeface="Futura Std Book"/>
                        <a:ea typeface="Calibri"/>
                        <a:cs typeface="Futura Std Book"/>
                      </a:endParaRPr>
                    </a:p>
                  </a:txBody>
                  <a:tcPr marL="68580" marR="68580" marT="0" marB="0"/>
                </a:tc>
                <a:tc>
                  <a:txBody>
                    <a:bodyPr/>
                    <a:lstStyle/>
                    <a:p>
                      <a:pPr marL="0" marR="0" algn="just">
                        <a:spcBef>
                          <a:spcPts val="0"/>
                        </a:spcBef>
                        <a:spcAft>
                          <a:spcPts val="0"/>
                        </a:spcAft>
                      </a:pPr>
                      <a:r>
                        <a:rPr lang="en-US" sz="1200" dirty="0">
                          <a:solidFill>
                            <a:srgbClr val="000000"/>
                          </a:solidFill>
                          <a:effectLst/>
                          <a:latin typeface="Calibri"/>
                          <a:ea typeface="Calibri"/>
                          <a:cs typeface="Times New Roman"/>
                        </a:rPr>
                        <a:t>ACTIVITIES</a:t>
                      </a:r>
                      <a:endParaRPr lang="en-US" sz="1200" dirty="0">
                        <a:solidFill>
                          <a:srgbClr val="000000"/>
                        </a:solidFill>
                        <a:effectLst/>
                        <a:latin typeface="Futura Std Book"/>
                        <a:ea typeface="Calibri"/>
                        <a:cs typeface="Futura Std Book"/>
                      </a:endParaRPr>
                    </a:p>
                  </a:txBody>
                  <a:tcPr marL="68580" marR="68580" marT="0" marB="0"/>
                </a:tc>
                <a:tc>
                  <a:txBody>
                    <a:bodyPr/>
                    <a:lstStyle/>
                    <a:p>
                      <a:pPr marL="0" marR="0" algn="just">
                        <a:spcBef>
                          <a:spcPts val="0"/>
                        </a:spcBef>
                        <a:spcAft>
                          <a:spcPts val="0"/>
                        </a:spcAft>
                      </a:pPr>
                      <a:r>
                        <a:rPr lang="en-US" sz="1200" dirty="0">
                          <a:solidFill>
                            <a:srgbClr val="000000"/>
                          </a:solidFill>
                          <a:effectLst/>
                          <a:latin typeface="Calibri"/>
                          <a:ea typeface="Calibri"/>
                          <a:cs typeface="Times New Roman"/>
                        </a:rPr>
                        <a:t>MATERIALS</a:t>
                      </a:r>
                      <a:endParaRPr lang="en-US" sz="1200" dirty="0">
                        <a:solidFill>
                          <a:srgbClr val="000000"/>
                        </a:solidFill>
                        <a:effectLst/>
                        <a:latin typeface="Futura Std Book"/>
                        <a:ea typeface="Calibri"/>
                        <a:cs typeface="Futura Std Book"/>
                      </a:endParaRPr>
                    </a:p>
                  </a:txBody>
                  <a:tcPr marL="68580" marR="68580" marT="0" marB="0"/>
                </a:tc>
                <a:extLst>
                  <a:ext uri="{0D108BD9-81ED-4DB2-BD59-A6C34878D82A}">
                    <a16:rowId xmlns:a16="http://schemas.microsoft.com/office/drawing/2014/main" val="10000"/>
                  </a:ext>
                </a:extLst>
              </a:tr>
              <a:tr h="4853940">
                <a:tc>
                  <a:txBody>
                    <a:bodyPr/>
                    <a:lstStyle/>
                    <a:p>
                      <a:pPr marL="0" marR="0" algn="just">
                        <a:spcBef>
                          <a:spcPts val="0"/>
                        </a:spcBef>
                        <a:spcAft>
                          <a:spcPts val="200"/>
                        </a:spcAft>
                      </a:pPr>
                      <a:endParaRPr lang="en-US" sz="1200" dirty="0">
                        <a:solidFill>
                          <a:srgbClr val="161614"/>
                        </a:solidFill>
                        <a:effectLst/>
                        <a:latin typeface="DIN Next LT Pro"/>
                        <a:ea typeface="Calibri"/>
                        <a:cs typeface="DIN Next LT Pro"/>
                      </a:endParaRPr>
                    </a:p>
                    <a:p>
                      <a:pPr marL="0" marR="0" algn="just">
                        <a:spcBef>
                          <a:spcPts val="0"/>
                        </a:spcBef>
                        <a:spcAft>
                          <a:spcPts val="200"/>
                        </a:spcAft>
                      </a:pPr>
                      <a:endParaRPr lang="en-US" sz="1200" dirty="0">
                        <a:solidFill>
                          <a:srgbClr val="161614"/>
                        </a:solidFill>
                        <a:effectLst/>
                        <a:latin typeface="DIN Next LT Pro"/>
                        <a:ea typeface="Calibri"/>
                        <a:cs typeface="DIN Next LT Pro"/>
                      </a:endParaRPr>
                    </a:p>
                    <a:p>
                      <a:pPr marL="0" marR="0" algn="just">
                        <a:spcBef>
                          <a:spcPts val="0"/>
                        </a:spcBef>
                        <a:spcAft>
                          <a:spcPts val="200"/>
                        </a:spcAft>
                      </a:pPr>
                      <a:endParaRPr lang="en-US" sz="1200" dirty="0">
                        <a:solidFill>
                          <a:srgbClr val="161614"/>
                        </a:solidFill>
                        <a:effectLst/>
                        <a:latin typeface="DIN Next LT Pro"/>
                        <a:ea typeface="Calibri"/>
                        <a:cs typeface="DIN Next LT Pro"/>
                      </a:endParaRPr>
                    </a:p>
                    <a:p>
                      <a:pPr marL="0" marR="0" algn="just">
                        <a:spcBef>
                          <a:spcPts val="0"/>
                        </a:spcBef>
                        <a:spcAft>
                          <a:spcPts val="200"/>
                        </a:spcAft>
                      </a:pPr>
                      <a:endParaRPr lang="en-US" sz="1200" dirty="0">
                        <a:solidFill>
                          <a:srgbClr val="161614"/>
                        </a:solidFill>
                        <a:effectLst/>
                        <a:latin typeface="DIN Next LT Pro"/>
                        <a:ea typeface="Calibri"/>
                        <a:cs typeface="DIN Next LT Pro"/>
                      </a:endParaRPr>
                    </a:p>
                    <a:p>
                      <a:pPr marL="0" marR="0" algn="just">
                        <a:spcBef>
                          <a:spcPts val="0"/>
                        </a:spcBef>
                        <a:spcAft>
                          <a:spcPts val="200"/>
                        </a:spcAft>
                      </a:pPr>
                      <a:endParaRPr lang="en-US" sz="1200" dirty="0">
                        <a:solidFill>
                          <a:srgbClr val="161614"/>
                        </a:solidFill>
                        <a:effectLst/>
                        <a:latin typeface="DIN Next LT Pro"/>
                        <a:ea typeface="Calibri"/>
                        <a:cs typeface="DIN Next LT Pro"/>
                      </a:endParaRPr>
                    </a:p>
                    <a:p>
                      <a:pPr marL="0" marR="0" algn="just">
                        <a:spcBef>
                          <a:spcPts val="0"/>
                        </a:spcBef>
                        <a:spcAft>
                          <a:spcPts val="200"/>
                        </a:spcAft>
                      </a:pPr>
                      <a:endParaRPr lang="en-US" sz="1200" dirty="0">
                        <a:solidFill>
                          <a:srgbClr val="161614"/>
                        </a:solidFill>
                        <a:effectLst/>
                        <a:latin typeface="DIN Next LT Pro"/>
                        <a:ea typeface="Calibri"/>
                        <a:cs typeface="DIN Next LT Pro"/>
                      </a:endParaRPr>
                    </a:p>
                    <a:p>
                      <a:pPr marL="0" marR="0" algn="just">
                        <a:spcBef>
                          <a:spcPts val="0"/>
                        </a:spcBef>
                        <a:spcAft>
                          <a:spcPts val="200"/>
                        </a:spcAft>
                      </a:pPr>
                      <a:r>
                        <a:rPr lang="en-US" sz="1200" dirty="0">
                          <a:solidFill>
                            <a:srgbClr val="161614"/>
                          </a:solidFill>
                          <a:effectLst/>
                          <a:latin typeface="DIN Next LT Pro"/>
                          <a:ea typeface="Calibri"/>
                          <a:cs typeface="DIN Next LT Pro"/>
                        </a:rPr>
                        <a:t>Community and religious  leaders </a:t>
                      </a:r>
                      <a:endParaRPr lang="en-US" sz="1200" dirty="0">
                        <a:effectLst/>
                        <a:latin typeface="DIN Next LT Pro"/>
                        <a:ea typeface="Calibri"/>
                        <a:cs typeface="Times New Roman"/>
                      </a:endParaRPr>
                    </a:p>
                    <a:p>
                      <a:pPr marL="0" marR="0" algn="just">
                        <a:spcBef>
                          <a:spcPts val="0"/>
                        </a:spcBef>
                        <a:spcAft>
                          <a:spcPts val="0"/>
                        </a:spcAft>
                      </a:pPr>
                      <a:r>
                        <a:rPr lang="en-US" sz="1200" dirty="0">
                          <a:solidFill>
                            <a:srgbClr val="000000"/>
                          </a:solidFill>
                          <a:effectLst/>
                          <a:latin typeface="Calibri"/>
                          <a:ea typeface="Calibri"/>
                          <a:cs typeface="Times New Roman"/>
                        </a:rPr>
                        <a:t> </a:t>
                      </a:r>
                      <a:endParaRPr lang="en-US" sz="1200" dirty="0">
                        <a:solidFill>
                          <a:srgbClr val="000000"/>
                        </a:solidFill>
                        <a:effectLst/>
                        <a:latin typeface="Futura Std Book"/>
                        <a:ea typeface="Calibri"/>
                        <a:cs typeface="Futura Std Book"/>
                      </a:endParaRPr>
                    </a:p>
                  </a:txBody>
                  <a:tcPr marL="68580" marR="68580" marT="0" marB="0"/>
                </a:tc>
                <a:tc>
                  <a:txBody>
                    <a:bodyPr/>
                    <a:lstStyle/>
                    <a:p>
                      <a:pPr marL="342900" marR="0" lvl="0" indent="-342900" algn="just">
                        <a:spcBef>
                          <a:spcPts val="0"/>
                        </a:spcBef>
                        <a:spcAft>
                          <a:spcPts val="200"/>
                        </a:spcAft>
                        <a:buFont typeface="Symbol"/>
                        <a:buChar char=""/>
                      </a:pPr>
                      <a:endParaRPr lang="en-US" sz="1200" dirty="0">
                        <a:solidFill>
                          <a:srgbClr val="161614"/>
                        </a:solidFill>
                        <a:effectLst/>
                        <a:latin typeface="DIN Next LT Pro"/>
                        <a:ea typeface="Calibri"/>
                        <a:cs typeface="DIN Next LT Pro Light"/>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Burden of disease (cervical cancer)</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Importance and benefits of prevention </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Availability of preventive vaccine and eligibility</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Facts about the vaccine </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Key messages to help dispel misinformation </a:t>
                      </a:r>
                      <a:endParaRPr lang="en-US" sz="1200" dirty="0">
                        <a:effectLst/>
                        <a:latin typeface="DIN Next LT Pro"/>
                        <a:ea typeface="Calibri"/>
                        <a:cs typeface="Times New Roman"/>
                      </a:endParaRPr>
                    </a:p>
                    <a:p>
                      <a:pPr marL="342900" marR="0" lvl="0" indent="-342900" algn="just">
                        <a:spcBef>
                          <a:spcPts val="0"/>
                        </a:spcBef>
                        <a:spcAft>
                          <a:spcPts val="0"/>
                        </a:spcAft>
                        <a:buFont typeface="Symbol"/>
                        <a:buChar char=""/>
                      </a:pPr>
                      <a:r>
                        <a:rPr lang="en-US" sz="1200" dirty="0">
                          <a:solidFill>
                            <a:srgbClr val="161614"/>
                          </a:solidFill>
                          <a:effectLst/>
                          <a:latin typeface="Futura Std Book"/>
                          <a:ea typeface="Calibri"/>
                          <a:cs typeface="DIN Next LT Pro Light"/>
                        </a:rPr>
                        <a:t>Their roles &amp; responsibilities </a:t>
                      </a:r>
                      <a:endParaRPr lang="en-US" sz="1200" dirty="0">
                        <a:solidFill>
                          <a:srgbClr val="000000"/>
                        </a:solidFill>
                        <a:effectLst/>
                        <a:latin typeface="Futura Std Book"/>
                        <a:ea typeface="Calibri"/>
                        <a:cs typeface="Futura Std Book"/>
                      </a:endParaRPr>
                    </a:p>
                  </a:txBody>
                  <a:tcPr marL="68580" marR="68580" marT="0" marB="0"/>
                </a:tc>
                <a:tc>
                  <a:txBody>
                    <a:bodyPr/>
                    <a:lstStyle/>
                    <a:p>
                      <a:pPr marL="342900" marR="0" lvl="0" indent="-342900" algn="just">
                        <a:spcBef>
                          <a:spcPts val="0"/>
                        </a:spcBef>
                        <a:spcAft>
                          <a:spcPts val="200"/>
                        </a:spcAft>
                        <a:buFont typeface="Symbol"/>
                        <a:buChar char=""/>
                      </a:pPr>
                      <a:endParaRPr lang="en-US" sz="1200" dirty="0">
                        <a:solidFill>
                          <a:srgbClr val="161614"/>
                        </a:solidFill>
                        <a:effectLst/>
                        <a:latin typeface="DIN Next LT Pro"/>
                        <a:ea typeface="Calibri"/>
                        <a:cs typeface="DIN Next LT Pro Light"/>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Health workers</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Community Health Workers</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Teachers</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Religious leaders </a:t>
                      </a:r>
                      <a:endParaRPr lang="en-US" sz="1200" dirty="0">
                        <a:effectLst/>
                        <a:latin typeface="DIN Next LT Pro"/>
                        <a:ea typeface="Calibri"/>
                        <a:cs typeface="Times New Roman"/>
                      </a:endParaRPr>
                    </a:p>
                    <a:p>
                      <a:pPr marL="342900" marR="0" lvl="0" indent="-342900">
                        <a:spcBef>
                          <a:spcPts val="0"/>
                        </a:spcBef>
                        <a:spcAft>
                          <a:spcPts val="0"/>
                        </a:spcAft>
                        <a:buFont typeface="Symbol"/>
                        <a:buChar char=""/>
                      </a:pPr>
                      <a:r>
                        <a:rPr lang="en-US" sz="1200" dirty="0">
                          <a:solidFill>
                            <a:srgbClr val="000000"/>
                          </a:solidFill>
                          <a:effectLst/>
                          <a:latin typeface="Futura Std Book"/>
                          <a:ea typeface="Calibri"/>
                          <a:cs typeface="Futura Std Book"/>
                        </a:rPr>
                        <a:t>District/Council management team</a:t>
                      </a:r>
                    </a:p>
                  </a:txBody>
                  <a:tcPr marL="68580" marR="68580" marT="0" marB="0"/>
                </a:tc>
                <a:tc>
                  <a:txBody>
                    <a:bodyPr/>
                    <a:lstStyle/>
                    <a:p>
                      <a:pPr marL="342900" marR="0" lvl="0" indent="-342900" algn="just">
                        <a:spcBef>
                          <a:spcPts val="0"/>
                        </a:spcBef>
                        <a:spcAft>
                          <a:spcPts val="200"/>
                        </a:spcAft>
                        <a:buFont typeface="Symbol"/>
                        <a:buChar char=""/>
                      </a:pPr>
                      <a:endParaRPr lang="en-US" sz="1200" dirty="0">
                        <a:solidFill>
                          <a:srgbClr val="161614"/>
                        </a:solidFill>
                        <a:effectLst/>
                        <a:latin typeface="DIN Next LT Pro"/>
                        <a:ea typeface="Calibri"/>
                        <a:cs typeface="DIN Next LT Pro Light"/>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Orientation sessions </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Distributing IEC materials </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Dissemination of Radio and TV messages </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Times New Roman"/>
                        </a:rPr>
                        <a:t>Sending Official Letters</a:t>
                      </a: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Times New Roman"/>
                        </a:rPr>
                        <a:t>Message dissemination through announcement in</a:t>
                      </a:r>
                      <a:r>
                        <a:rPr lang="en-US" sz="1200" baseline="0" dirty="0">
                          <a:solidFill>
                            <a:srgbClr val="161614"/>
                          </a:solidFill>
                          <a:effectLst/>
                          <a:latin typeface="DIN Next LT Pro"/>
                          <a:ea typeface="Calibri"/>
                          <a:cs typeface="Times New Roman"/>
                        </a:rPr>
                        <a:t> religious houses </a:t>
                      </a:r>
                      <a:r>
                        <a:rPr lang="en-US" sz="1200" baseline="0" dirty="0" err="1">
                          <a:solidFill>
                            <a:srgbClr val="161614"/>
                          </a:solidFill>
                          <a:effectLst/>
                          <a:latin typeface="DIN Next LT Pro"/>
                          <a:ea typeface="Calibri"/>
                          <a:cs typeface="Times New Roman"/>
                        </a:rPr>
                        <a:t>congregassions</a:t>
                      </a:r>
                      <a:endParaRPr lang="en-US" sz="1200" dirty="0">
                        <a:effectLst/>
                        <a:latin typeface="DIN Next LT Pro"/>
                        <a:ea typeface="Calibri"/>
                        <a:cs typeface="Times New Roman"/>
                      </a:endParaRPr>
                    </a:p>
                    <a:p>
                      <a:pPr marL="0" marR="0" algn="just">
                        <a:spcBef>
                          <a:spcPts val="0"/>
                        </a:spcBef>
                        <a:spcAft>
                          <a:spcPts val="0"/>
                        </a:spcAft>
                      </a:pPr>
                      <a:r>
                        <a:rPr lang="en-US" sz="1200" dirty="0">
                          <a:solidFill>
                            <a:srgbClr val="000000"/>
                          </a:solidFill>
                          <a:effectLst/>
                          <a:latin typeface="Calibri"/>
                          <a:ea typeface="Calibri"/>
                          <a:cs typeface="Times New Roman"/>
                        </a:rPr>
                        <a:t> </a:t>
                      </a:r>
                      <a:endParaRPr lang="en-US" sz="1200" dirty="0">
                        <a:solidFill>
                          <a:srgbClr val="000000"/>
                        </a:solidFill>
                        <a:effectLst/>
                        <a:latin typeface="Futura Std Book"/>
                        <a:ea typeface="Calibri"/>
                        <a:cs typeface="Futura Std Book"/>
                      </a:endParaRPr>
                    </a:p>
                  </a:txBody>
                  <a:tcPr marL="68580" marR="68580" marT="0" marB="0"/>
                </a:tc>
                <a:tc>
                  <a:txBody>
                    <a:bodyPr/>
                    <a:lstStyle/>
                    <a:p>
                      <a:pPr marL="342900" marR="0" lvl="0" indent="-342900" algn="just">
                        <a:spcBef>
                          <a:spcPts val="0"/>
                        </a:spcBef>
                        <a:spcAft>
                          <a:spcPts val="200"/>
                        </a:spcAft>
                        <a:buFont typeface="Symbol"/>
                        <a:buChar char=""/>
                      </a:pPr>
                      <a:endParaRPr lang="en-US" sz="1200" dirty="0">
                        <a:solidFill>
                          <a:srgbClr val="161614"/>
                        </a:solidFill>
                        <a:effectLst/>
                        <a:latin typeface="DIN Next LT Pro"/>
                        <a:ea typeface="Calibri"/>
                        <a:cs typeface="DIN Next LT Pro Light"/>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HPV leaflet </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HPV guide </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Radio and TV messages </a:t>
                      </a: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Times New Roman"/>
                        </a:rPr>
                        <a:t>Official letters</a:t>
                      </a:r>
                      <a:endParaRPr lang="en-US" sz="1200" dirty="0">
                        <a:effectLst/>
                        <a:latin typeface="DIN Next LT Pro"/>
                        <a:ea typeface="Calibri"/>
                        <a:cs typeface="Times New Roman"/>
                      </a:endParaRPr>
                    </a:p>
                    <a:p>
                      <a:pPr marL="228600" marR="0" algn="just">
                        <a:spcBef>
                          <a:spcPts val="0"/>
                        </a:spcBef>
                        <a:spcAft>
                          <a:spcPts val="0"/>
                        </a:spcAft>
                      </a:pPr>
                      <a:r>
                        <a:rPr lang="en-US" sz="1200" dirty="0">
                          <a:solidFill>
                            <a:srgbClr val="000000"/>
                          </a:solidFill>
                          <a:effectLst/>
                          <a:latin typeface="Calibri"/>
                          <a:ea typeface="Calibri"/>
                          <a:cs typeface="Times New Roman"/>
                        </a:rPr>
                        <a:t> </a:t>
                      </a:r>
                      <a:endParaRPr lang="en-US" sz="1200" dirty="0">
                        <a:solidFill>
                          <a:srgbClr val="000000"/>
                        </a:solidFill>
                        <a:effectLst/>
                        <a:latin typeface="Futura Std Book"/>
                        <a:ea typeface="Calibri"/>
                        <a:cs typeface="Futura Std Book"/>
                      </a:endParaRPr>
                    </a:p>
                  </a:txBody>
                  <a:tcPr marL="68580" marR="68580" marT="0" marB="0"/>
                </a:tc>
                <a:extLst>
                  <a:ext uri="{0D108BD9-81ED-4DB2-BD59-A6C34878D82A}">
                    <a16:rowId xmlns:a16="http://schemas.microsoft.com/office/drawing/2014/main" val="10001"/>
                  </a:ext>
                </a:extLst>
              </a:tr>
            </a:tbl>
          </a:graphicData>
        </a:graphic>
      </p:graphicFrame>
      <p:pic>
        <p:nvPicPr>
          <p:cNvPr id="23575" name="Picture 5">
            <a:extLst>
              <a:ext uri="{FF2B5EF4-FFF2-40B4-BE49-F238E27FC236}">
                <a16:creationId xmlns:a16="http://schemas.microsoft.com/office/drawing/2014/main" id="{58969945-D0CD-4038-8C11-CF26C8531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076" y="-103188"/>
            <a:ext cx="13303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6" name="Picture 1">
            <a:extLst>
              <a:ext uri="{FF2B5EF4-FFF2-40B4-BE49-F238E27FC236}">
                <a16:creationId xmlns:a16="http://schemas.microsoft.com/office/drawing/2014/main" id="{4A4DC675-B552-42EF-9A6D-5E31D44B4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0" y="-20638"/>
            <a:ext cx="1295400" cy="101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BAE1D4D5-FDA3-4A43-A0A9-9656B15F6345}"/>
              </a:ext>
            </a:extLst>
          </p:cNvPr>
          <p:cNvSpPr>
            <a:spLocks noGrp="1"/>
          </p:cNvSpPr>
          <p:nvPr>
            <p:ph type="title"/>
          </p:nvPr>
        </p:nvSpPr>
        <p:spPr>
          <a:xfrm>
            <a:off x="1524000" y="-20638"/>
            <a:ext cx="9144000" cy="1143001"/>
          </a:xfrm>
          <a:solidFill>
            <a:srgbClr val="00B0F0"/>
          </a:solidFill>
        </p:spPr>
        <p:txBody>
          <a:bodyPr/>
          <a:lstStyle/>
          <a:p>
            <a:pPr eaLnBrk="1" hangingPunct="1"/>
            <a:r>
              <a:rPr lang="en-US" altLang="en-US" sz="3200" b="1"/>
              <a:t>AUDIENCES&amp;MESSAGES..</a:t>
            </a:r>
            <a:endParaRPr lang="en-US" altLang="en-US" sz="3200"/>
          </a:p>
        </p:txBody>
      </p:sp>
      <p:graphicFrame>
        <p:nvGraphicFramePr>
          <p:cNvPr id="2" name="Content Placeholder 1">
            <a:extLst>
              <a:ext uri="{FF2B5EF4-FFF2-40B4-BE49-F238E27FC236}">
                <a16:creationId xmlns:a16="http://schemas.microsoft.com/office/drawing/2014/main" id="{21BFCD74-75CB-4407-8B13-95EE21C2278E}"/>
              </a:ext>
            </a:extLst>
          </p:cNvPr>
          <p:cNvGraphicFramePr>
            <a:graphicFrameLocks noGrp="1"/>
          </p:cNvGraphicFramePr>
          <p:nvPr>
            <p:ph idx="1"/>
          </p:nvPr>
        </p:nvGraphicFramePr>
        <p:xfrm>
          <a:off x="1676400" y="1295400"/>
          <a:ext cx="8839200" cy="52578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722120">
                  <a:extLst>
                    <a:ext uri="{9D8B030D-6E8A-4147-A177-3AD203B41FA5}">
                      <a16:colId xmlns:a16="http://schemas.microsoft.com/office/drawing/2014/main" val="20002"/>
                    </a:ext>
                  </a:extLst>
                </a:gridCol>
                <a:gridCol w="1767840">
                  <a:extLst>
                    <a:ext uri="{9D8B030D-6E8A-4147-A177-3AD203B41FA5}">
                      <a16:colId xmlns:a16="http://schemas.microsoft.com/office/drawing/2014/main" val="20003"/>
                    </a:ext>
                  </a:extLst>
                </a:gridCol>
                <a:gridCol w="1767840">
                  <a:extLst>
                    <a:ext uri="{9D8B030D-6E8A-4147-A177-3AD203B41FA5}">
                      <a16:colId xmlns:a16="http://schemas.microsoft.com/office/drawing/2014/main" val="20004"/>
                    </a:ext>
                  </a:extLst>
                </a:gridCol>
              </a:tblGrid>
              <a:tr h="469217">
                <a:tc>
                  <a:txBody>
                    <a:bodyPr/>
                    <a:lstStyle/>
                    <a:p>
                      <a:pPr marL="0" marR="0" algn="just">
                        <a:spcBef>
                          <a:spcPts val="0"/>
                        </a:spcBef>
                        <a:spcAft>
                          <a:spcPts val="0"/>
                        </a:spcAft>
                      </a:pPr>
                      <a:r>
                        <a:rPr lang="en-US" sz="1200" dirty="0">
                          <a:solidFill>
                            <a:srgbClr val="000000"/>
                          </a:solidFill>
                          <a:effectLst/>
                          <a:latin typeface="Calibri"/>
                          <a:ea typeface="Calibri"/>
                          <a:cs typeface="Times New Roman"/>
                        </a:rPr>
                        <a:t>AUDIENCE</a:t>
                      </a:r>
                      <a:endParaRPr lang="en-US" sz="1200" dirty="0">
                        <a:solidFill>
                          <a:srgbClr val="000000"/>
                        </a:solidFill>
                        <a:effectLst/>
                        <a:latin typeface="Futura Std Book"/>
                        <a:ea typeface="Calibri"/>
                        <a:cs typeface="Futura Std Book"/>
                      </a:endParaRPr>
                    </a:p>
                  </a:txBody>
                  <a:tcPr marL="68580" marR="68580" marT="0" marB="0"/>
                </a:tc>
                <a:tc>
                  <a:txBody>
                    <a:bodyPr/>
                    <a:lstStyle/>
                    <a:p>
                      <a:pPr marL="0" marR="0" algn="ctr">
                        <a:spcBef>
                          <a:spcPts val="0"/>
                        </a:spcBef>
                        <a:spcAft>
                          <a:spcPts val="0"/>
                        </a:spcAft>
                      </a:pPr>
                      <a:r>
                        <a:rPr lang="en-US" sz="1200" dirty="0">
                          <a:solidFill>
                            <a:srgbClr val="000000"/>
                          </a:solidFill>
                          <a:effectLst/>
                          <a:latin typeface="Calibri"/>
                          <a:ea typeface="Calibri"/>
                          <a:cs typeface="Times New Roman"/>
                        </a:rPr>
                        <a:t>MESSAGE CONTENTS</a:t>
                      </a:r>
                      <a:endParaRPr lang="en-US" sz="1200" dirty="0">
                        <a:solidFill>
                          <a:srgbClr val="000000"/>
                        </a:solidFill>
                        <a:effectLst/>
                        <a:latin typeface="Futura Std Book"/>
                        <a:ea typeface="Calibri"/>
                        <a:cs typeface="Futura Std Book"/>
                      </a:endParaRPr>
                    </a:p>
                  </a:txBody>
                  <a:tcPr marL="68580" marR="68580" marT="0" marB="0"/>
                </a:tc>
                <a:tc>
                  <a:txBody>
                    <a:bodyPr/>
                    <a:lstStyle/>
                    <a:p>
                      <a:pPr marL="0" marR="0" algn="just">
                        <a:spcBef>
                          <a:spcPts val="0"/>
                        </a:spcBef>
                        <a:spcAft>
                          <a:spcPts val="0"/>
                        </a:spcAft>
                      </a:pPr>
                      <a:r>
                        <a:rPr lang="en-US" sz="1200" dirty="0">
                          <a:solidFill>
                            <a:srgbClr val="000000"/>
                          </a:solidFill>
                          <a:effectLst/>
                          <a:latin typeface="Calibri"/>
                          <a:ea typeface="Calibri"/>
                          <a:cs typeface="Times New Roman"/>
                        </a:rPr>
                        <a:t>RESPONSIBLE PERSON/GROUP</a:t>
                      </a:r>
                      <a:endParaRPr lang="en-US" sz="1200" dirty="0">
                        <a:solidFill>
                          <a:srgbClr val="000000"/>
                        </a:solidFill>
                        <a:effectLst/>
                        <a:latin typeface="Futura Std Book"/>
                        <a:ea typeface="Calibri"/>
                        <a:cs typeface="Futura Std Book"/>
                      </a:endParaRPr>
                    </a:p>
                  </a:txBody>
                  <a:tcPr marL="68580" marR="68580" marT="0" marB="0"/>
                </a:tc>
                <a:tc>
                  <a:txBody>
                    <a:bodyPr/>
                    <a:lstStyle/>
                    <a:p>
                      <a:pPr marL="0" marR="0" algn="just">
                        <a:spcBef>
                          <a:spcPts val="0"/>
                        </a:spcBef>
                        <a:spcAft>
                          <a:spcPts val="0"/>
                        </a:spcAft>
                      </a:pPr>
                      <a:r>
                        <a:rPr lang="en-US" sz="1200" dirty="0">
                          <a:solidFill>
                            <a:srgbClr val="000000"/>
                          </a:solidFill>
                          <a:effectLst/>
                          <a:latin typeface="Calibri"/>
                          <a:ea typeface="Calibri"/>
                          <a:cs typeface="Times New Roman"/>
                        </a:rPr>
                        <a:t>ACTIVITIES</a:t>
                      </a:r>
                      <a:endParaRPr lang="en-US" sz="1200" dirty="0">
                        <a:solidFill>
                          <a:srgbClr val="000000"/>
                        </a:solidFill>
                        <a:effectLst/>
                        <a:latin typeface="Futura Std Book"/>
                        <a:ea typeface="Calibri"/>
                        <a:cs typeface="Futura Std Book"/>
                      </a:endParaRPr>
                    </a:p>
                  </a:txBody>
                  <a:tcPr marL="68580" marR="68580" marT="0" marB="0"/>
                </a:tc>
                <a:tc>
                  <a:txBody>
                    <a:bodyPr/>
                    <a:lstStyle/>
                    <a:p>
                      <a:pPr marL="0" marR="0" algn="just">
                        <a:spcBef>
                          <a:spcPts val="0"/>
                        </a:spcBef>
                        <a:spcAft>
                          <a:spcPts val="0"/>
                        </a:spcAft>
                      </a:pPr>
                      <a:r>
                        <a:rPr lang="en-US" sz="1200" dirty="0">
                          <a:solidFill>
                            <a:srgbClr val="000000"/>
                          </a:solidFill>
                          <a:effectLst/>
                          <a:latin typeface="Calibri"/>
                          <a:ea typeface="Calibri"/>
                          <a:cs typeface="Times New Roman"/>
                        </a:rPr>
                        <a:t>MATERIALS</a:t>
                      </a:r>
                      <a:endParaRPr lang="en-US" sz="1200" dirty="0">
                        <a:solidFill>
                          <a:srgbClr val="000000"/>
                        </a:solidFill>
                        <a:effectLst/>
                        <a:latin typeface="Futura Std Book"/>
                        <a:ea typeface="Calibri"/>
                        <a:cs typeface="Futura Std Book"/>
                      </a:endParaRPr>
                    </a:p>
                  </a:txBody>
                  <a:tcPr marL="68580" marR="68580" marT="0" marB="0"/>
                </a:tc>
                <a:extLst>
                  <a:ext uri="{0D108BD9-81ED-4DB2-BD59-A6C34878D82A}">
                    <a16:rowId xmlns:a16="http://schemas.microsoft.com/office/drawing/2014/main" val="10000"/>
                  </a:ext>
                </a:extLst>
              </a:tr>
              <a:tr h="4788583">
                <a:tc>
                  <a:txBody>
                    <a:bodyPr/>
                    <a:lstStyle/>
                    <a:p>
                      <a:pPr marL="0" marR="0">
                        <a:spcBef>
                          <a:spcPts val="0"/>
                        </a:spcBef>
                        <a:spcAft>
                          <a:spcPts val="0"/>
                        </a:spcAft>
                      </a:pPr>
                      <a:endParaRPr lang="en-US" sz="1400" dirty="0">
                        <a:solidFill>
                          <a:srgbClr val="000000"/>
                        </a:solidFill>
                        <a:effectLst/>
                        <a:latin typeface="Calibri"/>
                        <a:ea typeface="Calibri"/>
                        <a:cs typeface="Times New Roman"/>
                      </a:endParaRPr>
                    </a:p>
                    <a:p>
                      <a:pPr marL="0" marR="0">
                        <a:spcBef>
                          <a:spcPts val="0"/>
                        </a:spcBef>
                        <a:spcAft>
                          <a:spcPts val="0"/>
                        </a:spcAft>
                      </a:pPr>
                      <a:endParaRPr lang="en-US" sz="1400" dirty="0">
                        <a:solidFill>
                          <a:srgbClr val="000000"/>
                        </a:solidFill>
                        <a:effectLst/>
                        <a:latin typeface="Calibri"/>
                        <a:ea typeface="Calibri"/>
                        <a:cs typeface="Times New Roman"/>
                      </a:endParaRPr>
                    </a:p>
                    <a:p>
                      <a:pPr marL="0" marR="0">
                        <a:spcBef>
                          <a:spcPts val="0"/>
                        </a:spcBef>
                        <a:spcAft>
                          <a:spcPts val="0"/>
                        </a:spcAft>
                      </a:pPr>
                      <a:endParaRPr lang="en-US" sz="1400" dirty="0">
                        <a:solidFill>
                          <a:srgbClr val="000000"/>
                        </a:solidFill>
                        <a:effectLst/>
                        <a:latin typeface="Calibri"/>
                        <a:ea typeface="Calibri"/>
                        <a:cs typeface="Times New Roman"/>
                      </a:endParaRPr>
                    </a:p>
                    <a:p>
                      <a:pPr marL="0" marR="0">
                        <a:spcBef>
                          <a:spcPts val="0"/>
                        </a:spcBef>
                        <a:spcAft>
                          <a:spcPts val="0"/>
                        </a:spcAft>
                      </a:pPr>
                      <a:endParaRPr lang="en-US" sz="1400" dirty="0">
                        <a:solidFill>
                          <a:srgbClr val="000000"/>
                        </a:solidFill>
                        <a:effectLst/>
                        <a:latin typeface="Calibri"/>
                        <a:ea typeface="Calibri"/>
                        <a:cs typeface="Times New Roman"/>
                      </a:endParaRPr>
                    </a:p>
                    <a:p>
                      <a:pPr marL="0" marR="0">
                        <a:spcBef>
                          <a:spcPts val="0"/>
                        </a:spcBef>
                        <a:spcAft>
                          <a:spcPts val="0"/>
                        </a:spcAft>
                      </a:pPr>
                      <a:endParaRPr lang="en-US" sz="1400" dirty="0">
                        <a:solidFill>
                          <a:srgbClr val="000000"/>
                        </a:solidFill>
                        <a:effectLst/>
                        <a:latin typeface="Calibri"/>
                        <a:ea typeface="Calibri"/>
                        <a:cs typeface="Times New Roman"/>
                      </a:endParaRPr>
                    </a:p>
                    <a:p>
                      <a:pPr marL="0" marR="0">
                        <a:spcBef>
                          <a:spcPts val="0"/>
                        </a:spcBef>
                        <a:spcAft>
                          <a:spcPts val="0"/>
                        </a:spcAft>
                      </a:pPr>
                      <a:endParaRPr lang="en-US" sz="1400" dirty="0">
                        <a:solidFill>
                          <a:srgbClr val="000000"/>
                        </a:solidFill>
                        <a:effectLst/>
                        <a:latin typeface="Calibri"/>
                        <a:ea typeface="Calibri"/>
                        <a:cs typeface="Times New Roman"/>
                      </a:endParaRPr>
                    </a:p>
                    <a:p>
                      <a:pPr marL="0" marR="0">
                        <a:spcBef>
                          <a:spcPts val="0"/>
                        </a:spcBef>
                        <a:spcAft>
                          <a:spcPts val="0"/>
                        </a:spcAft>
                      </a:pPr>
                      <a:endParaRPr lang="en-US" sz="1400" dirty="0">
                        <a:solidFill>
                          <a:srgbClr val="000000"/>
                        </a:solidFill>
                        <a:effectLst/>
                        <a:latin typeface="Calibri"/>
                        <a:ea typeface="Calibri"/>
                        <a:cs typeface="Times New Roman"/>
                      </a:endParaRPr>
                    </a:p>
                    <a:p>
                      <a:pPr marL="0" marR="0">
                        <a:spcBef>
                          <a:spcPts val="0"/>
                        </a:spcBef>
                        <a:spcAft>
                          <a:spcPts val="0"/>
                        </a:spcAft>
                      </a:pPr>
                      <a:r>
                        <a:rPr lang="en-US" sz="1400" dirty="0">
                          <a:solidFill>
                            <a:srgbClr val="000000"/>
                          </a:solidFill>
                          <a:effectLst/>
                          <a:latin typeface="Calibri"/>
                          <a:ea typeface="Calibri"/>
                          <a:cs typeface="Times New Roman"/>
                        </a:rPr>
                        <a:t>Members of Primary Health Care (PHC) committee at Region and District levels</a:t>
                      </a:r>
                      <a:endParaRPr lang="en-US" sz="1400" dirty="0">
                        <a:solidFill>
                          <a:srgbClr val="000000"/>
                        </a:solidFill>
                        <a:effectLst/>
                        <a:latin typeface="Futura Std Book"/>
                        <a:ea typeface="Calibri"/>
                        <a:cs typeface="Futura Std Book"/>
                      </a:endParaRPr>
                    </a:p>
                  </a:txBody>
                  <a:tcPr marL="68580" marR="68580" marT="0" marB="0"/>
                </a:tc>
                <a:tc>
                  <a:txBody>
                    <a:bodyPr/>
                    <a:lstStyle/>
                    <a:p>
                      <a:pPr marL="342900" marR="0" lvl="0" indent="-342900" algn="just">
                        <a:spcBef>
                          <a:spcPts val="0"/>
                        </a:spcBef>
                        <a:spcAft>
                          <a:spcPts val="200"/>
                        </a:spcAft>
                        <a:buFont typeface="Symbol"/>
                        <a:buChar char=""/>
                      </a:pPr>
                      <a:endParaRPr lang="en-US" sz="1400" dirty="0">
                        <a:solidFill>
                          <a:srgbClr val="161614"/>
                        </a:solidFill>
                        <a:effectLst/>
                        <a:latin typeface="DIN Next LT Pro"/>
                        <a:ea typeface="Calibri"/>
                        <a:cs typeface="DIN Next LT Pro Light"/>
                      </a:endParaRPr>
                    </a:p>
                    <a:p>
                      <a:pPr marL="342900" marR="0" lvl="0" indent="-342900" algn="just">
                        <a:spcBef>
                          <a:spcPts val="0"/>
                        </a:spcBef>
                        <a:spcAft>
                          <a:spcPts val="200"/>
                        </a:spcAft>
                        <a:buFont typeface="Symbol"/>
                        <a:buChar char=""/>
                      </a:pPr>
                      <a:r>
                        <a:rPr lang="en-US" sz="1400" dirty="0">
                          <a:solidFill>
                            <a:srgbClr val="161614"/>
                          </a:solidFill>
                          <a:effectLst/>
                          <a:latin typeface="DIN Next LT Pro"/>
                          <a:ea typeface="Calibri"/>
                          <a:cs typeface="DIN Next LT Pro Light"/>
                        </a:rPr>
                        <a:t>Burden of disease </a:t>
                      </a:r>
                      <a:endParaRPr lang="en-US" sz="14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400" dirty="0">
                          <a:solidFill>
                            <a:srgbClr val="161614"/>
                          </a:solidFill>
                          <a:effectLst/>
                          <a:latin typeface="DIN Next LT Pro"/>
                          <a:ea typeface="Calibri"/>
                          <a:cs typeface="DIN Next LT Pro Light"/>
                        </a:rPr>
                        <a:t>Importance and benefits of prevention </a:t>
                      </a:r>
                      <a:endParaRPr lang="en-US" sz="14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400" dirty="0">
                          <a:solidFill>
                            <a:srgbClr val="161614"/>
                          </a:solidFill>
                          <a:effectLst/>
                          <a:latin typeface="DIN Next LT Pro"/>
                          <a:ea typeface="Calibri"/>
                          <a:cs typeface="DIN Next LT Pro Light"/>
                        </a:rPr>
                        <a:t>Availability of preventive vaccine and eligibility</a:t>
                      </a:r>
                      <a:endParaRPr lang="en-US" sz="14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400" dirty="0">
                          <a:solidFill>
                            <a:srgbClr val="161614"/>
                          </a:solidFill>
                          <a:effectLst/>
                          <a:latin typeface="DIN Next LT Pro"/>
                          <a:ea typeface="Calibri"/>
                          <a:cs typeface="DIN Next LT Pro Light"/>
                        </a:rPr>
                        <a:t>Facts about the vaccine </a:t>
                      </a:r>
                      <a:endParaRPr lang="en-US" sz="14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400" dirty="0">
                          <a:solidFill>
                            <a:srgbClr val="161614"/>
                          </a:solidFill>
                          <a:effectLst/>
                          <a:latin typeface="DIN Next LT Pro"/>
                          <a:ea typeface="Calibri"/>
                          <a:cs typeface="DIN Next LT Pro Light"/>
                        </a:rPr>
                        <a:t>Key messages to help dispel misinformation </a:t>
                      </a:r>
                      <a:endParaRPr lang="en-US" sz="1400" dirty="0">
                        <a:effectLst/>
                        <a:latin typeface="DIN Next LT Pro"/>
                        <a:ea typeface="Calibri"/>
                        <a:cs typeface="Times New Roman"/>
                      </a:endParaRPr>
                    </a:p>
                    <a:p>
                      <a:pPr marL="342900" marR="0" lvl="0" indent="-342900">
                        <a:spcBef>
                          <a:spcPts val="0"/>
                        </a:spcBef>
                        <a:spcAft>
                          <a:spcPts val="0"/>
                        </a:spcAft>
                        <a:buFont typeface="Symbol"/>
                        <a:buChar char=""/>
                      </a:pPr>
                      <a:r>
                        <a:rPr lang="en-US" sz="1400" dirty="0">
                          <a:solidFill>
                            <a:srgbClr val="161614"/>
                          </a:solidFill>
                          <a:effectLst/>
                          <a:latin typeface="DIN Next LT Pro"/>
                          <a:ea typeface="Calibri"/>
                          <a:cs typeface="DIN Next LT Pro Light"/>
                        </a:rPr>
                        <a:t>HPV vaccine introduction phases in Tanzania</a:t>
                      </a:r>
                      <a:endParaRPr lang="en-US" sz="1400" dirty="0">
                        <a:solidFill>
                          <a:srgbClr val="000000"/>
                        </a:solidFill>
                        <a:effectLst/>
                        <a:latin typeface="Futura Std Book"/>
                        <a:ea typeface="Calibri"/>
                        <a:cs typeface="Futura Std Book"/>
                      </a:endParaRPr>
                    </a:p>
                    <a:p>
                      <a:pPr marL="342900" marR="0" lvl="0" indent="-342900" algn="just">
                        <a:spcBef>
                          <a:spcPts val="0"/>
                        </a:spcBef>
                        <a:spcAft>
                          <a:spcPts val="0"/>
                        </a:spcAft>
                        <a:buFont typeface="Symbol"/>
                        <a:buChar char=""/>
                      </a:pPr>
                      <a:r>
                        <a:rPr lang="en-US" sz="1400" dirty="0">
                          <a:solidFill>
                            <a:srgbClr val="161614"/>
                          </a:solidFill>
                          <a:effectLst/>
                          <a:latin typeface="Futura Std Book"/>
                          <a:ea typeface="Calibri"/>
                          <a:cs typeface="DIN Next LT Pro Light"/>
                        </a:rPr>
                        <a:t>Their roles &amp; responsibilities</a:t>
                      </a:r>
                      <a:endParaRPr lang="en-US" sz="1400" dirty="0">
                        <a:solidFill>
                          <a:srgbClr val="000000"/>
                        </a:solidFill>
                        <a:effectLst/>
                        <a:latin typeface="Futura Std Book"/>
                        <a:ea typeface="Calibri"/>
                        <a:cs typeface="Futura Std Book"/>
                      </a:endParaRPr>
                    </a:p>
                  </a:txBody>
                  <a:tcPr marL="68580" marR="68580" marT="0" marB="0"/>
                </a:tc>
                <a:tc>
                  <a:txBody>
                    <a:bodyPr/>
                    <a:lstStyle/>
                    <a:p>
                      <a:pPr marL="342900" marR="0" lvl="0" indent="-342900" algn="just">
                        <a:spcBef>
                          <a:spcPts val="0"/>
                        </a:spcBef>
                        <a:spcAft>
                          <a:spcPts val="0"/>
                        </a:spcAft>
                        <a:buFont typeface="Symbol"/>
                        <a:buChar char=""/>
                      </a:pPr>
                      <a:endParaRPr lang="en-US" sz="1400" dirty="0">
                        <a:solidFill>
                          <a:srgbClr val="000000"/>
                        </a:solidFill>
                        <a:effectLst/>
                        <a:latin typeface="Calibri"/>
                        <a:ea typeface="Calibri"/>
                        <a:cs typeface="Times New Roman"/>
                      </a:endParaRPr>
                    </a:p>
                    <a:p>
                      <a:pPr marL="342900" marR="0" lvl="0" indent="-342900" algn="just">
                        <a:spcBef>
                          <a:spcPts val="0"/>
                        </a:spcBef>
                        <a:spcAft>
                          <a:spcPts val="0"/>
                        </a:spcAft>
                        <a:buFont typeface="Symbol"/>
                        <a:buChar char=""/>
                      </a:pPr>
                      <a:r>
                        <a:rPr lang="en-US" sz="1400" dirty="0">
                          <a:solidFill>
                            <a:srgbClr val="000000"/>
                          </a:solidFill>
                          <a:effectLst/>
                          <a:latin typeface="Calibri"/>
                          <a:ea typeface="Calibri"/>
                          <a:cs typeface="Times New Roman"/>
                        </a:rPr>
                        <a:t>IVD</a:t>
                      </a:r>
                      <a:endParaRPr lang="en-US" sz="1400" dirty="0">
                        <a:solidFill>
                          <a:srgbClr val="000000"/>
                        </a:solidFill>
                        <a:effectLst/>
                        <a:latin typeface="Futura Std Book"/>
                        <a:ea typeface="Calibri"/>
                        <a:cs typeface="Futura Std Book"/>
                      </a:endParaRPr>
                    </a:p>
                    <a:p>
                      <a:pPr marL="342900" marR="0" lvl="0" indent="-342900" algn="just">
                        <a:spcBef>
                          <a:spcPts val="0"/>
                        </a:spcBef>
                        <a:spcAft>
                          <a:spcPts val="0"/>
                        </a:spcAft>
                        <a:buFont typeface="Symbol"/>
                        <a:buChar char=""/>
                      </a:pPr>
                      <a:r>
                        <a:rPr lang="en-US" sz="1400" dirty="0">
                          <a:solidFill>
                            <a:srgbClr val="000000"/>
                          </a:solidFill>
                          <a:effectLst/>
                          <a:latin typeface="Calibri"/>
                          <a:ea typeface="Calibri"/>
                          <a:cs typeface="Times New Roman"/>
                        </a:rPr>
                        <a:t>RIVO</a:t>
                      </a:r>
                      <a:endParaRPr lang="en-US" sz="1400" dirty="0">
                        <a:solidFill>
                          <a:srgbClr val="000000"/>
                        </a:solidFill>
                        <a:effectLst/>
                        <a:latin typeface="Futura Std Book"/>
                        <a:ea typeface="Calibri"/>
                        <a:cs typeface="Futura Std Book"/>
                      </a:endParaRPr>
                    </a:p>
                    <a:p>
                      <a:pPr marL="342900" marR="0" lvl="0" indent="-342900" algn="just">
                        <a:spcBef>
                          <a:spcPts val="0"/>
                        </a:spcBef>
                        <a:spcAft>
                          <a:spcPts val="0"/>
                        </a:spcAft>
                        <a:buFont typeface="Symbol"/>
                        <a:buChar char=""/>
                      </a:pPr>
                      <a:r>
                        <a:rPr lang="en-US" sz="1400" dirty="0">
                          <a:solidFill>
                            <a:srgbClr val="000000"/>
                          </a:solidFill>
                          <a:effectLst/>
                          <a:latin typeface="Calibri"/>
                          <a:ea typeface="Calibri"/>
                          <a:cs typeface="Times New Roman"/>
                        </a:rPr>
                        <a:t>DIVO</a:t>
                      </a:r>
                      <a:endParaRPr lang="en-US" sz="1400" dirty="0">
                        <a:solidFill>
                          <a:srgbClr val="000000"/>
                        </a:solidFill>
                        <a:effectLst/>
                        <a:latin typeface="Futura Std Book"/>
                        <a:ea typeface="Calibri"/>
                        <a:cs typeface="Futura Std Book"/>
                      </a:endParaRPr>
                    </a:p>
                  </a:txBody>
                  <a:tcPr marL="68580" marR="68580" marT="0" marB="0"/>
                </a:tc>
                <a:tc>
                  <a:txBody>
                    <a:bodyPr/>
                    <a:lstStyle/>
                    <a:p>
                      <a:pPr marL="342900" marR="0" lvl="0" indent="-342900" algn="just">
                        <a:spcBef>
                          <a:spcPts val="0"/>
                        </a:spcBef>
                        <a:spcAft>
                          <a:spcPts val="0"/>
                        </a:spcAft>
                        <a:buFont typeface="Symbol"/>
                        <a:buChar char=""/>
                      </a:pPr>
                      <a:endParaRPr lang="en-US" sz="1400" dirty="0">
                        <a:solidFill>
                          <a:srgbClr val="000000"/>
                        </a:solidFill>
                        <a:effectLst/>
                        <a:latin typeface="Calibri"/>
                        <a:ea typeface="Calibri"/>
                        <a:cs typeface="Times New Roman"/>
                      </a:endParaRPr>
                    </a:p>
                    <a:p>
                      <a:pPr marL="342900" marR="0" lvl="0" indent="-342900" algn="just">
                        <a:spcBef>
                          <a:spcPts val="0"/>
                        </a:spcBef>
                        <a:spcAft>
                          <a:spcPts val="0"/>
                        </a:spcAft>
                        <a:buFont typeface="Symbol"/>
                        <a:buChar char=""/>
                      </a:pPr>
                      <a:r>
                        <a:rPr lang="en-US" sz="1400" dirty="0">
                          <a:solidFill>
                            <a:srgbClr val="000000"/>
                          </a:solidFill>
                          <a:effectLst/>
                          <a:latin typeface="Calibri"/>
                          <a:ea typeface="Calibri"/>
                          <a:cs typeface="Times New Roman"/>
                        </a:rPr>
                        <a:t>PHC advocacy and sensitization</a:t>
                      </a:r>
                      <a:r>
                        <a:rPr lang="en-US" sz="1400" baseline="0" dirty="0">
                          <a:solidFill>
                            <a:srgbClr val="000000"/>
                          </a:solidFill>
                          <a:effectLst/>
                          <a:latin typeface="Calibri"/>
                          <a:ea typeface="Calibri"/>
                          <a:cs typeface="Times New Roman"/>
                        </a:rPr>
                        <a:t> </a:t>
                      </a:r>
                      <a:r>
                        <a:rPr lang="en-US" sz="1400" dirty="0">
                          <a:solidFill>
                            <a:srgbClr val="000000"/>
                          </a:solidFill>
                          <a:effectLst/>
                          <a:latin typeface="Calibri"/>
                          <a:ea typeface="Calibri"/>
                          <a:cs typeface="Times New Roman"/>
                        </a:rPr>
                        <a:t>meeting</a:t>
                      </a:r>
                      <a:endParaRPr lang="en-US" sz="1400" dirty="0">
                        <a:solidFill>
                          <a:srgbClr val="000000"/>
                        </a:solidFill>
                        <a:effectLst/>
                        <a:latin typeface="Futura Std Book"/>
                        <a:ea typeface="Calibri"/>
                        <a:cs typeface="Futura Std Book"/>
                      </a:endParaRPr>
                    </a:p>
                    <a:p>
                      <a:pPr marL="228600" marR="0" algn="just">
                        <a:spcBef>
                          <a:spcPts val="0"/>
                        </a:spcBef>
                        <a:spcAft>
                          <a:spcPts val="0"/>
                        </a:spcAft>
                      </a:pPr>
                      <a:r>
                        <a:rPr lang="en-US" sz="1400" dirty="0">
                          <a:solidFill>
                            <a:srgbClr val="000000"/>
                          </a:solidFill>
                          <a:effectLst/>
                          <a:latin typeface="Calibri"/>
                          <a:ea typeface="Calibri"/>
                          <a:cs typeface="Times New Roman"/>
                        </a:rPr>
                        <a:t> </a:t>
                      </a:r>
                      <a:endParaRPr lang="en-US" sz="1400" dirty="0">
                        <a:solidFill>
                          <a:srgbClr val="000000"/>
                        </a:solidFill>
                        <a:effectLst/>
                        <a:latin typeface="Futura Std Book"/>
                        <a:ea typeface="Calibri"/>
                        <a:cs typeface="Futura Std Book"/>
                      </a:endParaRPr>
                    </a:p>
                  </a:txBody>
                  <a:tcPr marL="68580" marR="68580" marT="0" marB="0"/>
                </a:tc>
                <a:tc>
                  <a:txBody>
                    <a:bodyPr/>
                    <a:lstStyle/>
                    <a:p>
                      <a:pPr marL="342900" marR="0" lvl="0" indent="-342900" algn="just">
                        <a:spcBef>
                          <a:spcPts val="0"/>
                        </a:spcBef>
                        <a:spcAft>
                          <a:spcPts val="0"/>
                        </a:spcAft>
                        <a:buFont typeface="Symbol"/>
                        <a:buChar char=""/>
                      </a:pPr>
                      <a:endParaRPr lang="en-US" sz="1400" dirty="0">
                        <a:solidFill>
                          <a:srgbClr val="000000"/>
                        </a:solidFill>
                        <a:effectLst/>
                        <a:latin typeface="Calibri"/>
                        <a:ea typeface="Calibri"/>
                        <a:cs typeface="Times New Roman"/>
                      </a:endParaRPr>
                    </a:p>
                    <a:p>
                      <a:pPr marL="342900" marR="0" lvl="0" indent="-342900" algn="just">
                        <a:spcBef>
                          <a:spcPts val="0"/>
                        </a:spcBef>
                        <a:spcAft>
                          <a:spcPts val="0"/>
                        </a:spcAft>
                        <a:buFont typeface="Symbol"/>
                        <a:buChar char=""/>
                      </a:pPr>
                      <a:r>
                        <a:rPr lang="en-US" sz="1400" dirty="0">
                          <a:solidFill>
                            <a:srgbClr val="000000"/>
                          </a:solidFill>
                          <a:effectLst/>
                          <a:latin typeface="Calibri"/>
                          <a:ea typeface="Calibri"/>
                          <a:cs typeface="Times New Roman"/>
                        </a:rPr>
                        <a:t>PPT</a:t>
                      </a:r>
                      <a:endParaRPr lang="en-US" sz="1400" dirty="0">
                        <a:solidFill>
                          <a:srgbClr val="000000"/>
                        </a:solidFill>
                        <a:effectLst/>
                        <a:latin typeface="Futura Std Book"/>
                        <a:ea typeface="Calibri"/>
                        <a:cs typeface="Futura Std Book"/>
                      </a:endParaRPr>
                    </a:p>
                    <a:p>
                      <a:pPr marL="342900" marR="0" lvl="0" indent="-342900" algn="just">
                        <a:spcBef>
                          <a:spcPts val="0"/>
                        </a:spcBef>
                        <a:spcAft>
                          <a:spcPts val="0"/>
                        </a:spcAft>
                        <a:buFont typeface="Symbol"/>
                        <a:buChar char=""/>
                      </a:pPr>
                      <a:r>
                        <a:rPr lang="en-US" sz="1400" dirty="0">
                          <a:solidFill>
                            <a:srgbClr val="000000"/>
                          </a:solidFill>
                          <a:effectLst/>
                          <a:latin typeface="Calibri"/>
                          <a:ea typeface="Calibri"/>
                          <a:cs typeface="Times New Roman"/>
                        </a:rPr>
                        <a:t>Fact sheet</a:t>
                      </a:r>
                      <a:endParaRPr lang="en-US" sz="1400" dirty="0">
                        <a:solidFill>
                          <a:srgbClr val="000000"/>
                        </a:solidFill>
                        <a:effectLst/>
                        <a:latin typeface="Futura Std Book"/>
                        <a:ea typeface="Calibri"/>
                        <a:cs typeface="Futura Std Book"/>
                      </a:endParaRPr>
                    </a:p>
                    <a:p>
                      <a:pPr marL="342900" marR="0" lvl="0" indent="-342900" algn="just">
                        <a:spcBef>
                          <a:spcPts val="0"/>
                        </a:spcBef>
                        <a:spcAft>
                          <a:spcPts val="0"/>
                        </a:spcAft>
                        <a:buFont typeface="Symbol"/>
                        <a:buChar char=""/>
                      </a:pPr>
                      <a:r>
                        <a:rPr lang="en-US" sz="1400" dirty="0">
                          <a:solidFill>
                            <a:srgbClr val="000000"/>
                          </a:solidFill>
                          <a:effectLst/>
                          <a:latin typeface="Calibri"/>
                          <a:ea typeface="Calibri"/>
                          <a:cs typeface="Times New Roman"/>
                        </a:rPr>
                        <a:t>Leaflets</a:t>
                      </a:r>
                    </a:p>
                    <a:p>
                      <a:pPr marL="342900" marR="0" lvl="0" indent="-342900" algn="just">
                        <a:spcBef>
                          <a:spcPts val="0"/>
                        </a:spcBef>
                        <a:spcAft>
                          <a:spcPts val="0"/>
                        </a:spcAft>
                        <a:buFont typeface="Symbol"/>
                        <a:buChar char=""/>
                      </a:pPr>
                      <a:r>
                        <a:rPr lang="en-US" sz="1400" dirty="0">
                          <a:solidFill>
                            <a:srgbClr val="000000"/>
                          </a:solidFill>
                          <a:effectLst/>
                          <a:latin typeface="Calibri"/>
                          <a:ea typeface="Calibri"/>
                          <a:cs typeface="Times New Roman"/>
                        </a:rPr>
                        <a:t>FAQs</a:t>
                      </a:r>
                      <a:endParaRPr lang="en-US" sz="1400" dirty="0">
                        <a:solidFill>
                          <a:srgbClr val="000000"/>
                        </a:solidFill>
                        <a:effectLst/>
                        <a:latin typeface="Futura Std Book"/>
                        <a:ea typeface="Calibri"/>
                        <a:cs typeface="Futura Std Book"/>
                      </a:endParaRPr>
                    </a:p>
                  </a:txBody>
                  <a:tcPr marL="68580" marR="68580" marT="0" marB="0"/>
                </a:tc>
                <a:extLst>
                  <a:ext uri="{0D108BD9-81ED-4DB2-BD59-A6C34878D82A}">
                    <a16:rowId xmlns:a16="http://schemas.microsoft.com/office/drawing/2014/main" val="10001"/>
                  </a:ext>
                </a:extLst>
              </a:tr>
            </a:tbl>
          </a:graphicData>
        </a:graphic>
      </p:graphicFrame>
      <p:pic>
        <p:nvPicPr>
          <p:cNvPr id="24599" name="Picture 5">
            <a:extLst>
              <a:ext uri="{FF2B5EF4-FFF2-40B4-BE49-F238E27FC236}">
                <a16:creationId xmlns:a16="http://schemas.microsoft.com/office/drawing/2014/main" id="{BDC2B886-4BC2-4506-AB9E-E2D2070C0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076" y="-103188"/>
            <a:ext cx="13303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1">
            <a:extLst>
              <a:ext uri="{FF2B5EF4-FFF2-40B4-BE49-F238E27FC236}">
                <a16:creationId xmlns:a16="http://schemas.microsoft.com/office/drawing/2014/main" id="{1F536E16-17DE-4AEF-8EEA-D9BF820C1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0" y="-20638"/>
            <a:ext cx="1295400" cy="101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676401" y="762000"/>
            <a:ext cx="8840885" cy="5683250"/>
          </a:xfrm>
        </p:spPr>
        <p:txBody>
          <a:bodyPr>
            <a:noAutofit/>
          </a:bodyPr>
          <a:lstStyle/>
          <a:p>
            <a:r>
              <a:rPr lang="en-US" sz="2400" dirty="0"/>
              <a:t>WHO recommends inclusion of HPV vaccination into national immunization </a:t>
            </a:r>
            <a:r>
              <a:rPr lang="en-US" sz="2400" dirty="0" err="1"/>
              <a:t>programmes</a:t>
            </a:r>
            <a:endParaRPr lang="en-US" sz="2400" dirty="0"/>
          </a:p>
          <a:p>
            <a:r>
              <a:rPr lang="en-US" sz="2400" dirty="0"/>
              <a:t>HPV vaccines do not protect against all HPV types that cause cervical cancer, so vaccine introduction should be part of a coordinated and comprehensive approach to cervical cancer control which includes: </a:t>
            </a:r>
          </a:p>
          <a:p>
            <a:pPr lvl="1"/>
            <a:r>
              <a:rPr lang="en-US" sz="2000" dirty="0"/>
              <a:t>Prevention primarily through vaccination of 9-14-year-old girls prior to exposure and acquisition of HPV infection</a:t>
            </a:r>
          </a:p>
          <a:p>
            <a:pPr lvl="2"/>
            <a:r>
              <a:rPr lang="en-US" dirty="0"/>
              <a:t>For men and women: </a:t>
            </a:r>
          </a:p>
          <a:p>
            <a:pPr lvl="3"/>
            <a:r>
              <a:rPr lang="en-US" sz="1200" dirty="0"/>
              <a:t>Health information and warnings about tobacco use</a:t>
            </a:r>
          </a:p>
          <a:p>
            <a:pPr lvl="3"/>
            <a:r>
              <a:rPr lang="en-US" sz="1200" dirty="0"/>
              <a:t>Condom promotion/provision for those engaged in sexual activity </a:t>
            </a:r>
          </a:p>
          <a:p>
            <a:pPr lvl="3"/>
            <a:r>
              <a:rPr lang="en-US" sz="1200" dirty="0"/>
              <a:t>Male circumcision</a:t>
            </a:r>
            <a:endParaRPr lang="en-US" sz="2000" dirty="0"/>
          </a:p>
          <a:p>
            <a:pPr lvl="1"/>
            <a:r>
              <a:rPr lang="en-US" sz="2000" dirty="0"/>
              <a:t>Secondary prevention through screening and treatment of adult women for pre-cancerous lesions</a:t>
            </a:r>
          </a:p>
          <a:p>
            <a:pPr lvl="2"/>
            <a:r>
              <a:rPr lang="en-US" dirty="0"/>
              <a:t>For women &gt;30 years of age screening and treatment as needed (with low cost technology VIA followed by cryotherapy) and HPV testing for high risk HPV types (e.g. serotypes 16, 18 and others)</a:t>
            </a:r>
          </a:p>
          <a:p>
            <a:pPr lvl="1"/>
            <a:r>
              <a:rPr lang="en-US" sz="2000" dirty="0"/>
              <a:t>Tertiary and palliative care for women affected by cervical cancer. </a:t>
            </a:r>
            <a:endParaRPr lang="en-GB" altLang="en-US" dirty="0">
              <a:latin typeface="Arial" charset="0"/>
              <a:cs typeface="Arial" charset="0"/>
            </a:endParaRPr>
          </a:p>
          <a:p>
            <a:pPr marL="0" indent="0">
              <a:buNone/>
              <a:defRPr/>
            </a:pPr>
            <a:endParaRPr lang="en-GB" altLang="en-US" sz="2400" dirty="0">
              <a:latin typeface="Arial" charset="0"/>
              <a:cs typeface="Arial" charset="0"/>
            </a:endParaRPr>
          </a:p>
          <a:p>
            <a:pPr>
              <a:buFont typeface="Arial" charset="0"/>
              <a:buChar char="•"/>
              <a:defRPr/>
            </a:pPr>
            <a:endParaRPr lang="en-GB" altLang="en-US" sz="1800" dirty="0"/>
          </a:p>
        </p:txBody>
      </p:sp>
      <p:sp>
        <p:nvSpPr>
          <p:cNvPr id="4" name="Title 3"/>
          <p:cNvSpPr txBox="1">
            <a:spLocks/>
          </p:cNvSpPr>
          <p:nvPr/>
        </p:nvSpPr>
        <p:spPr>
          <a:xfrm>
            <a:off x="2664619" y="-106432"/>
            <a:ext cx="6934200" cy="954107"/>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b="1" dirty="0"/>
              <a:t>Comprehensive approach to prevention of cervical cancer </a:t>
            </a:r>
            <a:endParaRPr lang="en-US" sz="2800" b="1"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9644537" y="37757"/>
            <a:ext cx="872748" cy="680170"/>
          </a:xfrm>
          <a:prstGeom prst="rect">
            <a:avLst/>
          </a:prstGeom>
        </p:spPr>
      </p:pic>
    </p:spTree>
    <p:extLst>
      <p:ext uri="{BB962C8B-B14F-4D97-AF65-F5344CB8AC3E}">
        <p14:creationId xmlns:p14="http://schemas.microsoft.com/office/powerpoint/2010/main" val="199835702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46F3D27-E49B-434A-9564-156E6377313A}"/>
              </a:ext>
            </a:extLst>
          </p:cNvPr>
          <p:cNvSpPr>
            <a:spLocks noGrp="1"/>
          </p:cNvSpPr>
          <p:nvPr>
            <p:ph type="title"/>
          </p:nvPr>
        </p:nvSpPr>
        <p:spPr>
          <a:xfrm>
            <a:off x="1524000" y="-20638"/>
            <a:ext cx="9144000" cy="1143001"/>
          </a:xfrm>
          <a:solidFill>
            <a:srgbClr val="00B0F0"/>
          </a:solidFill>
        </p:spPr>
        <p:txBody>
          <a:bodyPr/>
          <a:lstStyle/>
          <a:p>
            <a:pPr eaLnBrk="1" hangingPunct="1"/>
            <a:r>
              <a:rPr lang="en-US" altLang="en-US" sz="3200" b="1"/>
              <a:t>AUDIENCES&amp;MESSAGES..</a:t>
            </a:r>
            <a:endParaRPr lang="en-US" altLang="en-US" sz="3200"/>
          </a:p>
        </p:txBody>
      </p:sp>
      <p:graphicFrame>
        <p:nvGraphicFramePr>
          <p:cNvPr id="2" name="Content Placeholder 1">
            <a:extLst>
              <a:ext uri="{FF2B5EF4-FFF2-40B4-BE49-F238E27FC236}">
                <a16:creationId xmlns:a16="http://schemas.microsoft.com/office/drawing/2014/main" id="{F9376173-FCEC-456A-AD70-73FFBC4EA097}"/>
              </a:ext>
            </a:extLst>
          </p:cNvPr>
          <p:cNvGraphicFramePr>
            <a:graphicFrameLocks noGrp="1"/>
          </p:cNvGraphicFramePr>
          <p:nvPr>
            <p:ph idx="1"/>
          </p:nvPr>
        </p:nvGraphicFramePr>
        <p:xfrm>
          <a:off x="1676400" y="1295400"/>
          <a:ext cx="8915400" cy="5410200"/>
        </p:xfrm>
        <a:graphic>
          <a:graphicData uri="http://schemas.openxmlformats.org/drawingml/2006/table">
            <a:tbl>
              <a:tblPr firstRow="1" bandRow="1">
                <a:tableStyleId>{5C22544A-7EE6-4342-B048-85BDC9FD1C3A}</a:tableStyleId>
              </a:tblPr>
              <a:tblGrid>
                <a:gridCol w="1783080">
                  <a:extLst>
                    <a:ext uri="{9D8B030D-6E8A-4147-A177-3AD203B41FA5}">
                      <a16:colId xmlns:a16="http://schemas.microsoft.com/office/drawing/2014/main" val="20000"/>
                    </a:ext>
                  </a:extLst>
                </a:gridCol>
                <a:gridCol w="1783080">
                  <a:extLst>
                    <a:ext uri="{9D8B030D-6E8A-4147-A177-3AD203B41FA5}">
                      <a16:colId xmlns:a16="http://schemas.microsoft.com/office/drawing/2014/main" val="20001"/>
                    </a:ext>
                  </a:extLst>
                </a:gridCol>
                <a:gridCol w="1783080">
                  <a:extLst>
                    <a:ext uri="{9D8B030D-6E8A-4147-A177-3AD203B41FA5}">
                      <a16:colId xmlns:a16="http://schemas.microsoft.com/office/drawing/2014/main" val="20002"/>
                    </a:ext>
                  </a:extLst>
                </a:gridCol>
                <a:gridCol w="1783080">
                  <a:extLst>
                    <a:ext uri="{9D8B030D-6E8A-4147-A177-3AD203B41FA5}">
                      <a16:colId xmlns:a16="http://schemas.microsoft.com/office/drawing/2014/main" val="20003"/>
                    </a:ext>
                  </a:extLst>
                </a:gridCol>
                <a:gridCol w="1783080">
                  <a:extLst>
                    <a:ext uri="{9D8B030D-6E8A-4147-A177-3AD203B41FA5}">
                      <a16:colId xmlns:a16="http://schemas.microsoft.com/office/drawing/2014/main" val="20004"/>
                    </a:ext>
                  </a:extLst>
                </a:gridCol>
              </a:tblGrid>
              <a:tr h="479884">
                <a:tc>
                  <a:txBody>
                    <a:bodyPr/>
                    <a:lstStyle/>
                    <a:p>
                      <a:pPr marL="0" marR="0" algn="just">
                        <a:spcBef>
                          <a:spcPts val="0"/>
                        </a:spcBef>
                        <a:spcAft>
                          <a:spcPts val="0"/>
                        </a:spcAft>
                      </a:pPr>
                      <a:r>
                        <a:rPr lang="en-US" sz="1200" dirty="0">
                          <a:solidFill>
                            <a:srgbClr val="000000"/>
                          </a:solidFill>
                          <a:effectLst/>
                          <a:latin typeface="Calibri"/>
                          <a:ea typeface="Calibri"/>
                          <a:cs typeface="Times New Roman"/>
                        </a:rPr>
                        <a:t>AUDIENCE</a:t>
                      </a:r>
                      <a:endParaRPr lang="en-US" sz="1200" dirty="0">
                        <a:solidFill>
                          <a:srgbClr val="000000"/>
                        </a:solidFill>
                        <a:effectLst/>
                        <a:latin typeface="Futura Std Book"/>
                        <a:ea typeface="Calibri"/>
                        <a:cs typeface="Futura Std Book"/>
                      </a:endParaRPr>
                    </a:p>
                  </a:txBody>
                  <a:tcPr marL="68580" marR="68580" marT="0" marB="0"/>
                </a:tc>
                <a:tc>
                  <a:txBody>
                    <a:bodyPr/>
                    <a:lstStyle/>
                    <a:p>
                      <a:pPr marL="0" marR="0" algn="ctr">
                        <a:spcBef>
                          <a:spcPts val="0"/>
                        </a:spcBef>
                        <a:spcAft>
                          <a:spcPts val="0"/>
                        </a:spcAft>
                      </a:pPr>
                      <a:r>
                        <a:rPr lang="en-US" sz="1200" dirty="0">
                          <a:solidFill>
                            <a:srgbClr val="000000"/>
                          </a:solidFill>
                          <a:effectLst/>
                          <a:latin typeface="Calibri"/>
                          <a:ea typeface="Calibri"/>
                          <a:cs typeface="Times New Roman"/>
                        </a:rPr>
                        <a:t>MESSAGE CONTENTS</a:t>
                      </a:r>
                      <a:endParaRPr lang="en-US" sz="1200" dirty="0">
                        <a:solidFill>
                          <a:srgbClr val="000000"/>
                        </a:solidFill>
                        <a:effectLst/>
                        <a:latin typeface="Futura Std Book"/>
                        <a:ea typeface="Calibri"/>
                        <a:cs typeface="Futura Std Book"/>
                      </a:endParaRPr>
                    </a:p>
                  </a:txBody>
                  <a:tcPr marL="68580" marR="68580" marT="0" marB="0"/>
                </a:tc>
                <a:tc>
                  <a:txBody>
                    <a:bodyPr/>
                    <a:lstStyle/>
                    <a:p>
                      <a:pPr marL="0" marR="0" algn="just">
                        <a:spcBef>
                          <a:spcPts val="0"/>
                        </a:spcBef>
                        <a:spcAft>
                          <a:spcPts val="0"/>
                        </a:spcAft>
                      </a:pPr>
                      <a:r>
                        <a:rPr lang="en-US" sz="1200" dirty="0">
                          <a:solidFill>
                            <a:srgbClr val="000000"/>
                          </a:solidFill>
                          <a:effectLst/>
                          <a:latin typeface="Calibri"/>
                          <a:ea typeface="Calibri"/>
                          <a:cs typeface="Times New Roman"/>
                        </a:rPr>
                        <a:t>RESPONSIBLE PERSON/GROUP</a:t>
                      </a:r>
                      <a:endParaRPr lang="en-US" sz="1200" dirty="0">
                        <a:solidFill>
                          <a:srgbClr val="000000"/>
                        </a:solidFill>
                        <a:effectLst/>
                        <a:latin typeface="Futura Std Book"/>
                        <a:ea typeface="Calibri"/>
                        <a:cs typeface="Futura Std Book"/>
                      </a:endParaRPr>
                    </a:p>
                  </a:txBody>
                  <a:tcPr marL="68580" marR="68580" marT="0" marB="0"/>
                </a:tc>
                <a:tc>
                  <a:txBody>
                    <a:bodyPr/>
                    <a:lstStyle/>
                    <a:p>
                      <a:pPr marL="0" marR="0" algn="just">
                        <a:spcBef>
                          <a:spcPts val="0"/>
                        </a:spcBef>
                        <a:spcAft>
                          <a:spcPts val="0"/>
                        </a:spcAft>
                      </a:pPr>
                      <a:r>
                        <a:rPr lang="en-US" sz="1200" dirty="0">
                          <a:solidFill>
                            <a:srgbClr val="000000"/>
                          </a:solidFill>
                          <a:effectLst/>
                          <a:latin typeface="Calibri"/>
                          <a:ea typeface="Calibri"/>
                          <a:cs typeface="Times New Roman"/>
                        </a:rPr>
                        <a:t>ACTIVITIES</a:t>
                      </a:r>
                      <a:endParaRPr lang="en-US" sz="1200" dirty="0">
                        <a:solidFill>
                          <a:srgbClr val="000000"/>
                        </a:solidFill>
                        <a:effectLst/>
                        <a:latin typeface="Futura Std Book"/>
                        <a:ea typeface="Calibri"/>
                        <a:cs typeface="Futura Std Book"/>
                      </a:endParaRPr>
                    </a:p>
                  </a:txBody>
                  <a:tcPr marL="68580" marR="68580" marT="0" marB="0"/>
                </a:tc>
                <a:tc>
                  <a:txBody>
                    <a:bodyPr/>
                    <a:lstStyle/>
                    <a:p>
                      <a:pPr marL="0" marR="0" algn="just">
                        <a:spcBef>
                          <a:spcPts val="0"/>
                        </a:spcBef>
                        <a:spcAft>
                          <a:spcPts val="0"/>
                        </a:spcAft>
                      </a:pPr>
                      <a:r>
                        <a:rPr lang="en-US" sz="1200" dirty="0">
                          <a:solidFill>
                            <a:srgbClr val="000000"/>
                          </a:solidFill>
                          <a:effectLst/>
                          <a:latin typeface="Calibri"/>
                          <a:ea typeface="Calibri"/>
                          <a:cs typeface="Times New Roman"/>
                        </a:rPr>
                        <a:t>MATERIALS</a:t>
                      </a:r>
                      <a:endParaRPr lang="en-US" sz="1200" dirty="0">
                        <a:solidFill>
                          <a:srgbClr val="000000"/>
                        </a:solidFill>
                        <a:effectLst/>
                        <a:latin typeface="Futura Std Book"/>
                        <a:ea typeface="Calibri"/>
                        <a:cs typeface="Futura Std Book"/>
                      </a:endParaRPr>
                    </a:p>
                  </a:txBody>
                  <a:tcPr marL="68580" marR="68580" marT="0" marB="0"/>
                </a:tc>
                <a:extLst>
                  <a:ext uri="{0D108BD9-81ED-4DB2-BD59-A6C34878D82A}">
                    <a16:rowId xmlns:a16="http://schemas.microsoft.com/office/drawing/2014/main" val="10000"/>
                  </a:ext>
                </a:extLst>
              </a:tr>
              <a:tr h="4930316">
                <a:tc>
                  <a:txBody>
                    <a:bodyPr/>
                    <a:lstStyle/>
                    <a:p>
                      <a:pPr marL="0" marR="0">
                        <a:spcBef>
                          <a:spcPts val="0"/>
                        </a:spcBef>
                        <a:spcAft>
                          <a:spcPts val="0"/>
                        </a:spcAft>
                      </a:pPr>
                      <a:endParaRPr lang="en-US" sz="1200" dirty="0">
                        <a:solidFill>
                          <a:srgbClr val="000000"/>
                        </a:solidFill>
                        <a:effectLst/>
                        <a:latin typeface="Calibri"/>
                        <a:ea typeface="Calibri"/>
                        <a:cs typeface="Times New Roman"/>
                      </a:endParaRPr>
                    </a:p>
                    <a:p>
                      <a:pPr marL="0" marR="0">
                        <a:spcBef>
                          <a:spcPts val="0"/>
                        </a:spcBef>
                        <a:spcAft>
                          <a:spcPts val="0"/>
                        </a:spcAft>
                      </a:pPr>
                      <a:endParaRPr lang="en-US" sz="1200" dirty="0">
                        <a:solidFill>
                          <a:srgbClr val="000000"/>
                        </a:solidFill>
                        <a:effectLst/>
                        <a:latin typeface="Calibri"/>
                        <a:ea typeface="Calibri"/>
                        <a:cs typeface="Times New Roman"/>
                      </a:endParaRPr>
                    </a:p>
                    <a:p>
                      <a:pPr marL="0" marR="0">
                        <a:spcBef>
                          <a:spcPts val="0"/>
                        </a:spcBef>
                        <a:spcAft>
                          <a:spcPts val="0"/>
                        </a:spcAft>
                      </a:pPr>
                      <a:endParaRPr lang="en-US" sz="1200" dirty="0">
                        <a:solidFill>
                          <a:srgbClr val="000000"/>
                        </a:solidFill>
                        <a:effectLst/>
                        <a:latin typeface="Calibri"/>
                        <a:ea typeface="Calibri"/>
                        <a:cs typeface="Times New Roman"/>
                      </a:endParaRPr>
                    </a:p>
                    <a:p>
                      <a:pPr marL="0" marR="0">
                        <a:spcBef>
                          <a:spcPts val="0"/>
                        </a:spcBef>
                        <a:spcAft>
                          <a:spcPts val="0"/>
                        </a:spcAft>
                      </a:pPr>
                      <a:endParaRPr lang="en-US" sz="1200" dirty="0">
                        <a:solidFill>
                          <a:srgbClr val="000000"/>
                        </a:solidFill>
                        <a:effectLst/>
                        <a:latin typeface="Calibri"/>
                        <a:ea typeface="Calibri"/>
                        <a:cs typeface="Times New Roman"/>
                      </a:endParaRPr>
                    </a:p>
                    <a:p>
                      <a:pPr marL="0" marR="0">
                        <a:spcBef>
                          <a:spcPts val="0"/>
                        </a:spcBef>
                        <a:spcAft>
                          <a:spcPts val="0"/>
                        </a:spcAft>
                      </a:pPr>
                      <a:endParaRPr lang="en-US" sz="1200" dirty="0">
                        <a:solidFill>
                          <a:srgbClr val="000000"/>
                        </a:solidFill>
                        <a:effectLst/>
                        <a:latin typeface="Calibri"/>
                        <a:ea typeface="Calibri"/>
                        <a:cs typeface="Times New Roman"/>
                      </a:endParaRPr>
                    </a:p>
                    <a:p>
                      <a:pPr marL="0" marR="0">
                        <a:spcBef>
                          <a:spcPts val="0"/>
                        </a:spcBef>
                        <a:spcAft>
                          <a:spcPts val="0"/>
                        </a:spcAft>
                      </a:pPr>
                      <a:endParaRPr lang="en-US" sz="1200" dirty="0">
                        <a:solidFill>
                          <a:srgbClr val="000000"/>
                        </a:solidFill>
                        <a:effectLst/>
                        <a:latin typeface="Calibri"/>
                        <a:ea typeface="Calibri"/>
                        <a:cs typeface="Times New Roman"/>
                      </a:endParaRPr>
                    </a:p>
                    <a:p>
                      <a:pPr marL="0" marR="0">
                        <a:spcBef>
                          <a:spcPts val="0"/>
                        </a:spcBef>
                        <a:spcAft>
                          <a:spcPts val="0"/>
                        </a:spcAft>
                      </a:pPr>
                      <a:endParaRPr lang="en-US" sz="1200" dirty="0">
                        <a:solidFill>
                          <a:srgbClr val="000000"/>
                        </a:solidFill>
                        <a:effectLst/>
                        <a:latin typeface="Calibri"/>
                        <a:ea typeface="Calibri"/>
                        <a:cs typeface="Times New Roman"/>
                      </a:endParaRPr>
                    </a:p>
                    <a:p>
                      <a:pPr marL="0" marR="0">
                        <a:spcBef>
                          <a:spcPts val="0"/>
                        </a:spcBef>
                        <a:spcAft>
                          <a:spcPts val="0"/>
                        </a:spcAft>
                      </a:pPr>
                      <a:endParaRPr lang="en-US" sz="1200" dirty="0">
                        <a:solidFill>
                          <a:srgbClr val="000000"/>
                        </a:solidFill>
                        <a:effectLst/>
                        <a:latin typeface="Calibri"/>
                        <a:ea typeface="Calibri"/>
                        <a:cs typeface="Times New Roman"/>
                      </a:endParaRPr>
                    </a:p>
                    <a:p>
                      <a:pPr marL="0" marR="0">
                        <a:spcBef>
                          <a:spcPts val="0"/>
                        </a:spcBef>
                        <a:spcAft>
                          <a:spcPts val="0"/>
                        </a:spcAft>
                      </a:pPr>
                      <a:endParaRPr lang="en-US" sz="1200" dirty="0">
                        <a:solidFill>
                          <a:srgbClr val="000000"/>
                        </a:solidFill>
                        <a:effectLst/>
                        <a:latin typeface="Calibri"/>
                        <a:ea typeface="Calibri"/>
                        <a:cs typeface="Times New Roman"/>
                      </a:endParaRPr>
                    </a:p>
                    <a:p>
                      <a:pPr marL="0" marR="0">
                        <a:spcBef>
                          <a:spcPts val="0"/>
                        </a:spcBef>
                        <a:spcAft>
                          <a:spcPts val="0"/>
                        </a:spcAft>
                      </a:pPr>
                      <a:r>
                        <a:rPr lang="en-US" sz="1200" dirty="0">
                          <a:solidFill>
                            <a:srgbClr val="000000"/>
                          </a:solidFill>
                          <a:effectLst/>
                          <a:latin typeface="Calibri"/>
                          <a:ea typeface="Calibri"/>
                          <a:cs typeface="Times New Roman"/>
                        </a:rPr>
                        <a:t>MOHCDGEC  officials and partners </a:t>
                      </a:r>
                      <a:endParaRPr lang="en-US" sz="1200" dirty="0">
                        <a:solidFill>
                          <a:srgbClr val="000000"/>
                        </a:solidFill>
                        <a:effectLst/>
                        <a:latin typeface="Futura Std Book"/>
                        <a:ea typeface="Calibri"/>
                        <a:cs typeface="Futura Std Book"/>
                      </a:endParaRPr>
                    </a:p>
                  </a:txBody>
                  <a:tcPr marL="68580" marR="68580" marT="0" marB="0"/>
                </a:tc>
                <a:tc>
                  <a:txBody>
                    <a:bodyPr/>
                    <a:lstStyle/>
                    <a:p>
                      <a:pPr marL="342900" marR="0" lvl="0" indent="-342900" algn="just">
                        <a:spcBef>
                          <a:spcPts val="0"/>
                        </a:spcBef>
                        <a:spcAft>
                          <a:spcPts val="200"/>
                        </a:spcAft>
                        <a:buFont typeface="Symbol"/>
                        <a:buChar char=""/>
                      </a:pPr>
                      <a:endParaRPr lang="en-US" sz="1200" dirty="0">
                        <a:solidFill>
                          <a:srgbClr val="161614"/>
                        </a:solidFill>
                        <a:effectLst/>
                        <a:latin typeface="DIN Next LT Pro"/>
                        <a:ea typeface="Calibri"/>
                        <a:cs typeface="DIN Next LT Pro Light"/>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Burden of disease </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Importance and benefits of prevention </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Availability of preventive vaccine </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Facts about the vaccine </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Key messages to help dispel misinformation </a:t>
                      </a:r>
                      <a:endParaRPr lang="en-US" sz="1200" dirty="0">
                        <a:effectLst/>
                        <a:latin typeface="DIN Next LT Pro"/>
                        <a:ea typeface="Calibri"/>
                        <a:cs typeface="Times New Roman"/>
                      </a:endParaRPr>
                    </a:p>
                    <a:p>
                      <a:pPr marL="342900" marR="0" lvl="0" indent="-342900">
                        <a:spcBef>
                          <a:spcPts val="0"/>
                        </a:spcBef>
                        <a:spcAft>
                          <a:spcPts val="0"/>
                        </a:spcAft>
                        <a:buFont typeface="Symbol"/>
                        <a:buChar char=""/>
                      </a:pPr>
                      <a:r>
                        <a:rPr lang="en-US" sz="1200" dirty="0">
                          <a:solidFill>
                            <a:srgbClr val="000000"/>
                          </a:solidFill>
                          <a:effectLst/>
                          <a:latin typeface="Futura Std Book"/>
                          <a:ea typeface="Calibri"/>
                          <a:cs typeface="Futura Std Book"/>
                        </a:rPr>
                        <a:t>HPV vaccine introduction phases in Tanzania</a:t>
                      </a: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Their roles &amp; responsibilities</a:t>
                      </a:r>
                      <a:endParaRPr lang="en-US" sz="1200" dirty="0">
                        <a:effectLst/>
                        <a:latin typeface="DIN Next LT Pro"/>
                        <a:ea typeface="Calibri"/>
                        <a:cs typeface="Times New Roman"/>
                      </a:endParaRPr>
                    </a:p>
                    <a:p>
                      <a:pPr marL="0" marR="0">
                        <a:spcBef>
                          <a:spcPts val="0"/>
                        </a:spcBef>
                        <a:spcAft>
                          <a:spcPts val="0"/>
                        </a:spcAft>
                      </a:pPr>
                      <a:r>
                        <a:rPr lang="en-US" sz="1200" dirty="0">
                          <a:solidFill>
                            <a:srgbClr val="000000"/>
                          </a:solidFill>
                          <a:effectLst/>
                          <a:latin typeface="Futura Std Book"/>
                          <a:ea typeface="Calibri"/>
                          <a:cs typeface="Futura Std Book"/>
                        </a:rPr>
                        <a:t> </a:t>
                      </a:r>
                    </a:p>
                  </a:txBody>
                  <a:tcPr marL="68580" marR="68580" marT="0" marB="0"/>
                </a:tc>
                <a:tc>
                  <a:txBody>
                    <a:bodyPr/>
                    <a:lstStyle/>
                    <a:p>
                      <a:pPr marL="342900" marR="0" lvl="0" indent="-342900" algn="just">
                        <a:spcBef>
                          <a:spcPts val="0"/>
                        </a:spcBef>
                        <a:spcAft>
                          <a:spcPts val="0"/>
                        </a:spcAft>
                        <a:buFont typeface="Symbol"/>
                        <a:buChar char=""/>
                      </a:pPr>
                      <a:endParaRPr lang="en-US" sz="1200" dirty="0">
                        <a:solidFill>
                          <a:srgbClr val="000000"/>
                        </a:solidFill>
                        <a:effectLst/>
                        <a:latin typeface="Calibri"/>
                        <a:ea typeface="Calibri"/>
                        <a:cs typeface="Times New Roman"/>
                      </a:endParaRPr>
                    </a:p>
                    <a:p>
                      <a:pPr marL="342900" marR="0" lvl="0" indent="-342900" algn="just">
                        <a:spcBef>
                          <a:spcPts val="0"/>
                        </a:spcBef>
                        <a:spcAft>
                          <a:spcPts val="0"/>
                        </a:spcAft>
                        <a:buFont typeface="Symbol"/>
                        <a:buChar char=""/>
                      </a:pPr>
                      <a:r>
                        <a:rPr lang="en-US" sz="1200" dirty="0">
                          <a:solidFill>
                            <a:srgbClr val="000000"/>
                          </a:solidFill>
                          <a:effectLst/>
                          <a:latin typeface="Calibri"/>
                          <a:ea typeface="Calibri"/>
                          <a:cs typeface="Times New Roman"/>
                        </a:rPr>
                        <a:t>Permanent Secretary</a:t>
                      </a:r>
                      <a:endParaRPr lang="en-US" sz="1200" dirty="0">
                        <a:solidFill>
                          <a:srgbClr val="000000"/>
                        </a:solidFill>
                        <a:effectLst/>
                        <a:latin typeface="Futura Std Book"/>
                        <a:ea typeface="Calibri"/>
                        <a:cs typeface="Futura Std Book"/>
                      </a:endParaRPr>
                    </a:p>
                    <a:p>
                      <a:pPr marL="342900" marR="0" lvl="0" indent="-342900" algn="just">
                        <a:spcBef>
                          <a:spcPts val="0"/>
                        </a:spcBef>
                        <a:spcAft>
                          <a:spcPts val="0"/>
                        </a:spcAft>
                        <a:buFont typeface="Symbol"/>
                        <a:buChar char=""/>
                      </a:pPr>
                      <a:r>
                        <a:rPr lang="en-US" sz="1200" dirty="0">
                          <a:solidFill>
                            <a:srgbClr val="000000"/>
                          </a:solidFill>
                          <a:effectLst/>
                          <a:latin typeface="Calibri"/>
                          <a:ea typeface="Calibri"/>
                          <a:cs typeface="Times New Roman"/>
                        </a:rPr>
                        <a:t>CMO</a:t>
                      </a:r>
                      <a:endParaRPr lang="en-US" sz="1200" dirty="0">
                        <a:solidFill>
                          <a:srgbClr val="000000"/>
                        </a:solidFill>
                        <a:effectLst/>
                        <a:latin typeface="Futura Std Book"/>
                        <a:ea typeface="Calibri"/>
                        <a:cs typeface="Futura Std Book"/>
                      </a:endParaRPr>
                    </a:p>
                    <a:p>
                      <a:pPr marL="342900" marR="0" lvl="0" indent="-342900" algn="just">
                        <a:spcBef>
                          <a:spcPts val="0"/>
                        </a:spcBef>
                        <a:spcAft>
                          <a:spcPts val="0"/>
                        </a:spcAft>
                        <a:buFont typeface="Symbol"/>
                        <a:buChar char=""/>
                      </a:pPr>
                      <a:r>
                        <a:rPr lang="en-US" sz="1200" dirty="0">
                          <a:solidFill>
                            <a:srgbClr val="000000"/>
                          </a:solidFill>
                          <a:effectLst/>
                          <a:latin typeface="Calibri"/>
                          <a:ea typeface="Calibri"/>
                          <a:cs typeface="Times New Roman"/>
                        </a:rPr>
                        <a:t>IVD Program Manager</a:t>
                      </a:r>
                      <a:endParaRPr lang="en-US" sz="1200" dirty="0">
                        <a:solidFill>
                          <a:srgbClr val="000000"/>
                        </a:solidFill>
                        <a:effectLst/>
                        <a:latin typeface="Futura Std Book"/>
                        <a:ea typeface="Calibri"/>
                        <a:cs typeface="Futura Std Book"/>
                      </a:endParaRPr>
                    </a:p>
                  </a:txBody>
                  <a:tcPr marL="68580" marR="68580" marT="0" marB="0"/>
                </a:tc>
                <a:tc>
                  <a:txBody>
                    <a:bodyPr/>
                    <a:lstStyle/>
                    <a:p>
                      <a:pPr marL="342900" marR="0" lvl="0" indent="-342900" algn="just">
                        <a:spcBef>
                          <a:spcPts val="0"/>
                        </a:spcBef>
                        <a:spcAft>
                          <a:spcPts val="0"/>
                        </a:spcAft>
                        <a:buFont typeface="Symbol"/>
                        <a:buChar char=""/>
                      </a:pPr>
                      <a:endParaRPr lang="en-US" sz="1200" dirty="0">
                        <a:solidFill>
                          <a:srgbClr val="000000"/>
                        </a:solidFill>
                        <a:effectLst/>
                        <a:latin typeface="Calibri"/>
                        <a:ea typeface="Calibri"/>
                        <a:cs typeface="Times New Roman"/>
                      </a:endParaRPr>
                    </a:p>
                    <a:p>
                      <a:pPr marL="342900" marR="0" lvl="0" indent="-342900" algn="just">
                        <a:spcBef>
                          <a:spcPts val="0"/>
                        </a:spcBef>
                        <a:spcAft>
                          <a:spcPts val="0"/>
                        </a:spcAft>
                        <a:buFont typeface="Symbol"/>
                        <a:buChar char=""/>
                      </a:pPr>
                      <a:r>
                        <a:rPr lang="en-US" sz="1200" dirty="0">
                          <a:solidFill>
                            <a:srgbClr val="000000"/>
                          </a:solidFill>
                          <a:effectLst/>
                          <a:latin typeface="Calibri"/>
                          <a:ea typeface="Calibri"/>
                          <a:cs typeface="Times New Roman"/>
                        </a:rPr>
                        <a:t>MOHCDGEC  officials and partners meeting</a:t>
                      </a:r>
                      <a:endParaRPr lang="en-US" sz="1200" dirty="0">
                        <a:solidFill>
                          <a:srgbClr val="000000"/>
                        </a:solidFill>
                        <a:effectLst/>
                        <a:latin typeface="Futura Std Book"/>
                        <a:ea typeface="Calibri"/>
                        <a:cs typeface="Futura Std Book"/>
                      </a:endParaRPr>
                    </a:p>
                  </a:txBody>
                  <a:tcPr marL="68580" marR="68580" marT="0" marB="0"/>
                </a:tc>
                <a:tc>
                  <a:txBody>
                    <a:bodyPr/>
                    <a:lstStyle/>
                    <a:p>
                      <a:pPr marL="342900" marR="0" lvl="0" indent="-342900" algn="just">
                        <a:spcBef>
                          <a:spcPts val="0"/>
                        </a:spcBef>
                        <a:spcAft>
                          <a:spcPts val="0"/>
                        </a:spcAft>
                        <a:buFont typeface="Symbol"/>
                        <a:buChar char=""/>
                      </a:pPr>
                      <a:endParaRPr lang="en-US" sz="1200" dirty="0">
                        <a:solidFill>
                          <a:srgbClr val="000000"/>
                        </a:solidFill>
                        <a:effectLst/>
                        <a:latin typeface="Calibri"/>
                        <a:ea typeface="Calibri"/>
                        <a:cs typeface="Times New Roman"/>
                      </a:endParaRPr>
                    </a:p>
                    <a:p>
                      <a:pPr marL="342900" marR="0" lvl="0" indent="-342900" algn="just">
                        <a:spcBef>
                          <a:spcPts val="0"/>
                        </a:spcBef>
                        <a:spcAft>
                          <a:spcPts val="0"/>
                        </a:spcAft>
                        <a:buFont typeface="Symbol"/>
                        <a:buChar char=""/>
                      </a:pPr>
                      <a:r>
                        <a:rPr lang="en-US" sz="1200" dirty="0">
                          <a:solidFill>
                            <a:srgbClr val="000000"/>
                          </a:solidFill>
                          <a:effectLst/>
                          <a:latin typeface="Calibri"/>
                          <a:ea typeface="Calibri"/>
                          <a:cs typeface="Times New Roman"/>
                        </a:rPr>
                        <a:t>PPT</a:t>
                      </a:r>
                      <a:endParaRPr lang="en-US" sz="1200" dirty="0">
                        <a:solidFill>
                          <a:srgbClr val="000000"/>
                        </a:solidFill>
                        <a:effectLst/>
                        <a:latin typeface="Futura Std Book"/>
                        <a:ea typeface="Calibri"/>
                        <a:cs typeface="Futura Std Book"/>
                      </a:endParaRPr>
                    </a:p>
                    <a:p>
                      <a:pPr marL="342900" marR="0" lvl="0" indent="-342900" algn="just">
                        <a:spcBef>
                          <a:spcPts val="0"/>
                        </a:spcBef>
                        <a:spcAft>
                          <a:spcPts val="0"/>
                        </a:spcAft>
                        <a:buFont typeface="Symbol"/>
                        <a:buChar char=""/>
                      </a:pPr>
                      <a:r>
                        <a:rPr lang="en-US" sz="1200" dirty="0">
                          <a:solidFill>
                            <a:srgbClr val="000000"/>
                          </a:solidFill>
                          <a:effectLst/>
                          <a:latin typeface="Calibri"/>
                          <a:ea typeface="Calibri"/>
                          <a:cs typeface="Times New Roman"/>
                        </a:rPr>
                        <a:t>Fact sheet</a:t>
                      </a:r>
                      <a:endParaRPr lang="en-US" sz="1200" dirty="0">
                        <a:solidFill>
                          <a:srgbClr val="000000"/>
                        </a:solidFill>
                        <a:effectLst/>
                        <a:latin typeface="Futura Std Book"/>
                        <a:ea typeface="Calibri"/>
                        <a:cs typeface="Futura Std Book"/>
                      </a:endParaRPr>
                    </a:p>
                    <a:p>
                      <a:pPr marL="342900" marR="0" lvl="0" indent="-342900" algn="just">
                        <a:spcBef>
                          <a:spcPts val="0"/>
                        </a:spcBef>
                        <a:spcAft>
                          <a:spcPts val="0"/>
                        </a:spcAft>
                        <a:buFont typeface="Symbol"/>
                        <a:buChar char=""/>
                      </a:pPr>
                      <a:r>
                        <a:rPr lang="en-US" sz="1200" dirty="0">
                          <a:solidFill>
                            <a:srgbClr val="000000"/>
                          </a:solidFill>
                          <a:effectLst/>
                          <a:latin typeface="Calibri"/>
                          <a:ea typeface="Calibri"/>
                          <a:cs typeface="Times New Roman"/>
                        </a:rPr>
                        <a:t>Leaflets</a:t>
                      </a:r>
                    </a:p>
                    <a:p>
                      <a:pPr marL="342900" marR="0" lvl="0" indent="-342900" algn="just">
                        <a:spcBef>
                          <a:spcPts val="0"/>
                        </a:spcBef>
                        <a:spcAft>
                          <a:spcPts val="0"/>
                        </a:spcAft>
                        <a:buFont typeface="Symbol"/>
                        <a:buChar char=""/>
                      </a:pPr>
                      <a:r>
                        <a:rPr lang="en-US" sz="1200" dirty="0">
                          <a:solidFill>
                            <a:srgbClr val="000000"/>
                          </a:solidFill>
                          <a:effectLst/>
                          <a:latin typeface="Calibri"/>
                          <a:ea typeface="Calibri"/>
                          <a:cs typeface="Times New Roman"/>
                        </a:rPr>
                        <a:t>FAQs</a:t>
                      </a:r>
                      <a:endParaRPr lang="en-US" sz="1200" dirty="0">
                        <a:solidFill>
                          <a:srgbClr val="000000"/>
                        </a:solidFill>
                        <a:effectLst/>
                        <a:latin typeface="Futura Std Book"/>
                        <a:ea typeface="Calibri"/>
                        <a:cs typeface="Futura Std Book"/>
                      </a:endParaRPr>
                    </a:p>
                  </a:txBody>
                  <a:tcPr marL="68580" marR="68580" marT="0" marB="0"/>
                </a:tc>
                <a:extLst>
                  <a:ext uri="{0D108BD9-81ED-4DB2-BD59-A6C34878D82A}">
                    <a16:rowId xmlns:a16="http://schemas.microsoft.com/office/drawing/2014/main" val="10001"/>
                  </a:ext>
                </a:extLst>
              </a:tr>
            </a:tbl>
          </a:graphicData>
        </a:graphic>
      </p:graphicFrame>
      <p:pic>
        <p:nvPicPr>
          <p:cNvPr id="25623" name="Picture 5">
            <a:extLst>
              <a:ext uri="{FF2B5EF4-FFF2-40B4-BE49-F238E27FC236}">
                <a16:creationId xmlns:a16="http://schemas.microsoft.com/office/drawing/2014/main" id="{BC958889-335D-4A51-AB96-B3C8C7DCF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076" y="-20638"/>
            <a:ext cx="13303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Picture 1">
            <a:extLst>
              <a:ext uri="{FF2B5EF4-FFF2-40B4-BE49-F238E27FC236}">
                <a16:creationId xmlns:a16="http://schemas.microsoft.com/office/drawing/2014/main" id="{C70DFB62-1427-4AFE-8079-8A1AD8648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0" y="-20638"/>
            <a:ext cx="1295400" cy="101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55256A0-4F31-435C-8EFC-CE25C76C8C66}"/>
              </a:ext>
            </a:extLst>
          </p:cNvPr>
          <p:cNvSpPr>
            <a:spLocks noGrp="1"/>
          </p:cNvSpPr>
          <p:nvPr>
            <p:ph type="title"/>
          </p:nvPr>
        </p:nvSpPr>
        <p:spPr>
          <a:xfrm>
            <a:off x="1524000" y="-20638"/>
            <a:ext cx="9144000" cy="1143001"/>
          </a:xfrm>
          <a:solidFill>
            <a:srgbClr val="00B0F0"/>
          </a:solidFill>
        </p:spPr>
        <p:txBody>
          <a:bodyPr/>
          <a:lstStyle/>
          <a:p>
            <a:pPr eaLnBrk="1" hangingPunct="1"/>
            <a:r>
              <a:rPr lang="en-US" altLang="en-US" sz="3200" b="1"/>
              <a:t>AUDIENCES&amp;MESSAGES..</a:t>
            </a:r>
            <a:endParaRPr lang="en-US" altLang="en-US" sz="3200"/>
          </a:p>
        </p:txBody>
      </p:sp>
      <p:graphicFrame>
        <p:nvGraphicFramePr>
          <p:cNvPr id="2" name="Content Placeholder 1">
            <a:extLst>
              <a:ext uri="{FF2B5EF4-FFF2-40B4-BE49-F238E27FC236}">
                <a16:creationId xmlns:a16="http://schemas.microsoft.com/office/drawing/2014/main" id="{1BDAA227-315D-45D7-A938-3359A3801BA8}"/>
              </a:ext>
            </a:extLst>
          </p:cNvPr>
          <p:cNvGraphicFramePr>
            <a:graphicFrameLocks noGrp="1"/>
          </p:cNvGraphicFramePr>
          <p:nvPr>
            <p:ph idx="1"/>
          </p:nvPr>
        </p:nvGraphicFramePr>
        <p:xfrm>
          <a:off x="1676400" y="1295400"/>
          <a:ext cx="8839200" cy="5410200"/>
        </p:xfrm>
        <a:graphic>
          <a:graphicData uri="http://schemas.openxmlformats.org/drawingml/2006/table">
            <a:tbl>
              <a:tblPr firstRow="1" bandRow="1">
                <a:tableStyleId>{5C22544A-7EE6-4342-B048-85BDC9FD1C3A}</a:tableStyleId>
              </a:tblPr>
              <a:tblGrid>
                <a:gridCol w="1767840">
                  <a:extLst>
                    <a:ext uri="{9D8B030D-6E8A-4147-A177-3AD203B41FA5}">
                      <a16:colId xmlns:a16="http://schemas.microsoft.com/office/drawing/2014/main" val="20000"/>
                    </a:ext>
                  </a:extLst>
                </a:gridCol>
                <a:gridCol w="1767840">
                  <a:extLst>
                    <a:ext uri="{9D8B030D-6E8A-4147-A177-3AD203B41FA5}">
                      <a16:colId xmlns:a16="http://schemas.microsoft.com/office/drawing/2014/main" val="20001"/>
                    </a:ext>
                  </a:extLst>
                </a:gridCol>
                <a:gridCol w="1767840">
                  <a:extLst>
                    <a:ext uri="{9D8B030D-6E8A-4147-A177-3AD203B41FA5}">
                      <a16:colId xmlns:a16="http://schemas.microsoft.com/office/drawing/2014/main" val="20002"/>
                    </a:ext>
                  </a:extLst>
                </a:gridCol>
                <a:gridCol w="1767840">
                  <a:extLst>
                    <a:ext uri="{9D8B030D-6E8A-4147-A177-3AD203B41FA5}">
                      <a16:colId xmlns:a16="http://schemas.microsoft.com/office/drawing/2014/main" val="20003"/>
                    </a:ext>
                  </a:extLst>
                </a:gridCol>
                <a:gridCol w="1767840">
                  <a:extLst>
                    <a:ext uri="{9D8B030D-6E8A-4147-A177-3AD203B41FA5}">
                      <a16:colId xmlns:a16="http://schemas.microsoft.com/office/drawing/2014/main" val="20004"/>
                    </a:ext>
                  </a:extLst>
                </a:gridCol>
              </a:tblGrid>
              <a:tr h="482817">
                <a:tc>
                  <a:txBody>
                    <a:bodyPr/>
                    <a:lstStyle/>
                    <a:p>
                      <a:pPr marL="0" marR="0" algn="just">
                        <a:spcBef>
                          <a:spcPts val="0"/>
                        </a:spcBef>
                        <a:spcAft>
                          <a:spcPts val="0"/>
                        </a:spcAft>
                      </a:pPr>
                      <a:r>
                        <a:rPr lang="en-US" sz="1200" dirty="0">
                          <a:solidFill>
                            <a:srgbClr val="000000"/>
                          </a:solidFill>
                          <a:effectLst/>
                          <a:latin typeface="Calibri"/>
                          <a:ea typeface="Calibri"/>
                          <a:cs typeface="Times New Roman"/>
                        </a:rPr>
                        <a:t>AUDIENCE</a:t>
                      </a:r>
                      <a:endParaRPr lang="en-US" sz="1200" dirty="0">
                        <a:solidFill>
                          <a:srgbClr val="000000"/>
                        </a:solidFill>
                        <a:effectLst/>
                        <a:latin typeface="Futura Std Book"/>
                        <a:ea typeface="Calibri"/>
                        <a:cs typeface="Futura Std Book"/>
                      </a:endParaRPr>
                    </a:p>
                  </a:txBody>
                  <a:tcPr marL="68580" marR="68580" marT="0" marB="0"/>
                </a:tc>
                <a:tc>
                  <a:txBody>
                    <a:bodyPr/>
                    <a:lstStyle/>
                    <a:p>
                      <a:pPr marL="0" marR="0" algn="ctr">
                        <a:spcBef>
                          <a:spcPts val="0"/>
                        </a:spcBef>
                        <a:spcAft>
                          <a:spcPts val="0"/>
                        </a:spcAft>
                      </a:pPr>
                      <a:r>
                        <a:rPr lang="en-US" sz="1200" dirty="0">
                          <a:solidFill>
                            <a:srgbClr val="000000"/>
                          </a:solidFill>
                          <a:effectLst/>
                          <a:latin typeface="Calibri"/>
                          <a:ea typeface="Calibri"/>
                          <a:cs typeface="Times New Roman"/>
                        </a:rPr>
                        <a:t>MESSAGE CONTENTS</a:t>
                      </a:r>
                      <a:endParaRPr lang="en-US" sz="1200" dirty="0">
                        <a:solidFill>
                          <a:srgbClr val="000000"/>
                        </a:solidFill>
                        <a:effectLst/>
                        <a:latin typeface="Futura Std Book"/>
                        <a:ea typeface="Calibri"/>
                        <a:cs typeface="Futura Std Book"/>
                      </a:endParaRPr>
                    </a:p>
                  </a:txBody>
                  <a:tcPr marL="68580" marR="68580" marT="0" marB="0"/>
                </a:tc>
                <a:tc>
                  <a:txBody>
                    <a:bodyPr/>
                    <a:lstStyle/>
                    <a:p>
                      <a:pPr marL="0" marR="0" algn="just">
                        <a:spcBef>
                          <a:spcPts val="0"/>
                        </a:spcBef>
                        <a:spcAft>
                          <a:spcPts val="0"/>
                        </a:spcAft>
                      </a:pPr>
                      <a:r>
                        <a:rPr lang="en-US" sz="1200" dirty="0">
                          <a:solidFill>
                            <a:srgbClr val="000000"/>
                          </a:solidFill>
                          <a:effectLst/>
                          <a:latin typeface="Calibri"/>
                          <a:ea typeface="Calibri"/>
                          <a:cs typeface="Times New Roman"/>
                        </a:rPr>
                        <a:t>RESPONSIBLE PERSON/GROUP</a:t>
                      </a:r>
                      <a:endParaRPr lang="en-US" sz="1200" dirty="0">
                        <a:solidFill>
                          <a:srgbClr val="000000"/>
                        </a:solidFill>
                        <a:effectLst/>
                        <a:latin typeface="Futura Std Book"/>
                        <a:ea typeface="Calibri"/>
                        <a:cs typeface="Futura Std Book"/>
                      </a:endParaRPr>
                    </a:p>
                  </a:txBody>
                  <a:tcPr marL="68580" marR="68580" marT="0" marB="0"/>
                </a:tc>
                <a:tc>
                  <a:txBody>
                    <a:bodyPr/>
                    <a:lstStyle/>
                    <a:p>
                      <a:pPr marL="0" marR="0" algn="just">
                        <a:spcBef>
                          <a:spcPts val="0"/>
                        </a:spcBef>
                        <a:spcAft>
                          <a:spcPts val="0"/>
                        </a:spcAft>
                      </a:pPr>
                      <a:r>
                        <a:rPr lang="en-US" sz="1200" dirty="0">
                          <a:solidFill>
                            <a:srgbClr val="000000"/>
                          </a:solidFill>
                          <a:effectLst/>
                          <a:latin typeface="Calibri"/>
                          <a:ea typeface="Calibri"/>
                          <a:cs typeface="Times New Roman"/>
                        </a:rPr>
                        <a:t>ACTIVITIES</a:t>
                      </a:r>
                      <a:endParaRPr lang="en-US" sz="1200" dirty="0">
                        <a:solidFill>
                          <a:srgbClr val="000000"/>
                        </a:solidFill>
                        <a:effectLst/>
                        <a:latin typeface="Futura Std Book"/>
                        <a:ea typeface="Calibri"/>
                        <a:cs typeface="Futura Std Book"/>
                      </a:endParaRPr>
                    </a:p>
                  </a:txBody>
                  <a:tcPr marL="68580" marR="68580" marT="0" marB="0"/>
                </a:tc>
                <a:tc>
                  <a:txBody>
                    <a:bodyPr/>
                    <a:lstStyle/>
                    <a:p>
                      <a:pPr marL="0" marR="0" algn="just">
                        <a:spcBef>
                          <a:spcPts val="0"/>
                        </a:spcBef>
                        <a:spcAft>
                          <a:spcPts val="0"/>
                        </a:spcAft>
                      </a:pPr>
                      <a:r>
                        <a:rPr lang="en-US" sz="1200" dirty="0">
                          <a:solidFill>
                            <a:srgbClr val="000000"/>
                          </a:solidFill>
                          <a:effectLst/>
                          <a:latin typeface="Calibri"/>
                          <a:ea typeface="Calibri"/>
                          <a:cs typeface="Times New Roman"/>
                        </a:rPr>
                        <a:t>MATERIALS</a:t>
                      </a:r>
                      <a:endParaRPr lang="en-US" sz="1200" dirty="0">
                        <a:solidFill>
                          <a:srgbClr val="000000"/>
                        </a:solidFill>
                        <a:effectLst/>
                        <a:latin typeface="Futura Std Book"/>
                        <a:ea typeface="Calibri"/>
                        <a:cs typeface="Futura Std Book"/>
                      </a:endParaRPr>
                    </a:p>
                  </a:txBody>
                  <a:tcPr marL="68580" marR="68580" marT="0" marB="0"/>
                </a:tc>
                <a:extLst>
                  <a:ext uri="{0D108BD9-81ED-4DB2-BD59-A6C34878D82A}">
                    <a16:rowId xmlns:a16="http://schemas.microsoft.com/office/drawing/2014/main" val="10000"/>
                  </a:ext>
                </a:extLst>
              </a:tr>
              <a:tr h="4927383">
                <a:tc>
                  <a:txBody>
                    <a:bodyPr/>
                    <a:lstStyle/>
                    <a:p>
                      <a:pPr marL="0" marR="0">
                        <a:spcBef>
                          <a:spcPts val="0"/>
                        </a:spcBef>
                        <a:spcAft>
                          <a:spcPts val="0"/>
                        </a:spcAft>
                      </a:pPr>
                      <a:endParaRPr lang="en-US" sz="1200" dirty="0">
                        <a:solidFill>
                          <a:srgbClr val="000000"/>
                        </a:solidFill>
                        <a:effectLst/>
                        <a:latin typeface="Calibri"/>
                        <a:ea typeface="Calibri"/>
                        <a:cs typeface="Times New Roman"/>
                      </a:endParaRPr>
                    </a:p>
                    <a:p>
                      <a:pPr marL="0" marR="0">
                        <a:spcBef>
                          <a:spcPts val="0"/>
                        </a:spcBef>
                        <a:spcAft>
                          <a:spcPts val="0"/>
                        </a:spcAft>
                      </a:pPr>
                      <a:endParaRPr lang="en-US" sz="1200" dirty="0">
                        <a:solidFill>
                          <a:srgbClr val="000000"/>
                        </a:solidFill>
                        <a:effectLst/>
                        <a:latin typeface="Calibri"/>
                        <a:ea typeface="Calibri"/>
                        <a:cs typeface="Times New Roman"/>
                      </a:endParaRPr>
                    </a:p>
                    <a:p>
                      <a:pPr marL="0" marR="0">
                        <a:spcBef>
                          <a:spcPts val="0"/>
                        </a:spcBef>
                        <a:spcAft>
                          <a:spcPts val="0"/>
                        </a:spcAft>
                      </a:pPr>
                      <a:endParaRPr lang="en-US" sz="1200" dirty="0">
                        <a:solidFill>
                          <a:srgbClr val="000000"/>
                        </a:solidFill>
                        <a:effectLst/>
                        <a:latin typeface="Calibri"/>
                        <a:ea typeface="Calibri"/>
                        <a:cs typeface="Times New Roman"/>
                      </a:endParaRPr>
                    </a:p>
                    <a:p>
                      <a:pPr marL="0" marR="0">
                        <a:spcBef>
                          <a:spcPts val="0"/>
                        </a:spcBef>
                        <a:spcAft>
                          <a:spcPts val="0"/>
                        </a:spcAft>
                      </a:pPr>
                      <a:endParaRPr lang="en-US" sz="1200" dirty="0">
                        <a:solidFill>
                          <a:srgbClr val="000000"/>
                        </a:solidFill>
                        <a:effectLst/>
                        <a:latin typeface="Calibri"/>
                        <a:ea typeface="Calibri"/>
                        <a:cs typeface="Times New Roman"/>
                      </a:endParaRPr>
                    </a:p>
                    <a:p>
                      <a:pPr marL="0" marR="0">
                        <a:spcBef>
                          <a:spcPts val="0"/>
                        </a:spcBef>
                        <a:spcAft>
                          <a:spcPts val="0"/>
                        </a:spcAft>
                      </a:pPr>
                      <a:endParaRPr lang="en-US" sz="1200" dirty="0">
                        <a:solidFill>
                          <a:srgbClr val="000000"/>
                        </a:solidFill>
                        <a:effectLst/>
                        <a:latin typeface="Calibri"/>
                        <a:ea typeface="Calibri"/>
                        <a:cs typeface="Times New Roman"/>
                      </a:endParaRPr>
                    </a:p>
                    <a:p>
                      <a:pPr marL="0" marR="0">
                        <a:spcBef>
                          <a:spcPts val="0"/>
                        </a:spcBef>
                        <a:spcAft>
                          <a:spcPts val="0"/>
                        </a:spcAft>
                      </a:pPr>
                      <a:endParaRPr lang="en-US" sz="1200" dirty="0">
                        <a:solidFill>
                          <a:srgbClr val="000000"/>
                        </a:solidFill>
                        <a:effectLst/>
                        <a:latin typeface="Calibri"/>
                        <a:ea typeface="Calibri"/>
                        <a:cs typeface="Times New Roman"/>
                      </a:endParaRPr>
                    </a:p>
                    <a:p>
                      <a:pPr marL="0" marR="0">
                        <a:spcBef>
                          <a:spcPts val="0"/>
                        </a:spcBef>
                        <a:spcAft>
                          <a:spcPts val="0"/>
                        </a:spcAft>
                      </a:pPr>
                      <a:endParaRPr lang="en-US" sz="1200" dirty="0">
                        <a:solidFill>
                          <a:srgbClr val="000000"/>
                        </a:solidFill>
                        <a:effectLst/>
                        <a:latin typeface="Calibri"/>
                        <a:ea typeface="Calibri"/>
                        <a:cs typeface="Times New Roman"/>
                      </a:endParaRPr>
                    </a:p>
                    <a:p>
                      <a:pPr marL="0" marR="0">
                        <a:spcBef>
                          <a:spcPts val="0"/>
                        </a:spcBef>
                        <a:spcAft>
                          <a:spcPts val="0"/>
                        </a:spcAft>
                      </a:pPr>
                      <a:endParaRPr lang="en-US" sz="1200" dirty="0">
                        <a:solidFill>
                          <a:srgbClr val="000000"/>
                        </a:solidFill>
                        <a:effectLst/>
                        <a:latin typeface="Calibri"/>
                        <a:ea typeface="Calibri"/>
                        <a:cs typeface="Times New Roman"/>
                      </a:endParaRPr>
                    </a:p>
                    <a:p>
                      <a:pPr marL="0" marR="0">
                        <a:spcBef>
                          <a:spcPts val="0"/>
                        </a:spcBef>
                        <a:spcAft>
                          <a:spcPts val="0"/>
                        </a:spcAft>
                      </a:pPr>
                      <a:endParaRPr lang="en-US" sz="1200" dirty="0">
                        <a:solidFill>
                          <a:srgbClr val="000000"/>
                        </a:solidFill>
                        <a:effectLst/>
                        <a:latin typeface="Calibri"/>
                        <a:ea typeface="Calibri"/>
                        <a:cs typeface="Times New Roman"/>
                      </a:endParaRPr>
                    </a:p>
                    <a:p>
                      <a:pPr marL="0" marR="0">
                        <a:spcBef>
                          <a:spcPts val="0"/>
                        </a:spcBef>
                        <a:spcAft>
                          <a:spcPts val="0"/>
                        </a:spcAft>
                      </a:pPr>
                      <a:r>
                        <a:rPr lang="en-US" sz="1200" dirty="0">
                          <a:solidFill>
                            <a:srgbClr val="000000"/>
                          </a:solidFill>
                          <a:effectLst/>
                          <a:latin typeface="Calibri"/>
                          <a:ea typeface="Calibri"/>
                          <a:cs typeface="Times New Roman"/>
                        </a:rPr>
                        <a:t>Members of Extended high level advocacy meeting</a:t>
                      </a:r>
                      <a:endParaRPr lang="en-US" sz="1200" dirty="0">
                        <a:solidFill>
                          <a:srgbClr val="000000"/>
                        </a:solidFill>
                        <a:effectLst/>
                        <a:latin typeface="Futura Std Book"/>
                        <a:ea typeface="Calibri"/>
                        <a:cs typeface="Futura Std Book"/>
                      </a:endParaRPr>
                    </a:p>
                  </a:txBody>
                  <a:tcPr marL="68580" marR="68580" marT="0" marB="0"/>
                </a:tc>
                <a:tc>
                  <a:txBody>
                    <a:bodyPr/>
                    <a:lstStyle/>
                    <a:p>
                      <a:pPr marL="342900" marR="0" lvl="0" indent="-342900" algn="just">
                        <a:spcBef>
                          <a:spcPts val="0"/>
                        </a:spcBef>
                        <a:spcAft>
                          <a:spcPts val="200"/>
                        </a:spcAft>
                        <a:buFont typeface="Symbol"/>
                        <a:buChar char=""/>
                      </a:pPr>
                      <a:endParaRPr lang="en-US" sz="1200" dirty="0">
                        <a:solidFill>
                          <a:srgbClr val="161614"/>
                        </a:solidFill>
                        <a:effectLst/>
                        <a:latin typeface="DIN Next LT Pro"/>
                        <a:ea typeface="Calibri"/>
                        <a:cs typeface="DIN Next LT Pro Light"/>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Burden of disease </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Importance and benefits of prevention </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Availability of preventive vaccine  and eligibility</a:t>
                      </a:r>
                      <a:endParaRPr lang="en-US" sz="1200" dirty="0">
                        <a:effectLst/>
                        <a:latin typeface="DIN Next LT Pro"/>
                        <a:ea typeface="Calibri"/>
                        <a:cs typeface="Times New Roman"/>
                      </a:endParaRP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Facts about the vaccine </a:t>
                      </a:r>
                      <a:endParaRPr lang="en-US" sz="1200" dirty="0">
                        <a:effectLst/>
                        <a:latin typeface="DIN Next LT Pro"/>
                        <a:ea typeface="Calibri"/>
                        <a:cs typeface="Times New Roman"/>
                      </a:endParaRPr>
                    </a:p>
                    <a:p>
                      <a:pPr marL="342900" marR="0" lvl="0" indent="-342900">
                        <a:spcBef>
                          <a:spcPts val="0"/>
                        </a:spcBef>
                        <a:spcAft>
                          <a:spcPts val="0"/>
                        </a:spcAft>
                        <a:buFont typeface="Symbol"/>
                        <a:buChar char=""/>
                      </a:pPr>
                      <a:r>
                        <a:rPr lang="en-US" sz="1200" dirty="0">
                          <a:solidFill>
                            <a:srgbClr val="000000"/>
                          </a:solidFill>
                          <a:effectLst/>
                          <a:latin typeface="Futura Std Book"/>
                          <a:ea typeface="Calibri"/>
                          <a:cs typeface="Futura Std Book"/>
                        </a:rPr>
                        <a:t>Modalities of HPV vaccine introduction in Tanzania</a:t>
                      </a: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Key messages to help dispel misinformation</a:t>
                      </a:r>
                    </a:p>
                    <a:p>
                      <a:pPr marL="342900" marR="0" lvl="0" indent="-342900" algn="just">
                        <a:spcBef>
                          <a:spcPts val="0"/>
                        </a:spcBef>
                        <a:spcAft>
                          <a:spcPts val="200"/>
                        </a:spcAft>
                        <a:buFont typeface="Symbol"/>
                        <a:buChar char=""/>
                      </a:pPr>
                      <a:r>
                        <a:rPr lang="en-US" sz="1200" dirty="0">
                          <a:solidFill>
                            <a:srgbClr val="161614"/>
                          </a:solidFill>
                          <a:effectLst/>
                          <a:latin typeface="DIN Next LT Pro"/>
                          <a:ea typeface="Calibri"/>
                          <a:cs typeface="DIN Next LT Pro Light"/>
                        </a:rPr>
                        <a:t>Their roles &amp; responsibilities</a:t>
                      </a:r>
                      <a:endParaRPr lang="en-US" sz="1200" dirty="0">
                        <a:effectLst/>
                        <a:latin typeface="DIN Next LT Pro"/>
                        <a:ea typeface="Calibri"/>
                        <a:cs typeface="Times New Roman"/>
                      </a:endParaRPr>
                    </a:p>
                  </a:txBody>
                  <a:tcPr marL="68580" marR="68580" marT="0" marB="0"/>
                </a:tc>
                <a:tc>
                  <a:txBody>
                    <a:bodyPr/>
                    <a:lstStyle/>
                    <a:p>
                      <a:pPr marL="342900" marR="0" lvl="0" indent="-342900" algn="just">
                        <a:spcBef>
                          <a:spcPts val="0"/>
                        </a:spcBef>
                        <a:spcAft>
                          <a:spcPts val="0"/>
                        </a:spcAft>
                        <a:buFont typeface="Symbol"/>
                        <a:buChar char=""/>
                      </a:pPr>
                      <a:endParaRPr lang="en-US" sz="1200" dirty="0">
                        <a:solidFill>
                          <a:srgbClr val="000000"/>
                        </a:solidFill>
                        <a:effectLst/>
                        <a:latin typeface="Calibri"/>
                        <a:ea typeface="Calibri"/>
                        <a:cs typeface="Times New Roman"/>
                      </a:endParaRPr>
                    </a:p>
                    <a:p>
                      <a:pPr marL="342900" marR="0" lvl="0" indent="-342900" algn="just">
                        <a:spcBef>
                          <a:spcPts val="0"/>
                        </a:spcBef>
                        <a:spcAft>
                          <a:spcPts val="0"/>
                        </a:spcAft>
                        <a:buFont typeface="Symbol"/>
                        <a:buChar char=""/>
                      </a:pPr>
                      <a:r>
                        <a:rPr lang="en-US" sz="1200" dirty="0">
                          <a:solidFill>
                            <a:srgbClr val="000000"/>
                          </a:solidFill>
                          <a:effectLst/>
                          <a:latin typeface="Calibri"/>
                          <a:ea typeface="Calibri"/>
                          <a:cs typeface="Times New Roman"/>
                        </a:rPr>
                        <a:t>Permanent Secretary</a:t>
                      </a:r>
                      <a:endParaRPr lang="en-US" sz="1200" dirty="0">
                        <a:solidFill>
                          <a:srgbClr val="000000"/>
                        </a:solidFill>
                        <a:effectLst/>
                        <a:latin typeface="Futura Std Book"/>
                        <a:ea typeface="Calibri"/>
                        <a:cs typeface="Futura Std Book"/>
                      </a:endParaRPr>
                    </a:p>
                    <a:p>
                      <a:pPr marL="342900" marR="0" lvl="0" indent="-342900" algn="just">
                        <a:spcBef>
                          <a:spcPts val="0"/>
                        </a:spcBef>
                        <a:spcAft>
                          <a:spcPts val="0"/>
                        </a:spcAft>
                        <a:buFont typeface="Symbol"/>
                        <a:buChar char=""/>
                      </a:pPr>
                      <a:r>
                        <a:rPr lang="en-US" sz="1200" dirty="0">
                          <a:solidFill>
                            <a:srgbClr val="000000"/>
                          </a:solidFill>
                          <a:effectLst/>
                          <a:latin typeface="Calibri"/>
                          <a:ea typeface="Calibri"/>
                          <a:cs typeface="Times New Roman"/>
                        </a:rPr>
                        <a:t>CMO</a:t>
                      </a:r>
                      <a:endParaRPr lang="en-US" sz="1200" dirty="0">
                        <a:solidFill>
                          <a:srgbClr val="000000"/>
                        </a:solidFill>
                        <a:effectLst/>
                        <a:latin typeface="Futura Std Book"/>
                        <a:ea typeface="Calibri"/>
                        <a:cs typeface="Futura Std Book"/>
                      </a:endParaRPr>
                    </a:p>
                    <a:p>
                      <a:pPr marL="342900" marR="0" lvl="0" indent="-342900" algn="just">
                        <a:spcBef>
                          <a:spcPts val="0"/>
                        </a:spcBef>
                        <a:spcAft>
                          <a:spcPts val="0"/>
                        </a:spcAft>
                        <a:buFont typeface="Symbol"/>
                        <a:buChar char=""/>
                      </a:pPr>
                      <a:r>
                        <a:rPr lang="en-US" sz="1200" dirty="0">
                          <a:solidFill>
                            <a:srgbClr val="000000"/>
                          </a:solidFill>
                          <a:effectLst/>
                          <a:latin typeface="Calibri"/>
                          <a:ea typeface="Calibri"/>
                          <a:cs typeface="Times New Roman"/>
                        </a:rPr>
                        <a:t>IVD Program Manager</a:t>
                      </a:r>
                      <a:endParaRPr lang="en-US" sz="1200" dirty="0">
                        <a:solidFill>
                          <a:srgbClr val="000000"/>
                        </a:solidFill>
                        <a:effectLst/>
                        <a:latin typeface="Futura Std Book"/>
                        <a:ea typeface="Calibri"/>
                        <a:cs typeface="Futura Std Book"/>
                      </a:endParaRPr>
                    </a:p>
                  </a:txBody>
                  <a:tcPr marL="68580" marR="68580" marT="0" marB="0"/>
                </a:tc>
                <a:tc>
                  <a:txBody>
                    <a:bodyPr/>
                    <a:lstStyle/>
                    <a:p>
                      <a:pPr marL="342900" marR="0" lvl="0" indent="-342900" algn="just">
                        <a:spcBef>
                          <a:spcPts val="0"/>
                        </a:spcBef>
                        <a:spcAft>
                          <a:spcPts val="0"/>
                        </a:spcAft>
                        <a:buFont typeface="Symbol"/>
                        <a:buChar char=""/>
                      </a:pPr>
                      <a:endParaRPr lang="en-US" sz="1200" dirty="0">
                        <a:solidFill>
                          <a:srgbClr val="000000"/>
                        </a:solidFill>
                        <a:effectLst/>
                        <a:latin typeface="Calibri"/>
                        <a:ea typeface="Calibri"/>
                        <a:cs typeface="Times New Roman"/>
                      </a:endParaRPr>
                    </a:p>
                    <a:p>
                      <a:pPr marL="342900" marR="0" lvl="0" indent="-342900" algn="just">
                        <a:spcBef>
                          <a:spcPts val="0"/>
                        </a:spcBef>
                        <a:spcAft>
                          <a:spcPts val="0"/>
                        </a:spcAft>
                        <a:buFont typeface="Symbol"/>
                        <a:buChar char=""/>
                      </a:pPr>
                      <a:r>
                        <a:rPr lang="en-US" sz="1200" dirty="0">
                          <a:solidFill>
                            <a:srgbClr val="000000"/>
                          </a:solidFill>
                          <a:effectLst/>
                          <a:latin typeface="Calibri"/>
                          <a:ea typeface="Calibri"/>
                          <a:cs typeface="Times New Roman"/>
                        </a:rPr>
                        <a:t>Extended high level advocacy meeting</a:t>
                      </a:r>
                      <a:endParaRPr lang="en-US" sz="1200" dirty="0">
                        <a:solidFill>
                          <a:srgbClr val="000000"/>
                        </a:solidFill>
                        <a:effectLst/>
                        <a:latin typeface="Futura Std Book"/>
                        <a:ea typeface="Calibri"/>
                        <a:cs typeface="Futura Std Book"/>
                      </a:endParaRPr>
                    </a:p>
                  </a:txBody>
                  <a:tcPr marL="68580" marR="68580" marT="0" marB="0"/>
                </a:tc>
                <a:tc>
                  <a:txBody>
                    <a:bodyPr/>
                    <a:lstStyle/>
                    <a:p>
                      <a:pPr marL="342900" marR="0" lvl="0" indent="-342900" algn="just">
                        <a:spcBef>
                          <a:spcPts val="0"/>
                        </a:spcBef>
                        <a:spcAft>
                          <a:spcPts val="0"/>
                        </a:spcAft>
                        <a:buFont typeface="Symbol"/>
                        <a:buChar char=""/>
                      </a:pPr>
                      <a:endParaRPr lang="en-US" sz="1200" dirty="0">
                        <a:solidFill>
                          <a:srgbClr val="000000"/>
                        </a:solidFill>
                        <a:effectLst/>
                        <a:latin typeface="Calibri"/>
                        <a:ea typeface="Calibri"/>
                        <a:cs typeface="Times New Roman"/>
                      </a:endParaRPr>
                    </a:p>
                    <a:p>
                      <a:pPr marL="342900" marR="0" lvl="0" indent="-342900" algn="just">
                        <a:spcBef>
                          <a:spcPts val="0"/>
                        </a:spcBef>
                        <a:spcAft>
                          <a:spcPts val="0"/>
                        </a:spcAft>
                        <a:buFont typeface="Symbol"/>
                        <a:buChar char=""/>
                      </a:pPr>
                      <a:r>
                        <a:rPr lang="en-US" sz="1200" dirty="0">
                          <a:solidFill>
                            <a:srgbClr val="000000"/>
                          </a:solidFill>
                          <a:effectLst/>
                          <a:latin typeface="Calibri"/>
                          <a:ea typeface="Calibri"/>
                          <a:cs typeface="Times New Roman"/>
                        </a:rPr>
                        <a:t>PPT</a:t>
                      </a:r>
                      <a:endParaRPr lang="en-US" sz="1200" dirty="0">
                        <a:solidFill>
                          <a:srgbClr val="000000"/>
                        </a:solidFill>
                        <a:effectLst/>
                        <a:latin typeface="Futura Std Book"/>
                        <a:ea typeface="Calibri"/>
                        <a:cs typeface="Futura Std Book"/>
                      </a:endParaRPr>
                    </a:p>
                    <a:p>
                      <a:pPr marL="342900" marR="0" lvl="0" indent="-342900" algn="just">
                        <a:spcBef>
                          <a:spcPts val="0"/>
                        </a:spcBef>
                        <a:spcAft>
                          <a:spcPts val="0"/>
                        </a:spcAft>
                        <a:buFont typeface="Symbol"/>
                        <a:buChar char=""/>
                      </a:pPr>
                      <a:r>
                        <a:rPr lang="en-US" sz="1200" dirty="0">
                          <a:solidFill>
                            <a:srgbClr val="000000"/>
                          </a:solidFill>
                          <a:effectLst/>
                          <a:latin typeface="Calibri"/>
                          <a:ea typeface="Calibri"/>
                          <a:cs typeface="Times New Roman"/>
                        </a:rPr>
                        <a:t>Fact sheet</a:t>
                      </a:r>
                      <a:endParaRPr lang="en-US" sz="1200" dirty="0">
                        <a:solidFill>
                          <a:srgbClr val="000000"/>
                        </a:solidFill>
                        <a:effectLst/>
                        <a:latin typeface="Futura Std Book"/>
                        <a:ea typeface="Calibri"/>
                        <a:cs typeface="Futura Std Book"/>
                      </a:endParaRPr>
                    </a:p>
                    <a:p>
                      <a:pPr marL="342900" marR="0" lvl="0" indent="-342900" algn="just">
                        <a:spcBef>
                          <a:spcPts val="0"/>
                        </a:spcBef>
                        <a:spcAft>
                          <a:spcPts val="0"/>
                        </a:spcAft>
                        <a:buFont typeface="Symbol"/>
                        <a:buChar char=""/>
                      </a:pPr>
                      <a:r>
                        <a:rPr lang="en-US" sz="1200" dirty="0">
                          <a:solidFill>
                            <a:srgbClr val="000000"/>
                          </a:solidFill>
                          <a:effectLst/>
                          <a:latin typeface="Calibri"/>
                          <a:ea typeface="Calibri"/>
                          <a:cs typeface="Times New Roman"/>
                        </a:rPr>
                        <a:t>Leaflets</a:t>
                      </a:r>
                    </a:p>
                    <a:p>
                      <a:pPr marL="342900" marR="0" lvl="0" indent="-342900" algn="just">
                        <a:spcBef>
                          <a:spcPts val="0"/>
                        </a:spcBef>
                        <a:spcAft>
                          <a:spcPts val="0"/>
                        </a:spcAft>
                        <a:buFont typeface="Symbol"/>
                        <a:buChar char=""/>
                      </a:pPr>
                      <a:r>
                        <a:rPr lang="en-US" sz="1200" dirty="0">
                          <a:solidFill>
                            <a:srgbClr val="000000"/>
                          </a:solidFill>
                          <a:effectLst/>
                          <a:latin typeface="Calibri"/>
                          <a:ea typeface="Calibri"/>
                          <a:cs typeface="Times New Roman"/>
                        </a:rPr>
                        <a:t>FAQs</a:t>
                      </a:r>
                      <a:endParaRPr lang="en-US" sz="1200" dirty="0">
                        <a:solidFill>
                          <a:srgbClr val="000000"/>
                        </a:solidFill>
                        <a:effectLst/>
                        <a:latin typeface="Futura Std Book"/>
                        <a:ea typeface="Calibri"/>
                        <a:cs typeface="Futura Std Book"/>
                      </a:endParaRPr>
                    </a:p>
                  </a:txBody>
                  <a:tcPr marL="68580" marR="68580" marT="0" marB="0"/>
                </a:tc>
                <a:extLst>
                  <a:ext uri="{0D108BD9-81ED-4DB2-BD59-A6C34878D82A}">
                    <a16:rowId xmlns:a16="http://schemas.microsoft.com/office/drawing/2014/main" val="10001"/>
                  </a:ext>
                </a:extLst>
              </a:tr>
            </a:tbl>
          </a:graphicData>
        </a:graphic>
      </p:graphicFrame>
      <p:pic>
        <p:nvPicPr>
          <p:cNvPr id="26647" name="Picture 5">
            <a:extLst>
              <a:ext uri="{FF2B5EF4-FFF2-40B4-BE49-F238E27FC236}">
                <a16:creationId xmlns:a16="http://schemas.microsoft.com/office/drawing/2014/main" id="{3B39D32E-C882-42B8-B017-621D3FF63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076" y="-103188"/>
            <a:ext cx="13303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8" name="Picture 1">
            <a:extLst>
              <a:ext uri="{FF2B5EF4-FFF2-40B4-BE49-F238E27FC236}">
                <a16:creationId xmlns:a16="http://schemas.microsoft.com/office/drawing/2014/main" id="{F59BB432-2695-4B51-92C9-21AF461E8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0" y="-20638"/>
            <a:ext cx="1295400" cy="101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B6BF2746-4F34-43EF-A1A8-434CDF4C3B1F}"/>
              </a:ext>
            </a:extLst>
          </p:cNvPr>
          <p:cNvSpPr>
            <a:spLocks noGrp="1"/>
          </p:cNvSpPr>
          <p:nvPr>
            <p:ph type="title"/>
          </p:nvPr>
        </p:nvSpPr>
        <p:spPr>
          <a:xfrm>
            <a:off x="1524000" y="-20638"/>
            <a:ext cx="9144000" cy="1143001"/>
          </a:xfrm>
          <a:solidFill>
            <a:srgbClr val="00B0F0"/>
          </a:solidFill>
        </p:spPr>
        <p:txBody>
          <a:bodyPr/>
          <a:lstStyle/>
          <a:p>
            <a:pPr eaLnBrk="1" hangingPunct="1"/>
            <a:r>
              <a:rPr lang="en-US" altLang="en-US" sz="3200" b="1"/>
              <a:t>RUMORS COMM.PLAN </a:t>
            </a:r>
            <a:endParaRPr lang="en-US" altLang="en-US" sz="3200" b="1">
              <a:solidFill>
                <a:schemeClr val="bg1"/>
              </a:solidFill>
            </a:endParaRPr>
          </a:p>
        </p:txBody>
      </p:sp>
      <p:pic>
        <p:nvPicPr>
          <p:cNvPr id="27651" name="Picture 5">
            <a:extLst>
              <a:ext uri="{FF2B5EF4-FFF2-40B4-BE49-F238E27FC236}">
                <a16:creationId xmlns:a16="http://schemas.microsoft.com/office/drawing/2014/main" id="{DFC64B34-EFFE-43B8-9C4F-DA6E75A555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076" y="-103188"/>
            <a:ext cx="13303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
            <a:extLst>
              <a:ext uri="{FF2B5EF4-FFF2-40B4-BE49-F238E27FC236}">
                <a16:creationId xmlns:a16="http://schemas.microsoft.com/office/drawing/2014/main" id="{6D645CBF-1109-4A53-A023-FBA55747F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0" y="-20638"/>
            <a:ext cx="1295400" cy="101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35D5D2C5-EACB-4E48-99BA-295A8E278D70}"/>
              </a:ext>
            </a:extLst>
          </p:cNvPr>
          <p:cNvSpPr>
            <a:spLocks noGrp="1"/>
          </p:cNvSpPr>
          <p:nvPr>
            <p:ph idx="1"/>
          </p:nvPr>
        </p:nvSpPr>
        <p:spPr>
          <a:xfrm>
            <a:off x="1676400" y="1295400"/>
            <a:ext cx="8839200" cy="5486400"/>
          </a:xfrm>
          <a:solidFill>
            <a:schemeClr val="accent1">
              <a:lumMod val="20000"/>
              <a:lumOff val="80000"/>
            </a:schemeClr>
          </a:solidFill>
        </p:spPr>
        <p:txBody>
          <a:bodyPr>
            <a:noAutofit/>
          </a:bodyPr>
          <a:lstStyle/>
          <a:p>
            <a:pPr>
              <a:buFont typeface="Arial" charset="0"/>
              <a:buChar char="•"/>
              <a:defRPr/>
            </a:pPr>
            <a:r>
              <a:rPr lang="en-US" sz="1800" dirty="0"/>
              <a:t>CHW, VEO, WEO, Influential people and religious leaders to detect crisis and magnitude in the community and report to health facility level for technical clarification and assistance.</a:t>
            </a:r>
          </a:p>
          <a:p>
            <a:pPr>
              <a:buFont typeface="Arial" charset="0"/>
              <a:buChar char="•"/>
              <a:defRPr/>
            </a:pPr>
            <a:r>
              <a:rPr lang="en-US" sz="1800" dirty="0"/>
              <a:t>At health facility level the HF in charge should assist CHW, VEO, WEO, Influential people and religious leaders to clarify crisis if manageable at that level.</a:t>
            </a:r>
          </a:p>
          <a:p>
            <a:pPr>
              <a:buFont typeface="Arial" charset="0"/>
              <a:buChar char="•"/>
              <a:defRPr/>
            </a:pPr>
            <a:r>
              <a:rPr lang="en-US" sz="1800" dirty="0"/>
              <a:t>Health facility should report crisis to District management for information sharing and  further actions if needed</a:t>
            </a:r>
          </a:p>
          <a:p>
            <a:pPr>
              <a:buFont typeface="Arial" charset="0"/>
              <a:buChar char="•"/>
              <a:defRPr/>
            </a:pPr>
            <a:r>
              <a:rPr lang="en-US" sz="1800" dirty="0"/>
              <a:t>If the crisis persist the DMO should arrange for Extended PHC Meetings involving RHMT and Region secretariat in order to reach consensus on the way forward</a:t>
            </a:r>
          </a:p>
          <a:p>
            <a:pPr>
              <a:buFont typeface="Arial" charset="0"/>
              <a:buChar char="•"/>
              <a:defRPr/>
            </a:pPr>
            <a:r>
              <a:rPr lang="en-US" sz="1800" dirty="0"/>
              <a:t>After investigation of the crisis a press release should be arranged in collaboration between the District and Regional management team to inform the community</a:t>
            </a:r>
          </a:p>
          <a:p>
            <a:pPr>
              <a:buFont typeface="Arial" charset="0"/>
              <a:buChar char="•"/>
              <a:defRPr/>
            </a:pPr>
            <a:r>
              <a:rPr lang="en-US" sz="1800" dirty="0"/>
              <a:t>At this level information should be shared to the National team, If crisis still exist and continues to spread, the National level should intervene through conducting thorough investigations and provide timely response through appropriate channels </a:t>
            </a:r>
          </a:p>
          <a:p>
            <a:pPr>
              <a:buFont typeface="Arial" charset="0"/>
              <a:buChar char="•"/>
              <a:defRPr/>
            </a:pPr>
            <a:r>
              <a:rPr lang="en-US" sz="1800" dirty="0"/>
              <a:t>If the crisis is AEFI related, it should be thoroughly dealt with using the available AEFI protocol and information shared appropriately to the appropriate levels</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CAC5FD3B-7E0B-4034-BA40-79DB66807486}"/>
              </a:ext>
            </a:extLst>
          </p:cNvPr>
          <p:cNvSpPr>
            <a:spLocks noGrp="1"/>
          </p:cNvSpPr>
          <p:nvPr>
            <p:ph type="title"/>
          </p:nvPr>
        </p:nvSpPr>
        <p:spPr>
          <a:xfrm>
            <a:off x="1524000" y="-20638"/>
            <a:ext cx="9144000" cy="1143001"/>
          </a:xfrm>
          <a:solidFill>
            <a:srgbClr val="00B0F0"/>
          </a:solidFill>
        </p:spPr>
        <p:txBody>
          <a:bodyPr/>
          <a:lstStyle/>
          <a:p>
            <a:pPr eaLnBrk="1" hangingPunct="1"/>
            <a:r>
              <a:rPr lang="en-US" altLang="en-US" sz="2000" b="1"/>
              <a:t>CRISIS COMM. AND INFORMATION MANAG. FLOW</a:t>
            </a:r>
            <a:endParaRPr lang="en-US" altLang="en-US" sz="2000" b="1">
              <a:solidFill>
                <a:schemeClr val="bg1"/>
              </a:solidFill>
            </a:endParaRPr>
          </a:p>
        </p:txBody>
      </p:sp>
      <p:pic>
        <p:nvPicPr>
          <p:cNvPr id="28675" name="Picture 5">
            <a:extLst>
              <a:ext uri="{FF2B5EF4-FFF2-40B4-BE49-F238E27FC236}">
                <a16:creationId xmlns:a16="http://schemas.microsoft.com/office/drawing/2014/main" id="{4CC81700-F5E3-49F4-A34C-1567017B7B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076" y="-103188"/>
            <a:ext cx="13303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1">
            <a:extLst>
              <a:ext uri="{FF2B5EF4-FFF2-40B4-BE49-F238E27FC236}">
                <a16:creationId xmlns:a16="http://schemas.microsoft.com/office/drawing/2014/main" id="{FE322087-45C2-4E09-A916-60A4201B5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0" y="-20638"/>
            <a:ext cx="1295400" cy="101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a:extLst>
              <a:ext uri="{FF2B5EF4-FFF2-40B4-BE49-F238E27FC236}">
                <a16:creationId xmlns:a16="http://schemas.microsoft.com/office/drawing/2014/main" id="{A2117F6F-973C-45D7-B75E-4E9CB76B09F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154238" y="1600200"/>
            <a:ext cx="7859712" cy="4800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A966989B-7CE7-409E-84E4-E21F4F185AD6}"/>
              </a:ext>
            </a:extLst>
          </p:cNvPr>
          <p:cNvSpPr>
            <a:spLocks noGrp="1"/>
          </p:cNvSpPr>
          <p:nvPr>
            <p:ph type="title"/>
          </p:nvPr>
        </p:nvSpPr>
        <p:spPr>
          <a:xfrm>
            <a:off x="1524000" y="-20638"/>
            <a:ext cx="9144000" cy="1143001"/>
          </a:xfrm>
          <a:solidFill>
            <a:srgbClr val="00B0F0"/>
          </a:solidFill>
        </p:spPr>
        <p:txBody>
          <a:bodyPr/>
          <a:lstStyle/>
          <a:p>
            <a:pPr eaLnBrk="1" hangingPunct="1"/>
            <a:r>
              <a:rPr lang="en-US" altLang="en-US" sz="2000" b="1"/>
              <a:t>HPV COMMUNICATION FACTS</a:t>
            </a:r>
            <a:endParaRPr lang="en-US" altLang="en-US" sz="2000" b="1">
              <a:solidFill>
                <a:schemeClr val="bg1"/>
              </a:solidFill>
            </a:endParaRPr>
          </a:p>
        </p:txBody>
      </p:sp>
      <p:pic>
        <p:nvPicPr>
          <p:cNvPr id="29699" name="Picture 5">
            <a:extLst>
              <a:ext uri="{FF2B5EF4-FFF2-40B4-BE49-F238E27FC236}">
                <a16:creationId xmlns:a16="http://schemas.microsoft.com/office/drawing/2014/main" id="{12E96BB0-DD53-44C6-98F5-BF3B059A9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076" y="-103188"/>
            <a:ext cx="13303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
            <a:extLst>
              <a:ext uri="{FF2B5EF4-FFF2-40B4-BE49-F238E27FC236}">
                <a16:creationId xmlns:a16="http://schemas.microsoft.com/office/drawing/2014/main" id="{A58D36A9-5EDF-44DE-AEBF-DF916EBDE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0" y="-20638"/>
            <a:ext cx="1295400" cy="101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a:extLst>
              <a:ext uri="{FF2B5EF4-FFF2-40B4-BE49-F238E27FC236}">
                <a16:creationId xmlns:a16="http://schemas.microsoft.com/office/drawing/2014/main" id="{9828AF57-E4EF-4C64-ACE5-4BBA3ACC9080}"/>
              </a:ext>
            </a:extLst>
          </p:cNvPr>
          <p:cNvSpPr>
            <a:spLocks noGrp="1"/>
          </p:cNvSpPr>
          <p:nvPr>
            <p:ph idx="1"/>
          </p:nvPr>
        </p:nvSpPr>
        <p:spPr>
          <a:xfrm>
            <a:off x="1600200" y="1219200"/>
            <a:ext cx="8915400" cy="5562600"/>
          </a:xfrm>
        </p:spPr>
        <p:txBody>
          <a:bodyPr/>
          <a:lstStyle/>
          <a:p>
            <a:pPr>
              <a:defRPr/>
            </a:pPr>
            <a:r>
              <a:rPr lang="en-US" sz="2000" dirty="0"/>
              <a:t>HPV vaccine for young girls protects them from cervical cancer later in life when they are grown women with families of their own.</a:t>
            </a:r>
          </a:p>
          <a:p>
            <a:pPr>
              <a:defRPr/>
            </a:pPr>
            <a:r>
              <a:rPr lang="en-US" sz="2000" dirty="0"/>
              <a:t>Cervical cancer affects the reproductive organs of women and is a leading cause of death among women of child bearing age.</a:t>
            </a:r>
          </a:p>
          <a:p>
            <a:pPr>
              <a:defRPr/>
            </a:pPr>
            <a:r>
              <a:rPr lang="en-US" sz="2000" dirty="0"/>
              <a:t>Girls should be vaccinated when they are young before exposure to HPV</a:t>
            </a:r>
          </a:p>
          <a:p>
            <a:pPr>
              <a:defRPr/>
            </a:pPr>
            <a:r>
              <a:rPr lang="en-US" sz="2000" dirty="0"/>
              <a:t>You can protect your daughter and her future by getting her vaccinated</a:t>
            </a:r>
          </a:p>
          <a:p>
            <a:pPr>
              <a:defRPr/>
            </a:pPr>
            <a:r>
              <a:rPr lang="en-US" sz="2000" dirty="0"/>
              <a:t>The vaccine is safe, causes no major side-effects, and will not harm a girl’s ability to have children in the future</a:t>
            </a:r>
          </a:p>
          <a:p>
            <a:pPr>
              <a:defRPr/>
            </a:pPr>
            <a:r>
              <a:rPr lang="en-US" sz="2000" dirty="0"/>
              <a:t>HPV vaccine is available free-of-charge at all immunizing health facilities and during planned outreaches in community and at schools.</a:t>
            </a:r>
          </a:p>
          <a:p>
            <a:pPr>
              <a:defRPr/>
            </a:pPr>
            <a:r>
              <a:rPr lang="en-US" sz="2000" dirty="0"/>
              <a:t>Most girls should be vaccinated twice, with 6 months between doses</a:t>
            </a:r>
          </a:p>
          <a:p>
            <a:pPr>
              <a:defRPr/>
            </a:pPr>
            <a:r>
              <a:rPr lang="en-US" sz="2000" dirty="0"/>
              <a:t>The government supports HPV vaccination and has added it to the national immunization programme.</a:t>
            </a:r>
          </a:p>
          <a:p>
            <a:pPr marL="0" indent="0">
              <a:buNone/>
              <a:defRPr/>
            </a:pPr>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a:extLst>
              <a:ext uri="{FF2B5EF4-FFF2-40B4-BE49-F238E27FC236}">
                <a16:creationId xmlns:a16="http://schemas.microsoft.com/office/drawing/2014/main" id="{48F4A624-D6D1-4A0B-BE86-F385FAF9F220}"/>
              </a:ext>
            </a:extLst>
          </p:cNvPr>
          <p:cNvSpPr>
            <a:spLocks noGrp="1" noChangeArrowheads="1"/>
          </p:cNvSpPr>
          <p:nvPr>
            <p:ph type="title"/>
          </p:nvPr>
        </p:nvSpPr>
        <p:spPr>
          <a:xfrm>
            <a:off x="3505200" y="2590800"/>
            <a:ext cx="5334000" cy="2286000"/>
          </a:xfrm>
          <a:prstGeom prst="cloudCallout">
            <a:avLst>
              <a:gd name="adj1" fmla="val -81676"/>
              <a:gd name="adj2" fmla="val 32954"/>
            </a:avLst>
          </a:prstGeom>
          <a:ln>
            <a:headEnd/>
            <a:tailEnd/>
          </a:ln>
        </p:spPr>
        <p:style>
          <a:lnRef idx="0">
            <a:schemeClr val="accent3"/>
          </a:lnRef>
          <a:fillRef idx="3">
            <a:schemeClr val="accent3"/>
          </a:fillRef>
          <a:effectRef idx="3">
            <a:schemeClr val="accent3"/>
          </a:effectRef>
          <a:fontRef idx="minor">
            <a:schemeClr val="lt1"/>
          </a:fontRef>
        </p:style>
        <p:txBody>
          <a:bodyPr rtlCol="0">
            <a:normAutofit fontScale="90000"/>
          </a:bodyPr>
          <a:lstStyle/>
          <a:p>
            <a:pPr>
              <a:defRPr/>
            </a:pPr>
            <a:endParaRPr lang="en-US" sz="3600" b="1" dirty="0">
              <a:effectLst>
                <a:outerShdw blurRad="38100" dist="38100" dir="2700000" algn="tl">
                  <a:srgbClr val="FFFFFF"/>
                </a:outerShdw>
              </a:effectLst>
              <a:ea typeface="MS PGothic" pitchFamily="34" charset="-128"/>
            </a:endParaRPr>
          </a:p>
          <a:p>
            <a:pPr>
              <a:defRPr/>
            </a:pPr>
            <a:r>
              <a:rPr lang="en-US" sz="3600" b="1" dirty="0">
                <a:effectLst>
                  <a:outerShdw blurRad="38100" dist="38100" dir="2700000" algn="tl">
                    <a:srgbClr val="FFFFFF"/>
                  </a:outerShdw>
                </a:effectLst>
                <a:ea typeface="MS PGothic" pitchFamily="34" charset="-128"/>
              </a:rPr>
              <a:t>Thank You/</a:t>
            </a:r>
          </a:p>
          <a:p>
            <a:pPr>
              <a:defRPr/>
            </a:pPr>
            <a:r>
              <a:rPr lang="en-US" sz="3600" b="1" dirty="0">
                <a:effectLst>
                  <a:outerShdw blurRad="38100" dist="38100" dir="2700000" algn="tl">
                    <a:srgbClr val="FFFFFF"/>
                  </a:outerShdw>
                </a:effectLst>
                <a:ea typeface="MS PGothic" pitchFamily="34" charset="-128"/>
              </a:rPr>
              <a:t>Asante Sana </a:t>
            </a:r>
          </a:p>
        </p:txBody>
      </p:sp>
      <p:pic>
        <p:nvPicPr>
          <p:cNvPr id="30725" name="Picture 5">
            <a:extLst>
              <a:ext uri="{FF2B5EF4-FFF2-40B4-BE49-F238E27FC236}">
                <a16:creationId xmlns:a16="http://schemas.microsoft.com/office/drawing/2014/main" id="{B87B4E51-8E05-42FA-8544-3FD05DC7E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639" y="-20638"/>
            <a:ext cx="125412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
            <a:extLst>
              <a:ext uri="{FF2B5EF4-FFF2-40B4-BE49-F238E27FC236}">
                <a16:creationId xmlns:a16="http://schemas.microsoft.com/office/drawing/2014/main" id="{A1739C30-15F7-4149-8EC9-66D36FBD6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0" y="19051"/>
            <a:ext cx="12954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599EE-9D23-44C1-8EDA-0C06085534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582AAC-6F89-44F1-BD59-68563BC42B7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640589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title"/>
          </p:nvPr>
        </p:nvSpPr>
        <p:spPr>
          <a:xfrm>
            <a:off x="1981200" y="2107801"/>
            <a:ext cx="8331834" cy="505267"/>
          </a:xfrm>
          <a:prstGeom prst="rect">
            <a:avLst/>
          </a:prstGeom>
        </p:spPr>
        <p:txBody>
          <a:bodyPr vert="horz" wrap="square" lIns="0" tIns="12700" rIns="0" bIns="0" rtlCol="0" anchor="ctr">
            <a:spAutoFit/>
          </a:bodyPr>
          <a:lstStyle/>
          <a:p>
            <a:pPr marL="12700" marR="5080" indent="-635" algn="ctr">
              <a:lnSpc>
                <a:spcPct val="100000"/>
              </a:lnSpc>
              <a:spcBef>
                <a:spcPts val="100"/>
              </a:spcBef>
            </a:pPr>
            <a:r>
              <a:rPr lang="en-GB" sz="3200" b="1" dirty="0">
                <a:solidFill>
                  <a:srgbClr val="943735"/>
                </a:solidFill>
                <a:latin typeface="Arial"/>
                <a:cs typeface="Arial"/>
              </a:rPr>
              <a:t>Monitoring and Evaluation</a:t>
            </a:r>
            <a:endParaRPr sz="3200" dirty="0">
              <a:latin typeface="Arial"/>
              <a:cs typeface="Arial"/>
            </a:endParaRPr>
          </a:p>
        </p:txBody>
      </p:sp>
      <p:pic>
        <p:nvPicPr>
          <p:cNvPr id="8194" name="Picture 2" descr="Image result for vaccin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1961" y="5126299"/>
            <a:ext cx="23241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6547" y="0"/>
            <a:ext cx="13637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671" y="73819"/>
            <a:ext cx="110172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bject 38">
            <a:extLst>
              <a:ext uri="{FF2B5EF4-FFF2-40B4-BE49-F238E27FC236}">
                <a16:creationId xmlns:a16="http://schemas.microsoft.com/office/drawing/2014/main" id="{E79BEF6F-5EA7-4D84-8D7F-F40843BDF537}"/>
              </a:ext>
            </a:extLst>
          </p:cNvPr>
          <p:cNvSpPr txBox="1">
            <a:spLocks/>
          </p:cNvSpPr>
          <p:nvPr/>
        </p:nvSpPr>
        <p:spPr>
          <a:xfrm>
            <a:off x="2133600" y="3810001"/>
            <a:ext cx="8331834" cy="320601"/>
          </a:xfrm>
          <a:prstGeom prst="rect">
            <a:avLst/>
          </a:prstGeom>
        </p:spPr>
        <p:txBody>
          <a:bodyPr vert="horz" wrap="square" lIns="0" tIns="12700" rIns="0" bIns="0" rtlCol="0">
            <a:spAutoFit/>
          </a:bodyPr>
          <a:lstStyle>
            <a:lvl1pPr>
              <a:defRPr sz="1800" b="0" i="0">
                <a:solidFill>
                  <a:schemeClr val="tx1"/>
                </a:solidFill>
                <a:latin typeface="Courier New"/>
                <a:ea typeface="+mj-ea"/>
                <a:cs typeface="Courier New"/>
              </a:defRPr>
            </a:lvl1pPr>
          </a:lstStyle>
          <a:p>
            <a:pPr marL="12700" marR="5080" indent="-635" algn="ctr">
              <a:spcBef>
                <a:spcPts val="100"/>
              </a:spcBef>
            </a:pPr>
            <a:r>
              <a:rPr lang="en-US" sz="2000" b="1" kern="0" dirty="0">
                <a:solidFill>
                  <a:srgbClr val="943735"/>
                </a:solidFill>
                <a:latin typeface="Arial"/>
                <a:cs typeface="Arial"/>
              </a:rPr>
              <a:t>HPV|IPV Vaccine Introduction</a:t>
            </a:r>
            <a:endParaRPr lang="en-US" sz="2000" kern="0" dirty="0">
              <a:latin typeface="Arial"/>
              <a:cs typeface="Arial"/>
            </a:endParaRPr>
          </a:p>
        </p:txBody>
      </p:sp>
      <p:sp>
        <p:nvSpPr>
          <p:cNvPr id="40" name="object 40"/>
          <p:cNvSpPr txBox="1">
            <a:spLocks noGrp="1"/>
          </p:cNvSpPr>
          <p:nvPr>
            <p:ph type="ftr" sz="quarter" idx="5"/>
          </p:nvPr>
        </p:nvSpPr>
        <p:spPr>
          <a:xfrm>
            <a:off x="1471041" y="6610106"/>
            <a:ext cx="6083300" cy="192404"/>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1350"/>
              </a:lnSpc>
              <a:tabLst>
                <a:tab pos="1199515" algn="l"/>
                <a:tab pos="1918970" algn="l"/>
              </a:tabLst>
            </a:pPr>
            <a:r>
              <a:rPr lang="en-US" spc="-5"/>
              <a:t>accine </a:t>
            </a:r>
            <a:r>
              <a:rPr lang="en-US" spc="80"/>
              <a:t> </a:t>
            </a:r>
            <a:r>
              <a:rPr lang="en-US"/>
              <a:t>mpact</a:t>
            </a:r>
            <a:r>
              <a:rPr lang="en-US" spc="-5"/>
              <a:t> on	</a:t>
            </a:r>
            <a:r>
              <a:rPr lang="en-US"/>
              <a:t>iarrhea</a:t>
            </a:r>
            <a:r>
              <a:rPr lang="en-US" spc="-20"/>
              <a:t> </a:t>
            </a:r>
            <a:r>
              <a:rPr lang="en-US"/>
              <a:t>in	</a:t>
            </a:r>
            <a:r>
              <a:rPr lang="en-US" spc="-5"/>
              <a:t>frica:  UMB/CVD  </a:t>
            </a:r>
            <a:r>
              <a:rPr lang="en-US" spc="-5">
                <a:latin typeface="Wingdings 2"/>
                <a:cs typeface="Wingdings 2"/>
              </a:rPr>
              <a:t></a:t>
            </a:r>
            <a:r>
              <a:rPr lang="en-US" spc="-5">
                <a:latin typeface="Times New Roman"/>
                <a:cs typeface="Times New Roman"/>
              </a:rPr>
              <a:t>  </a:t>
            </a:r>
            <a:r>
              <a:rPr lang="en-US" spc="-5"/>
              <a:t>CVD-Mali  </a:t>
            </a:r>
            <a:r>
              <a:rPr lang="en-US" spc="-5">
                <a:latin typeface="Wingdings 2"/>
                <a:cs typeface="Wingdings 2"/>
              </a:rPr>
              <a:t></a:t>
            </a:r>
            <a:r>
              <a:rPr lang="en-US" spc="-5">
                <a:latin typeface="Times New Roman"/>
                <a:cs typeface="Times New Roman"/>
              </a:rPr>
              <a:t>  </a:t>
            </a:r>
            <a:r>
              <a:rPr lang="en-US" spc="-5"/>
              <a:t>MRC/The </a:t>
            </a:r>
            <a:r>
              <a:rPr lang="en-US"/>
              <a:t>Gambia  </a:t>
            </a:r>
            <a:r>
              <a:rPr lang="en-US" spc="-5">
                <a:latin typeface="Wingdings 2"/>
                <a:cs typeface="Wingdings 2"/>
              </a:rPr>
              <a:t></a:t>
            </a:r>
            <a:r>
              <a:rPr lang="en-US" spc="180">
                <a:latin typeface="Times New Roman"/>
                <a:cs typeface="Times New Roman"/>
              </a:rPr>
              <a:t> </a:t>
            </a:r>
            <a:r>
              <a:rPr lang="en-US" spc="-5"/>
              <a:t>KEMRI/CDC</a:t>
            </a:r>
            <a:endParaRPr sz="1600" spc="-5"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title"/>
          </p:nvPr>
        </p:nvSpPr>
        <p:spPr>
          <a:xfrm>
            <a:off x="2209800" y="279909"/>
            <a:ext cx="6934200" cy="566181"/>
          </a:xfrm>
          <a:prstGeom prst="rect">
            <a:avLst/>
          </a:prstGeom>
        </p:spPr>
        <p:txBody>
          <a:bodyPr vert="horz" wrap="square" lIns="0" tIns="12065" rIns="0" bIns="0" rtlCol="0" anchor="ctr">
            <a:spAutoFit/>
          </a:bodyPr>
          <a:lstStyle/>
          <a:p>
            <a:pPr marL="12700" algn="ctr">
              <a:lnSpc>
                <a:spcPct val="100000"/>
              </a:lnSpc>
              <a:spcBef>
                <a:spcPts val="95"/>
              </a:spcBef>
            </a:pPr>
            <a:r>
              <a:rPr lang="en-GB" sz="3600" b="1" spc="-5" dirty="0">
                <a:solidFill>
                  <a:srgbClr val="548ED4"/>
                </a:solidFill>
                <a:latin typeface="Arial"/>
                <a:cs typeface="Arial"/>
              </a:rPr>
              <a:t>PRESENTATION OUTLINE</a:t>
            </a:r>
            <a:endParaRPr sz="3600" b="1" spc="-5" dirty="0">
              <a:solidFill>
                <a:srgbClr val="548ED4"/>
              </a:solidFill>
              <a:latin typeface="Arial"/>
              <a:cs typeface="Arial"/>
            </a:endParaRPr>
          </a:p>
        </p:txBody>
      </p:sp>
      <p:sp>
        <p:nvSpPr>
          <p:cNvPr id="39" name="object 39"/>
          <p:cNvSpPr txBox="1"/>
          <p:nvPr/>
        </p:nvSpPr>
        <p:spPr>
          <a:xfrm>
            <a:off x="1981200" y="1219200"/>
            <a:ext cx="8534400" cy="825226"/>
          </a:xfrm>
          <a:prstGeom prst="rect">
            <a:avLst/>
          </a:prstGeom>
        </p:spPr>
        <p:txBody>
          <a:bodyPr vert="horz" wrap="square" lIns="0" tIns="12065" rIns="0" bIns="0" rtlCol="0">
            <a:spAutoFit/>
          </a:bodyPr>
          <a:lstStyle/>
          <a:p>
            <a:pPr marL="12700">
              <a:spcBef>
                <a:spcPts val="95"/>
              </a:spcBef>
              <a:buClr>
                <a:srgbClr val="9A044A"/>
              </a:buClr>
              <a:tabLst>
                <a:tab pos="300355" algn="l"/>
                <a:tab pos="300990" algn="l"/>
              </a:tabLst>
            </a:pPr>
            <a:endParaRPr lang="en-GB" sz="2400" dirty="0">
              <a:solidFill>
                <a:schemeClr val="tx2">
                  <a:lumMod val="60000"/>
                  <a:lumOff val="40000"/>
                </a:schemeClr>
              </a:solidFill>
              <a:latin typeface="Arial" panose="020B0604020202020204" pitchFamily="34" charset="0"/>
              <a:cs typeface="Arial" panose="020B0604020202020204" pitchFamily="34" charset="0"/>
            </a:endParaRPr>
          </a:p>
          <a:p>
            <a:pPr marL="469900" lvl="1">
              <a:spcBef>
                <a:spcPts val="95"/>
              </a:spcBef>
              <a:buClr>
                <a:srgbClr val="9A044A"/>
              </a:buClr>
              <a:tabLst>
                <a:tab pos="300355" algn="l"/>
                <a:tab pos="300990" algn="l"/>
              </a:tabLst>
            </a:pPr>
            <a:endParaRPr lang="en-US" sz="2800" dirty="0"/>
          </a:p>
        </p:txBody>
      </p:sp>
      <p:pic>
        <p:nvPicPr>
          <p:cNvPr id="7" name="Picture 2" descr="Image result for vaccin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9666" y="6019942"/>
            <a:ext cx="1117411" cy="8380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6547" y="0"/>
            <a:ext cx="13637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6">
            <a:extLst>
              <a:ext uri="{FF2B5EF4-FFF2-40B4-BE49-F238E27FC236}">
                <a16:creationId xmlns:a16="http://schemas.microsoft.com/office/drawing/2014/main" id="{6A899A98-B889-4B22-9858-BE809A63D1C4}"/>
              </a:ext>
            </a:extLst>
          </p:cNvPr>
          <p:cNvSpPr/>
          <p:nvPr/>
        </p:nvSpPr>
        <p:spPr>
          <a:xfrm>
            <a:off x="3273610" y="1674000"/>
            <a:ext cx="5774719" cy="612000"/>
          </a:xfrm>
          <a:prstGeom prst="round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lIns="104306" tIns="52153" rIns="104306" bIns="52153" rtlCol="0" anchor="ctr"/>
          <a:lstStyle/>
          <a:p>
            <a:pPr>
              <a:lnSpc>
                <a:spcPct val="80000"/>
              </a:lnSpc>
            </a:pPr>
            <a:r>
              <a:rPr lang="en-US" sz="3600" spc="-5" dirty="0">
                <a:solidFill>
                  <a:srgbClr val="548ED4"/>
                </a:solidFill>
                <a:latin typeface="Arial"/>
                <a:ea typeface="+mj-ea"/>
                <a:cs typeface="Arial"/>
              </a:rPr>
              <a:t>Introduction</a:t>
            </a:r>
          </a:p>
        </p:txBody>
      </p:sp>
      <p:sp>
        <p:nvSpPr>
          <p:cNvPr id="11" name="Rounded Rectangle 8">
            <a:extLst>
              <a:ext uri="{FF2B5EF4-FFF2-40B4-BE49-F238E27FC236}">
                <a16:creationId xmlns:a16="http://schemas.microsoft.com/office/drawing/2014/main" id="{3540CE46-09E6-4267-9542-521EB9025E62}"/>
              </a:ext>
            </a:extLst>
          </p:cNvPr>
          <p:cNvSpPr/>
          <p:nvPr/>
        </p:nvSpPr>
        <p:spPr>
          <a:xfrm>
            <a:off x="3304944" y="2969400"/>
            <a:ext cx="5743385" cy="612000"/>
          </a:xfrm>
          <a:prstGeom prst="round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lIns="104306" tIns="52153" rIns="104306" bIns="52153" rtlCol="0" anchor="ctr"/>
          <a:lstStyle/>
          <a:p>
            <a:pPr>
              <a:lnSpc>
                <a:spcPct val="80000"/>
              </a:lnSpc>
            </a:pPr>
            <a:r>
              <a:rPr lang="en-GB" sz="3600" spc="-5" dirty="0">
                <a:solidFill>
                  <a:srgbClr val="548ED4"/>
                </a:solidFill>
                <a:latin typeface="Arial"/>
                <a:ea typeface="+mj-ea"/>
                <a:cs typeface="Arial"/>
              </a:rPr>
              <a:t>Monitoring Tools </a:t>
            </a:r>
            <a:endParaRPr lang="en-US" sz="3600" spc="-5" dirty="0">
              <a:solidFill>
                <a:srgbClr val="548ED4"/>
              </a:solidFill>
              <a:latin typeface="Arial"/>
              <a:ea typeface="+mj-ea"/>
              <a:cs typeface="Arial"/>
            </a:endParaRPr>
          </a:p>
        </p:txBody>
      </p:sp>
      <p:sp>
        <p:nvSpPr>
          <p:cNvPr id="12" name="Rounded Rectangle 11">
            <a:extLst>
              <a:ext uri="{FF2B5EF4-FFF2-40B4-BE49-F238E27FC236}">
                <a16:creationId xmlns:a16="http://schemas.microsoft.com/office/drawing/2014/main" id="{83666B35-0CB4-4AC6-818F-58EC0399E47C}"/>
              </a:ext>
            </a:extLst>
          </p:cNvPr>
          <p:cNvSpPr/>
          <p:nvPr/>
        </p:nvSpPr>
        <p:spPr>
          <a:xfrm>
            <a:off x="3287689" y="4348373"/>
            <a:ext cx="5743385" cy="612000"/>
          </a:xfrm>
          <a:prstGeom prst="round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lIns="104306" tIns="52153" rIns="104306" bIns="52153" rtlCol="0" anchor="ctr"/>
          <a:lstStyle/>
          <a:p>
            <a:pPr>
              <a:lnSpc>
                <a:spcPct val="80000"/>
              </a:lnSpc>
            </a:pPr>
            <a:r>
              <a:rPr lang="en-US" sz="3600" spc="-5" dirty="0">
                <a:solidFill>
                  <a:srgbClr val="548ED4"/>
                </a:solidFill>
                <a:latin typeface="Arial"/>
                <a:ea typeface="+mj-ea"/>
                <a:cs typeface="Arial"/>
              </a:rPr>
              <a:t>Evaluation Tools</a:t>
            </a:r>
          </a:p>
        </p:txBody>
      </p:sp>
      <p:pic>
        <p:nvPicPr>
          <p:cNvPr id="13" name="Picture 2" descr="C:\Documents and Settings\Emily Alldis\Local Settings\Temporary Internet Files\Content.IE5\9HL0L5ST\MC900434929[1].png">
            <a:extLst>
              <a:ext uri="{FF2B5EF4-FFF2-40B4-BE49-F238E27FC236}">
                <a16:creationId xmlns:a16="http://schemas.microsoft.com/office/drawing/2014/main" id="{9424DEEF-DF48-495C-9CFF-E2BC7C47167E}"/>
              </a:ext>
            </a:extLst>
          </p:cNvPr>
          <p:cNvPicPr>
            <a:picLocks noChangeAspect="1" noChangeArrowheads="1"/>
          </p:cNvPicPr>
          <p:nvPr/>
        </p:nvPicPr>
        <p:blipFill>
          <a:blip r:embed="rId4"/>
          <a:srcRect/>
          <a:stretch>
            <a:fillRect/>
          </a:stretch>
        </p:blipFill>
        <p:spPr bwMode="auto">
          <a:xfrm>
            <a:off x="2443076" y="1710000"/>
            <a:ext cx="576000" cy="576000"/>
          </a:xfrm>
          <a:prstGeom prst="rect">
            <a:avLst/>
          </a:prstGeom>
          <a:noFill/>
          <a:ln w="9525">
            <a:noFill/>
            <a:miter lim="800000"/>
            <a:headEnd/>
            <a:tailEnd/>
          </a:ln>
        </p:spPr>
      </p:pic>
      <p:pic>
        <p:nvPicPr>
          <p:cNvPr id="14" name="Picture 2" descr="C:\Documents and Settings\Emily Alldis\Local Settings\Temporary Internet Files\Content.IE5\9HL0L5ST\MC900434929[1].png">
            <a:extLst>
              <a:ext uri="{FF2B5EF4-FFF2-40B4-BE49-F238E27FC236}">
                <a16:creationId xmlns:a16="http://schemas.microsoft.com/office/drawing/2014/main" id="{E24A5195-B5B6-4CB9-8926-9644C265FCDF}"/>
              </a:ext>
            </a:extLst>
          </p:cNvPr>
          <p:cNvPicPr>
            <a:picLocks noChangeAspect="1" noChangeArrowheads="1"/>
          </p:cNvPicPr>
          <p:nvPr/>
        </p:nvPicPr>
        <p:blipFill>
          <a:blip r:embed="rId4"/>
          <a:srcRect/>
          <a:stretch>
            <a:fillRect/>
          </a:stretch>
        </p:blipFill>
        <p:spPr bwMode="auto">
          <a:xfrm>
            <a:off x="2595476" y="2983337"/>
            <a:ext cx="576000" cy="576000"/>
          </a:xfrm>
          <a:prstGeom prst="rect">
            <a:avLst/>
          </a:prstGeom>
          <a:noFill/>
          <a:ln w="9525">
            <a:noFill/>
            <a:miter lim="800000"/>
            <a:headEnd/>
            <a:tailEnd/>
          </a:ln>
        </p:spPr>
      </p:pic>
      <p:pic>
        <p:nvPicPr>
          <p:cNvPr id="15" name="Picture 2" descr="C:\Documents and Settings\Emily Alldis\Local Settings\Temporary Internet Files\Content.IE5\9HL0L5ST\MC900434929[1].png">
            <a:extLst>
              <a:ext uri="{FF2B5EF4-FFF2-40B4-BE49-F238E27FC236}">
                <a16:creationId xmlns:a16="http://schemas.microsoft.com/office/drawing/2014/main" id="{140619EA-5807-49C5-B19B-C95A6B40AA74}"/>
              </a:ext>
            </a:extLst>
          </p:cNvPr>
          <p:cNvPicPr>
            <a:picLocks noChangeAspect="1" noChangeArrowheads="1"/>
          </p:cNvPicPr>
          <p:nvPr/>
        </p:nvPicPr>
        <p:blipFill>
          <a:blip r:embed="rId4"/>
          <a:srcRect/>
          <a:stretch>
            <a:fillRect/>
          </a:stretch>
        </p:blipFill>
        <p:spPr bwMode="auto">
          <a:xfrm>
            <a:off x="2595476" y="4343400"/>
            <a:ext cx="576000" cy="576000"/>
          </a:xfrm>
          <a:prstGeom prst="rect">
            <a:avLst/>
          </a:prstGeom>
          <a:noFill/>
          <a:ln w="9525">
            <a:noFill/>
            <a:miter lim="800000"/>
            <a:headEnd/>
            <a:tailEnd/>
          </a:ln>
        </p:spPr>
      </p:pic>
      <p:sp>
        <p:nvSpPr>
          <p:cNvPr id="17" name="object 40">
            <a:extLst>
              <a:ext uri="{FF2B5EF4-FFF2-40B4-BE49-F238E27FC236}">
                <a16:creationId xmlns:a16="http://schemas.microsoft.com/office/drawing/2014/main" id="{23D063FB-2590-4926-876D-21E422430BEF}"/>
              </a:ext>
            </a:extLst>
          </p:cNvPr>
          <p:cNvSpPr txBox="1">
            <a:spLocks noGrp="1"/>
          </p:cNvSpPr>
          <p:nvPr>
            <p:ph type="ftr" sz="quarter" idx="5"/>
          </p:nvPr>
        </p:nvSpPr>
        <p:spPr>
          <a:xfrm>
            <a:off x="1471041" y="6610106"/>
            <a:ext cx="6083300" cy="192404"/>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1350"/>
              </a:lnSpc>
              <a:tabLst>
                <a:tab pos="1199515" algn="l"/>
                <a:tab pos="1918970" algn="l"/>
              </a:tabLst>
            </a:pPr>
            <a:r>
              <a:rPr lang="en-US" spc="-5"/>
              <a:t>accine </a:t>
            </a:r>
            <a:r>
              <a:rPr lang="en-US" spc="80"/>
              <a:t> </a:t>
            </a:r>
            <a:r>
              <a:rPr lang="en-US"/>
              <a:t>mpact</a:t>
            </a:r>
            <a:r>
              <a:rPr lang="en-US" spc="-5"/>
              <a:t> on	</a:t>
            </a:r>
            <a:r>
              <a:rPr lang="en-US"/>
              <a:t>iarrhea</a:t>
            </a:r>
            <a:r>
              <a:rPr lang="en-US" spc="-20"/>
              <a:t> </a:t>
            </a:r>
            <a:r>
              <a:rPr lang="en-US"/>
              <a:t>in	</a:t>
            </a:r>
            <a:r>
              <a:rPr lang="en-US" spc="-5"/>
              <a:t>frica:  UMB/CVD  </a:t>
            </a:r>
            <a:r>
              <a:rPr lang="en-US" spc="-5">
                <a:latin typeface="Wingdings 2"/>
                <a:cs typeface="Wingdings 2"/>
              </a:rPr>
              <a:t></a:t>
            </a:r>
            <a:r>
              <a:rPr lang="en-US" spc="-5">
                <a:latin typeface="Times New Roman"/>
                <a:cs typeface="Times New Roman"/>
              </a:rPr>
              <a:t>  </a:t>
            </a:r>
            <a:r>
              <a:rPr lang="en-US" spc="-5"/>
              <a:t>CVD-Mali  </a:t>
            </a:r>
            <a:r>
              <a:rPr lang="en-US" spc="-5">
                <a:latin typeface="Wingdings 2"/>
                <a:cs typeface="Wingdings 2"/>
              </a:rPr>
              <a:t></a:t>
            </a:r>
            <a:r>
              <a:rPr lang="en-US" spc="-5">
                <a:latin typeface="Times New Roman"/>
                <a:cs typeface="Times New Roman"/>
              </a:rPr>
              <a:t>  </a:t>
            </a:r>
            <a:r>
              <a:rPr lang="en-US" spc="-5"/>
              <a:t>MRC/The </a:t>
            </a:r>
            <a:r>
              <a:rPr lang="en-US"/>
              <a:t>Gambia  </a:t>
            </a:r>
            <a:r>
              <a:rPr lang="en-US" spc="-5">
                <a:latin typeface="Wingdings 2"/>
                <a:cs typeface="Wingdings 2"/>
              </a:rPr>
              <a:t></a:t>
            </a:r>
            <a:r>
              <a:rPr lang="en-US" spc="180">
                <a:latin typeface="Times New Roman"/>
                <a:cs typeface="Times New Roman"/>
              </a:rPr>
              <a:t> </a:t>
            </a:r>
            <a:r>
              <a:rPr lang="en-US" spc="-5"/>
              <a:t>KEMRI/CDC</a:t>
            </a:r>
            <a:endParaRPr sz="1600" spc="-5" dirty="0"/>
          </a:p>
        </p:txBody>
      </p:sp>
    </p:spTree>
    <p:extLst>
      <p:ext uri="{BB962C8B-B14F-4D97-AF65-F5344CB8AC3E}">
        <p14:creationId xmlns:p14="http://schemas.microsoft.com/office/powerpoint/2010/main" val="376865266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title"/>
          </p:nvPr>
        </p:nvSpPr>
        <p:spPr>
          <a:xfrm>
            <a:off x="2209800" y="279909"/>
            <a:ext cx="6934200" cy="566181"/>
          </a:xfrm>
          <a:prstGeom prst="rect">
            <a:avLst/>
          </a:prstGeom>
        </p:spPr>
        <p:txBody>
          <a:bodyPr vert="horz" wrap="square" lIns="0" tIns="12065" rIns="0" bIns="0" rtlCol="0" anchor="ctr">
            <a:spAutoFit/>
          </a:bodyPr>
          <a:lstStyle/>
          <a:p>
            <a:pPr marL="12700" algn="ctr">
              <a:lnSpc>
                <a:spcPct val="100000"/>
              </a:lnSpc>
              <a:spcBef>
                <a:spcPts val="95"/>
              </a:spcBef>
            </a:pPr>
            <a:r>
              <a:rPr lang="en-GB" sz="3600" b="1" spc="-5" dirty="0">
                <a:solidFill>
                  <a:srgbClr val="548ED4"/>
                </a:solidFill>
                <a:latin typeface="Arial"/>
                <a:cs typeface="Arial"/>
              </a:rPr>
              <a:t>Introduction </a:t>
            </a:r>
            <a:endParaRPr sz="3600" dirty="0">
              <a:latin typeface="Arial"/>
              <a:cs typeface="Arial"/>
            </a:endParaRPr>
          </a:p>
        </p:txBody>
      </p:sp>
      <p:sp>
        <p:nvSpPr>
          <p:cNvPr id="39" name="object 39"/>
          <p:cNvSpPr txBox="1"/>
          <p:nvPr/>
        </p:nvSpPr>
        <p:spPr>
          <a:xfrm>
            <a:off x="1981200" y="1219201"/>
            <a:ext cx="8534400" cy="5346977"/>
          </a:xfrm>
          <a:prstGeom prst="rect">
            <a:avLst/>
          </a:prstGeom>
        </p:spPr>
        <p:txBody>
          <a:bodyPr vert="horz" wrap="square" lIns="0" tIns="12065" rIns="0" bIns="0" rtlCol="0">
            <a:spAutoFit/>
          </a:bodyPr>
          <a:lstStyle/>
          <a:p>
            <a:pPr marL="469900" indent="-457200">
              <a:spcBef>
                <a:spcPts val="95"/>
              </a:spcBef>
              <a:buClr>
                <a:srgbClr val="9A044A"/>
              </a:buClr>
              <a:buFont typeface="Wingdings" panose="05000000000000000000" pitchFamily="2" charset="2"/>
              <a:buChar char="q"/>
              <a:tabLst>
                <a:tab pos="300355" algn="l"/>
                <a:tab pos="300990" algn="l"/>
              </a:tabLst>
            </a:pPr>
            <a:r>
              <a:rPr lang="en-US" sz="2400" dirty="0">
                <a:solidFill>
                  <a:schemeClr val="tx2">
                    <a:lumMod val="60000"/>
                    <a:lumOff val="40000"/>
                  </a:schemeClr>
                </a:solidFill>
                <a:latin typeface="Arial" panose="020B0604020202020204" pitchFamily="34" charset="0"/>
                <a:cs typeface="Arial" panose="020B0604020202020204" pitchFamily="34" charset="0"/>
              </a:rPr>
              <a:t>Monitoring</a:t>
            </a:r>
          </a:p>
          <a:p>
            <a:pPr marL="927100" lvl="1" indent="-457200">
              <a:spcBef>
                <a:spcPts val="95"/>
              </a:spcBef>
              <a:buClr>
                <a:srgbClr val="9A044A"/>
              </a:buClr>
              <a:buFont typeface="Courier New" panose="02070309020205020404" pitchFamily="49" charset="0"/>
              <a:buChar char="o"/>
              <a:tabLst>
                <a:tab pos="300355" algn="l"/>
                <a:tab pos="300990" algn="l"/>
              </a:tabLst>
            </a:pPr>
            <a:r>
              <a:rPr lang="en-US" sz="2400" dirty="0">
                <a:solidFill>
                  <a:schemeClr val="tx2">
                    <a:lumMod val="60000"/>
                    <a:lumOff val="40000"/>
                  </a:schemeClr>
                </a:solidFill>
                <a:latin typeface="Arial" panose="020B0604020202020204" pitchFamily="34" charset="0"/>
                <a:cs typeface="Arial" panose="020B0604020202020204" pitchFamily="34" charset="0"/>
              </a:rPr>
              <a:t>Involves  the systematic collection of routine data that measure progress toward achieving program objectives</a:t>
            </a:r>
          </a:p>
          <a:p>
            <a:pPr marL="927100" lvl="1" indent="-457200">
              <a:spcBef>
                <a:spcPts val="95"/>
              </a:spcBef>
              <a:buClr>
                <a:srgbClr val="9A044A"/>
              </a:buClr>
              <a:buFont typeface="Courier New" panose="02070309020205020404" pitchFamily="49" charset="0"/>
              <a:buChar char="o"/>
              <a:tabLst>
                <a:tab pos="300355" algn="l"/>
                <a:tab pos="300990" algn="l"/>
              </a:tabLst>
            </a:pPr>
            <a:r>
              <a:rPr lang="en-US" sz="2400" dirty="0">
                <a:solidFill>
                  <a:schemeClr val="tx2">
                    <a:lumMod val="60000"/>
                    <a:lumOff val="40000"/>
                  </a:schemeClr>
                </a:solidFill>
                <a:latin typeface="Arial" panose="020B0604020202020204" pitchFamily="34" charset="0"/>
                <a:cs typeface="Arial" panose="020B0604020202020204" pitchFamily="34" charset="0"/>
              </a:rPr>
              <a:t>It is used to track changes in program performance over time</a:t>
            </a:r>
          </a:p>
          <a:p>
            <a:pPr marL="927100" lvl="1" indent="-457200">
              <a:spcBef>
                <a:spcPts val="95"/>
              </a:spcBef>
              <a:buClr>
                <a:srgbClr val="9A044A"/>
              </a:buClr>
              <a:buFont typeface="Courier New" panose="02070309020205020404" pitchFamily="49" charset="0"/>
              <a:buChar char="o"/>
              <a:tabLst>
                <a:tab pos="300355" algn="l"/>
                <a:tab pos="300990" algn="l"/>
              </a:tabLst>
            </a:pPr>
            <a:endParaRPr lang="en-US" sz="24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endParaRPr lang="en-US" sz="24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r>
              <a:rPr lang="en-GB" sz="2400" dirty="0">
                <a:solidFill>
                  <a:schemeClr val="tx2">
                    <a:lumMod val="60000"/>
                    <a:lumOff val="40000"/>
                  </a:schemeClr>
                </a:solidFill>
                <a:latin typeface="Arial" panose="020B0604020202020204" pitchFamily="34" charset="0"/>
                <a:cs typeface="Arial" panose="020B0604020202020204" pitchFamily="34" charset="0"/>
              </a:rPr>
              <a:t>Evaluation</a:t>
            </a:r>
          </a:p>
          <a:p>
            <a:pPr marL="812800" lvl="1" indent="-342900">
              <a:spcBef>
                <a:spcPts val="95"/>
              </a:spcBef>
              <a:buClr>
                <a:srgbClr val="9A044A"/>
              </a:buClr>
              <a:buFont typeface="Courier New" panose="02070309020205020404" pitchFamily="49" charset="0"/>
              <a:buChar char="o"/>
              <a:tabLst>
                <a:tab pos="300355" algn="l"/>
                <a:tab pos="300990" algn="l"/>
              </a:tabLst>
            </a:pPr>
            <a:r>
              <a:rPr lang="en-US" sz="2400" dirty="0">
                <a:solidFill>
                  <a:schemeClr val="tx2">
                    <a:lumMod val="60000"/>
                    <a:lumOff val="40000"/>
                  </a:schemeClr>
                </a:solidFill>
                <a:latin typeface="Arial" panose="020B0604020202020204" pitchFamily="34" charset="0"/>
                <a:cs typeface="Arial" panose="020B0604020202020204" pitchFamily="34" charset="0"/>
              </a:rPr>
              <a:t>Measures how well the program activities have met expected objectives and/or the extent to which changes in outcomes can be attributed to the program or intervention</a:t>
            </a:r>
          </a:p>
          <a:p>
            <a:pPr marL="355600" indent="-342900">
              <a:spcBef>
                <a:spcPts val="95"/>
              </a:spcBef>
              <a:buClr>
                <a:srgbClr val="9A044A"/>
              </a:buClr>
              <a:buFont typeface="Courier New" panose="02070309020205020404" pitchFamily="49" charset="0"/>
              <a:buChar char="o"/>
              <a:tabLst>
                <a:tab pos="300355" algn="l"/>
                <a:tab pos="300990" algn="l"/>
              </a:tabLst>
            </a:pPr>
            <a:endParaRPr lang="en-GB" sz="2400" dirty="0">
              <a:solidFill>
                <a:schemeClr val="tx2">
                  <a:lumMod val="60000"/>
                  <a:lumOff val="40000"/>
                </a:schemeClr>
              </a:solidFill>
              <a:latin typeface="Arial" panose="020B0604020202020204" pitchFamily="34" charset="0"/>
              <a:cs typeface="Arial" panose="020B0604020202020204" pitchFamily="34" charset="0"/>
            </a:endParaRPr>
          </a:p>
          <a:p>
            <a:pPr marL="469900" lvl="1">
              <a:spcBef>
                <a:spcPts val="95"/>
              </a:spcBef>
              <a:buClr>
                <a:srgbClr val="9A044A"/>
              </a:buClr>
              <a:tabLst>
                <a:tab pos="300355" algn="l"/>
                <a:tab pos="300990" algn="l"/>
              </a:tabLst>
            </a:pPr>
            <a:endParaRPr lang="en-US" sz="2800" dirty="0"/>
          </a:p>
        </p:txBody>
      </p:sp>
      <p:pic>
        <p:nvPicPr>
          <p:cNvPr id="7" name="Picture 2" descr="Image result for vaccin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9666" y="6019942"/>
            <a:ext cx="1117411" cy="8380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6547" y="0"/>
            <a:ext cx="13637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ject 40">
            <a:extLst>
              <a:ext uri="{FF2B5EF4-FFF2-40B4-BE49-F238E27FC236}">
                <a16:creationId xmlns:a16="http://schemas.microsoft.com/office/drawing/2014/main" id="{70FC54D2-EE0F-40A5-A7A5-F2DE2194D57E}"/>
              </a:ext>
            </a:extLst>
          </p:cNvPr>
          <p:cNvSpPr txBox="1">
            <a:spLocks noGrp="1"/>
          </p:cNvSpPr>
          <p:nvPr>
            <p:ph type="ftr" sz="quarter" idx="5"/>
          </p:nvPr>
        </p:nvSpPr>
        <p:spPr>
          <a:xfrm>
            <a:off x="1471041" y="6610106"/>
            <a:ext cx="6083300" cy="192404"/>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1350"/>
              </a:lnSpc>
              <a:tabLst>
                <a:tab pos="1199515" algn="l"/>
                <a:tab pos="1918970" algn="l"/>
              </a:tabLst>
            </a:pPr>
            <a:r>
              <a:rPr lang="en-US" spc="-5"/>
              <a:t>accine </a:t>
            </a:r>
            <a:r>
              <a:rPr lang="en-US" spc="80"/>
              <a:t> </a:t>
            </a:r>
            <a:r>
              <a:rPr lang="en-US"/>
              <a:t>mpact</a:t>
            </a:r>
            <a:r>
              <a:rPr lang="en-US" spc="-5"/>
              <a:t> on	</a:t>
            </a:r>
            <a:r>
              <a:rPr lang="en-US"/>
              <a:t>iarrhea</a:t>
            </a:r>
            <a:r>
              <a:rPr lang="en-US" spc="-20"/>
              <a:t> </a:t>
            </a:r>
            <a:r>
              <a:rPr lang="en-US"/>
              <a:t>in	</a:t>
            </a:r>
            <a:r>
              <a:rPr lang="en-US" spc="-5"/>
              <a:t>frica:  UMB/CVD  </a:t>
            </a:r>
            <a:r>
              <a:rPr lang="en-US" spc="-5">
                <a:latin typeface="Wingdings 2"/>
                <a:cs typeface="Wingdings 2"/>
              </a:rPr>
              <a:t></a:t>
            </a:r>
            <a:r>
              <a:rPr lang="en-US" spc="-5">
                <a:latin typeface="Times New Roman"/>
                <a:cs typeface="Times New Roman"/>
              </a:rPr>
              <a:t>  </a:t>
            </a:r>
            <a:r>
              <a:rPr lang="en-US" spc="-5"/>
              <a:t>CVD-Mali  </a:t>
            </a:r>
            <a:r>
              <a:rPr lang="en-US" spc="-5">
                <a:latin typeface="Wingdings 2"/>
                <a:cs typeface="Wingdings 2"/>
              </a:rPr>
              <a:t></a:t>
            </a:r>
            <a:r>
              <a:rPr lang="en-US" spc="-5">
                <a:latin typeface="Times New Roman"/>
                <a:cs typeface="Times New Roman"/>
              </a:rPr>
              <a:t>  </a:t>
            </a:r>
            <a:r>
              <a:rPr lang="en-US" spc="-5"/>
              <a:t>MRC/The </a:t>
            </a:r>
            <a:r>
              <a:rPr lang="en-US"/>
              <a:t>Gambia  </a:t>
            </a:r>
            <a:r>
              <a:rPr lang="en-US" spc="-5">
                <a:latin typeface="Wingdings 2"/>
                <a:cs typeface="Wingdings 2"/>
              </a:rPr>
              <a:t></a:t>
            </a:r>
            <a:r>
              <a:rPr lang="en-US" spc="180">
                <a:latin typeface="Times New Roman"/>
                <a:cs typeface="Times New Roman"/>
              </a:rPr>
              <a:t> </a:t>
            </a:r>
            <a:r>
              <a:rPr lang="en-US" spc="-5"/>
              <a:t>KEMRI/CDC</a:t>
            </a:r>
            <a:endParaRPr sz="1600" spc="-5" dirty="0"/>
          </a:p>
        </p:txBody>
      </p:sp>
    </p:spTree>
    <p:extLst>
      <p:ext uri="{BB962C8B-B14F-4D97-AF65-F5344CB8AC3E}">
        <p14:creationId xmlns:p14="http://schemas.microsoft.com/office/powerpoint/2010/main" val="1994784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1312863"/>
            <a:ext cx="7905750"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7989" y="1538289"/>
            <a:ext cx="465137"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2"/>
          <p:cNvSpPr txBox="1">
            <a:spLocks noChangeArrowheads="1"/>
          </p:cNvSpPr>
          <p:nvPr/>
        </p:nvSpPr>
        <p:spPr bwMode="auto">
          <a:xfrm>
            <a:off x="1819276" y="5048250"/>
            <a:ext cx="84502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342900" indent="-342900" rtl="0" eaLnBrk="0" hangingPunct="0">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cs typeface="Arial" panose="020B0604020202020204" pitchFamily="34" charset="0"/>
              </a:defRPr>
            </a:lvl1pPr>
            <a:lvl2pPr marL="742950" indent="-285750" rtl="0" eaLnBrk="0" hangingPunct="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cs typeface="Arial" panose="020B0604020202020204" pitchFamily="34" charset="0"/>
              </a:defRPr>
            </a:lvl2pPr>
            <a:lvl3pPr marL="1143000" indent="-228600"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3pPr>
            <a:lvl4pPr marL="1600200" indent="-228600"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4pPr>
            <a:lvl5pPr marL="2057400" indent="-228600" algn="r" eaLnBrk="0" hangingPunct="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 typeface="Arial" panose="020B0604020202020204" pitchFamily="34" charset="0"/>
              <a:buChar char="•"/>
            </a:pPr>
            <a:r>
              <a:rPr lang="en-US" altLang="en-US" sz="1800" dirty="0">
                <a:solidFill>
                  <a:schemeClr val="tx1"/>
                </a:solidFill>
              </a:rPr>
              <a:t>Exposure to HPV infection early in adolescent life</a:t>
            </a:r>
          </a:p>
          <a:p>
            <a:pPr rtl="1" eaLnBrk="1" hangingPunct="1">
              <a:spcBef>
                <a:spcPct val="0"/>
              </a:spcBef>
              <a:buClrTx/>
              <a:buFont typeface="Arial" panose="020B0604020202020204" pitchFamily="34" charset="0"/>
              <a:buChar char="•"/>
            </a:pPr>
            <a:r>
              <a:rPr lang="en-US" altLang="en-US" sz="1800" dirty="0">
                <a:solidFill>
                  <a:schemeClr val="tx1"/>
                </a:solidFill>
              </a:rPr>
              <a:t>Progression to cervical pre-cancer stage</a:t>
            </a:r>
          </a:p>
          <a:p>
            <a:pPr rtl="1" eaLnBrk="1" hangingPunct="1">
              <a:spcBef>
                <a:spcPct val="0"/>
              </a:spcBef>
              <a:buClrTx/>
              <a:buFont typeface="Arial" panose="020B0604020202020204" pitchFamily="34" charset="0"/>
              <a:buChar char="•"/>
            </a:pPr>
            <a:r>
              <a:rPr lang="en-US" altLang="en-US" sz="1800" dirty="0">
                <a:solidFill>
                  <a:schemeClr val="tx1"/>
                </a:solidFill>
              </a:rPr>
              <a:t>Development of invasive cancer cells</a:t>
            </a:r>
            <a:endParaRPr lang="en-GB" altLang="en-US" sz="1800" dirty="0">
              <a:solidFill>
                <a:schemeClr val="tx1"/>
              </a:solidFill>
            </a:endParaRPr>
          </a:p>
        </p:txBody>
      </p:sp>
      <p:sp>
        <p:nvSpPr>
          <p:cNvPr id="21510" name="Text Box 1"/>
          <p:cNvSpPr txBox="1">
            <a:spLocks noChangeArrowheads="1"/>
          </p:cNvSpPr>
          <p:nvPr/>
        </p:nvSpPr>
        <p:spPr bwMode="auto">
          <a:xfrm>
            <a:off x="2212976" y="4498975"/>
            <a:ext cx="2144713" cy="319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defTabSz="1042988" rtl="0" eaLnBrk="0" hangingPunct="0">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cs typeface="Arial" panose="020B0604020202020204" pitchFamily="34" charset="0"/>
              </a:defRPr>
            </a:lvl1pPr>
            <a:lvl2pPr marL="742950" indent="-285750" defTabSz="1042988" rtl="0" eaLnBrk="0" hangingPunct="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cs typeface="Arial" panose="020B0604020202020204" pitchFamily="34" charset="0"/>
              </a:defRPr>
            </a:lvl2pPr>
            <a:lvl3pPr marL="11430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3pPr>
            <a:lvl4pPr marL="16002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4pPr>
            <a:lvl5pPr marL="2057400" indent="-228600" algn="r" defTabSz="1042988" eaLnBrk="0" hangingPunct="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rtl="1">
              <a:spcBef>
                <a:spcPct val="0"/>
              </a:spcBef>
              <a:buClrTx/>
              <a:buFontTx/>
              <a:buNone/>
            </a:pPr>
            <a:r>
              <a:rPr lang="en-US" altLang="en-US" sz="1400" u="sng">
                <a:solidFill>
                  <a:srgbClr val="FF0000"/>
                </a:solidFill>
                <a:latin typeface="Calibri" panose="020F0502020204030204" pitchFamily="34" charset="0"/>
                <a:ea typeface="Times New Roman" panose="02020603050405020304" pitchFamily="18" charset="0"/>
                <a:cs typeface="Calibri" panose="020F0502020204030204" pitchFamily="34" charset="0"/>
              </a:rPr>
              <a:t>PRIMARY PREVENTION</a:t>
            </a:r>
            <a:endParaRPr lang="en-US" altLang="en-US" sz="1400" u="sng">
              <a:solidFill>
                <a:srgbClr val="FF0000"/>
              </a:solidFill>
              <a:ea typeface="Times New Roman" panose="02020603050405020304" pitchFamily="18" charset="0"/>
              <a:cs typeface="Calibri" panose="020F0502020204030204" pitchFamily="34" charset="0"/>
            </a:endParaRPr>
          </a:p>
        </p:txBody>
      </p:sp>
      <p:sp>
        <p:nvSpPr>
          <p:cNvPr id="21511" name="Right Brace 14"/>
          <p:cNvSpPr>
            <a:spLocks/>
          </p:cNvSpPr>
          <p:nvPr/>
        </p:nvSpPr>
        <p:spPr bwMode="auto">
          <a:xfrm rot="5400000">
            <a:off x="5463382" y="3113882"/>
            <a:ext cx="733425" cy="2097088"/>
          </a:xfrm>
          <a:prstGeom prst="rightBrace">
            <a:avLst>
              <a:gd name="adj1" fmla="val 8353"/>
              <a:gd name="adj2" fmla="val 50000"/>
            </a:avLst>
          </a:prstGeom>
          <a:noFill/>
          <a:ln w="38100" algn="ctr">
            <a:solidFill>
              <a:srgbClr val="281F99"/>
            </a:solidFill>
            <a:round/>
            <a:headEnd/>
            <a:tailEnd/>
          </a:ln>
          <a:extLst>
            <a:ext uri="{909E8E84-426E-40DD-AFC4-6F175D3DCCD1}">
              <a14:hiddenFill xmlns:a14="http://schemas.microsoft.com/office/drawing/2010/main">
                <a:solidFill>
                  <a:srgbClr val="FFFFFF"/>
                </a:solidFill>
              </a14:hiddenFill>
            </a:ext>
          </a:extLst>
        </p:spPr>
        <p:txBody>
          <a:bodyPr lIns="80147" tIns="40074" rIns="80147" bIns="40074"/>
          <a:lstStyle>
            <a:lvl1pPr defTabSz="1042988" rtl="0" eaLnBrk="0" hangingPunct="0">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cs typeface="Arial" panose="020B0604020202020204" pitchFamily="34" charset="0"/>
              </a:defRPr>
            </a:lvl1pPr>
            <a:lvl2pPr marL="742950" indent="-285750" defTabSz="1042988" rtl="0" eaLnBrk="0" hangingPunct="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cs typeface="Arial" panose="020B0604020202020204" pitchFamily="34" charset="0"/>
              </a:defRPr>
            </a:lvl2pPr>
            <a:lvl3pPr marL="11430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3pPr>
            <a:lvl4pPr marL="16002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4pPr>
            <a:lvl5pPr marL="2057400" indent="-228600" algn="r" defTabSz="1042988" eaLnBrk="0" hangingPunct="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rtl="1" eaLnBrk="1" hangingPunct="1">
              <a:spcBef>
                <a:spcPct val="0"/>
              </a:spcBef>
              <a:buClrTx/>
              <a:buFontTx/>
              <a:buNone/>
            </a:pPr>
            <a:endParaRPr lang="en-US" altLang="en-US" sz="3900"/>
          </a:p>
        </p:txBody>
      </p:sp>
      <p:sp>
        <p:nvSpPr>
          <p:cNvPr id="21512" name="Right Brace 15"/>
          <p:cNvSpPr>
            <a:spLocks/>
          </p:cNvSpPr>
          <p:nvPr/>
        </p:nvSpPr>
        <p:spPr bwMode="auto">
          <a:xfrm rot="5400000">
            <a:off x="8009732" y="2829720"/>
            <a:ext cx="733425" cy="2671762"/>
          </a:xfrm>
          <a:prstGeom prst="rightBrace">
            <a:avLst>
              <a:gd name="adj1" fmla="val 8331"/>
              <a:gd name="adj2" fmla="val 50000"/>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80147" tIns="40074" rIns="80147" bIns="40074"/>
          <a:lstStyle>
            <a:lvl1pPr defTabSz="1042988" rtl="0" eaLnBrk="0" hangingPunct="0">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cs typeface="Arial" panose="020B0604020202020204" pitchFamily="34" charset="0"/>
              </a:defRPr>
            </a:lvl1pPr>
            <a:lvl2pPr marL="742950" indent="-285750" defTabSz="1042988" rtl="0" eaLnBrk="0" hangingPunct="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cs typeface="Arial" panose="020B0604020202020204" pitchFamily="34" charset="0"/>
              </a:defRPr>
            </a:lvl2pPr>
            <a:lvl3pPr marL="11430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3pPr>
            <a:lvl4pPr marL="16002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4pPr>
            <a:lvl5pPr marL="2057400" indent="-228600" algn="r" defTabSz="1042988" eaLnBrk="0" hangingPunct="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rtl="1" eaLnBrk="1" hangingPunct="1">
              <a:spcBef>
                <a:spcPct val="0"/>
              </a:spcBef>
              <a:buClrTx/>
              <a:buFontTx/>
              <a:buNone/>
            </a:pPr>
            <a:endParaRPr lang="en-US" altLang="en-US" sz="3900"/>
          </a:p>
        </p:txBody>
      </p:sp>
      <p:sp>
        <p:nvSpPr>
          <p:cNvPr id="21513" name="Text Box 1"/>
          <p:cNvSpPr txBox="1">
            <a:spLocks noChangeArrowheads="1"/>
          </p:cNvSpPr>
          <p:nvPr/>
        </p:nvSpPr>
        <p:spPr bwMode="auto">
          <a:xfrm>
            <a:off x="4778375" y="4492625"/>
            <a:ext cx="2146300" cy="317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defTabSz="1042988" rtl="0" eaLnBrk="0" hangingPunct="0">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cs typeface="Arial" panose="020B0604020202020204" pitchFamily="34" charset="0"/>
              </a:defRPr>
            </a:lvl1pPr>
            <a:lvl2pPr marL="742950" indent="-285750" defTabSz="1042988" rtl="0" eaLnBrk="0" hangingPunct="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cs typeface="Arial" panose="020B0604020202020204" pitchFamily="34" charset="0"/>
              </a:defRPr>
            </a:lvl2pPr>
            <a:lvl3pPr marL="11430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3pPr>
            <a:lvl4pPr marL="16002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4pPr>
            <a:lvl5pPr marL="2057400" indent="-228600" algn="r" defTabSz="1042988" eaLnBrk="0" hangingPunct="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rtl="1">
              <a:spcBef>
                <a:spcPct val="0"/>
              </a:spcBef>
              <a:buClrTx/>
              <a:buFontTx/>
              <a:buNone/>
            </a:pPr>
            <a:r>
              <a:rPr lang="en-US" altLang="en-US" sz="1400" u="sng">
                <a:solidFill>
                  <a:srgbClr val="281F99"/>
                </a:solidFill>
                <a:latin typeface="Calibri" panose="020F0502020204030204" pitchFamily="34" charset="0"/>
                <a:ea typeface="Times New Roman" panose="02020603050405020304" pitchFamily="18" charset="0"/>
                <a:cs typeface="Calibri" panose="020F0502020204030204" pitchFamily="34" charset="0"/>
              </a:rPr>
              <a:t>SECONDARY PREVENTION</a:t>
            </a:r>
            <a:endParaRPr lang="en-US" altLang="en-US" sz="1400" u="sng">
              <a:solidFill>
                <a:srgbClr val="281F99"/>
              </a:solidFill>
              <a:ea typeface="Times New Roman" panose="02020603050405020304" pitchFamily="18" charset="0"/>
              <a:cs typeface="Calibri" panose="020F0502020204030204" pitchFamily="34" charset="0"/>
            </a:endParaRPr>
          </a:p>
        </p:txBody>
      </p:sp>
      <p:sp>
        <p:nvSpPr>
          <p:cNvPr id="21514" name="Text Box 1"/>
          <p:cNvSpPr txBox="1">
            <a:spLocks noChangeArrowheads="1"/>
          </p:cNvSpPr>
          <p:nvPr/>
        </p:nvSpPr>
        <p:spPr bwMode="auto">
          <a:xfrm>
            <a:off x="7294564" y="4497388"/>
            <a:ext cx="2147887" cy="317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defTabSz="1042988" rtl="0" eaLnBrk="0" hangingPunct="0">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cs typeface="Arial" panose="020B0604020202020204" pitchFamily="34" charset="0"/>
              </a:defRPr>
            </a:lvl1pPr>
            <a:lvl2pPr marL="742950" indent="-285750" defTabSz="1042988" rtl="0" eaLnBrk="0" hangingPunct="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cs typeface="Arial" panose="020B0604020202020204" pitchFamily="34" charset="0"/>
              </a:defRPr>
            </a:lvl2pPr>
            <a:lvl3pPr marL="11430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3pPr>
            <a:lvl4pPr marL="16002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4pPr>
            <a:lvl5pPr marL="2057400" indent="-228600" algn="r" defTabSz="1042988" eaLnBrk="0" hangingPunct="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rtl="1">
              <a:spcBef>
                <a:spcPct val="0"/>
              </a:spcBef>
              <a:buClrTx/>
              <a:buFontTx/>
              <a:buNone/>
            </a:pPr>
            <a:r>
              <a:rPr lang="en-US" altLang="en-US" sz="1400" u="sng">
                <a:solidFill>
                  <a:srgbClr val="00B050"/>
                </a:solidFill>
                <a:latin typeface="Calibri" panose="020F0502020204030204" pitchFamily="34" charset="0"/>
                <a:ea typeface="Times New Roman" panose="02020603050405020304" pitchFamily="18" charset="0"/>
                <a:cs typeface="Calibri" panose="020F0502020204030204" pitchFamily="34" charset="0"/>
              </a:rPr>
              <a:t>TERTIARY PREVENTION</a:t>
            </a:r>
            <a:endParaRPr lang="en-US" altLang="en-US" sz="1400" u="sng">
              <a:solidFill>
                <a:srgbClr val="00B050"/>
              </a:solidFill>
              <a:ea typeface="Times New Roman" panose="02020603050405020304" pitchFamily="18" charset="0"/>
              <a:cs typeface="Calibri" panose="020F0502020204030204" pitchFamily="34" charset="0"/>
            </a:endParaRPr>
          </a:p>
        </p:txBody>
      </p:sp>
      <p:sp>
        <p:nvSpPr>
          <p:cNvPr id="21515" name="Right Brace 2"/>
          <p:cNvSpPr>
            <a:spLocks/>
          </p:cNvSpPr>
          <p:nvPr/>
        </p:nvSpPr>
        <p:spPr bwMode="auto">
          <a:xfrm rot="5400000">
            <a:off x="2914651" y="3152776"/>
            <a:ext cx="735012" cy="2097087"/>
          </a:xfrm>
          <a:prstGeom prst="rightBrace">
            <a:avLst>
              <a:gd name="adj1" fmla="val 8335"/>
              <a:gd name="adj2" fmla="val 500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80147" tIns="40074" rIns="80147" bIns="40074"/>
          <a:lstStyle>
            <a:lvl1pPr defTabSz="1042988" rtl="0" eaLnBrk="0" hangingPunct="0">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cs typeface="Arial" panose="020B0604020202020204" pitchFamily="34" charset="0"/>
              </a:defRPr>
            </a:lvl1pPr>
            <a:lvl2pPr marL="742950" indent="-285750" defTabSz="1042988" rtl="0" eaLnBrk="0" hangingPunct="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cs typeface="Arial" panose="020B0604020202020204" pitchFamily="34" charset="0"/>
              </a:defRPr>
            </a:lvl2pPr>
            <a:lvl3pPr marL="11430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3pPr>
            <a:lvl4pPr marL="16002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4pPr>
            <a:lvl5pPr marL="2057400" indent="-228600" algn="r" defTabSz="1042988" eaLnBrk="0" hangingPunct="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rtl="1" eaLnBrk="1" hangingPunct="1">
              <a:spcBef>
                <a:spcPct val="0"/>
              </a:spcBef>
              <a:buClrTx/>
              <a:buFontTx/>
              <a:buNone/>
            </a:pPr>
            <a:endParaRPr lang="en-US" altLang="en-US" sz="3900"/>
          </a:p>
        </p:txBody>
      </p:sp>
      <p:sp>
        <p:nvSpPr>
          <p:cNvPr id="12" name="Title 3"/>
          <p:cNvSpPr txBox="1">
            <a:spLocks/>
          </p:cNvSpPr>
          <p:nvPr/>
        </p:nvSpPr>
        <p:spPr>
          <a:xfrm>
            <a:off x="2664619" y="109011"/>
            <a:ext cx="6934200" cy="523220"/>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b="1" dirty="0"/>
              <a:t>Natural history of cervical cancer </a:t>
            </a:r>
            <a:endParaRPr lang="en-US" sz="2800" b="1" dirty="0"/>
          </a:p>
        </p:txBody>
      </p:sp>
      <p:pic>
        <p:nvPicPr>
          <p:cNvPr id="1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a:stretch>
            <a:fillRect/>
          </a:stretch>
        </p:blipFill>
        <p:spPr>
          <a:xfrm>
            <a:off x="9644537" y="37757"/>
            <a:ext cx="872748" cy="680170"/>
          </a:xfrm>
          <a:prstGeom prst="rect">
            <a:avLst/>
          </a:prstGeom>
        </p:spPr>
      </p:pic>
    </p:spTree>
    <p:extLst>
      <p:ext uri="{BB962C8B-B14F-4D97-AF65-F5344CB8AC3E}">
        <p14:creationId xmlns:p14="http://schemas.microsoft.com/office/powerpoint/2010/main" val="1467261281"/>
      </p:ext>
    </p:extLst>
  </p:cSld>
  <p:clrMapOvr>
    <a:masterClrMapping/>
  </p:clrMapOvr>
  <p:transition spd="slow">
    <p:cove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title"/>
          </p:nvPr>
        </p:nvSpPr>
        <p:spPr>
          <a:xfrm>
            <a:off x="2209800" y="279909"/>
            <a:ext cx="6934200" cy="566181"/>
          </a:xfrm>
          <a:prstGeom prst="rect">
            <a:avLst/>
          </a:prstGeom>
        </p:spPr>
        <p:txBody>
          <a:bodyPr vert="horz" wrap="square" lIns="0" tIns="12065" rIns="0" bIns="0" rtlCol="0" anchor="ctr">
            <a:spAutoFit/>
          </a:bodyPr>
          <a:lstStyle/>
          <a:p>
            <a:pPr marL="12700" algn="ctr">
              <a:lnSpc>
                <a:spcPct val="100000"/>
              </a:lnSpc>
              <a:spcBef>
                <a:spcPts val="95"/>
              </a:spcBef>
            </a:pPr>
            <a:r>
              <a:rPr lang="en-GB" sz="3600" b="1" spc="-5" dirty="0">
                <a:solidFill>
                  <a:srgbClr val="548ED4"/>
                </a:solidFill>
                <a:latin typeface="Arial"/>
                <a:cs typeface="Arial"/>
              </a:rPr>
              <a:t>Monitoring Tools </a:t>
            </a:r>
            <a:endParaRPr sz="3600" dirty="0">
              <a:latin typeface="Arial"/>
              <a:cs typeface="Arial"/>
            </a:endParaRPr>
          </a:p>
        </p:txBody>
      </p:sp>
      <p:sp>
        <p:nvSpPr>
          <p:cNvPr id="39" name="object 39"/>
          <p:cNvSpPr txBox="1"/>
          <p:nvPr/>
        </p:nvSpPr>
        <p:spPr>
          <a:xfrm>
            <a:off x="1981200" y="1219201"/>
            <a:ext cx="8534400" cy="4251805"/>
          </a:xfrm>
          <a:prstGeom prst="rect">
            <a:avLst/>
          </a:prstGeom>
        </p:spPr>
        <p:txBody>
          <a:bodyPr vert="horz" wrap="square" lIns="0" tIns="12065" rIns="0" bIns="0" rtlCol="0">
            <a:spAutoFit/>
          </a:bodyPr>
          <a:lstStyle/>
          <a:p>
            <a:pPr marL="469900" indent="-457200">
              <a:spcBef>
                <a:spcPts val="95"/>
              </a:spcBef>
              <a:buClr>
                <a:srgbClr val="9A044A"/>
              </a:buClr>
              <a:buFont typeface="Wingdings" panose="05000000000000000000" pitchFamily="2" charset="2"/>
              <a:buChar char="q"/>
              <a:tabLst>
                <a:tab pos="300355" algn="l"/>
                <a:tab pos="300990" algn="l"/>
              </a:tabLst>
            </a:pPr>
            <a:r>
              <a:rPr lang="en-US" sz="2400" dirty="0">
                <a:solidFill>
                  <a:schemeClr val="tx2">
                    <a:lumMod val="60000"/>
                    <a:lumOff val="40000"/>
                  </a:schemeClr>
                </a:solidFill>
                <a:latin typeface="Arial" panose="020B0604020202020204" pitchFamily="34" charset="0"/>
                <a:cs typeface="Arial" panose="020B0604020202020204" pitchFamily="34" charset="0"/>
              </a:rPr>
              <a:t>Immunization register (HPV and MTUHA register)</a:t>
            </a:r>
          </a:p>
          <a:p>
            <a:pPr marL="469900" indent="-457200">
              <a:spcBef>
                <a:spcPts val="95"/>
              </a:spcBef>
              <a:buClr>
                <a:srgbClr val="9A044A"/>
              </a:buClr>
              <a:buFont typeface="Wingdings" panose="05000000000000000000" pitchFamily="2" charset="2"/>
              <a:buChar char="q"/>
              <a:tabLst>
                <a:tab pos="300355" algn="l"/>
                <a:tab pos="300990" algn="l"/>
              </a:tabLst>
            </a:pPr>
            <a:endParaRPr lang="en-US" sz="24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r>
              <a:rPr lang="en-GB" sz="2400" dirty="0">
                <a:solidFill>
                  <a:schemeClr val="tx2">
                    <a:lumMod val="60000"/>
                    <a:lumOff val="40000"/>
                  </a:schemeClr>
                </a:solidFill>
                <a:latin typeface="Arial" panose="020B0604020202020204" pitchFamily="34" charset="0"/>
                <a:cs typeface="Arial" panose="020B0604020202020204" pitchFamily="34" charset="0"/>
              </a:rPr>
              <a:t>Tally sheet</a:t>
            </a:r>
          </a:p>
          <a:p>
            <a:pPr marL="469900" indent="-457200">
              <a:spcBef>
                <a:spcPts val="95"/>
              </a:spcBef>
              <a:buClr>
                <a:srgbClr val="9A044A"/>
              </a:buClr>
              <a:buFont typeface="Wingdings" panose="05000000000000000000" pitchFamily="2" charset="2"/>
              <a:buChar char="q"/>
              <a:tabLst>
                <a:tab pos="300355" algn="l"/>
                <a:tab pos="300990" algn="l"/>
              </a:tabLst>
            </a:pPr>
            <a:endParaRPr lang="en-GB" sz="24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r>
              <a:rPr lang="en-GB" sz="2400" dirty="0">
                <a:solidFill>
                  <a:schemeClr val="tx2">
                    <a:lumMod val="60000"/>
                    <a:lumOff val="40000"/>
                  </a:schemeClr>
                </a:solidFill>
                <a:latin typeface="Arial" panose="020B0604020202020204" pitchFamily="34" charset="0"/>
                <a:cs typeface="Arial" panose="020B0604020202020204" pitchFamily="34" charset="0"/>
              </a:rPr>
              <a:t>Immunization card (Home-based Record) – HPV and Child health card</a:t>
            </a:r>
          </a:p>
          <a:p>
            <a:pPr marL="469900" indent="-457200">
              <a:spcBef>
                <a:spcPts val="95"/>
              </a:spcBef>
              <a:buClr>
                <a:srgbClr val="9A044A"/>
              </a:buClr>
              <a:buFont typeface="Wingdings" panose="05000000000000000000" pitchFamily="2" charset="2"/>
              <a:buChar char="q"/>
              <a:tabLst>
                <a:tab pos="300355" algn="l"/>
                <a:tab pos="300990" algn="l"/>
              </a:tabLst>
            </a:pPr>
            <a:endParaRPr lang="en-GB" sz="24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r>
              <a:rPr lang="en-GB" sz="2400" dirty="0">
                <a:solidFill>
                  <a:schemeClr val="tx2">
                    <a:lumMod val="60000"/>
                    <a:lumOff val="40000"/>
                  </a:schemeClr>
                </a:solidFill>
                <a:latin typeface="Arial" panose="020B0604020202020204" pitchFamily="34" charset="0"/>
                <a:cs typeface="Arial" panose="020B0604020202020204" pitchFamily="34" charset="0"/>
              </a:rPr>
              <a:t>Monthly summary Report</a:t>
            </a:r>
          </a:p>
          <a:p>
            <a:pPr marL="469900" indent="-457200">
              <a:spcBef>
                <a:spcPts val="95"/>
              </a:spcBef>
              <a:buClr>
                <a:srgbClr val="9A044A"/>
              </a:buClr>
              <a:buFont typeface="Wingdings" panose="05000000000000000000" pitchFamily="2" charset="2"/>
              <a:buChar char="q"/>
              <a:tabLst>
                <a:tab pos="300355" algn="l"/>
                <a:tab pos="300990" algn="l"/>
              </a:tabLst>
            </a:pPr>
            <a:endParaRPr lang="en-GB" sz="24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r>
              <a:rPr lang="en-US" sz="2400" dirty="0">
                <a:solidFill>
                  <a:schemeClr val="tx2">
                    <a:lumMod val="60000"/>
                    <a:lumOff val="40000"/>
                  </a:schemeClr>
                </a:solidFill>
                <a:latin typeface="Arial" panose="020B0604020202020204" pitchFamily="34" charset="0"/>
                <a:cs typeface="Arial" panose="020B0604020202020204" pitchFamily="34" charset="0"/>
              </a:rPr>
              <a:t>Electronic Tools (DVD-MT and EIS)</a:t>
            </a:r>
            <a:endParaRPr lang="en-GB" sz="2400" dirty="0">
              <a:solidFill>
                <a:schemeClr val="tx2">
                  <a:lumMod val="60000"/>
                  <a:lumOff val="40000"/>
                </a:schemeClr>
              </a:solidFill>
              <a:latin typeface="Arial" panose="020B0604020202020204" pitchFamily="34" charset="0"/>
              <a:cs typeface="Arial" panose="020B0604020202020204" pitchFamily="34" charset="0"/>
            </a:endParaRPr>
          </a:p>
          <a:p>
            <a:pPr marL="469900" lvl="1">
              <a:spcBef>
                <a:spcPts val="95"/>
              </a:spcBef>
              <a:buClr>
                <a:srgbClr val="9A044A"/>
              </a:buClr>
              <a:tabLst>
                <a:tab pos="300355" algn="l"/>
                <a:tab pos="300990" algn="l"/>
              </a:tabLst>
            </a:pPr>
            <a:endParaRPr lang="en-US" sz="2800" dirty="0"/>
          </a:p>
        </p:txBody>
      </p:sp>
      <p:pic>
        <p:nvPicPr>
          <p:cNvPr id="7" name="Picture 2" descr="Image result for vaccin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9666" y="6019942"/>
            <a:ext cx="1117411" cy="8380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6547" y="0"/>
            <a:ext cx="13637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ject 40">
            <a:extLst>
              <a:ext uri="{FF2B5EF4-FFF2-40B4-BE49-F238E27FC236}">
                <a16:creationId xmlns:a16="http://schemas.microsoft.com/office/drawing/2014/main" id="{70FC54D2-EE0F-40A5-A7A5-F2DE2194D57E}"/>
              </a:ext>
            </a:extLst>
          </p:cNvPr>
          <p:cNvSpPr txBox="1">
            <a:spLocks noGrp="1"/>
          </p:cNvSpPr>
          <p:nvPr>
            <p:ph type="ftr" sz="quarter" idx="5"/>
          </p:nvPr>
        </p:nvSpPr>
        <p:spPr>
          <a:xfrm>
            <a:off x="1471041" y="6610106"/>
            <a:ext cx="6083300" cy="192404"/>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1350"/>
              </a:lnSpc>
              <a:tabLst>
                <a:tab pos="1199515" algn="l"/>
                <a:tab pos="1918970" algn="l"/>
              </a:tabLst>
            </a:pPr>
            <a:r>
              <a:rPr lang="en-US" spc="-5"/>
              <a:t>accine </a:t>
            </a:r>
            <a:r>
              <a:rPr lang="en-US" spc="80"/>
              <a:t> </a:t>
            </a:r>
            <a:r>
              <a:rPr lang="en-US"/>
              <a:t>mpact</a:t>
            </a:r>
            <a:r>
              <a:rPr lang="en-US" spc="-5"/>
              <a:t> on	</a:t>
            </a:r>
            <a:r>
              <a:rPr lang="en-US"/>
              <a:t>iarrhea</a:t>
            </a:r>
            <a:r>
              <a:rPr lang="en-US" spc="-20"/>
              <a:t> </a:t>
            </a:r>
            <a:r>
              <a:rPr lang="en-US"/>
              <a:t>in	</a:t>
            </a:r>
            <a:r>
              <a:rPr lang="en-US" spc="-5"/>
              <a:t>frica:  UMB/CVD  </a:t>
            </a:r>
            <a:r>
              <a:rPr lang="en-US" spc="-5">
                <a:latin typeface="Wingdings 2"/>
                <a:cs typeface="Wingdings 2"/>
              </a:rPr>
              <a:t></a:t>
            </a:r>
            <a:r>
              <a:rPr lang="en-US" spc="-5">
                <a:latin typeface="Times New Roman"/>
                <a:cs typeface="Times New Roman"/>
              </a:rPr>
              <a:t>  </a:t>
            </a:r>
            <a:r>
              <a:rPr lang="en-US" spc="-5"/>
              <a:t>CVD-Mali  </a:t>
            </a:r>
            <a:r>
              <a:rPr lang="en-US" spc="-5">
                <a:latin typeface="Wingdings 2"/>
                <a:cs typeface="Wingdings 2"/>
              </a:rPr>
              <a:t></a:t>
            </a:r>
            <a:r>
              <a:rPr lang="en-US" spc="-5">
                <a:latin typeface="Times New Roman"/>
                <a:cs typeface="Times New Roman"/>
              </a:rPr>
              <a:t>  </a:t>
            </a:r>
            <a:r>
              <a:rPr lang="en-US" spc="-5"/>
              <a:t>MRC/The </a:t>
            </a:r>
            <a:r>
              <a:rPr lang="en-US"/>
              <a:t>Gambia  </a:t>
            </a:r>
            <a:r>
              <a:rPr lang="en-US" spc="-5">
                <a:latin typeface="Wingdings 2"/>
                <a:cs typeface="Wingdings 2"/>
              </a:rPr>
              <a:t></a:t>
            </a:r>
            <a:r>
              <a:rPr lang="en-US" spc="180">
                <a:latin typeface="Times New Roman"/>
                <a:cs typeface="Times New Roman"/>
              </a:rPr>
              <a:t> </a:t>
            </a:r>
            <a:r>
              <a:rPr lang="en-US" spc="-5"/>
              <a:t>KEMRI/CDC</a:t>
            </a:r>
            <a:endParaRPr sz="1600" spc="-5" dirty="0"/>
          </a:p>
        </p:txBody>
      </p:sp>
    </p:spTree>
    <p:extLst>
      <p:ext uri="{BB962C8B-B14F-4D97-AF65-F5344CB8AC3E}">
        <p14:creationId xmlns:p14="http://schemas.microsoft.com/office/powerpoint/2010/main" val="359853906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title"/>
          </p:nvPr>
        </p:nvSpPr>
        <p:spPr>
          <a:xfrm>
            <a:off x="2209800" y="307609"/>
            <a:ext cx="6934200" cy="510781"/>
          </a:xfrm>
          <a:prstGeom prst="rect">
            <a:avLst/>
          </a:prstGeom>
        </p:spPr>
        <p:txBody>
          <a:bodyPr vert="horz" wrap="square" lIns="0" tIns="12065" rIns="0" bIns="0" rtlCol="0" anchor="ctr">
            <a:spAutoFit/>
          </a:bodyPr>
          <a:lstStyle/>
          <a:p>
            <a:pPr marL="12700" algn="ctr">
              <a:spcBef>
                <a:spcPts val="95"/>
              </a:spcBef>
            </a:pPr>
            <a:r>
              <a:rPr lang="en-US" sz="3600" b="1" spc="-5" dirty="0">
                <a:solidFill>
                  <a:srgbClr val="548ED4"/>
                </a:solidFill>
                <a:latin typeface="Arial"/>
                <a:cs typeface="Arial"/>
              </a:rPr>
              <a:t>Immunization register</a:t>
            </a:r>
            <a:endParaRPr sz="3600" b="1" spc="-5" dirty="0">
              <a:solidFill>
                <a:srgbClr val="548ED4"/>
              </a:solidFill>
              <a:latin typeface="Arial"/>
              <a:cs typeface="Arial"/>
            </a:endParaRPr>
          </a:p>
        </p:txBody>
      </p:sp>
      <p:pic>
        <p:nvPicPr>
          <p:cNvPr id="7" name="Picture 2" descr="Image result for vaccin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9666" y="6019942"/>
            <a:ext cx="1117411" cy="8380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6547" y="0"/>
            <a:ext cx="13637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ject 40">
            <a:extLst>
              <a:ext uri="{FF2B5EF4-FFF2-40B4-BE49-F238E27FC236}">
                <a16:creationId xmlns:a16="http://schemas.microsoft.com/office/drawing/2014/main" id="{1BEDF918-A17A-4DCA-8203-C87A3DA0CD66}"/>
              </a:ext>
            </a:extLst>
          </p:cNvPr>
          <p:cNvSpPr txBox="1">
            <a:spLocks noGrp="1"/>
          </p:cNvSpPr>
          <p:nvPr>
            <p:ph type="ftr" sz="quarter" idx="5"/>
          </p:nvPr>
        </p:nvSpPr>
        <p:spPr>
          <a:xfrm>
            <a:off x="1471041" y="6610106"/>
            <a:ext cx="6083300" cy="192404"/>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1350"/>
              </a:lnSpc>
              <a:tabLst>
                <a:tab pos="1199515" algn="l"/>
                <a:tab pos="1918970" algn="l"/>
              </a:tabLst>
            </a:pPr>
            <a:r>
              <a:rPr lang="en-US" spc="-5"/>
              <a:t>accine </a:t>
            </a:r>
            <a:r>
              <a:rPr lang="en-US" spc="80"/>
              <a:t> </a:t>
            </a:r>
            <a:r>
              <a:rPr lang="en-US"/>
              <a:t>mpact</a:t>
            </a:r>
            <a:r>
              <a:rPr lang="en-US" spc="-5"/>
              <a:t> on	</a:t>
            </a:r>
            <a:r>
              <a:rPr lang="en-US"/>
              <a:t>iarrhea</a:t>
            </a:r>
            <a:r>
              <a:rPr lang="en-US" spc="-20"/>
              <a:t> </a:t>
            </a:r>
            <a:r>
              <a:rPr lang="en-US"/>
              <a:t>in	</a:t>
            </a:r>
            <a:r>
              <a:rPr lang="en-US" spc="-5"/>
              <a:t>frica:  UMB/CVD  </a:t>
            </a:r>
            <a:r>
              <a:rPr lang="en-US" spc="-5">
                <a:latin typeface="Wingdings 2"/>
                <a:cs typeface="Wingdings 2"/>
              </a:rPr>
              <a:t></a:t>
            </a:r>
            <a:r>
              <a:rPr lang="en-US" spc="-5">
                <a:latin typeface="Times New Roman"/>
                <a:cs typeface="Times New Roman"/>
              </a:rPr>
              <a:t>  </a:t>
            </a:r>
            <a:r>
              <a:rPr lang="en-US" spc="-5"/>
              <a:t>CVD-Mali  </a:t>
            </a:r>
            <a:r>
              <a:rPr lang="en-US" spc="-5">
                <a:latin typeface="Wingdings 2"/>
                <a:cs typeface="Wingdings 2"/>
              </a:rPr>
              <a:t></a:t>
            </a:r>
            <a:r>
              <a:rPr lang="en-US" spc="-5">
                <a:latin typeface="Times New Roman"/>
                <a:cs typeface="Times New Roman"/>
              </a:rPr>
              <a:t>  </a:t>
            </a:r>
            <a:r>
              <a:rPr lang="en-US" spc="-5"/>
              <a:t>MRC/The </a:t>
            </a:r>
            <a:r>
              <a:rPr lang="en-US"/>
              <a:t>Gambia  </a:t>
            </a:r>
            <a:r>
              <a:rPr lang="en-US" spc="-5">
                <a:latin typeface="Wingdings 2"/>
                <a:cs typeface="Wingdings 2"/>
              </a:rPr>
              <a:t></a:t>
            </a:r>
            <a:r>
              <a:rPr lang="en-US" spc="180">
                <a:latin typeface="Times New Roman"/>
                <a:cs typeface="Times New Roman"/>
              </a:rPr>
              <a:t> </a:t>
            </a:r>
            <a:r>
              <a:rPr lang="en-US" spc="-5"/>
              <a:t>KEMRI/CDC</a:t>
            </a:r>
            <a:endParaRPr sz="1600" spc="-5" dirty="0"/>
          </a:p>
        </p:txBody>
      </p:sp>
      <p:sp>
        <p:nvSpPr>
          <p:cNvPr id="39" name="object 39"/>
          <p:cNvSpPr txBox="1"/>
          <p:nvPr/>
        </p:nvSpPr>
        <p:spPr>
          <a:xfrm>
            <a:off x="1981200" y="1219201"/>
            <a:ext cx="8534400" cy="5285421"/>
          </a:xfrm>
          <a:prstGeom prst="rect">
            <a:avLst/>
          </a:prstGeom>
        </p:spPr>
        <p:txBody>
          <a:bodyPr vert="horz" wrap="square" lIns="0" tIns="12065" rIns="0" bIns="0" rtlCol="0">
            <a:spAutoFit/>
          </a:bodyPr>
          <a:lstStyle/>
          <a:p>
            <a:pPr marL="469900" indent="-457200">
              <a:spcBef>
                <a:spcPts val="95"/>
              </a:spcBef>
              <a:buClr>
                <a:srgbClr val="9A044A"/>
              </a:buClr>
              <a:buFont typeface="Wingdings" panose="05000000000000000000" pitchFamily="2" charset="2"/>
              <a:buChar char="q"/>
              <a:tabLst>
                <a:tab pos="300355" algn="l"/>
                <a:tab pos="300990" algn="l"/>
              </a:tabLst>
            </a:pPr>
            <a:r>
              <a:rPr lang="en-US" sz="2400" dirty="0">
                <a:solidFill>
                  <a:schemeClr val="tx2">
                    <a:lumMod val="60000"/>
                    <a:lumOff val="40000"/>
                  </a:schemeClr>
                </a:solidFill>
                <a:latin typeface="Arial" panose="020B0604020202020204" pitchFamily="34" charset="0"/>
                <a:cs typeface="Arial" panose="020B0604020202020204" pitchFamily="34" charset="0"/>
              </a:rPr>
              <a:t>Record doses given to an individual</a:t>
            </a:r>
          </a:p>
          <a:p>
            <a:pPr marL="469900" indent="-457200">
              <a:spcBef>
                <a:spcPts val="95"/>
              </a:spcBef>
              <a:buClr>
                <a:srgbClr val="9A044A"/>
              </a:buClr>
              <a:buFont typeface="Wingdings" panose="05000000000000000000" pitchFamily="2" charset="2"/>
              <a:buChar char="q"/>
              <a:tabLst>
                <a:tab pos="300355" algn="l"/>
                <a:tab pos="300990" algn="l"/>
              </a:tabLst>
            </a:pPr>
            <a:endParaRPr lang="en-US" sz="28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r>
              <a:rPr lang="en-US" sz="2400" dirty="0">
                <a:solidFill>
                  <a:schemeClr val="tx2">
                    <a:lumMod val="60000"/>
                    <a:lumOff val="40000"/>
                  </a:schemeClr>
                </a:solidFill>
                <a:latin typeface="Arial" panose="020B0604020202020204" pitchFamily="34" charset="0"/>
                <a:cs typeface="Arial" panose="020B0604020202020204" pitchFamily="34" charset="0"/>
              </a:rPr>
              <a:t>Helps health workers keep track of each dose that has been administered and the completion of the vaccination series</a:t>
            </a:r>
          </a:p>
          <a:p>
            <a:pPr marL="469900" indent="-457200">
              <a:spcBef>
                <a:spcPts val="95"/>
              </a:spcBef>
              <a:buClr>
                <a:srgbClr val="9A044A"/>
              </a:buClr>
              <a:buFont typeface="Wingdings" panose="05000000000000000000" pitchFamily="2" charset="2"/>
              <a:buChar char="q"/>
              <a:tabLst>
                <a:tab pos="300355" algn="l"/>
                <a:tab pos="300990" algn="l"/>
              </a:tabLst>
            </a:pPr>
            <a:endParaRPr lang="en-US" sz="24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r>
              <a:rPr lang="en-US" sz="2400" dirty="0">
                <a:solidFill>
                  <a:schemeClr val="tx2">
                    <a:lumMod val="60000"/>
                    <a:lumOff val="40000"/>
                  </a:schemeClr>
                </a:solidFill>
                <a:latin typeface="Arial" panose="020B0604020202020204" pitchFamily="34" charset="0"/>
                <a:cs typeface="Arial" panose="020B0604020202020204" pitchFamily="34" charset="0"/>
              </a:rPr>
              <a:t>The basis for tracking individual immunization status (should for example, the vaccination card be lost) and for tracking defaulters</a:t>
            </a:r>
          </a:p>
          <a:p>
            <a:pPr marL="469900" indent="-457200">
              <a:spcBef>
                <a:spcPts val="95"/>
              </a:spcBef>
              <a:buClr>
                <a:srgbClr val="9A044A"/>
              </a:buClr>
              <a:buFont typeface="Wingdings" panose="05000000000000000000" pitchFamily="2" charset="2"/>
              <a:buChar char="q"/>
              <a:tabLst>
                <a:tab pos="300355" algn="l"/>
                <a:tab pos="300990" algn="l"/>
              </a:tabLst>
            </a:pPr>
            <a:endParaRPr lang="en-US" sz="20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r>
              <a:rPr lang="en-US" sz="2400" dirty="0">
                <a:solidFill>
                  <a:schemeClr val="tx2">
                    <a:lumMod val="60000"/>
                    <a:lumOff val="40000"/>
                  </a:schemeClr>
                </a:solidFill>
                <a:latin typeface="Arial" panose="020B0604020202020204" pitchFamily="34" charset="0"/>
                <a:cs typeface="Arial" panose="020B0604020202020204" pitchFamily="34" charset="0"/>
              </a:rPr>
              <a:t>MTUHA register will be used for IPV Vaccine</a:t>
            </a:r>
          </a:p>
          <a:p>
            <a:pPr marL="469900" indent="-457200">
              <a:spcBef>
                <a:spcPts val="95"/>
              </a:spcBef>
              <a:buClr>
                <a:srgbClr val="9A044A"/>
              </a:buClr>
              <a:buFont typeface="Wingdings" panose="05000000000000000000" pitchFamily="2" charset="2"/>
              <a:buChar char="q"/>
              <a:tabLst>
                <a:tab pos="300355" algn="l"/>
                <a:tab pos="300990" algn="l"/>
              </a:tabLst>
            </a:pPr>
            <a:endParaRPr lang="en-US" sz="24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r>
              <a:rPr lang="en-US" sz="2400" dirty="0">
                <a:solidFill>
                  <a:schemeClr val="tx2">
                    <a:lumMod val="60000"/>
                    <a:lumOff val="40000"/>
                  </a:schemeClr>
                </a:solidFill>
                <a:latin typeface="Arial" panose="020B0604020202020204" pitchFamily="34" charset="0"/>
                <a:cs typeface="Arial" panose="020B0604020202020204" pitchFamily="34" charset="0"/>
              </a:rPr>
              <a:t>HPV specific immunization register will be used for HPV Vaccine</a:t>
            </a:r>
            <a:endParaRPr lang="en-GB" sz="2400"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106530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title"/>
          </p:nvPr>
        </p:nvSpPr>
        <p:spPr>
          <a:xfrm>
            <a:off x="2209800" y="332231"/>
            <a:ext cx="6934200" cy="953979"/>
          </a:xfrm>
          <a:prstGeom prst="rect">
            <a:avLst/>
          </a:prstGeom>
        </p:spPr>
        <p:txBody>
          <a:bodyPr vert="horz" wrap="square" lIns="0" tIns="12065" rIns="0" bIns="0" rtlCol="0" anchor="ctr">
            <a:spAutoFit/>
          </a:bodyPr>
          <a:lstStyle/>
          <a:p>
            <a:pPr marL="12700" algn="ctr">
              <a:spcBef>
                <a:spcPts val="95"/>
              </a:spcBef>
            </a:pPr>
            <a:r>
              <a:rPr lang="en-US" sz="3200" dirty="0">
                <a:solidFill>
                  <a:schemeClr val="tx2">
                    <a:lumMod val="60000"/>
                    <a:lumOff val="40000"/>
                  </a:schemeClr>
                </a:solidFill>
                <a:latin typeface="Arial" panose="020B0604020202020204" pitchFamily="34" charset="0"/>
                <a:cs typeface="Arial" panose="020B0604020202020204" pitchFamily="34" charset="0"/>
              </a:rPr>
              <a:t>HPV Immunization register - School</a:t>
            </a:r>
            <a:br>
              <a:rPr lang="en-US" sz="3600" dirty="0">
                <a:solidFill>
                  <a:schemeClr val="tx2">
                    <a:lumMod val="60000"/>
                    <a:lumOff val="40000"/>
                  </a:schemeClr>
                </a:solidFill>
                <a:latin typeface="Arial" panose="020B0604020202020204" pitchFamily="34" charset="0"/>
                <a:cs typeface="Arial" panose="020B0604020202020204" pitchFamily="34" charset="0"/>
              </a:rPr>
            </a:br>
            <a:endParaRPr sz="3600" dirty="0">
              <a:latin typeface="Arial"/>
              <a:cs typeface="Arial"/>
            </a:endParaRPr>
          </a:p>
        </p:txBody>
      </p:sp>
      <p:sp>
        <p:nvSpPr>
          <p:cNvPr id="39" name="object 39"/>
          <p:cNvSpPr txBox="1"/>
          <p:nvPr/>
        </p:nvSpPr>
        <p:spPr>
          <a:xfrm>
            <a:off x="1981200" y="1219200"/>
            <a:ext cx="8534400" cy="825226"/>
          </a:xfrm>
          <a:prstGeom prst="rect">
            <a:avLst/>
          </a:prstGeom>
        </p:spPr>
        <p:txBody>
          <a:bodyPr vert="horz" wrap="square" lIns="0" tIns="12065" rIns="0" bIns="0" rtlCol="0">
            <a:spAutoFit/>
          </a:bodyPr>
          <a:lstStyle/>
          <a:p>
            <a:pPr marL="469900" indent="-457200">
              <a:spcBef>
                <a:spcPts val="95"/>
              </a:spcBef>
              <a:buClr>
                <a:srgbClr val="9A044A"/>
              </a:buClr>
              <a:buFont typeface="Wingdings" panose="05000000000000000000" pitchFamily="2" charset="2"/>
              <a:buChar char="q"/>
              <a:tabLst>
                <a:tab pos="300355" algn="l"/>
                <a:tab pos="300990" algn="l"/>
              </a:tabLst>
            </a:pPr>
            <a:endParaRPr lang="en-GB" sz="2400" dirty="0">
              <a:solidFill>
                <a:schemeClr val="tx2">
                  <a:lumMod val="60000"/>
                  <a:lumOff val="40000"/>
                </a:schemeClr>
              </a:solidFill>
              <a:latin typeface="Arial" panose="020B0604020202020204" pitchFamily="34" charset="0"/>
              <a:cs typeface="Arial" panose="020B0604020202020204" pitchFamily="34" charset="0"/>
            </a:endParaRPr>
          </a:p>
          <a:p>
            <a:pPr marL="469900" lvl="1">
              <a:spcBef>
                <a:spcPts val="95"/>
              </a:spcBef>
              <a:buClr>
                <a:srgbClr val="9A044A"/>
              </a:buClr>
              <a:tabLst>
                <a:tab pos="300355" algn="l"/>
                <a:tab pos="300990" algn="l"/>
              </a:tabLst>
            </a:pPr>
            <a:endParaRPr lang="en-US" sz="2800" dirty="0"/>
          </a:p>
        </p:txBody>
      </p:sp>
      <p:pic>
        <p:nvPicPr>
          <p:cNvPr id="7" name="Picture 2" descr="Image result for vaccin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9666" y="6019942"/>
            <a:ext cx="1117411" cy="8380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6547" y="0"/>
            <a:ext cx="13637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ECC70A68-1F74-49A5-9A38-02C5EB2AEEA1}"/>
              </a:ext>
            </a:extLst>
          </p:cNvPr>
          <p:cNvPicPr/>
          <p:nvPr/>
        </p:nvPicPr>
        <p:blipFill>
          <a:blip r:embed="rId4"/>
          <a:stretch>
            <a:fillRect/>
          </a:stretch>
        </p:blipFill>
        <p:spPr>
          <a:xfrm>
            <a:off x="2324100" y="1400087"/>
            <a:ext cx="7848600" cy="4613459"/>
          </a:xfrm>
          <a:prstGeom prst="rect">
            <a:avLst/>
          </a:prstGeom>
        </p:spPr>
      </p:pic>
      <p:sp>
        <p:nvSpPr>
          <p:cNvPr id="11" name="object 40">
            <a:extLst>
              <a:ext uri="{FF2B5EF4-FFF2-40B4-BE49-F238E27FC236}">
                <a16:creationId xmlns:a16="http://schemas.microsoft.com/office/drawing/2014/main" id="{7DCF5F76-6905-432A-96CC-78200436968C}"/>
              </a:ext>
            </a:extLst>
          </p:cNvPr>
          <p:cNvSpPr txBox="1">
            <a:spLocks noGrp="1"/>
          </p:cNvSpPr>
          <p:nvPr>
            <p:ph type="ftr" sz="quarter" idx="5"/>
          </p:nvPr>
        </p:nvSpPr>
        <p:spPr>
          <a:xfrm>
            <a:off x="1471041" y="6610106"/>
            <a:ext cx="6083300" cy="192404"/>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1350"/>
              </a:lnSpc>
              <a:tabLst>
                <a:tab pos="1199515" algn="l"/>
                <a:tab pos="1918970" algn="l"/>
              </a:tabLst>
            </a:pPr>
            <a:r>
              <a:rPr lang="en-US" spc="-5"/>
              <a:t>accine </a:t>
            </a:r>
            <a:r>
              <a:rPr lang="en-US" spc="80"/>
              <a:t> </a:t>
            </a:r>
            <a:r>
              <a:rPr lang="en-US"/>
              <a:t>mpact</a:t>
            </a:r>
            <a:r>
              <a:rPr lang="en-US" spc="-5"/>
              <a:t> on	</a:t>
            </a:r>
            <a:r>
              <a:rPr lang="en-US"/>
              <a:t>iarrhea</a:t>
            </a:r>
            <a:r>
              <a:rPr lang="en-US" spc="-20"/>
              <a:t> </a:t>
            </a:r>
            <a:r>
              <a:rPr lang="en-US"/>
              <a:t>in	</a:t>
            </a:r>
            <a:r>
              <a:rPr lang="en-US" spc="-5"/>
              <a:t>frica:  UMB/CVD  </a:t>
            </a:r>
            <a:r>
              <a:rPr lang="en-US" spc="-5">
                <a:latin typeface="Wingdings 2"/>
                <a:cs typeface="Wingdings 2"/>
              </a:rPr>
              <a:t></a:t>
            </a:r>
            <a:r>
              <a:rPr lang="en-US" spc="-5">
                <a:latin typeface="Times New Roman"/>
                <a:cs typeface="Times New Roman"/>
              </a:rPr>
              <a:t>  </a:t>
            </a:r>
            <a:r>
              <a:rPr lang="en-US" spc="-5"/>
              <a:t>CVD-Mali  </a:t>
            </a:r>
            <a:r>
              <a:rPr lang="en-US" spc="-5">
                <a:latin typeface="Wingdings 2"/>
                <a:cs typeface="Wingdings 2"/>
              </a:rPr>
              <a:t></a:t>
            </a:r>
            <a:r>
              <a:rPr lang="en-US" spc="-5">
                <a:latin typeface="Times New Roman"/>
                <a:cs typeface="Times New Roman"/>
              </a:rPr>
              <a:t>  </a:t>
            </a:r>
            <a:r>
              <a:rPr lang="en-US" spc="-5"/>
              <a:t>MRC/The </a:t>
            </a:r>
            <a:r>
              <a:rPr lang="en-US"/>
              <a:t>Gambia  </a:t>
            </a:r>
            <a:r>
              <a:rPr lang="en-US" spc="-5">
                <a:latin typeface="Wingdings 2"/>
                <a:cs typeface="Wingdings 2"/>
              </a:rPr>
              <a:t></a:t>
            </a:r>
            <a:r>
              <a:rPr lang="en-US" spc="180">
                <a:latin typeface="Times New Roman"/>
                <a:cs typeface="Times New Roman"/>
              </a:rPr>
              <a:t> </a:t>
            </a:r>
            <a:r>
              <a:rPr lang="en-US" spc="-5"/>
              <a:t>KEMRI/CDC</a:t>
            </a:r>
            <a:endParaRPr sz="1600" spc="-5" dirty="0"/>
          </a:p>
        </p:txBody>
      </p:sp>
    </p:spTree>
    <p:extLst>
      <p:ext uri="{BB962C8B-B14F-4D97-AF65-F5344CB8AC3E}">
        <p14:creationId xmlns:p14="http://schemas.microsoft.com/office/powerpoint/2010/main" val="147143317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title"/>
          </p:nvPr>
        </p:nvSpPr>
        <p:spPr>
          <a:xfrm>
            <a:off x="2209800" y="329153"/>
            <a:ext cx="6934200" cy="898579"/>
          </a:xfrm>
          <a:prstGeom prst="rect">
            <a:avLst/>
          </a:prstGeom>
        </p:spPr>
        <p:txBody>
          <a:bodyPr vert="horz" wrap="square" lIns="0" tIns="12065" rIns="0" bIns="0" rtlCol="0" anchor="ctr">
            <a:spAutoFit/>
          </a:bodyPr>
          <a:lstStyle/>
          <a:p>
            <a:pPr marL="12700" algn="ctr">
              <a:spcBef>
                <a:spcPts val="95"/>
              </a:spcBef>
            </a:pPr>
            <a:r>
              <a:rPr lang="en-US" sz="2800" dirty="0">
                <a:solidFill>
                  <a:schemeClr val="tx2">
                    <a:lumMod val="60000"/>
                    <a:lumOff val="40000"/>
                  </a:schemeClr>
                </a:solidFill>
                <a:latin typeface="Arial" panose="020B0604020202020204" pitchFamily="34" charset="0"/>
                <a:cs typeface="Arial" panose="020B0604020202020204" pitchFamily="34" charset="0"/>
              </a:rPr>
              <a:t>HPV Immunization register - Community</a:t>
            </a:r>
            <a:br>
              <a:rPr lang="en-US" sz="3600" dirty="0">
                <a:solidFill>
                  <a:schemeClr val="tx2">
                    <a:lumMod val="60000"/>
                    <a:lumOff val="40000"/>
                  </a:schemeClr>
                </a:solidFill>
                <a:latin typeface="Arial" panose="020B0604020202020204" pitchFamily="34" charset="0"/>
                <a:cs typeface="Arial" panose="020B0604020202020204" pitchFamily="34" charset="0"/>
              </a:rPr>
            </a:br>
            <a:endParaRPr sz="3600" dirty="0">
              <a:latin typeface="Arial"/>
              <a:cs typeface="Arial"/>
            </a:endParaRPr>
          </a:p>
        </p:txBody>
      </p:sp>
      <p:sp>
        <p:nvSpPr>
          <p:cNvPr id="39" name="object 39"/>
          <p:cNvSpPr txBox="1"/>
          <p:nvPr/>
        </p:nvSpPr>
        <p:spPr>
          <a:xfrm>
            <a:off x="1981200" y="1219200"/>
            <a:ext cx="8534400" cy="825226"/>
          </a:xfrm>
          <a:prstGeom prst="rect">
            <a:avLst/>
          </a:prstGeom>
        </p:spPr>
        <p:txBody>
          <a:bodyPr vert="horz" wrap="square" lIns="0" tIns="12065" rIns="0" bIns="0" rtlCol="0">
            <a:spAutoFit/>
          </a:bodyPr>
          <a:lstStyle/>
          <a:p>
            <a:pPr marL="469900" indent="-457200">
              <a:spcBef>
                <a:spcPts val="95"/>
              </a:spcBef>
              <a:buClr>
                <a:srgbClr val="9A044A"/>
              </a:buClr>
              <a:buFont typeface="Wingdings" panose="05000000000000000000" pitchFamily="2" charset="2"/>
              <a:buChar char="q"/>
              <a:tabLst>
                <a:tab pos="300355" algn="l"/>
                <a:tab pos="300990" algn="l"/>
              </a:tabLst>
            </a:pPr>
            <a:endParaRPr lang="en-GB" sz="2400" dirty="0">
              <a:solidFill>
                <a:schemeClr val="tx2">
                  <a:lumMod val="60000"/>
                  <a:lumOff val="40000"/>
                </a:schemeClr>
              </a:solidFill>
              <a:latin typeface="Arial" panose="020B0604020202020204" pitchFamily="34" charset="0"/>
              <a:cs typeface="Arial" panose="020B0604020202020204" pitchFamily="34" charset="0"/>
            </a:endParaRPr>
          </a:p>
          <a:p>
            <a:pPr marL="469900" lvl="1">
              <a:spcBef>
                <a:spcPts val="95"/>
              </a:spcBef>
              <a:buClr>
                <a:srgbClr val="9A044A"/>
              </a:buClr>
              <a:tabLst>
                <a:tab pos="300355" algn="l"/>
                <a:tab pos="300990" algn="l"/>
              </a:tabLst>
            </a:pPr>
            <a:endParaRPr lang="en-US" sz="2800" dirty="0"/>
          </a:p>
        </p:txBody>
      </p:sp>
      <p:pic>
        <p:nvPicPr>
          <p:cNvPr id="7" name="Picture 2" descr="Image result for vaccin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9666" y="6019942"/>
            <a:ext cx="1117411" cy="8380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6547" y="0"/>
            <a:ext cx="13637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40812D16-DF98-4FB1-BC0A-4EA30E6D26A7}"/>
              </a:ext>
            </a:extLst>
          </p:cNvPr>
          <p:cNvPicPr>
            <a:picLocks noChangeAspect="1"/>
          </p:cNvPicPr>
          <p:nvPr/>
        </p:nvPicPr>
        <p:blipFill>
          <a:blip r:embed="rId5"/>
          <a:stretch>
            <a:fillRect/>
          </a:stretch>
        </p:blipFill>
        <p:spPr>
          <a:xfrm>
            <a:off x="2815769" y="1262866"/>
            <a:ext cx="7130555" cy="4859395"/>
          </a:xfrm>
          <a:prstGeom prst="rect">
            <a:avLst/>
          </a:prstGeom>
        </p:spPr>
      </p:pic>
      <p:sp>
        <p:nvSpPr>
          <p:cNvPr id="10" name="object 40">
            <a:extLst>
              <a:ext uri="{FF2B5EF4-FFF2-40B4-BE49-F238E27FC236}">
                <a16:creationId xmlns:a16="http://schemas.microsoft.com/office/drawing/2014/main" id="{63CCBA2B-BC29-414F-AFC3-3C0E2131DD59}"/>
              </a:ext>
            </a:extLst>
          </p:cNvPr>
          <p:cNvSpPr txBox="1">
            <a:spLocks noGrp="1"/>
          </p:cNvSpPr>
          <p:nvPr>
            <p:ph type="ftr" sz="quarter" idx="5"/>
          </p:nvPr>
        </p:nvSpPr>
        <p:spPr>
          <a:xfrm>
            <a:off x="1471041" y="6610106"/>
            <a:ext cx="6083300" cy="192404"/>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1350"/>
              </a:lnSpc>
              <a:tabLst>
                <a:tab pos="1199515" algn="l"/>
                <a:tab pos="1918970" algn="l"/>
              </a:tabLst>
            </a:pPr>
            <a:r>
              <a:rPr lang="en-US" spc="-5"/>
              <a:t>accine </a:t>
            </a:r>
            <a:r>
              <a:rPr lang="en-US" spc="80"/>
              <a:t> </a:t>
            </a:r>
            <a:r>
              <a:rPr lang="en-US"/>
              <a:t>mpact</a:t>
            </a:r>
            <a:r>
              <a:rPr lang="en-US" spc="-5"/>
              <a:t> on	</a:t>
            </a:r>
            <a:r>
              <a:rPr lang="en-US"/>
              <a:t>iarrhea</a:t>
            </a:r>
            <a:r>
              <a:rPr lang="en-US" spc="-20"/>
              <a:t> </a:t>
            </a:r>
            <a:r>
              <a:rPr lang="en-US"/>
              <a:t>in	</a:t>
            </a:r>
            <a:r>
              <a:rPr lang="en-US" spc="-5"/>
              <a:t>frica:  UMB/CVD  </a:t>
            </a:r>
            <a:r>
              <a:rPr lang="en-US" spc="-5">
                <a:latin typeface="Wingdings 2"/>
                <a:cs typeface="Wingdings 2"/>
              </a:rPr>
              <a:t></a:t>
            </a:r>
            <a:r>
              <a:rPr lang="en-US" spc="-5">
                <a:latin typeface="Times New Roman"/>
                <a:cs typeface="Times New Roman"/>
              </a:rPr>
              <a:t>  </a:t>
            </a:r>
            <a:r>
              <a:rPr lang="en-US" spc="-5"/>
              <a:t>CVD-Mali  </a:t>
            </a:r>
            <a:r>
              <a:rPr lang="en-US" spc="-5">
                <a:latin typeface="Wingdings 2"/>
                <a:cs typeface="Wingdings 2"/>
              </a:rPr>
              <a:t></a:t>
            </a:r>
            <a:r>
              <a:rPr lang="en-US" spc="-5">
                <a:latin typeface="Times New Roman"/>
                <a:cs typeface="Times New Roman"/>
              </a:rPr>
              <a:t>  </a:t>
            </a:r>
            <a:r>
              <a:rPr lang="en-US" spc="-5"/>
              <a:t>MRC/The </a:t>
            </a:r>
            <a:r>
              <a:rPr lang="en-US"/>
              <a:t>Gambia  </a:t>
            </a:r>
            <a:r>
              <a:rPr lang="en-US" spc="-5">
                <a:latin typeface="Wingdings 2"/>
                <a:cs typeface="Wingdings 2"/>
              </a:rPr>
              <a:t></a:t>
            </a:r>
            <a:r>
              <a:rPr lang="en-US" spc="180">
                <a:latin typeface="Times New Roman"/>
                <a:cs typeface="Times New Roman"/>
              </a:rPr>
              <a:t> </a:t>
            </a:r>
            <a:r>
              <a:rPr lang="en-US" spc="-5"/>
              <a:t>KEMRI/CDC</a:t>
            </a:r>
            <a:endParaRPr sz="1600" spc="-5" dirty="0"/>
          </a:p>
        </p:txBody>
      </p:sp>
    </p:spTree>
    <p:extLst>
      <p:ext uri="{BB962C8B-B14F-4D97-AF65-F5344CB8AC3E}">
        <p14:creationId xmlns:p14="http://schemas.microsoft.com/office/powerpoint/2010/main" val="263259748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title"/>
          </p:nvPr>
        </p:nvSpPr>
        <p:spPr>
          <a:xfrm>
            <a:off x="2209800" y="307609"/>
            <a:ext cx="6934200" cy="510781"/>
          </a:xfrm>
          <a:prstGeom prst="rect">
            <a:avLst/>
          </a:prstGeom>
        </p:spPr>
        <p:txBody>
          <a:bodyPr vert="horz" wrap="square" lIns="0" tIns="12065" rIns="0" bIns="0" rtlCol="0" anchor="ctr">
            <a:spAutoFit/>
          </a:bodyPr>
          <a:lstStyle/>
          <a:p>
            <a:pPr marL="12700" algn="ctr">
              <a:spcBef>
                <a:spcPts val="95"/>
              </a:spcBef>
            </a:pPr>
            <a:r>
              <a:rPr lang="en-GB" sz="3600" dirty="0">
                <a:solidFill>
                  <a:schemeClr val="tx2">
                    <a:lumMod val="60000"/>
                    <a:lumOff val="40000"/>
                  </a:schemeClr>
                </a:solidFill>
                <a:latin typeface="Arial" panose="020B0604020202020204" pitchFamily="34" charset="0"/>
                <a:cs typeface="Arial" panose="020B0604020202020204" pitchFamily="34" charset="0"/>
              </a:rPr>
              <a:t>Tally Sheet</a:t>
            </a:r>
            <a:endParaRPr lang="en-GB" sz="3600" dirty="0">
              <a:latin typeface="Arial"/>
              <a:cs typeface="Arial"/>
            </a:endParaRPr>
          </a:p>
        </p:txBody>
      </p:sp>
      <p:sp>
        <p:nvSpPr>
          <p:cNvPr id="39" name="object 39"/>
          <p:cNvSpPr txBox="1"/>
          <p:nvPr/>
        </p:nvSpPr>
        <p:spPr>
          <a:xfrm>
            <a:off x="1981200" y="1219201"/>
            <a:ext cx="8534400" cy="4964821"/>
          </a:xfrm>
          <a:prstGeom prst="rect">
            <a:avLst/>
          </a:prstGeom>
        </p:spPr>
        <p:txBody>
          <a:bodyPr vert="horz" wrap="square" lIns="0" tIns="12065" rIns="0" bIns="0" rtlCol="0">
            <a:spAutoFit/>
          </a:bodyPr>
          <a:lstStyle/>
          <a:p>
            <a:pPr marL="469900" indent="-457200">
              <a:spcBef>
                <a:spcPts val="95"/>
              </a:spcBef>
              <a:buClr>
                <a:srgbClr val="9A044A"/>
              </a:buClr>
              <a:buFont typeface="Wingdings" panose="05000000000000000000" pitchFamily="2" charset="2"/>
              <a:buChar char="q"/>
              <a:tabLst>
                <a:tab pos="300355" algn="l"/>
                <a:tab pos="300990" algn="l"/>
              </a:tabLst>
            </a:pPr>
            <a:r>
              <a:rPr lang="en-US" sz="2400" dirty="0">
                <a:solidFill>
                  <a:schemeClr val="tx2">
                    <a:lumMod val="60000"/>
                    <a:lumOff val="40000"/>
                  </a:schemeClr>
                </a:solidFill>
                <a:latin typeface="Arial" panose="020B0604020202020204" pitchFamily="34" charset="0"/>
                <a:cs typeface="Arial" panose="020B0604020202020204" pitchFamily="34" charset="0"/>
              </a:rPr>
              <a:t>Forms that HCWs use to document an immunization session by making a record for every dose of vaccine given</a:t>
            </a:r>
          </a:p>
          <a:p>
            <a:pPr marL="469900" indent="-457200">
              <a:spcBef>
                <a:spcPts val="95"/>
              </a:spcBef>
              <a:buClr>
                <a:srgbClr val="9A044A"/>
              </a:buClr>
              <a:buFont typeface="Wingdings" panose="05000000000000000000" pitchFamily="2" charset="2"/>
              <a:buChar char="q"/>
              <a:tabLst>
                <a:tab pos="300355" algn="l"/>
                <a:tab pos="300990" algn="l"/>
              </a:tabLst>
            </a:pPr>
            <a:endParaRPr lang="en-US" sz="24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r>
              <a:rPr lang="en-US" sz="2400" dirty="0">
                <a:solidFill>
                  <a:schemeClr val="tx2">
                    <a:lumMod val="60000"/>
                    <a:lumOff val="40000"/>
                  </a:schemeClr>
                </a:solidFill>
                <a:latin typeface="Arial" panose="020B0604020202020204" pitchFamily="34" charset="0"/>
                <a:cs typeface="Arial" panose="020B0604020202020204" pitchFamily="34" charset="0"/>
              </a:rPr>
              <a:t>Should be used at all vaccination sessions whether at the H/F, fixed outreach, school, or conducted by mobile teams</a:t>
            </a:r>
          </a:p>
          <a:p>
            <a:pPr marL="469900" indent="-457200">
              <a:spcBef>
                <a:spcPts val="95"/>
              </a:spcBef>
              <a:buClr>
                <a:srgbClr val="9A044A"/>
              </a:buClr>
              <a:buFont typeface="Wingdings" panose="05000000000000000000" pitchFamily="2" charset="2"/>
              <a:buChar char="q"/>
              <a:tabLst>
                <a:tab pos="300355" algn="l"/>
                <a:tab pos="300990" algn="l"/>
              </a:tabLst>
            </a:pPr>
            <a:endParaRPr lang="en-US" sz="24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r>
              <a:rPr lang="en-US" sz="2400" dirty="0">
                <a:solidFill>
                  <a:schemeClr val="tx2">
                    <a:lumMod val="60000"/>
                    <a:lumOff val="40000"/>
                  </a:schemeClr>
                </a:solidFill>
                <a:latin typeface="Arial" panose="020B0604020202020204" pitchFamily="34" charset="0"/>
                <a:cs typeface="Arial" panose="020B0604020202020204" pitchFamily="34" charset="0"/>
              </a:rPr>
              <a:t>Also useful in tracking both doses delivered and any vaccine doses wasted</a:t>
            </a:r>
          </a:p>
          <a:p>
            <a:pPr marL="469900" indent="-457200">
              <a:spcBef>
                <a:spcPts val="95"/>
              </a:spcBef>
              <a:buClr>
                <a:srgbClr val="9A044A"/>
              </a:buClr>
              <a:buFont typeface="Wingdings" panose="05000000000000000000" pitchFamily="2" charset="2"/>
              <a:buChar char="q"/>
              <a:tabLst>
                <a:tab pos="300355" algn="l"/>
                <a:tab pos="300990" algn="l"/>
              </a:tabLst>
            </a:pPr>
            <a:endParaRPr lang="en-US" sz="24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r>
              <a:rPr lang="en-US" sz="2400" dirty="0">
                <a:solidFill>
                  <a:schemeClr val="tx2">
                    <a:lumMod val="60000"/>
                    <a:lumOff val="40000"/>
                  </a:schemeClr>
                </a:solidFill>
                <a:latin typeface="Arial" panose="020B0604020202020204" pitchFamily="34" charset="0"/>
                <a:cs typeface="Arial" panose="020B0604020202020204" pitchFamily="34" charset="0"/>
              </a:rPr>
              <a:t>Supportive supervision visits should monitor appropriate use and completion of the tally sheet to improve the quality of data reporting</a:t>
            </a:r>
            <a:endParaRPr lang="en-GB" sz="2400" dirty="0">
              <a:solidFill>
                <a:schemeClr val="tx2">
                  <a:lumMod val="60000"/>
                  <a:lumOff val="40000"/>
                </a:schemeClr>
              </a:solidFill>
              <a:latin typeface="Arial" panose="020B0604020202020204" pitchFamily="34" charset="0"/>
              <a:cs typeface="Arial" panose="020B0604020202020204" pitchFamily="34" charset="0"/>
            </a:endParaRPr>
          </a:p>
          <a:p>
            <a:pPr marL="469900" lvl="1">
              <a:spcBef>
                <a:spcPts val="95"/>
              </a:spcBef>
              <a:buClr>
                <a:srgbClr val="9A044A"/>
              </a:buClr>
              <a:tabLst>
                <a:tab pos="300355" algn="l"/>
                <a:tab pos="300990" algn="l"/>
              </a:tabLst>
            </a:pPr>
            <a:endParaRPr lang="en-US" sz="2800" dirty="0"/>
          </a:p>
        </p:txBody>
      </p:sp>
      <p:pic>
        <p:nvPicPr>
          <p:cNvPr id="7" name="Picture 2" descr="Image result for vaccin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9666" y="6019942"/>
            <a:ext cx="1117411" cy="8380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6547" y="0"/>
            <a:ext cx="13637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ject 40">
            <a:extLst>
              <a:ext uri="{FF2B5EF4-FFF2-40B4-BE49-F238E27FC236}">
                <a16:creationId xmlns:a16="http://schemas.microsoft.com/office/drawing/2014/main" id="{9D3A02B8-6FB4-4E70-A364-E782D5CC0421}"/>
              </a:ext>
            </a:extLst>
          </p:cNvPr>
          <p:cNvSpPr txBox="1">
            <a:spLocks noGrp="1"/>
          </p:cNvSpPr>
          <p:nvPr>
            <p:ph type="ftr" sz="quarter" idx="5"/>
          </p:nvPr>
        </p:nvSpPr>
        <p:spPr>
          <a:xfrm>
            <a:off x="1471041" y="6610106"/>
            <a:ext cx="6083300" cy="192404"/>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1350"/>
              </a:lnSpc>
              <a:tabLst>
                <a:tab pos="1199515" algn="l"/>
                <a:tab pos="1918970" algn="l"/>
              </a:tabLst>
            </a:pPr>
            <a:r>
              <a:rPr lang="en-US" spc="-5"/>
              <a:t>accine </a:t>
            </a:r>
            <a:r>
              <a:rPr lang="en-US" spc="80"/>
              <a:t> </a:t>
            </a:r>
            <a:r>
              <a:rPr lang="en-US"/>
              <a:t>mpact</a:t>
            </a:r>
            <a:r>
              <a:rPr lang="en-US" spc="-5"/>
              <a:t> on	</a:t>
            </a:r>
            <a:r>
              <a:rPr lang="en-US"/>
              <a:t>iarrhea</a:t>
            </a:r>
            <a:r>
              <a:rPr lang="en-US" spc="-20"/>
              <a:t> </a:t>
            </a:r>
            <a:r>
              <a:rPr lang="en-US"/>
              <a:t>in	</a:t>
            </a:r>
            <a:r>
              <a:rPr lang="en-US" spc="-5"/>
              <a:t>frica:  UMB/CVD  </a:t>
            </a:r>
            <a:r>
              <a:rPr lang="en-US" spc="-5">
                <a:latin typeface="Wingdings 2"/>
                <a:cs typeface="Wingdings 2"/>
              </a:rPr>
              <a:t></a:t>
            </a:r>
            <a:r>
              <a:rPr lang="en-US" spc="-5">
                <a:latin typeface="Times New Roman"/>
                <a:cs typeface="Times New Roman"/>
              </a:rPr>
              <a:t>  </a:t>
            </a:r>
            <a:r>
              <a:rPr lang="en-US" spc="-5"/>
              <a:t>CVD-Mali  </a:t>
            </a:r>
            <a:r>
              <a:rPr lang="en-US" spc="-5">
                <a:latin typeface="Wingdings 2"/>
                <a:cs typeface="Wingdings 2"/>
              </a:rPr>
              <a:t></a:t>
            </a:r>
            <a:r>
              <a:rPr lang="en-US" spc="-5">
                <a:latin typeface="Times New Roman"/>
                <a:cs typeface="Times New Roman"/>
              </a:rPr>
              <a:t>  </a:t>
            </a:r>
            <a:r>
              <a:rPr lang="en-US" spc="-5"/>
              <a:t>MRC/The </a:t>
            </a:r>
            <a:r>
              <a:rPr lang="en-US"/>
              <a:t>Gambia  </a:t>
            </a:r>
            <a:r>
              <a:rPr lang="en-US" spc="-5">
                <a:latin typeface="Wingdings 2"/>
                <a:cs typeface="Wingdings 2"/>
              </a:rPr>
              <a:t></a:t>
            </a:r>
            <a:r>
              <a:rPr lang="en-US" spc="180">
                <a:latin typeface="Times New Roman"/>
                <a:cs typeface="Times New Roman"/>
              </a:rPr>
              <a:t> </a:t>
            </a:r>
            <a:r>
              <a:rPr lang="en-US" spc="-5"/>
              <a:t>KEMRI/CDC</a:t>
            </a:r>
            <a:endParaRPr sz="1600" spc="-5" dirty="0"/>
          </a:p>
        </p:txBody>
      </p:sp>
    </p:spTree>
    <p:extLst>
      <p:ext uri="{BB962C8B-B14F-4D97-AF65-F5344CB8AC3E}">
        <p14:creationId xmlns:p14="http://schemas.microsoft.com/office/powerpoint/2010/main" val="394497807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title"/>
          </p:nvPr>
        </p:nvSpPr>
        <p:spPr>
          <a:xfrm>
            <a:off x="2209800" y="279909"/>
            <a:ext cx="6934200" cy="566181"/>
          </a:xfrm>
          <a:prstGeom prst="rect">
            <a:avLst/>
          </a:prstGeom>
        </p:spPr>
        <p:txBody>
          <a:bodyPr vert="horz" wrap="square" lIns="0" tIns="12065" rIns="0" bIns="0" rtlCol="0" anchor="ctr">
            <a:spAutoFit/>
          </a:bodyPr>
          <a:lstStyle/>
          <a:p>
            <a:pPr marL="12700" algn="ctr">
              <a:lnSpc>
                <a:spcPct val="100000"/>
              </a:lnSpc>
              <a:spcBef>
                <a:spcPts val="95"/>
              </a:spcBef>
            </a:pPr>
            <a:r>
              <a:rPr lang="en-GB" sz="3600" b="1" spc="-5" dirty="0">
                <a:solidFill>
                  <a:srgbClr val="548ED4"/>
                </a:solidFill>
                <a:latin typeface="Arial"/>
                <a:cs typeface="Arial"/>
              </a:rPr>
              <a:t>Immunization Cards </a:t>
            </a:r>
          </a:p>
        </p:txBody>
      </p:sp>
      <p:sp>
        <p:nvSpPr>
          <p:cNvPr id="39" name="object 39"/>
          <p:cNvSpPr txBox="1"/>
          <p:nvPr/>
        </p:nvSpPr>
        <p:spPr>
          <a:xfrm>
            <a:off x="1981200" y="1219201"/>
            <a:ext cx="8534400" cy="3500317"/>
          </a:xfrm>
          <a:prstGeom prst="rect">
            <a:avLst/>
          </a:prstGeom>
        </p:spPr>
        <p:txBody>
          <a:bodyPr vert="horz" wrap="square" lIns="0" tIns="12065" rIns="0" bIns="0" rtlCol="0">
            <a:spAutoFit/>
          </a:bodyPr>
          <a:lstStyle/>
          <a:p>
            <a:pPr marL="469900" indent="-457200">
              <a:spcBef>
                <a:spcPts val="95"/>
              </a:spcBef>
              <a:buClr>
                <a:srgbClr val="9A044A"/>
              </a:buClr>
              <a:buFont typeface="Wingdings" panose="05000000000000000000" pitchFamily="2" charset="2"/>
              <a:buChar char="q"/>
              <a:tabLst>
                <a:tab pos="300355" algn="l"/>
                <a:tab pos="300990" algn="l"/>
              </a:tabLst>
            </a:pPr>
            <a:r>
              <a:rPr lang="en-US" sz="2400" dirty="0">
                <a:solidFill>
                  <a:schemeClr val="tx2">
                    <a:lumMod val="60000"/>
                    <a:lumOff val="40000"/>
                  </a:schemeClr>
                </a:solidFill>
                <a:latin typeface="Arial" panose="020B0604020202020204" pitchFamily="34" charset="0"/>
                <a:cs typeface="Arial" panose="020B0604020202020204" pitchFamily="34" charset="0"/>
              </a:rPr>
              <a:t>An essential tool to track immunization history</a:t>
            </a:r>
          </a:p>
          <a:p>
            <a:pPr marL="469900" indent="-457200">
              <a:spcBef>
                <a:spcPts val="95"/>
              </a:spcBef>
              <a:buClr>
                <a:srgbClr val="9A044A"/>
              </a:buClr>
              <a:buFont typeface="Wingdings" panose="05000000000000000000" pitchFamily="2" charset="2"/>
              <a:buChar char="q"/>
              <a:tabLst>
                <a:tab pos="300355" algn="l"/>
                <a:tab pos="300990" algn="l"/>
              </a:tabLst>
            </a:pPr>
            <a:endParaRPr lang="en-US" sz="24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r>
              <a:rPr lang="en-US" sz="2400" dirty="0">
                <a:solidFill>
                  <a:schemeClr val="tx2">
                    <a:lumMod val="60000"/>
                    <a:lumOff val="40000"/>
                  </a:schemeClr>
                </a:solidFill>
                <a:latin typeface="Arial" panose="020B0604020202020204" pitchFamily="34" charset="0"/>
                <a:cs typeface="Arial" panose="020B0604020202020204" pitchFamily="34" charset="0"/>
              </a:rPr>
              <a:t>Enable health workers to determine which doses are due</a:t>
            </a:r>
          </a:p>
          <a:p>
            <a:pPr marL="469900" indent="-457200">
              <a:spcBef>
                <a:spcPts val="95"/>
              </a:spcBef>
              <a:buClr>
                <a:srgbClr val="9A044A"/>
              </a:buClr>
              <a:buFont typeface="Wingdings" panose="05000000000000000000" pitchFamily="2" charset="2"/>
              <a:buChar char="q"/>
              <a:tabLst>
                <a:tab pos="300355" algn="l"/>
                <a:tab pos="300990" algn="l"/>
              </a:tabLst>
            </a:pPr>
            <a:endParaRPr lang="en-US" sz="24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r>
              <a:rPr lang="en-US" sz="2400" dirty="0">
                <a:solidFill>
                  <a:schemeClr val="tx2">
                    <a:lumMod val="60000"/>
                    <a:lumOff val="40000"/>
                  </a:schemeClr>
                </a:solidFill>
                <a:latin typeface="Arial" panose="020B0604020202020204" pitchFamily="34" charset="0"/>
                <a:cs typeface="Arial" panose="020B0604020202020204" pitchFamily="34" charset="0"/>
              </a:rPr>
              <a:t>Serve as a reminder for the next visit/dose</a:t>
            </a:r>
          </a:p>
          <a:p>
            <a:pPr marL="469900" indent="-457200">
              <a:spcBef>
                <a:spcPts val="95"/>
              </a:spcBef>
              <a:buClr>
                <a:srgbClr val="9A044A"/>
              </a:buClr>
              <a:buFont typeface="Wingdings" panose="05000000000000000000" pitchFamily="2" charset="2"/>
              <a:buChar char="q"/>
              <a:tabLst>
                <a:tab pos="300355" algn="l"/>
                <a:tab pos="300990" algn="l"/>
              </a:tabLst>
            </a:pPr>
            <a:endParaRPr lang="en-US" sz="24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r>
              <a:rPr lang="en-GB" sz="2400" dirty="0">
                <a:solidFill>
                  <a:schemeClr val="tx2">
                    <a:lumMod val="60000"/>
                    <a:lumOff val="40000"/>
                  </a:schemeClr>
                </a:solidFill>
                <a:latin typeface="Arial" panose="020B0604020202020204" pitchFamily="34" charset="0"/>
                <a:cs typeface="Arial" panose="020B0604020202020204" pitchFamily="34" charset="0"/>
              </a:rPr>
              <a:t>Facilitate coverage surveys</a:t>
            </a:r>
          </a:p>
          <a:p>
            <a:pPr marL="469900" indent="-457200">
              <a:spcBef>
                <a:spcPts val="95"/>
              </a:spcBef>
              <a:buClr>
                <a:srgbClr val="9A044A"/>
              </a:buClr>
              <a:buFont typeface="Wingdings" panose="05000000000000000000" pitchFamily="2" charset="2"/>
              <a:buChar char="q"/>
              <a:tabLst>
                <a:tab pos="300355" algn="l"/>
                <a:tab pos="300990" algn="l"/>
              </a:tabLst>
            </a:pPr>
            <a:endParaRPr lang="en-GB" sz="2400" dirty="0">
              <a:solidFill>
                <a:schemeClr val="tx2">
                  <a:lumMod val="60000"/>
                  <a:lumOff val="40000"/>
                </a:schemeClr>
              </a:solidFill>
              <a:latin typeface="Arial" panose="020B0604020202020204" pitchFamily="34" charset="0"/>
              <a:cs typeface="Arial" panose="020B0604020202020204" pitchFamily="34" charset="0"/>
            </a:endParaRPr>
          </a:p>
          <a:p>
            <a:pPr marL="469900" lvl="1">
              <a:spcBef>
                <a:spcPts val="95"/>
              </a:spcBef>
              <a:buClr>
                <a:srgbClr val="9A044A"/>
              </a:buClr>
              <a:tabLst>
                <a:tab pos="300355" algn="l"/>
                <a:tab pos="300990" algn="l"/>
              </a:tabLst>
            </a:pPr>
            <a:endParaRPr lang="en-US" sz="2800" dirty="0"/>
          </a:p>
        </p:txBody>
      </p:sp>
      <p:pic>
        <p:nvPicPr>
          <p:cNvPr id="7" name="Picture 2" descr="Image result for vaccin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9666" y="6019942"/>
            <a:ext cx="1117411" cy="8380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6547" y="0"/>
            <a:ext cx="13637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ject 40">
            <a:extLst>
              <a:ext uri="{FF2B5EF4-FFF2-40B4-BE49-F238E27FC236}">
                <a16:creationId xmlns:a16="http://schemas.microsoft.com/office/drawing/2014/main" id="{FA6F51C8-A7A2-40E6-9057-2141985D68C7}"/>
              </a:ext>
            </a:extLst>
          </p:cNvPr>
          <p:cNvSpPr txBox="1">
            <a:spLocks noGrp="1"/>
          </p:cNvSpPr>
          <p:nvPr>
            <p:ph type="ftr" sz="quarter" idx="5"/>
          </p:nvPr>
        </p:nvSpPr>
        <p:spPr>
          <a:xfrm>
            <a:off x="1471041" y="6610106"/>
            <a:ext cx="6083300" cy="192404"/>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1350"/>
              </a:lnSpc>
              <a:tabLst>
                <a:tab pos="1199515" algn="l"/>
                <a:tab pos="1918970" algn="l"/>
              </a:tabLst>
            </a:pPr>
            <a:r>
              <a:rPr lang="en-US" spc="-5"/>
              <a:t>accine </a:t>
            </a:r>
            <a:r>
              <a:rPr lang="en-US" spc="80"/>
              <a:t> </a:t>
            </a:r>
            <a:r>
              <a:rPr lang="en-US"/>
              <a:t>mpact</a:t>
            </a:r>
            <a:r>
              <a:rPr lang="en-US" spc="-5"/>
              <a:t> on	</a:t>
            </a:r>
            <a:r>
              <a:rPr lang="en-US"/>
              <a:t>iarrhea</a:t>
            </a:r>
            <a:r>
              <a:rPr lang="en-US" spc="-20"/>
              <a:t> </a:t>
            </a:r>
            <a:r>
              <a:rPr lang="en-US"/>
              <a:t>in	</a:t>
            </a:r>
            <a:r>
              <a:rPr lang="en-US" spc="-5"/>
              <a:t>frica:  UMB/CVD  </a:t>
            </a:r>
            <a:r>
              <a:rPr lang="en-US" spc="-5">
                <a:latin typeface="Wingdings 2"/>
                <a:cs typeface="Wingdings 2"/>
              </a:rPr>
              <a:t></a:t>
            </a:r>
            <a:r>
              <a:rPr lang="en-US" spc="-5">
                <a:latin typeface="Times New Roman"/>
                <a:cs typeface="Times New Roman"/>
              </a:rPr>
              <a:t>  </a:t>
            </a:r>
            <a:r>
              <a:rPr lang="en-US" spc="-5"/>
              <a:t>CVD-Mali  </a:t>
            </a:r>
            <a:r>
              <a:rPr lang="en-US" spc="-5">
                <a:latin typeface="Wingdings 2"/>
                <a:cs typeface="Wingdings 2"/>
              </a:rPr>
              <a:t></a:t>
            </a:r>
            <a:r>
              <a:rPr lang="en-US" spc="-5">
                <a:latin typeface="Times New Roman"/>
                <a:cs typeface="Times New Roman"/>
              </a:rPr>
              <a:t>  </a:t>
            </a:r>
            <a:r>
              <a:rPr lang="en-US" spc="-5"/>
              <a:t>MRC/The </a:t>
            </a:r>
            <a:r>
              <a:rPr lang="en-US"/>
              <a:t>Gambia  </a:t>
            </a:r>
            <a:r>
              <a:rPr lang="en-US" spc="-5">
                <a:latin typeface="Wingdings 2"/>
                <a:cs typeface="Wingdings 2"/>
              </a:rPr>
              <a:t></a:t>
            </a:r>
            <a:r>
              <a:rPr lang="en-US" spc="180">
                <a:latin typeface="Times New Roman"/>
                <a:cs typeface="Times New Roman"/>
              </a:rPr>
              <a:t> </a:t>
            </a:r>
            <a:r>
              <a:rPr lang="en-US" spc="-5"/>
              <a:t>KEMRI/CDC</a:t>
            </a:r>
            <a:endParaRPr sz="1600" spc="-5" dirty="0"/>
          </a:p>
        </p:txBody>
      </p:sp>
    </p:spTree>
    <p:extLst>
      <p:ext uri="{BB962C8B-B14F-4D97-AF65-F5344CB8AC3E}">
        <p14:creationId xmlns:p14="http://schemas.microsoft.com/office/powerpoint/2010/main" val="320808829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title"/>
          </p:nvPr>
        </p:nvSpPr>
        <p:spPr>
          <a:xfrm>
            <a:off x="2209800" y="279908"/>
            <a:ext cx="6934200" cy="443070"/>
          </a:xfrm>
          <a:prstGeom prst="rect">
            <a:avLst/>
          </a:prstGeom>
        </p:spPr>
        <p:txBody>
          <a:bodyPr vert="horz" wrap="square" lIns="0" tIns="12065" rIns="0" bIns="0" rtlCol="0" anchor="ctr">
            <a:spAutoFit/>
          </a:bodyPr>
          <a:lstStyle/>
          <a:p>
            <a:pPr marL="12700" algn="ctr">
              <a:lnSpc>
                <a:spcPct val="100000"/>
              </a:lnSpc>
              <a:spcBef>
                <a:spcPts val="95"/>
              </a:spcBef>
            </a:pPr>
            <a:r>
              <a:rPr lang="en-GB" sz="2800" b="1" spc="-5" dirty="0">
                <a:solidFill>
                  <a:srgbClr val="548ED4"/>
                </a:solidFill>
                <a:latin typeface="Arial"/>
                <a:cs typeface="Arial"/>
              </a:rPr>
              <a:t>Tracking Doses and Defaulters </a:t>
            </a:r>
          </a:p>
        </p:txBody>
      </p:sp>
      <p:sp>
        <p:nvSpPr>
          <p:cNvPr id="39" name="object 39"/>
          <p:cNvSpPr txBox="1"/>
          <p:nvPr/>
        </p:nvSpPr>
        <p:spPr>
          <a:xfrm>
            <a:off x="1981200" y="1219201"/>
            <a:ext cx="8534400" cy="4818627"/>
          </a:xfrm>
          <a:prstGeom prst="rect">
            <a:avLst/>
          </a:prstGeom>
        </p:spPr>
        <p:txBody>
          <a:bodyPr vert="horz" wrap="square" lIns="0" tIns="12065" rIns="0" bIns="0" rtlCol="0">
            <a:spAutoFit/>
          </a:bodyPr>
          <a:lstStyle/>
          <a:p>
            <a:pPr marL="469900" indent="-457200">
              <a:spcBef>
                <a:spcPts val="95"/>
              </a:spcBef>
              <a:buClr>
                <a:srgbClr val="9A044A"/>
              </a:buClr>
              <a:buFont typeface="Wingdings" panose="05000000000000000000" pitchFamily="2" charset="2"/>
              <a:buChar char="q"/>
              <a:tabLst>
                <a:tab pos="300355" algn="l"/>
                <a:tab pos="300990" algn="l"/>
              </a:tabLst>
            </a:pPr>
            <a:r>
              <a:rPr lang="en-US" sz="2400" dirty="0">
                <a:solidFill>
                  <a:schemeClr val="tx2">
                    <a:lumMod val="60000"/>
                    <a:lumOff val="40000"/>
                  </a:schemeClr>
                </a:solidFill>
                <a:latin typeface="Arial" panose="020B0604020202020204" pitchFamily="34" charset="0"/>
                <a:cs typeface="Arial" panose="020B0604020202020204" pitchFamily="34" charset="0"/>
              </a:rPr>
              <a:t>It is important to follow-up eligible clients who fail to present for either dose of vaccine</a:t>
            </a:r>
          </a:p>
          <a:p>
            <a:pPr marL="927100" lvl="1" indent="-457200">
              <a:spcBef>
                <a:spcPts val="95"/>
              </a:spcBef>
              <a:buClr>
                <a:srgbClr val="9A044A"/>
              </a:buClr>
              <a:buFont typeface="Courier New" panose="02070309020205020404" pitchFamily="49" charset="0"/>
              <a:buChar char="o"/>
              <a:tabLst>
                <a:tab pos="300355" algn="l"/>
                <a:tab pos="300990" algn="l"/>
              </a:tabLst>
            </a:pPr>
            <a:r>
              <a:rPr lang="en-US" sz="2000" dirty="0">
                <a:solidFill>
                  <a:schemeClr val="tx2">
                    <a:lumMod val="60000"/>
                    <a:lumOff val="40000"/>
                  </a:schemeClr>
                </a:solidFill>
                <a:latin typeface="Arial" panose="020B0604020202020204" pitchFamily="34" charset="0"/>
                <a:cs typeface="Arial" panose="020B0604020202020204" pitchFamily="34" charset="0"/>
              </a:rPr>
              <a:t>Girls who missed either First or second dose of HPV Vaccine</a:t>
            </a:r>
          </a:p>
          <a:p>
            <a:pPr marL="927100" lvl="1" indent="-457200">
              <a:spcBef>
                <a:spcPts val="95"/>
              </a:spcBef>
              <a:buClr>
                <a:srgbClr val="9A044A"/>
              </a:buClr>
              <a:buFont typeface="Courier New" panose="02070309020205020404" pitchFamily="49" charset="0"/>
              <a:buChar char="o"/>
              <a:tabLst>
                <a:tab pos="300355" algn="l"/>
                <a:tab pos="300990" algn="l"/>
              </a:tabLst>
            </a:pPr>
            <a:r>
              <a:rPr lang="en-US" sz="2000" dirty="0">
                <a:solidFill>
                  <a:schemeClr val="tx2">
                    <a:lumMod val="60000"/>
                    <a:lumOff val="40000"/>
                  </a:schemeClr>
                </a:solidFill>
                <a:latin typeface="Arial" panose="020B0604020202020204" pitchFamily="34" charset="0"/>
                <a:cs typeface="Arial" panose="020B0604020202020204" pitchFamily="34" charset="0"/>
              </a:rPr>
              <a:t>Children who missed IPV vaccine</a:t>
            </a:r>
          </a:p>
          <a:p>
            <a:pPr marL="927100" lvl="1" indent="-457200">
              <a:spcBef>
                <a:spcPts val="95"/>
              </a:spcBef>
              <a:buClr>
                <a:srgbClr val="9A044A"/>
              </a:buClr>
              <a:buFont typeface="Courier New" panose="02070309020205020404" pitchFamily="49" charset="0"/>
              <a:buChar char="o"/>
              <a:tabLst>
                <a:tab pos="300355" algn="l"/>
                <a:tab pos="300990" algn="l"/>
              </a:tabLst>
            </a:pPr>
            <a:endParaRPr lang="en-US" sz="2000" dirty="0">
              <a:solidFill>
                <a:schemeClr val="tx2">
                  <a:lumMod val="60000"/>
                  <a:lumOff val="40000"/>
                </a:schemeClr>
              </a:solidFill>
              <a:latin typeface="Arial" panose="020B0604020202020204" pitchFamily="34" charset="0"/>
              <a:cs typeface="Arial" panose="020B0604020202020204" pitchFamily="34" charset="0"/>
            </a:endParaRPr>
          </a:p>
          <a:p>
            <a:pPr marL="927100" lvl="1" indent="-457200">
              <a:spcBef>
                <a:spcPts val="95"/>
              </a:spcBef>
              <a:buClr>
                <a:srgbClr val="9A044A"/>
              </a:buClr>
              <a:buFont typeface="Courier New" panose="02070309020205020404" pitchFamily="49" charset="0"/>
              <a:buChar char="o"/>
              <a:tabLst>
                <a:tab pos="300355" algn="l"/>
                <a:tab pos="300990" algn="l"/>
              </a:tabLst>
            </a:pPr>
            <a:endParaRPr lang="en-US" sz="20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r>
              <a:rPr lang="en-US" sz="2400" dirty="0">
                <a:solidFill>
                  <a:schemeClr val="tx2">
                    <a:lumMod val="60000"/>
                    <a:lumOff val="40000"/>
                  </a:schemeClr>
                </a:solidFill>
                <a:latin typeface="Arial" panose="020B0604020202020204" pitchFamily="34" charset="0"/>
                <a:cs typeface="Arial" panose="020B0604020202020204" pitchFamily="34" charset="0"/>
              </a:rPr>
              <a:t>Possible reasons for high levels of defaulting include</a:t>
            </a:r>
          </a:p>
          <a:p>
            <a:pPr marL="927100" lvl="1" indent="-457200">
              <a:spcBef>
                <a:spcPts val="95"/>
              </a:spcBef>
              <a:buClr>
                <a:srgbClr val="9A044A"/>
              </a:buClr>
              <a:buFont typeface="Courier New" panose="02070309020205020404" pitchFamily="49" charset="0"/>
              <a:buChar char="o"/>
              <a:tabLst>
                <a:tab pos="300355" algn="l"/>
                <a:tab pos="300990" algn="l"/>
              </a:tabLst>
            </a:pPr>
            <a:r>
              <a:rPr lang="en-US" sz="2000" dirty="0">
                <a:solidFill>
                  <a:schemeClr val="tx2">
                    <a:lumMod val="60000"/>
                    <a:lumOff val="40000"/>
                  </a:schemeClr>
                </a:solidFill>
                <a:latin typeface="Arial" panose="020B0604020202020204" pitchFamily="34" charset="0"/>
                <a:cs typeface="Arial" panose="020B0604020202020204" pitchFamily="34" charset="0"/>
              </a:rPr>
              <a:t>Lack of confidence or trust in the vaccine</a:t>
            </a:r>
          </a:p>
          <a:p>
            <a:pPr marL="927100" lvl="1" indent="-457200">
              <a:spcBef>
                <a:spcPts val="95"/>
              </a:spcBef>
              <a:buClr>
                <a:srgbClr val="9A044A"/>
              </a:buClr>
              <a:buFont typeface="Courier New" panose="02070309020205020404" pitchFamily="49" charset="0"/>
              <a:buChar char="o"/>
              <a:tabLst>
                <a:tab pos="300355" algn="l"/>
                <a:tab pos="300990" algn="l"/>
              </a:tabLst>
            </a:pPr>
            <a:r>
              <a:rPr lang="en-US" sz="2000" dirty="0">
                <a:solidFill>
                  <a:schemeClr val="tx2">
                    <a:lumMod val="60000"/>
                    <a:lumOff val="40000"/>
                  </a:schemeClr>
                </a:solidFill>
                <a:latin typeface="Arial" panose="020B0604020202020204" pitchFamily="34" charset="0"/>
                <a:cs typeface="Arial" panose="020B0604020202020204" pitchFamily="34" charset="0"/>
              </a:rPr>
              <a:t>Issues in service delivery, such as stock outs</a:t>
            </a:r>
          </a:p>
          <a:p>
            <a:pPr marL="469900" indent="-457200">
              <a:spcBef>
                <a:spcPts val="95"/>
              </a:spcBef>
              <a:buClr>
                <a:srgbClr val="9A044A"/>
              </a:buClr>
              <a:buFont typeface="Wingdings" panose="05000000000000000000" pitchFamily="2" charset="2"/>
              <a:buChar char="q"/>
              <a:tabLst>
                <a:tab pos="300355" algn="l"/>
                <a:tab pos="300990" algn="l"/>
              </a:tabLst>
            </a:pPr>
            <a:endParaRPr lang="en-US" sz="24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r>
              <a:rPr lang="en-US" sz="2400" dirty="0">
                <a:solidFill>
                  <a:schemeClr val="tx2">
                    <a:lumMod val="60000"/>
                    <a:lumOff val="40000"/>
                  </a:schemeClr>
                </a:solidFill>
                <a:latin typeface="Arial" panose="020B0604020202020204" pitchFamily="34" charset="0"/>
                <a:cs typeface="Arial" panose="020B0604020202020204" pitchFamily="34" charset="0"/>
              </a:rPr>
              <a:t>A system to track drop-outs is an integral part of the Reaching Every Children (REC) strategy. </a:t>
            </a:r>
          </a:p>
          <a:p>
            <a:pPr marL="927100" lvl="1" indent="-457200">
              <a:spcBef>
                <a:spcPts val="95"/>
              </a:spcBef>
              <a:buClr>
                <a:srgbClr val="9A044A"/>
              </a:buClr>
              <a:buFont typeface="Courier New" panose="02070309020205020404" pitchFamily="49" charset="0"/>
              <a:buChar char="o"/>
              <a:tabLst>
                <a:tab pos="300355" algn="l"/>
                <a:tab pos="300990" algn="l"/>
              </a:tabLst>
            </a:pPr>
            <a:r>
              <a:rPr lang="en-US" sz="2000" dirty="0">
                <a:solidFill>
                  <a:schemeClr val="tx2">
                    <a:lumMod val="60000"/>
                    <a:lumOff val="40000"/>
                  </a:schemeClr>
                </a:solidFill>
                <a:latin typeface="Arial" panose="020B0604020202020204" pitchFamily="34" charset="0"/>
                <a:cs typeface="Arial" panose="020B0604020202020204" pitchFamily="34" charset="0"/>
              </a:rPr>
              <a:t>The REC approach should be used to ensure high vaccination coverage</a:t>
            </a:r>
          </a:p>
        </p:txBody>
      </p:sp>
      <p:pic>
        <p:nvPicPr>
          <p:cNvPr id="7" name="Picture 2" descr="Image result for vaccin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9666" y="6019942"/>
            <a:ext cx="1117411" cy="8380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6547" y="0"/>
            <a:ext cx="13637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ject 40">
            <a:extLst>
              <a:ext uri="{FF2B5EF4-FFF2-40B4-BE49-F238E27FC236}">
                <a16:creationId xmlns:a16="http://schemas.microsoft.com/office/drawing/2014/main" id="{72E08A40-70D2-43E5-84AF-45E90D4C5FC6}"/>
              </a:ext>
            </a:extLst>
          </p:cNvPr>
          <p:cNvSpPr txBox="1">
            <a:spLocks noGrp="1"/>
          </p:cNvSpPr>
          <p:nvPr>
            <p:ph type="ftr" sz="quarter" idx="5"/>
          </p:nvPr>
        </p:nvSpPr>
        <p:spPr>
          <a:xfrm>
            <a:off x="1471041" y="6610106"/>
            <a:ext cx="6083300" cy="192404"/>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1350"/>
              </a:lnSpc>
              <a:tabLst>
                <a:tab pos="1199515" algn="l"/>
                <a:tab pos="1918970" algn="l"/>
              </a:tabLst>
            </a:pPr>
            <a:r>
              <a:rPr lang="en-US" spc="-5"/>
              <a:t>accine </a:t>
            </a:r>
            <a:r>
              <a:rPr lang="en-US" spc="80"/>
              <a:t> </a:t>
            </a:r>
            <a:r>
              <a:rPr lang="en-US"/>
              <a:t>mpact</a:t>
            </a:r>
            <a:r>
              <a:rPr lang="en-US" spc="-5"/>
              <a:t> on	</a:t>
            </a:r>
            <a:r>
              <a:rPr lang="en-US"/>
              <a:t>iarrhea</a:t>
            </a:r>
            <a:r>
              <a:rPr lang="en-US" spc="-20"/>
              <a:t> </a:t>
            </a:r>
            <a:r>
              <a:rPr lang="en-US"/>
              <a:t>in	</a:t>
            </a:r>
            <a:r>
              <a:rPr lang="en-US" spc="-5"/>
              <a:t>frica:  UMB/CVD  </a:t>
            </a:r>
            <a:r>
              <a:rPr lang="en-US" spc="-5">
                <a:latin typeface="Wingdings 2"/>
                <a:cs typeface="Wingdings 2"/>
              </a:rPr>
              <a:t></a:t>
            </a:r>
            <a:r>
              <a:rPr lang="en-US" spc="-5">
                <a:latin typeface="Times New Roman"/>
                <a:cs typeface="Times New Roman"/>
              </a:rPr>
              <a:t>  </a:t>
            </a:r>
            <a:r>
              <a:rPr lang="en-US" spc="-5"/>
              <a:t>CVD-Mali  </a:t>
            </a:r>
            <a:r>
              <a:rPr lang="en-US" spc="-5">
                <a:latin typeface="Wingdings 2"/>
                <a:cs typeface="Wingdings 2"/>
              </a:rPr>
              <a:t></a:t>
            </a:r>
            <a:r>
              <a:rPr lang="en-US" spc="-5">
                <a:latin typeface="Times New Roman"/>
                <a:cs typeface="Times New Roman"/>
              </a:rPr>
              <a:t>  </a:t>
            </a:r>
            <a:r>
              <a:rPr lang="en-US" spc="-5"/>
              <a:t>MRC/The </a:t>
            </a:r>
            <a:r>
              <a:rPr lang="en-US"/>
              <a:t>Gambia  </a:t>
            </a:r>
            <a:r>
              <a:rPr lang="en-US" spc="-5">
                <a:latin typeface="Wingdings 2"/>
                <a:cs typeface="Wingdings 2"/>
              </a:rPr>
              <a:t></a:t>
            </a:r>
            <a:r>
              <a:rPr lang="en-US" spc="180">
                <a:latin typeface="Times New Roman"/>
                <a:cs typeface="Times New Roman"/>
              </a:rPr>
              <a:t> </a:t>
            </a:r>
            <a:r>
              <a:rPr lang="en-US" spc="-5"/>
              <a:t>KEMRI/CDC</a:t>
            </a:r>
            <a:endParaRPr sz="1600" spc="-5" dirty="0"/>
          </a:p>
        </p:txBody>
      </p:sp>
    </p:spTree>
    <p:extLst>
      <p:ext uri="{BB962C8B-B14F-4D97-AF65-F5344CB8AC3E}">
        <p14:creationId xmlns:p14="http://schemas.microsoft.com/office/powerpoint/2010/main" val="281810749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title"/>
          </p:nvPr>
        </p:nvSpPr>
        <p:spPr>
          <a:xfrm>
            <a:off x="1752600" y="76200"/>
            <a:ext cx="7523947" cy="997068"/>
          </a:xfrm>
          <a:prstGeom prst="rect">
            <a:avLst/>
          </a:prstGeom>
        </p:spPr>
        <p:txBody>
          <a:bodyPr vert="horz" wrap="square" lIns="0" tIns="12065" rIns="0" bIns="0" rtlCol="0" anchor="ctr">
            <a:spAutoFit/>
          </a:bodyPr>
          <a:lstStyle/>
          <a:p>
            <a:pPr marL="12700" algn="ctr">
              <a:lnSpc>
                <a:spcPct val="100000"/>
              </a:lnSpc>
              <a:spcBef>
                <a:spcPts val="95"/>
              </a:spcBef>
            </a:pPr>
            <a:r>
              <a:rPr lang="en-US" sz="3200" b="1" spc="-5" dirty="0">
                <a:solidFill>
                  <a:srgbClr val="548ED4"/>
                </a:solidFill>
                <a:latin typeface="Arial"/>
                <a:cs typeface="Arial"/>
              </a:rPr>
              <a:t>Common ways of monitoring and follow-up of defaulters</a:t>
            </a:r>
            <a:endParaRPr sz="3200" b="1" spc="-5" dirty="0">
              <a:solidFill>
                <a:srgbClr val="548ED4"/>
              </a:solidFill>
              <a:latin typeface="Arial"/>
              <a:cs typeface="Arial"/>
            </a:endParaRPr>
          </a:p>
        </p:txBody>
      </p:sp>
      <p:sp>
        <p:nvSpPr>
          <p:cNvPr id="39" name="object 39"/>
          <p:cNvSpPr txBox="1"/>
          <p:nvPr/>
        </p:nvSpPr>
        <p:spPr>
          <a:xfrm>
            <a:off x="1981200" y="1219201"/>
            <a:ext cx="8534400" cy="5336717"/>
          </a:xfrm>
          <a:prstGeom prst="rect">
            <a:avLst/>
          </a:prstGeom>
        </p:spPr>
        <p:txBody>
          <a:bodyPr vert="horz" wrap="square" lIns="0" tIns="12065" rIns="0" bIns="0" rtlCol="0">
            <a:spAutoFit/>
          </a:bodyPr>
          <a:lstStyle/>
          <a:p>
            <a:pPr marL="469900" indent="-457200">
              <a:spcBef>
                <a:spcPts val="95"/>
              </a:spcBef>
              <a:buClr>
                <a:srgbClr val="9A044A"/>
              </a:buClr>
              <a:buFont typeface="Wingdings" panose="05000000000000000000" pitchFamily="2" charset="2"/>
              <a:buChar char="q"/>
              <a:tabLst>
                <a:tab pos="300355" algn="l"/>
                <a:tab pos="300990" algn="l"/>
              </a:tabLst>
            </a:pPr>
            <a:r>
              <a:rPr lang="en-GB" sz="2400" dirty="0">
                <a:solidFill>
                  <a:schemeClr val="tx2">
                    <a:lumMod val="60000"/>
                    <a:lumOff val="40000"/>
                  </a:schemeClr>
                </a:solidFill>
                <a:latin typeface="Arial" panose="020B0604020202020204" pitchFamily="34" charset="0"/>
                <a:cs typeface="Arial" panose="020B0604020202020204" pitchFamily="34" charset="0"/>
              </a:rPr>
              <a:t>Using the immunization register</a:t>
            </a:r>
          </a:p>
          <a:p>
            <a:pPr marL="927100" lvl="1" indent="-457200">
              <a:spcBef>
                <a:spcPts val="95"/>
              </a:spcBef>
              <a:buClr>
                <a:srgbClr val="9A044A"/>
              </a:buClr>
              <a:buFont typeface="Courier New" panose="02070309020205020404" pitchFamily="49" charset="0"/>
              <a:buChar char="o"/>
              <a:tabLst>
                <a:tab pos="300355" algn="l"/>
                <a:tab pos="300990" algn="l"/>
              </a:tabLst>
            </a:pPr>
            <a:r>
              <a:rPr lang="en-US" sz="2000" dirty="0">
                <a:solidFill>
                  <a:schemeClr val="tx2">
                    <a:lumMod val="60000"/>
                    <a:lumOff val="40000"/>
                  </a:schemeClr>
                </a:solidFill>
                <a:latin typeface="Arial" panose="020B0604020202020204" pitchFamily="34" charset="0"/>
                <a:cs typeface="Arial" panose="020B0604020202020204" pitchFamily="34" charset="0"/>
              </a:rPr>
              <a:t>Regularly review the immunization register to identify clients who may have failed to receive their subsequent dose of vaccine when due</a:t>
            </a:r>
          </a:p>
          <a:p>
            <a:pPr marL="469900" indent="-457200">
              <a:spcBef>
                <a:spcPts val="95"/>
              </a:spcBef>
              <a:buClr>
                <a:srgbClr val="9A044A"/>
              </a:buClr>
              <a:buFont typeface="Wingdings" panose="05000000000000000000" pitchFamily="2" charset="2"/>
              <a:buChar char="q"/>
              <a:tabLst>
                <a:tab pos="300355" algn="l"/>
                <a:tab pos="300990" algn="l"/>
              </a:tabLst>
            </a:pPr>
            <a:endParaRPr lang="en-GB" sz="24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r>
              <a:rPr lang="en-GB" sz="2400" dirty="0">
                <a:solidFill>
                  <a:schemeClr val="tx2">
                    <a:lumMod val="60000"/>
                    <a:lumOff val="40000"/>
                  </a:schemeClr>
                </a:solidFill>
                <a:latin typeface="Arial" panose="020B0604020202020204" pitchFamily="34" charset="0"/>
                <a:cs typeface="Arial" panose="020B0604020202020204" pitchFamily="34" charset="0"/>
              </a:rPr>
              <a:t>Reminder cards</a:t>
            </a:r>
          </a:p>
          <a:p>
            <a:pPr marL="469900" indent="-457200">
              <a:spcBef>
                <a:spcPts val="95"/>
              </a:spcBef>
              <a:buClr>
                <a:srgbClr val="9A044A"/>
              </a:buClr>
              <a:buFont typeface="Wingdings" panose="05000000000000000000" pitchFamily="2" charset="2"/>
              <a:buChar char="q"/>
              <a:tabLst>
                <a:tab pos="300355" algn="l"/>
                <a:tab pos="300990" algn="l"/>
              </a:tabLst>
            </a:pPr>
            <a:endParaRPr lang="en-US" sz="24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endParaRPr lang="en-US" sz="24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endParaRPr lang="en-US" sz="24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endParaRPr lang="en-US" sz="24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endParaRPr lang="en-US" sz="24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endParaRPr lang="en-US" sz="24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r>
              <a:rPr lang="en-GB" sz="2400" dirty="0">
                <a:solidFill>
                  <a:schemeClr val="tx2">
                    <a:lumMod val="60000"/>
                    <a:lumOff val="40000"/>
                  </a:schemeClr>
                </a:solidFill>
                <a:latin typeface="Arial" panose="020B0604020202020204" pitchFamily="34" charset="0"/>
                <a:cs typeface="Arial" panose="020B0604020202020204" pitchFamily="34" charset="0"/>
              </a:rPr>
              <a:t>Electronic immunization registries (EIRs)</a:t>
            </a:r>
          </a:p>
          <a:p>
            <a:pPr marL="469900" indent="-457200">
              <a:spcBef>
                <a:spcPts val="95"/>
              </a:spcBef>
              <a:buClr>
                <a:srgbClr val="9A044A"/>
              </a:buClr>
              <a:buFont typeface="Wingdings" panose="05000000000000000000" pitchFamily="2" charset="2"/>
              <a:buChar char="q"/>
              <a:tabLst>
                <a:tab pos="300355" algn="l"/>
                <a:tab pos="300990" algn="l"/>
              </a:tabLst>
            </a:pPr>
            <a:endParaRPr lang="en-US" sz="2400"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7" name="Picture 2" descr="Image result for vaccin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9666" y="6019942"/>
            <a:ext cx="1117411" cy="8380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6547" y="0"/>
            <a:ext cx="13637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0A893AE7-D78D-4190-A231-58E64C5DF1B6}"/>
              </a:ext>
            </a:extLst>
          </p:cNvPr>
          <p:cNvPicPr>
            <a:picLocks noChangeAspect="1"/>
          </p:cNvPicPr>
          <p:nvPr/>
        </p:nvPicPr>
        <p:blipFill>
          <a:blip r:embed="rId5"/>
          <a:stretch>
            <a:fillRect/>
          </a:stretch>
        </p:blipFill>
        <p:spPr>
          <a:xfrm>
            <a:off x="2647076" y="3429001"/>
            <a:ext cx="2556740" cy="1781935"/>
          </a:xfrm>
          <a:prstGeom prst="rect">
            <a:avLst/>
          </a:prstGeom>
        </p:spPr>
      </p:pic>
      <p:sp>
        <p:nvSpPr>
          <p:cNvPr id="10" name="object 40">
            <a:extLst>
              <a:ext uri="{FF2B5EF4-FFF2-40B4-BE49-F238E27FC236}">
                <a16:creationId xmlns:a16="http://schemas.microsoft.com/office/drawing/2014/main" id="{FCE63AC4-2D72-4582-8202-5850570C1E7A}"/>
              </a:ext>
            </a:extLst>
          </p:cNvPr>
          <p:cNvSpPr txBox="1">
            <a:spLocks noGrp="1"/>
          </p:cNvSpPr>
          <p:nvPr>
            <p:ph type="ftr" sz="quarter" idx="5"/>
          </p:nvPr>
        </p:nvSpPr>
        <p:spPr>
          <a:xfrm>
            <a:off x="1471041" y="6610106"/>
            <a:ext cx="6083300" cy="192404"/>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1350"/>
              </a:lnSpc>
              <a:tabLst>
                <a:tab pos="1199515" algn="l"/>
                <a:tab pos="1918970" algn="l"/>
              </a:tabLst>
            </a:pPr>
            <a:r>
              <a:rPr lang="en-US" spc="-5"/>
              <a:t>accine </a:t>
            </a:r>
            <a:r>
              <a:rPr lang="en-US" spc="80"/>
              <a:t> </a:t>
            </a:r>
            <a:r>
              <a:rPr lang="en-US"/>
              <a:t>mpact</a:t>
            </a:r>
            <a:r>
              <a:rPr lang="en-US" spc="-5"/>
              <a:t> on	</a:t>
            </a:r>
            <a:r>
              <a:rPr lang="en-US"/>
              <a:t>iarrhea</a:t>
            </a:r>
            <a:r>
              <a:rPr lang="en-US" spc="-20"/>
              <a:t> </a:t>
            </a:r>
            <a:r>
              <a:rPr lang="en-US"/>
              <a:t>in	</a:t>
            </a:r>
            <a:r>
              <a:rPr lang="en-US" spc="-5"/>
              <a:t>frica:  UMB/CVD  </a:t>
            </a:r>
            <a:r>
              <a:rPr lang="en-US" spc="-5">
                <a:latin typeface="Wingdings 2"/>
                <a:cs typeface="Wingdings 2"/>
              </a:rPr>
              <a:t></a:t>
            </a:r>
            <a:r>
              <a:rPr lang="en-US" spc="-5">
                <a:latin typeface="Times New Roman"/>
                <a:cs typeface="Times New Roman"/>
              </a:rPr>
              <a:t>  </a:t>
            </a:r>
            <a:r>
              <a:rPr lang="en-US" spc="-5"/>
              <a:t>CVD-Mali  </a:t>
            </a:r>
            <a:r>
              <a:rPr lang="en-US" spc="-5">
                <a:latin typeface="Wingdings 2"/>
                <a:cs typeface="Wingdings 2"/>
              </a:rPr>
              <a:t></a:t>
            </a:r>
            <a:r>
              <a:rPr lang="en-US" spc="-5">
                <a:latin typeface="Times New Roman"/>
                <a:cs typeface="Times New Roman"/>
              </a:rPr>
              <a:t>  </a:t>
            </a:r>
            <a:r>
              <a:rPr lang="en-US" spc="-5"/>
              <a:t>MRC/The </a:t>
            </a:r>
            <a:r>
              <a:rPr lang="en-US"/>
              <a:t>Gambia  </a:t>
            </a:r>
            <a:r>
              <a:rPr lang="en-US" spc="-5">
                <a:latin typeface="Wingdings 2"/>
                <a:cs typeface="Wingdings 2"/>
              </a:rPr>
              <a:t></a:t>
            </a:r>
            <a:r>
              <a:rPr lang="en-US" spc="180">
                <a:latin typeface="Times New Roman"/>
                <a:cs typeface="Times New Roman"/>
              </a:rPr>
              <a:t> </a:t>
            </a:r>
            <a:r>
              <a:rPr lang="en-US" spc="-5"/>
              <a:t>KEMRI/CDC</a:t>
            </a:r>
            <a:endParaRPr sz="1600" spc="-5" dirty="0"/>
          </a:p>
        </p:txBody>
      </p:sp>
    </p:spTree>
    <p:extLst>
      <p:ext uri="{BB962C8B-B14F-4D97-AF65-F5344CB8AC3E}">
        <p14:creationId xmlns:p14="http://schemas.microsoft.com/office/powerpoint/2010/main" val="92628425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title"/>
          </p:nvPr>
        </p:nvSpPr>
        <p:spPr>
          <a:xfrm>
            <a:off x="2209800" y="279909"/>
            <a:ext cx="6934200" cy="566181"/>
          </a:xfrm>
          <a:prstGeom prst="rect">
            <a:avLst/>
          </a:prstGeom>
        </p:spPr>
        <p:txBody>
          <a:bodyPr vert="horz" wrap="square" lIns="0" tIns="12065" rIns="0" bIns="0" rtlCol="0" anchor="ctr">
            <a:spAutoFit/>
          </a:bodyPr>
          <a:lstStyle/>
          <a:p>
            <a:pPr marL="12700" algn="ctr">
              <a:lnSpc>
                <a:spcPct val="100000"/>
              </a:lnSpc>
              <a:spcBef>
                <a:spcPts val="95"/>
              </a:spcBef>
            </a:pPr>
            <a:r>
              <a:rPr lang="en-GB" sz="3600" b="1" spc="-5" dirty="0">
                <a:solidFill>
                  <a:srgbClr val="548ED4"/>
                </a:solidFill>
                <a:latin typeface="Arial"/>
                <a:cs typeface="Arial"/>
              </a:rPr>
              <a:t>Monthly Summary Report </a:t>
            </a:r>
          </a:p>
        </p:txBody>
      </p:sp>
      <p:sp>
        <p:nvSpPr>
          <p:cNvPr id="39" name="object 39"/>
          <p:cNvSpPr txBox="1"/>
          <p:nvPr/>
        </p:nvSpPr>
        <p:spPr>
          <a:xfrm>
            <a:off x="1981200" y="1219201"/>
            <a:ext cx="8534400" cy="3844001"/>
          </a:xfrm>
          <a:prstGeom prst="rect">
            <a:avLst/>
          </a:prstGeom>
        </p:spPr>
        <p:txBody>
          <a:bodyPr vert="horz" wrap="square" lIns="0" tIns="12065" rIns="0" bIns="0" rtlCol="0">
            <a:spAutoFit/>
          </a:bodyPr>
          <a:lstStyle/>
          <a:p>
            <a:pPr marL="469900" indent="-457200">
              <a:spcBef>
                <a:spcPts val="95"/>
              </a:spcBef>
              <a:buClr>
                <a:srgbClr val="9A044A"/>
              </a:buClr>
              <a:buFont typeface="Wingdings" panose="05000000000000000000" pitchFamily="2" charset="2"/>
              <a:buChar char="q"/>
              <a:tabLst>
                <a:tab pos="300355" algn="l"/>
                <a:tab pos="300990" algn="l"/>
              </a:tabLst>
            </a:pPr>
            <a:r>
              <a:rPr lang="en-US" sz="2400" dirty="0">
                <a:solidFill>
                  <a:schemeClr val="tx2">
                    <a:lumMod val="60000"/>
                    <a:lumOff val="40000"/>
                  </a:schemeClr>
                </a:solidFill>
                <a:latin typeface="Arial" panose="020B0604020202020204" pitchFamily="34" charset="0"/>
                <a:cs typeface="Arial" panose="020B0604020202020204" pitchFamily="34" charset="0"/>
              </a:rPr>
              <a:t>Valuable tool for management of the </a:t>
            </a:r>
            <a:r>
              <a:rPr lang="en-US" sz="2400" dirty="0" err="1">
                <a:solidFill>
                  <a:schemeClr val="tx2">
                    <a:lumMod val="60000"/>
                    <a:lumOff val="40000"/>
                  </a:schemeClr>
                </a:solidFill>
                <a:latin typeface="Arial" panose="020B0604020202020204" pitchFamily="34" charset="0"/>
                <a:cs typeface="Arial" panose="020B0604020202020204" pitchFamily="34" charset="0"/>
              </a:rPr>
              <a:t>programme’s</a:t>
            </a:r>
            <a:r>
              <a:rPr lang="en-US" sz="2400" dirty="0">
                <a:solidFill>
                  <a:schemeClr val="tx2">
                    <a:lumMod val="60000"/>
                    <a:lumOff val="40000"/>
                  </a:schemeClr>
                </a:solidFill>
                <a:latin typeface="Arial" panose="020B0604020202020204" pitchFamily="34" charset="0"/>
                <a:cs typeface="Arial" panose="020B0604020202020204" pitchFamily="34" charset="0"/>
              </a:rPr>
              <a:t> achievements and to monitor progress throughout the year</a:t>
            </a:r>
          </a:p>
          <a:p>
            <a:pPr marL="469900" indent="-457200">
              <a:spcBef>
                <a:spcPts val="95"/>
              </a:spcBef>
              <a:buClr>
                <a:srgbClr val="9A044A"/>
              </a:buClr>
              <a:buFont typeface="Wingdings" panose="05000000000000000000" pitchFamily="2" charset="2"/>
              <a:buChar char="q"/>
              <a:tabLst>
                <a:tab pos="300355" algn="l"/>
                <a:tab pos="300990" algn="l"/>
              </a:tabLst>
            </a:pPr>
            <a:endParaRPr lang="en-US" sz="24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r>
              <a:rPr lang="en-US" sz="2400" dirty="0">
                <a:solidFill>
                  <a:schemeClr val="tx2">
                    <a:lumMod val="60000"/>
                    <a:lumOff val="40000"/>
                  </a:schemeClr>
                </a:solidFill>
                <a:latin typeface="Arial" panose="020B0604020202020204" pitchFamily="34" charset="0"/>
                <a:cs typeface="Arial" panose="020B0604020202020204" pitchFamily="34" charset="0"/>
              </a:rPr>
              <a:t>Immunization data should be collected on a monthly basis at each level of the health system</a:t>
            </a:r>
          </a:p>
          <a:p>
            <a:pPr marL="469900" indent="-457200">
              <a:spcBef>
                <a:spcPts val="95"/>
              </a:spcBef>
              <a:buClr>
                <a:srgbClr val="9A044A"/>
              </a:buClr>
              <a:buFont typeface="Wingdings" panose="05000000000000000000" pitchFamily="2" charset="2"/>
              <a:buChar char="q"/>
              <a:tabLst>
                <a:tab pos="300355" algn="l"/>
                <a:tab pos="300990" algn="l"/>
              </a:tabLst>
            </a:pPr>
            <a:endParaRPr lang="en-US" sz="24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r>
              <a:rPr lang="en-US" sz="2400" dirty="0">
                <a:solidFill>
                  <a:schemeClr val="tx2">
                    <a:lumMod val="60000"/>
                    <a:lumOff val="40000"/>
                  </a:schemeClr>
                </a:solidFill>
                <a:latin typeface="Arial" panose="020B0604020202020204" pitchFamily="34" charset="0"/>
                <a:cs typeface="Arial" panose="020B0604020202020204" pitchFamily="34" charset="0"/>
              </a:rPr>
              <a:t>HPV and IPV vaccines have been adapted on IVD monthly summary report</a:t>
            </a:r>
          </a:p>
          <a:p>
            <a:pPr marL="469900" indent="-457200">
              <a:spcBef>
                <a:spcPts val="95"/>
              </a:spcBef>
              <a:buClr>
                <a:srgbClr val="9A044A"/>
              </a:buClr>
              <a:buFont typeface="Wingdings" panose="05000000000000000000" pitchFamily="2" charset="2"/>
              <a:buChar char="q"/>
              <a:tabLst>
                <a:tab pos="300355" algn="l"/>
                <a:tab pos="300990" algn="l"/>
              </a:tabLst>
            </a:pPr>
            <a:endParaRPr lang="en-GB" sz="2400" dirty="0">
              <a:solidFill>
                <a:schemeClr val="tx2">
                  <a:lumMod val="60000"/>
                  <a:lumOff val="40000"/>
                </a:schemeClr>
              </a:solidFill>
              <a:latin typeface="Arial" panose="020B0604020202020204" pitchFamily="34" charset="0"/>
              <a:cs typeface="Arial" panose="020B0604020202020204" pitchFamily="34" charset="0"/>
            </a:endParaRPr>
          </a:p>
          <a:p>
            <a:pPr marL="469900" lvl="1">
              <a:spcBef>
                <a:spcPts val="95"/>
              </a:spcBef>
              <a:buClr>
                <a:srgbClr val="9A044A"/>
              </a:buClr>
              <a:tabLst>
                <a:tab pos="300355" algn="l"/>
                <a:tab pos="300990" algn="l"/>
              </a:tabLst>
            </a:pPr>
            <a:endParaRPr lang="en-US" sz="2800" dirty="0"/>
          </a:p>
        </p:txBody>
      </p:sp>
      <p:pic>
        <p:nvPicPr>
          <p:cNvPr id="7" name="Picture 2" descr="Image result for vaccin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9666" y="6019942"/>
            <a:ext cx="1117411" cy="8380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6547" y="0"/>
            <a:ext cx="13637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ject 40">
            <a:extLst>
              <a:ext uri="{FF2B5EF4-FFF2-40B4-BE49-F238E27FC236}">
                <a16:creationId xmlns:a16="http://schemas.microsoft.com/office/drawing/2014/main" id="{812F5D86-0D0E-4FEB-BA15-3F4528D5136D}"/>
              </a:ext>
            </a:extLst>
          </p:cNvPr>
          <p:cNvSpPr txBox="1">
            <a:spLocks noGrp="1"/>
          </p:cNvSpPr>
          <p:nvPr>
            <p:ph type="ftr" sz="quarter" idx="5"/>
          </p:nvPr>
        </p:nvSpPr>
        <p:spPr>
          <a:xfrm>
            <a:off x="1471041" y="6610106"/>
            <a:ext cx="6083300" cy="192404"/>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1350"/>
              </a:lnSpc>
              <a:tabLst>
                <a:tab pos="1199515" algn="l"/>
                <a:tab pos="1918970" algn="l"/>
              </a:tabLst>
            </a:pPr>
            <a:r>
              <a:rPr lang="en-US" spc="-5"/>
              <a:t>accine </a:t>
            </a:r>
            <a:r>
              <a:rPr lang="en-US" spc="80"/>
              <a:t> </a:t>
            </a:r>
            <a:r>
              <a:rPr lang="en-US"/>
              <a:t>mpact</a:t>
            </a:r>
            <a:r>
              <a:rPr lang="en-US" spc="-5"/>
              <a:t> on	</a:t>
            </a:r>
            <a:r>
              <a:rPr lang="en-US"/>
              <a:t>iarrhea</a:t>
            </a:r>
            <a:r>
              <a:rPr lang="en-US" spc="-20"/>
              <a:t> </a:t>
            </a:r>
            <a:r>
              <a:rPr lang="en-US"/>
              <a:t>in	</a:t>
            </a:r>
            <a:r>
              <a:rPr lang="en-US" spc="-5"/>
              <a:t>frica:  UMB/CVD  </a:t>
            </a:r>
            <a:r>
              <a:rPr lang="en-US" spc="-5">
                <a:latin typeface="Wingdings 2"/>
                <a:cs typeface="Wingdings 2"/>
              </a:rPr>
              <a:t></a:t>
            </a:r>
            <a:r>
              <a:rPr lang="en-US" spc="-5">
                <a:latin typeface="Times New Roman"/>
                <a:cs typeface="Times New Roman"/>
              </a:rPr>
              <a:t>  </a:t>
            </a:r>
            <a:r>
              <a:rPr lang="en-US" spc="-5"/>
              <a:t>CVD-Mali  </a:t>
            </a:r>
            <a:r>
              <a:rPr lang="en-US" spc="-5">
                <a:latin typeface="Wingdings 2"/>
                <a:cs typeface="Wingdings 2"/>
              </a:rPr>
              <a:t></a:t>
            </a:r>
            <a:r>
              <a:rPr lang="en-US" spc="-5">
                <a:latin typeface="Times New Roman"/>
                <a:cs typeface="Times New Roman"/>
              </a:rPr>
              <a:t>  </a:t>
            </a:r>
            <a:r>
              <a:rPr lang="en-US" spc="-5"/>
              <a:t>MRC/The </a:t>
            </a:r>
            <a:r>
              <a:rPr lang="en-US"/>
              <a:t>Gambia  </a:t>
            </a:r>
            <a:r>
              <a:rPr lang="en-US" spc="-5">
                <a:latin typeface="Wingdings 2"/>
                <a:cs typeface="Wingdings 2"/>
              </a:rPr>
              <a:t></a:t>
            </a:r>
            <a:r>
              <a:rPr lang="en-US" spc="180">
                <a:latin typeface="Times New Roman"/>
                <a:cs typeface="Times New Roman"/>
              </a:rPr>
              <a:t> </a:t>
            </a:r>
            <a:r>
              <a:rPr lang="en-US" spc="-5"/>
              <a:t>KEMRI/CDC</a:t>
            </a:r>
            <a:endParaRPr sz="1600" spc="-5" dirty="0"/>
          </a:p>
        </p:txBody>
      </p:sp>
    </p:spTree>
    <p:extLst>
      <p:ext uri="{BB962C8B-B14F-4D97-AF65-F5344CB8AC3E}">
        <p14:creationId xmlns:p14="http://schemas.microsoft.com/office/powerpoint/2010/main" val="118630989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title"/>
          </p:nvPr>
        </p:nvSpPr>
        <p:spPr>
          <a:xfrm>
            <a:off x="2209800" y="279909"/>
            <a:ext cx="6934200" cy="566181"/>
          </a:xfrm>
          <a:prstGeom prst="rect">
            <a:avLst/>
          </a:prstGeom>
        </p:spPr>
        <p:txBody>
          <a:bodyPr vert="horz" wrap="square" lIns="0" tIns="12065" rIns="0" bIns="0" rtlCol="0" anchor="ctr">
            <a:spAutoFit/>
          </a:bodyPr>
          <a:lstStyle/>
          <a:p>
            <a:pPr marL="12700" algn="ctr">
              <a:lnSpc>
                <a:spcPct val="100000"/>
              </a:lnSpc>
              <a:spcBef>
                <a:spcPts val="95"/>
              </a:spcBef>
            </a:pPr>
            <a:r>
              <a:rPr lang="en-GB" sz="3600" b="1" spc="-5" dirty="0">
                <a:solidFill>
                  <a:srgbClr val="548ED4"/>
                </a:solidFill>
                <a:latin typeface="Arial"/>
                <a:cs typeface="Arial"/>
              </a:rPr>
              <a:t>Coverage Monitoring </a:t>
            </a:r>
          </a:p>
        </p:txBody>
      </p:sp>
      <p:pic>
        <p:nvPicPr>
          <p:cNvPr id="7" name="Picture 2" descr="Image result for vaccin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9666" y="6019942"/>
            <a:ext cx="1117411" cy="8380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6547" y="0"/>
            <a:ext cx="13637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bject 40"/>
          <p:cNvSpPr txBox="1">
            <a:spLocks noGrp="1"/>
          </p:cNvSpPr>
          <p:nvPr>
            <p:ph type="ftr" sz="quarter" idx="5"/>
          </p:nvPr>
        </p:nvSpPr>
        <p:spPr>
          <a:xfrm>
            <a:off x="1471041" y="6610106"/>
            <a:ext cx="6083300" cy="192404"/>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1350"/>
              </a:lnSpc>
              <a:tabLst>
                <a:tab pos="1199515" algn="l"/>
                <a:tab pos="1918970" algn="l"/>
              </a:tabLst>
            </a:pPr>
            <a:r>
              <a:rPr lang="en-US" spc="-5"/>
              <a:t>accine </a:t>
            </a:r>
            <a:r>
              <a:rPr lang="en-US" spc="80"/>
              <a:t> </a:t>
            </a:r>
            <a:r>
              <a:rPr lang="en-US"/>
              <a:t>mpact</a:t>
            </a:r>
            <a:r>
              <a:rPr lang="en-US" spc="-5"/>
              <a:t> on	</a:t>
            </a:r>
            <a:r>
              <a:rPr lang="en-US"/>
              <a:t>iarrhea</a:t>
            </a:r>
            <a:r>
              <a:rPr lang="en-US" spc="-20"/>
              <a:t> </a:t>
            </a:r>
            <a:r>
              <a:rPr lang="en-US"/>
              <a:t>in	</a:t>
            </a:r>
            <a:r>
              <a:rPr lang="en-US" spc="-5"/>
              <a:t>frica:  UMB/CVD  </a:t>
            </a:r>
            <a:r>
              <a:rPr lang="en-US" spc="-5">
                <a:latin typeface="Wingdings 2"/>
                <a:cs typeface="Wingdings 2"/>
              </a:rPr>
              <a:t></a:t>
            </a:r>
            <a:r>
              <a:rPr lang="en-US" spc="-5">
                <a:latin typeface="Times New Roman"/>
                <a:cs typeface="Times New Roman"/>
              </a:rPr>
              <a:t>  </a:t>
            </a:r>
            <a:r>
              <a:rPr lang="en-US" spc="-5"/>
              <a:t>CVD-Mali  </a:t>
            </a:r>
            <a:r>
              <a:rPr lang="en-US" spc="-5">
                <a:latin typeface="Wingdings 2"/>
                <a:cs typeface="Wingdings 2"/>
              </a:rPr>
              <a:t></a:t>
            </a:r>
            <a:r>
              <a:rPr lang="en-US" spc="-5">
                <a:latin typeface="Times New Roman"/>
                <a:cs typeface="Times New Roman"/>
              </a:rPr>
              <a:t>  </a:t>
            </a:r>
            <a:r>
              <a:rPr lang="en-US" spc="-5"/>
              <a:t>MRC/The </a:t>
            </a:r>
            <a:r>
              <a:rPr lang="en-US"/>
              <a:t>Gambia  </a:t>
            </a:r>
            <a:r>
              <a:rPr lang="en-US" spc="-5">
                <a:latin typeface="Wingdings 2"/>
                <a:cs typeface="Wingdings 2"/>
              </a:rPr>
              <a:t></a:t>
            </a:r>
            <a:r>
              <a:rPr lang="en-US" spc="180">
                <a:latin typeface="Times New Roman"/>
                <a:cs typeface="Times New Roman"/>
              </a:rPr>
              <a:t> </a:t>
            </a:r>
            <a:r>
              <a:rPr lang="en-US" spc="-5"/>
              <a:t>KEMRI/CDC</a:t>
            </a:r>
            <a:endParaRPr sz="1600" spc="-5" dirty="0"/>
          </a:p>
        </p:txBody>
      </p:sp>
      <p:sp>
        <p:nvSpPr>
          <p:cNvPr id="39" name="object 39"/>
          <p:cNvSpPr txBox="1"/>
          <p:nvPr/>
        </p:nvSpPr>
        <p:spPr>
          <a:xfrm>
            <a:off x="1981200" y="1219200"/>
            <a:ext cx="8534400" cy="5636800"/>
          </a:xfrm>
          <a:prstGeom prst="rect">
            <a:avLst/>
          </a:prstGeom>
        </p:spPr>
        <p:txBody>
          <a:bodyPr vert="horz" wrap="square" lIns="0" tIns="12065" rIns="0" bIns="0" rtlCol="0">
            <a:spAutoFit/>
          </a:bodyPr>
          <a:lstStyle/>
          <a:p>
            <a:pPr marL="469900" indent="-457200">
              <a:spcBef>
                <a:spcPts val="95"/>
              </a:spcBef>
              <a:buClr>
                <a:srgbClr val="9A044A"/>
              </a:buClr>
              <a:buFont typeface="Wingdings" panose="05000000000000000000" pitchFamily="2" charset="2"/>
              <a:buChar char="q"/>
              <a:tabLst>
                <a:tab pos="300355" algn="l"/>
                <a:tab pos="300990" algn="l"/>
              </a:tabLst>
            </a:pPr>
            <a:r>
              <a:rPr lang="en-US" sz="2200" dirty="0">
                <a:solidFill>
                  <a:schemeClr val="tx2">
                    <a:lumMod val="60000"/>
                    <a:lumOff val="40000"/>
                  </a:schemeClr>
                </a:solidFill>
                <a:latin typeface="Arial" panose="020B0604020202020204" pitchFamily="34" charset="0"/>
                <a:cs typeface="Arial" panose="020B0604020202020204" pitchFamily="34" charset="0"/>
              </a:rPr>
              <a:t>Calculating HPV and IPV vaccine coverage is necessary for monitoring the impact of these vaccines on a population</a:t>
            </a:r>
          </a:p>
          <a:p>
            <a:pPr marL="469900" indent="-457200">
              <a:spcBef>
                <a:spcPts val="95"/>
              </a:spcBef>
              <a:buClr>
                <a:srgbClr val="9A044A"/>
              </a:buClr>
              <a:buFont typeface="Wingdings" panose="05000000000000000000" pitchFamily="2" charset="2"/>
              <a:buChar char="q"/>
              <a:tabLst>
                <a:tab pos="300355" algn="l"/>
                <a:tab pos="300990" algn="l"/>
              </a:tabLst>
            </a:pPr>
            <a:endParaRPr lang="en-US" sz="22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r>
              <a:rPr lang="en-US" sz="2200" dirty="0">
                <a:solidFill>
                  <a:schemeClr val="tx2">
                    <a:lumMod val="60000"/>
                    <a:lumOff val="40000"/>
                  </a:schemeClr>
                </a:solidFill>
                <a:latin typeface="Arial" panose="020B0604020202020204" pitchFamily="34" charset="0"/>
                <a:cs typeface="Arial" panose="020B0604020202020204" pitchFamily="34" charset="0"/>
              </a:rPr>
              <a:t>Useful for evaluating the performance of a vaccine </a:t>
            </a:r>
            <a:r>
              <a:rPr lang="en-US" sz="2200" dirty="0" err="1">
                <a:solidFill>
                  <a:schemeClr val="tx2">
                    <a:lumMod val="60000"/>
                    <a:lumOff val="40000"/>
                  </a:schemeClr>
                </a:solidFill>
                <a:latin typeface="Arial" panose="020B0604020202020204" pitchFamily="34" charset="0"/>
                <a:cs typeface="Arial" panose="020B0604020202020204" pitchFamily="34" charset="0"/>
              </a:rPr>
              <a:t>programme</a:t>
            </a:r>
            <a:r>
              <a:rPr lang="en-US" sz="2200" dirty="0">
                <a:solidFill>
                  <a:schemeClr val="tx2">
                    <a:lumMod val="60000"/>
                    <a:lumOff val="40000"/>
                  </a:schemeClr>
                </a:solidFill>
                <a:latin typeface="Arial" panose="020B0604020202020204" pitchFamily="34" charset="0"/>
                <a:cs typeface="Arial" panose="020B0604020202020204" pitchFamily="34" charset="0"/>
              </a:rPr>
              <a:t> toward meeting objectives</a:t>
            </a:r>
          </a:p>
          <a:p>
            <a:pPr marL="469900" indent="-457200">
              <a:spcBef>
                <a:spcPts val="95"/>
              </a:spcBef>
              <a:buClr>
                <a:srgbClr val="9A044A"/>
              </a:buClr>
              <a:buFont typeface="Wingdings" panose="05000000000000000000" pitchFamily="2" charset="2"/>
              <a:buChar char="q"/>
              <a:tabLst>
                <a:tab pos="300355" algn="l"/>
                <a:tab pos="300990" algn="l"/>
              </a:tabLst>
            </a:pPr>
            <a:endParaRPr lang="en-US" sz="22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r>
              <a:rPr lang="en-US" sz="2200" dirty="0">
                <a:solidFill>
                  <a:schemeClr val="tx2">
                    <a:lumMod val="60000"/>
                    <a:lumOff val="40000"/>
                  </a:schemeClr>
                </a:solidFill>
                <a:latin typeface="Arial" panose="020B0604020202020204" pitchFamily="34" charset="0"/>
                <a:cs typeface="Arial" panose="020B0604020202020204" pitchFamily="34" charset="0"/>
              </a:rPr>
              <a:t>For HPV vaccine, coverage monitoring requires collection of coverage data by dose (i.e. HPV1 and HPV2 )</a:t>
            </a:r>
          </a:p>
          <a:p>
            <a:pPr marL="469900" indent="-457200">
              <a:spcBef>
                <a:spcPts val="95"/>
              </a:spcBef>
              <a:buClr>
                <a:srgbClr val="9A044A"/>
              </a:buClr>
              <a:buFont typeface="Wingdings" panose="05000000000000000000" pitchFamily="2" charset="2"/>
              <a:buChar char="q"/>
              <a:tabLst>
                <a:tab pos="300355" algn="l"/>
                <a:tab pos="300990" algn="l"/>
              </a:tabLst>
            </a:pPr>
            <a:endParaRPr lang="en-US" sz="22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r>
              <a:rPr lang="en-US" sz="2200" dirty="0">
                <a:solidFill>
                  <a:schemeClr val="tx2">
                    <a:lumMod val="60000"/>
                    <a:lumOff val="40000"/>
                  </a:schemeClr>
                </a:solidFill>
                <a:latin typeface="Arial" panose="020B0604020202020204" pitchFamily="34" charset="0"/>
                <a:cs typeface="Arial" panose="020B0604020202020204" pitchFamily="34" charset="0"/>
              </a:rPr>
              <a:t>A performance monitoring chart for HPV vaccination should be maintained and displayed in the health facility</a:t>
            </a:r>
          </a:p>
          <a:p>
            <a:pPr marL="469900" indent="-457200">
              <a:spcBef>
                <a:spcPts val="95"/>
              </a:spcBef>
              <a:buClr>
                <a:srgbClr val="9A044A"/>
              </a:buClr>
              <a:buFont typeface="Wingdings" panose="05000000000000000000" pitchFamily="2" charset="2"/>
              <a:buChar char="q"/>
              <a:tabLst>
                <a:tab pos="300355" algn="l"/>
                <a:tab pos="300990" algn="l"/>
              </a:tabLst>
            </a:pPr>
            <a:endParaRPr lang="en-US" sz="22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r>
              <a:rPr lang="en-US" sz="2200" dirty="0">
                <a:solidFill>
                  <a:schemeClr val="tx2">
                    <a:lumMod val="60000"/>
                    <a:lumOff val="40000"/>
                  </a:schemeClr>
                </a:solidFill>
                <a:latin typeface="Arial" panose="020B0604020202020204" pitchFamily="34" charset="0"/>
                <a:cs typeface="Arial" panose="020B0604020202020204" pitchFamily="34" charset="0"/>
              </a:rPr>
              <a:t>This chart should include the target population of girls at the health facility and record the number of girls vaccinated per month, per dose and over time</a:t>
            </a:r>
            <a:endParaRPr lang="en-GB" sz="2200" dirty="0">
              <a:solidFill>
                <a:schemeClr val="tx2">
                  <a:lumMod val="60000"/>
                  <a:lumOff val="40000"/>
                </a:schemeClr>
              </a:solidFill>
              <a:latin typeface="Arial" panose="020B0604020202020204" pitchFamily="34" charset="0"/>
              <a:cs typeface="Arial" panose="020B0604020202020204" pitchFamily="34" charset="0"/>
            </a:endParaRPr>
          </a:p>
          <a:p>
            <a:pPr marL="469900" lvl="1">
              <a:spcBef>
                <a:spcPts val="95"/>
              </a:spcBef>
              <a:buClr>
                <a:srgbClr val="9A044A"/>
              </a:buClr>
              <a:tabLst>
                <a:tab pos="300355" algn="l"/>
                <a:tab pos="300990" algn="l"/>
              </a:tabLst>
            </a:pPr>
            <a:endParaRPr lang="en-US" sz="2800" dirty="0"/>
          </a:p>
        </p:txBody>
      </p:sp>
    </p:spTree>
    <p:extLst>
      <p:ext uri="{BB962C8B-B14F-4D97-AF65-F5344CB8AC3E}">
        <p14:creationId xmlns:p14="http://schemas.microsoft.com/office/powerpoint/2010/main" val="1911339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4"/>
          <p:cNvSpPr txBox="1">
            <a:spLocks noChangeArrowheads="1"/>
          </p:cNvSpPr>
          <p:nvPr/>
        </p:nvSpPr>
        <p:spPr bwMode="auto">
          <a:xfrm>
            <a:off x="1985963" y="3276600"/>
            <a:ext cx="14732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defTabSz="1042988" rtl="0" eaLnBrk="0" hangingPunct="0">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cs typeface="Arial" panose="020B0604020202020204" pitchFamily="34" charset="0"/>
              </a:defRPr>
            </a:lvl1pPr>
            <a:lvl2pPr marL="742950" indent="-285750" defTabSz="1042988" rtl="0" eaLnBrk="0" hangingPunct="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cs typeface="Arial" panose="020B0604020202020204" pitchFamily="34" charset="0"/>
              </a:defRPr>
            </a:lvl2pPr>
            <a:lvl3pPr marL="11430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3pPr>
            <a:lvl4pPr marL="16002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4pPr>
            <a:lvl5pPr marL="2057400" indent="-228600" algn="r" defTabSz="1042988" eaLnBrk="0" hangingPunct="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a:spcBef>
                <a:spcPct val="0"/>
              </a:spcBef>
              <a:buClrTx/>
              <a:buFontTx/>
              <a:buNone/>
            </a:pPr>
            <a:r>
              <a:rPr lang="en-US" altLang="ja-JP" sz="2000">
                <a:solidFill>
                  <a:schemeClr val="tx2"/>
                </a:solidFill>
                <a:latin typeface="Tahoma" panose="020B0604030504040204" pitchFamily="34" charset="0"/>
                <a:ea typeface="MS PGothic" panose="020B0600070205080204" pitchFamily="34" charset="-128"/>
              </a:rPr>
              <a:t>Susceptible</a:t>
            </a:r>
          </a:p>
        </p:txBody>
      </p:sp>
      <p:sp>
        <p:nvSpPr>
          <p:cNvPr id="6148" name="Text Box 5"/>
          <p:cNvSpPr>
            <a:spLocks noGrp="1" noChangeArrowheads="1"/>
          </p:cNvSpPr>
          <p:nvPr>
            <p:ph type="body" idx="4294967295"/>
          </p:nvPr>
        </p:nvSpPr>
        <p:spPr>
          <a:xfrm>
            <a:off x="3778251" y="3149600"/>
            <a:ext cx="1419225" cy="952500"/>
          </a:xfrm>
          <a:noFill/>
        </p:spPr>
        <p:txBody>
          <a:bodyPr vert="horz" lIns="91424" tIns="45712" rIns="91424" bIns="45712" rtlCol="0">
            <a:normAutofit/>
          </a:bodyPr>
          <a:lstStyle/>
          <a:p>
            <a:pPr algn="ctr" eaLnBrk="1" hangingPunct="1">
              <a:spcBef>
                <a:spcPct val="0"/>
              </a:spcBef>
              <a:buClr>
                <a:schemeClr val="bg1"/>
              </a:buClr>
              <a:buFontTx/>
              <a:buNone/>
            </a:pPr>
            <a:r>
              <a:rPr lang="en-US" altLang="ja-JP" sz="2100">
                <a:solidFill>
                  <a:schemeClr val="tx2"/>
                </a:solidFill>
                <a:latin typeface="Tahoma" panose="020B0604030504040204" pitchFamily="34" charset="0"/>
                <a:ea typeface="MS PGothic" panose="020B0600070205080204" pitchFamily="34" charset="-128"/>
                <a:cs typeface="Tahoma" panose="020B0604030504040204" pitchFamily="34" charset="0"/>
              </a:rPr>
              <a:t>Acute</a:t>
            </a:r>
          </a:p>
          <a:p>
            <a:pPr algn="ctr" eaLnBrk="1" hangingPunct="1">
              <a:spcBef>
                <a:spcPct val="0"/>
              </a:spcBef>
              <a:buClr>
                <a:schemeClr val="bg1"/>
              </a:buClr>
              <a:buFontTx/>
              <a:buNone/>
            </a:pPr>
            <a:r>
              <a:rPr lang="en-US" altLang="ja-JP" sz="2100">
                <a:solidFill>
                  <a:schemeClr val="tx2"/>
                </a:solidFill>
                <a:latin typeface="Tahoma" panose="020B0604030504040204" pitchFamily="34" charset="0"/>
                <a:ea typeface="MS PGothic" panose="020B0600070205080204" pitchFamily="34" charset="-128"/>
                <a:cs typeface="Tahoma" panose="020B0604030504040204" pitchFamily="34" charset="0"/>
              </a:rPr>
              <a:t> infection</a:t>
            </a:r>
          </a:p>
        </p:txBody>
      </p:sp>
      <p:sp>
        <p:nvSpPr>
          <p:cNvPr id="6149" name="Text Box 6"/>
          <p:cNvSpPr txBox="1">
            <a:spLocks noChangeArrowheads="1"/>
          </p:cNvSpPr>
          <p:nvPr/>
        </p:nvSpPr>
        <p:spPr bwMode="auto">
          <a:xfrm>
            <a:off x="5526088" y="3124200"/>
            <a:ext cx="11477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marL="390525" indent="-390525" defTabSz="1042988" rtl="0" eaLnBrk="0" hangingPunct="0">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cs typeface="Arial" panose="020B0604020202020204" pitchFamily="34" charset="0"/>
              </a:defRPr>
            </a:lvl1pPr>
            <a:lvl2pPr marL="742950" indent="-285750" defTabSz="1042988" rtl="0" eaLnBrk="0" hangingPunct="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cs typeface="Arial" panose="020B0604020202020204" pitchFamily="34" charset="0"/>
              </a:defRPr>
            </a:lvl2pPr>
            <a:lvl3pPr marL="11430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3pPr>
            <a:lvl4pPr marL="16002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4pPr>
            <a:lvl5pPr marL="2057400" indent="-228600" algn="r" defTabSz="1042988" eaLnBrk="0" hangingPunct="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a:spcBef>
                <a:spcPct val="0"/>
              </a:spcBef>
              <a:buClrTx/>
              <a:buFontTx/>
              <a:buNone/>
            </a:pPr>
            <a:r>
              <a:rPr lang="en-US" altLang="ja-JP" sz="2000">
                <a:solidFill>
                  <a:schemeClr val="tx2"/>
                </a:solidFill>
                <a:latin typeface="Tahoma" panose="020B0604030504040204" pitchFamily="34" charset="0"/>
                <a:ea typeface="MS PGothic" panose="020B0600070205080204" pitchFamily="34" charset="-128"/>
              </a:rPr>
              <a:t>Chronic</a:t>
            </a:r>
          </a:p>
          <a:p>
            <a:pPr algn="ctr">
              <a:spcBef>
                <a:spcPct val="0"/>
              </a:spcBef>
              <a:buClrTx/>
              <a:buFontTx/>
              <a:buNone/>
            </a:pPr>
            <a:r>
              <a:rPr lang="en-US" altLang="ja-JP" sz="2000">
                <a:solidFill>
                  <a:schemeClr val="tx2"/>
                </a:solidFill>
                <a:latin typeface="Tahoma" panose="020B0604030504040204" pitchFamily="34" charset="0"/>
                <a:ea typeface="MS PGothic" panose="020B0600070205080204" pitchFamily="34" charset="-128"/>
              </a:rPr>
              <a:t>infection</a:t>
            </a:r>
          </a:p>
        </p:txBody>
      </p:sp>
      <p:sp>
        <p:nvSpPr>
          <p:cNvPr id="6150" name="Text Box 7"/>
          <p:cNvSpPr txBox="1">
            <a:spLocks noChangeArrowheads="1"/>
          </p:cNvSpPr>
          <p:nvPr/>
        </p:nvSpPr>
        <p:spPr bwMode="auto">
          <a:xfrm>
            <a:off x="7131050" y="3136900"/>
            <a:ext cx="17224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defTabSz="1042988" rtl="0" eaLnBrk="0" hangingPunct="0">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cs typeface="Arial" panose="020B0604020202020204" pitchFamily="34" charset="0"/>
              </a:defRPr>
            </a:lvl1pPr>
            <a:lvl2pPr marL="742950" indent="-285750" defTabSz="1042988" rtl="0" eaLnBrk="0" hangingPunct="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cs typeface="Arial" panose="020B0604020202020204" pitchFamily="34" charset="0"/>
              </a:defRPr>
            </a:lvl2pPr>
            <a:lvl3pPr marL="11430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3pPr>
            <a:lvl4pPr marL="16002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4pPr>
            <a:lvl5pPr marL="2057400" indent="-228600" algn="r" defTabSz="1042988" eaLnBrk="0" hangingPunct="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a:spcBef>
                <a:spcPct val="0"/>
              </a:spcBef>
              <a:buClrTx/>
              <a:buFontTx/>
              <a:buNone/>
            </a:pPr>
            <a:r>
              <a:rPr lang="en-US" altLang="ja-JP" sz="2000">
                <a:solidFill>
                  <a:schemeClr val="tx2"/>
                </a:solidFill>
                <a:latin typeface="Tahoma" panose="020B0604030504040204" pitchFamily="34" charset="0"/>
                <a:ea typeface="MS PGothic" panose="020B0600070205080204" pitchFamily="34" charset="-128"/>
              </a:rPr>
              <a:t>Precancerous lesion</a:t>
            </a:r>
          </a:p>
        </p:txBody>
      </p:sp>
      <p:sp>
        <p:nvSpPr>
          <p:cNvPr id="6151" name="Line 8"/>
          <p:cNvSpPr>
            <a:spLocks noChangeShapeType="1"/>
          </p:cNvSpPr>
          <p:nvPr/>
        </p:nvSpPr>
        <p:spPr bwMode="auto">
          <a:xfrm flipV="1">
            <a:off x="3486150" y="3506788"/>
            <a:ext cx="509588" cy="11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0147" tIns="40074" rIns="80147" bIns="40074" anchor="ctr"/>
          <a:lstStyle/>
          <a:p>
            <a:endParaRPr lang="en-GB"/>
          </a:p>
        </p:txBody>
      </p:sp>
      <p:sp>
        <p:nvSpPr>
          <p:cNvPr id="6152" name="Line 9"/>
          <p:cNvSpPr>
            <a:spLocks noChangeShapeType="1"/>
          </p:cNvSpPr>
          <p:nvPr/>
        </p:nvSpPr>
        <p:spPr bwMode="auto">
          <a:xfrm flipV="1">
            <a:off x="5038725" y="3517900"/>
            <a:ext cx="4143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0147" tIns="40074" rIns="80147" bIns="40074" anchor="ctr"/>
          <a:lstStyle/>
          <a:p>
            <a:endParaRPr lang="en-GB"/>
          </a:p>
        </p:txBody>
      </p:sp>
      <p:sp>
        <p:nvSpPr>
          <p:cNvPr id="6153" name="Line 10"/>
          <p:cNvSpPr>
            <a:spLocks noChangeShapeType="1"/>
          </p:cNvSpPr>
          <p:nvPr/>
        </p:nvSpPr>
        <p:spPr bwMode="auto">
          <a:xfrm flipV="1">
            <a:off x="6632575" y="3506788"/>
            <a:ext cx="4524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0147" tIns="40074" rIns="80147" bIns="40074" anchor="ctr"/>
          <a:lstStyle/>
          <a:p>
            <a:endParaRPr lang="en-GB"/>
          </a:p>
        </p:txBody>
      </p:sp>
      <p:sp>
        <p:nvSpPr>
          <p:cNvPr id="6154" name="Text Box 11"/>
          <p:cNvSpPr txBox="1">
            <a:spLocks noChangeArrowheads="1"/>
          </p:cNvSpPr>
          <p:nvPr/>
        </p:nvSpPr>
        <p:spPr bwMode="auto">
          <a:xfrm>
            <a:off x="2208214" y="1484314"/>
            <a:ext cx="19065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defTabSz="1042988" rtl="0" eaLnBrk="0" hangingPunct="0">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cs typeface="Arial" panose="020B0604020202020204" pitchFamily="34" charset="0"/>
              </a:defRPr>
            </a:lvl1pPr>
            <a:lvl2pPr marL="742950" indent="-285750" defTabSz="1042988" rtl="0" eaLnBrk="0" hangingPunct="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cs typeface="Arial" panose="020B0604020202020204" pitchFamily="34" charset="0"/>
              </a:defRPr>
            </a:lvl2pPr>
            <a:lvl3pPr marL="11430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3pPr>
            <a:lvl4pPr marL="16002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4pPr>
            <a:lvl5pPr marL="2057400" indent="-228600" algn="r" defTabSz="1042988" eaLnBrk="0" hangingPunct="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spcBef>
                <a:spcPct val="0"/>
              </a:spcBef>
              <a:buClrTx/>
              <a:buFontTx/>
              <a:buNone/>
            </a:pPr>
            <a:endParaRPr lang="en-US" altLang="ja-JP" sz="1800" i="1">
              <a:solidFill>
                <a:schemeClr val="tx1"/>
              </a:solidFill>
              <a:latin typeface="Tahoma" panose="020B0604030504040204" pitchFamily="34" charset="0"/>
              <a:ea typeface="MS PGothic" panose="020B0600070205080204" pitchFamily="34" charset="-128"/>
            </a:endParaRPr>
          </a:p>
          <a:p>
            <a:pPr>
              <a:spcBef>
                <a:spcPct val="0"/>
              </a:spcBef>
              <a:buClrTx/>
              <a:buFontTx/>
              <a:buNone/>
            </a:pPr>
            <a:r>
              <a:rPr lang="en-US" altLang="ja-JP" sz="1800" i="1">
                <a:solidFill>
                  <a:srgbClr val="0070C0"/>
                </a:solidFill>
                <a:latin typeface="Tahoma" panose="020B0604030504040204" pitchFamily="34" charset="0"/>
                <a:ea typeface="MS PGothic" panose="020B0600070205080204" pitchFamily="34" charset="-128"/>
              </a:rPr>
              <a:t>1°Intervention:</a:t>
            </a:r>
          </a:p>
          <a:p>
            <a:pPr>
              <a:spcBef>
                <a:spcPct val="0"/>
              </a:spcBef>
              <a:buClrTx/>
              <a:buFontTx/>
              <a:buNone/>
            </a:pPr>
            <a:r>
              <a:rPr lang="en-US" altLang="ja-JP" sz="1800" i="1">
                <a:solidFill>
                  <a:srgbClr val="0070C0"/>
                </a:solidFill>
                <a:latin typeface="Tahoma" panose="020B0604030504040204" pitchFamily="34" charset="0"/>
                <a:ea typeface="MS PGothic" panose="020B0600070205080204" pitchFamily="34" charset="-128"/>
              </a:rPr>
              <a:t>HPV Vaccination</a:t>
            </a:r>
          </a:p>
        </p:txBody>
      </p:sp>
      <p:sp>
        <p:nvSpPr>
          <p:cNvPr id="6155" name="Text Box 17"/>
          <p:cNvSpPr txBox="1">
            <a:spLocks noChangeArrowheads="1"/>
          </p:cNvSpPr>
          <p:nvPr/>
        </p:nvSpPr>
        <p:spPr bwMode="auto">
          <a:xfrm>
            <a:off x="4891089" y="2276475"/>
            <a:ext cx="1220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defTabSz="1042988" rtl="0" eaLnBrk="0" hangingPunct="0">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cs typeface="Arial" panose="020B0604020202020204" pitchFamily="34" charset="0"/>
              </a:defRPr>
            </a:lvl1pPr>
            <a:lvl2pPr marL="742950" indent="-285750" defTabSz="1042988" rtl="0" eaLnBrk="0" hangingPunct="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cs typeface="Arial" panose="020B0604020202020204" pitchFamily="34" charset="0"/>
              </a:defRPr>
            </a:lvl2pPr>
            <a:lvl3pPr marL="11430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3pPr>
            <a:lvl4pPr marL="16002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4pPr>
            <a:lvl5pPr marL="2057400" indent="-228600" algn="r" defTabSz="1042988" eaLnBrk="0" hangingPunct="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a:spcBef>
                <a:spcPct val="0"/>
              </a:spcBef>
              <a:buClrTx/>
              <a:buFontTx/>
              <a:buNone/>
            </a:pPr>
            <a:r>
              <a:rPr lang="en-US" altLang="ja-JP" sz="2000">
                <a:solidFill>
                  <a:schemeClr val="tx2"/>
                </a:solidFill>
                <a:latin typeface="Tahoma" panose="020B0604030504040204" pitchFamily="34" charset="0"/>
                <a:ea typeface="MS PGothic" panose="020B0600070205080204" pitchFamily="34" charset="-128"/>
              </a:rPr>
              <a:t>Immune</a:t>
            </a:r>
          </a:p>
        </p:txBody>
      </p:sp>
      <p:sp>
        <p:nvSpPr>
          <p:cNvPr id="6156" name="Line 18"/>
          <p:cNvSpPr>
            <a:spLocks noChangeShapeType="1"/>
          </p:cNvSpPr>
          <p:nvPr/>
        </p:nvSpPr>
        <p:spPr bwMode="auto">
          <a:xfrm flipV="1">
            <a:off x="4743451" y="2708276"/>
            <a:ext cx="295275" cy="327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0147" tIns="40074" rIns="80147" bIns="40074" anchor="ctr"/>
          <a:lstStyle/>
          <a:p>
            <a:endParaRPr lang="en-GB"/>
          </a:p>
        </p:txBody>
      </p:sp>
      <p:sp>
        <p:nvSpPr>
          <p:cNvPr id="6157" name="Line 23"/>
          <p:cNvSpPr>
            <a:spLocks noChangeShapeType="1"/>
          </p:cNvSpPr>
          <p:nvPr/>
        </p:nvSpPr>
        <p:spPr bwMode="auto">
          <a:xfrm>
            <a:off x="3240089" y="2538413"/>
            <a:ext cx="53975" cy="7239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lIns="80147" tIns="40074" rIns="80147" bIns="40074" anchor="ctr"/>
          <a:lstStyle/>
          <a:p>
            <a:endParaRPr lang="en-GB"/>
          </a:p>
        </p:txBody>
      </p:sp>
      <p:sp>
        <p:nvSpPr>
          <p:cNvPr id="6158" name="Line 24"/>
          <p:cNvSpPr>
            <a:spLocks noChangeShapeType="1"/>
          </p:cNvSpPr>
          <p:nvPr/>
        </p:nvSpPr>
        <p:spPr bwMode="auto">
          <a:xfrm flipV="1">
            <a:off x="8789988" y="3517900"/>
            <a:ext cx="4508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0147" tIns="40074" rIns="80147" bIns="40074" anchor="ctr"/>
          <a:lstStyle/>
          <a:p>
            <a:endParaRPr lang="en-GB"/>
          </a:p>
        </p:txBody>
      </p:sp>
      <p:sp>
        <p:nvSpPr>
          <p:cNvPr id="6159" name="Text Box 25"/>
          <p:cNvSpPr txBox="1">
            <a:spLocks noChangeArrowheads="1"/>
          </p:cNvSpPr>
          <p:nvPr/>
        </p:nvSpPr>
        <p:spPr bwMode="auto">
          <a:xfrm>
            <a:off x="9412289" y="3262313"/>
            <a:ext cx="1042987"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defTabSz="1042988" rtl="0" eaLnBrk="0" hangingPunct="0">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cs typeface="Arial" panose="020B0604020202020204" pitchFamily="34" charset="0"/>
              </a:defRPr>
            </a:lvl1pPr>
            <a:lvl2pPr marL="742950" indent="-285750" defTabSz="1042988" rtl="0" eaLnBrk="0" hangingPunct="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cs typeface="Arial" panose="020B0604020202020204" pitchFamily="34" charset="0"/>
              </a:defRPr>
            </a:lvl2pPr>
            <a:lvl3pPr marL="11430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3pPr>
            <a:lvl4pPr marL="16002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4pPr>
            <a:lvl5pPr marL="2057400" indent="-228600" algn="r" defTabSz="1042988" eaLnBrk="0" hangingPunct="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ClrTx/>
              <a:buFontTx/>
              <a:buNone/>
            </a:pPr>
            <a:r>
              <a:rPr lang="en-GB" altLang="en-US" sz="2000">
                <a:solidFill>
                  <a:schemeClr val="tx1"/>
                </a:solidFill>
                <a:latin typeface="Tahoma" panose="020B0604030504040204" pitchFamily="34" charset="0"/>
                <a:cs typeface="Tahoma" panose="020B0604030504040204" pitchFamily="34" charset="0"/>
              </a:rPr>
              <a:t>Cervical</a:t>
            </a:r>
          </a:p>
          <a:p>
            <a:pPr algn="ctr" rtl="1" eaLnBrk="1" hangingPunct="1">
              <a:spcBef>
                <a:spcPct val="0"/>
              </a:spcBef>
              <a:buClrTx/>
              <a:buFontTx/>
              <a:buNone/>
            </a:pPr>
            <a:r>
              <a:rPr lang="en-GB" altLang="en-US" sz="2000">
                <a:solidFill>
                  <a:schemeClr val="tx1"/>
                </a:solidFill>
                <a:latin typeface="Tahoma" panose="020B0604030504040204" pitchFamily="34" charset="0"/>
                <a:cs typeface="Tahoma" panose="020B0604030504040204" pitchFamily="34" charset="0"/>
              </a:rPr>
              <a:t>cancer</a:t>
            </a:r>
            <a:endParaRPr lang="en-US" altLang="en-US" sz="2000">
              <a:solidFill>
                <a:schemeClr val="tx1"/>
              </a:solidFill>
              <a:latin typeface="Tahoma" panose="020B0604030504040204" pitchFamily="34" charset="0"/>
              <a:cs typeface="Tahoma" panose="020B0604030504040204" pitchFamily="34" charset="0"/>
            </a:endParaRPr>
          </a:p>
        </p:txBody>
      </p:sp>
      <p:sp>
        <p:nvSpPr>
          <p:cNvPr id="6160" name="Text Box 27"/>
          <p:cNvSpPr txBox="1">
            <a:spLocks noChangeArrowheads="1"/>
          </p:cNvSpPr>
          <p:nvPr/>
        </p:nvSpPr>
        <p:spPr bwMode="auto">
          <a:xfrm>
            <a:off x="1703389" y="4038601"/>
            <a:ext cx="388778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sysDash"/>
                <a:miter lim="800000"/>
                <a:headEnd/>
                <a:tailEnd/>
              </a14:hiddenLine>
            </a:ext>
          </a:extLst>
        </p:spPr>
        <p:txBody>
          <a:bodyPr lIns="80147" tIns="40074" rIns="80147" bIns="40074">
            <a:spAutoFit/>
          </a:bodyPr>
          <a:lstStyle>
            <a:lvl1pPr defTabSz="1042988" rtl="0" eaLnBrk="0" hangingPunct="0">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cs typeface="Arial" panose="020B0604020202020204" pitchFamily="34" charset="0"/>
              </a:defRPr>
            </a:lvl1pPr>
            <a:lvl2pPr marL="742950" indent="-285750" defTabSz="1042988" rtl="0" eaLnBrk="0" hangingPunct="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cs typeface="Arial" panose="020B0604020202020204" pitchFamily="34" charset="0"/>
              </a:defRPr>
            </a:lvl2pPr>
            <a:lvl3pPr marL="11430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3pPr>
            <a:lvl4pPr marL="16002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4pPr>
            <a:lvl5pPr marL="2057400" indent="-228600" algn="r" defTabSz="1042988" eaLnBrk="0" hangingPunct="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r>
              <a:rPr lang="en-GB" altLang="en-US" sz="1600" i="1" dirty="0">
                <a:solidFill>
                  <a:schemeClr val="tx1"/>
                </a:solidFill>
                <a:cs typeface="Tahoma" panose="020B0604030504040204" pitchFamily="34" charset="0"/>
              </a:rPr>
              <a:t>Timeframe following acute infection:</a:t>
            </a:r>
            <a:endParaRPr lang="en-US" altLang="en-US" sz="1600" i="1" dirty="0">
              <a:solidFill>
                <a:schemeClr val="tx1"/>
              </a:solidFill>
              <a:cs typeface="Tahoma" panose="020B0604030504040204" pitchFamily="34" charset="0"/>
            </a:endParaRPr>
          </a:p>
        </p:txBody>
      </p:sp>
      <p:sp>
        <p:nvSpPr>
          <p:cNvPr id="6161" name="Text Box 28"/>
          <p:cNvSpPr txBox="1">
            <a:spLocks noChangeArrowheads="1"/>
          </p:cNvSpPr>
          <p:nvPr/>
        </p:nvSpPr>
        <p:spPr bwMode="auto">
          <a:xfrm>
            <a:off x="7477126" y="3992564"/>
            <a:ext cx="1133475" cy="333375"/>
          </a:xfrm>
          <a:prstGeom prst="rect">
            <a:avLst/>
          </a:prstGeom>
          <a:noFill/>
          <a:ln w="2857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lIns="80147" tIns="40074" rIns="80147" bIns="40074">
            <a:spAutoFit/>
          </a:bodyPr>
          <a:lstStyle>
            <a:lvl1pPr defTabSz="1042988" rtl="0" eaLnBrk="0" hangingPunct="0">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cs typeface="Arial" panose="020B0604020202020204" pitchFamily="34" charset="0"/>
              </a:defRPr>
            </a:lvl1pPr>
            <a:lvl2pPr marL="742950" indent="-285750" defTabSz="1042988" rtl="0" eaLnBrk="0" hangingPunct="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cs typeface="Arial" panose="020B0604020202020204" pitchFamily="34" charset="0"/>
              </a:defRPr>
            </a:lvl2pPr>
            <a:lvl3pPr marL="11430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3pPr>
            <a:lvl4pPr marL="16002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4pPr>
            <a:lvl5pPr marL="2057400" indent="-228600" algn="r" defTabSz="1042988" eaLnBrk="0" hangingPunct="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r>
              <a:rPr lang="en-GB" altLang="en-US" sz="1600" i="1">
                <a:solidFill>
                  <a:schemeClr val="tx1"/>
                </a:solidFill>
                <a:latin typeface="Tahoma" panose="020B0604030504040204" pitchFamily="34" charset="0"/>
              </a:rPr>
              <a:t>5-15 years</a:t>
            </a:r>
            <a:endParaRPr lang="en-US" altLang="en-US" sz="1600" i="1">
              <a:solidFill>
                <a:schemeClr val="tx1"/>
              </a:solidFill>
              <a:latin typeface="Tahoma" panose="020B0604030504040204" pitchFamily="34" charset="0"/>
            </a:endParaRPr>
          </a:p>
        </p:txBody>
      </p:sp>
      <p:sp>
        <p:nvSpPr>
          <p:cNvPr id="6162" name="Text Box 29"/>
          <p:cNvSpPr txBox="1">
            <a:spLocks noChangeArrowheads="1"/>
          </p:cNvSpPr>
          <p:nvPr/>
        </p:nvSpPr>
        <p:spPr bwMode="auto">
          <a:xfrm>
            <a:off x="9450389" y="3992564"/>
            <a:ext cx="1068387" cy="327025"/>
          </a:xfrm>
          <a:prstGeom prst="rect">
            <a:avLst/>
          </a:prstGeom>
          <a:noFill/>
          <a:ln w="2857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lIns="80147" tIns="40074" rIns="80147" bIns="40074">
            <a:spAutoFit/>
          </a:bodyPr>
          <a:lstStyle>
            <a:lvl1pPr defTabSz="1042988" rtl="0" eaLnBrk="0" hangingPunct="0">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cs typeface="Arial" panose="020B0604020202020204" pitchFamily="34" charset="0"/>
              </a:defRPr>
            </a:lvl1pPr>
            <a:lvl2pPr marL="742950" indent="-285750" defTabSz="1042988" rtl="0" eaLnBrk="0" hangingPunct="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cs typeface="Arial" panose="020B0604020202020204" pitchFamily="34" charset="0"/>
              </a:defRPr>
            </a:lvl2pPr>
            <a:lvl3pPr marL="11430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3pPr>
            <a:lvl4pPr marL="16002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4pPr>
            <a:lvl5pPr marL="2057400" indent="-228600" algn="r" defTabSz="1042988" eaLnBrk="0" hangingPunct="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r>
              <a:rPr lang="en-GB" altLang="en-US" sz="1600" i="1">
                <a:solidFill>
                  <a:schemeClr val="tx1"/>
                </a:solidFill>
                <a:cs typeface="Tahoma" panose="020B0604030504040204" pitchFamily="34" charset="0"/>
              </a:rPr>
              <a:t>20+ years</a:t>
            </a:r>
            <a:endParaRPr lang="en-US" altLang="en-US" sz="1600" i="1">
              <a:solidFill>
                <a:schemeClr val="tx1"/>
              </a:solidFill>
              <a:cs typeface="Tahoma" panose="020B0604030504040204" pitchFamily="34" charset="0"/>
            </a:endParaRPr>
          </a:p>
        </p:txBody>
      </p:sp>
      <p:sp>
        <p:nvSpPr>
          <p:cNvPr id="6163" name="Text Box 32"/>
          <p:cNvSpPr txBox="1">
            <a:spLocks noChangeArrowheads="1"/>
          </p:cNvSpPr>
          <p:nvPr/>
        </p:nvSpPr>
        <p:spPr bwMode="auto">
          <a:xfrm>
            <a:off x="5703888" y="3992564"/>
            <a:ext cx="1041400" cy="327025"/>
          </a:xfrm>
          <a:prstGeom prst="rect">
            <a:avLst/>
          </a:prstGeom>
          <a:noFill/>
          <a:ln w="28575">
            <a:solidFill>
              <a:srgbClr val="FF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lIns="80147" tIns="40074" rIns="80147" bIns="40074">
            <a:spAutoFit/>
          </a:bodyPr>
          <a:lstStyle>
            <a:lvl1pPr defTabSz="1042988" rtl="0" eaLnBrk="0" hangingPunct="0">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cs typeface="Arial" panose="020B0604020202020204" pitchFamily="34" charset="0"/>
              </a:defRPr>
            </a:lvl1pPr>
            <a:lvl2pPr marL="742950" indent="-285750" defTabSz="1042988" rtl="0" eaLnBrk="0" hangingPunct="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cs typeface="Arial" panose="020B0604020202020204" pitchFamily="34" charset="0"/>
              </a:defRPr>
            </a:lvl2pPr>
            <a:lvl3pPr marL="11430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3pPr>
            <a:lvl4pPr marL="1600200" indent="-228600" defTabSz="1042988"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4pPr>
            <a:lvl5pPr marL="2057400" indent="-228600" algn="r" defTabSz="1042988" eaLnBrk="0" hangingPunct="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r>
              <a:rPr lang="en-GB" altLang="en-US" sz="1600" i="1">
                <a:solidFill>
                  <a:schemeClr val="tx1"/>
                </a:solidFill>
                <a:cs typeface="Tahoma" panose="020B0604030504040204" pitchFamily="34" charset="0"/>
              </a:rPr>
              <a:t>2 years</a:t>
            </a:r>
            <a:endParaRPr lang="en-US" altLang="en-US" sz="1600" i="1">
              <a:solidFill>
                <a:schemeClr val="tx1"/>
              </a:solidFill>
              <a:cs typeface="Tahoma" panose="020B0604030504040204" pitchFamily="34" charset="0"/>
            </a:endParaRPr>
          </a:p>
        </p:txBody>
      </p:sp>
      <p:sp>
        <p:nvSpPr>
          <p:cNvPr id="6164" name="Line 23"/>
          <p:cNvSpPr>
            <a:spLocks noChangeShapeType="1"/>
          </p:cNvSpPr>
          <p:nvPr/>
        </p:nvSpPr>
        <p:spPr bwMode="auto">
          <a:xfrm>
            <a:off x="7993063" y="2538414"/>
            <a:ext cx="0" cy="611187"/>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lIns="80147" tIns="40074" rIns="80147" bIns="40074" anchor="ctr"/>
          <a:lstStyle/>
          <a:p>
            <a:endParaRPr lang="en-GB"/>
          </a:p>
        </p:txBody>
      </p:sp>
      <p:sp>
        <p:nvSpPr>
          <p:cNvPr id="6165" name="Line 23"/>
          <p:cNvSpPr>
            <a:spLocks noChangeShapeType="1"/>
          </p:cNvSpPr>
          <p:nvPr/>
        </p:nvSpPr>
        <p:spPr bwMode="auto">
          <a:xfrm>
            <a:off x="9932988" y="2508250"/>
            <a:ext cx="0" cy="611188"/>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lIns="80147" tIns="40074" rIns="80147" bIns="40074" anchor="ctr"/>
          <a:lstStyle/>
          <a:p>
            <a:endParaRPr lang="en-GB"/>
          </a:p>
        </p:txBody>
      </p:sp>
      <p:sp>
        <p:nvSpPr>
          <p:cNvPr id="6166" name="Rectangle 3"/>
          <p:cNvSpPr>
            <a:spLocks noChangeArrowheads="1"/>
          </p:cNvSpPr>
          <p:nvPr/>
        </p:nvSpPr>
        <p:spPr bwMode="auto">
          <a:xfrm>
            <a:off x="6632575" y="1700213"/>
            <a:ext cx="2382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rtl="0" eaLnBrk="0" hangingPunct="0">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cs typeface="Arial" panose="020B0604020202020204" pitchFamily="34" charset="0"/>
              </a:defRPr>
            </a:lvl1pPr>
            <a:lvl2pPr marL="742950" indent="-285750" rtl="0" eaLnBrk="0" hangingPunct="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cs typeface="Arial" panose="020B0604020202020204" pitchFamily="34" charset="0"/>
              </a:defRPr>
            </a:lvl2pPr>
            <a:lvl3pPr marL="1143000" indent="-228600"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3pPr>
            <a:lvl4pPr marL="1600200" indent="-228600"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4pPr>
            <a:lvl5pPr marL="2057400" indent="-228600" algn="r" eaLnBrk="0" hangingPunct="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r>
              <a:rPr lang="en-US" altLang="ja-JP" sz="1800" i="1">
                <a:solidFill>
                  <a:srgbClr val="0070C0"/>
                </a:solidFill>
                <a:latin typeface="Tahoma" panose="020B0604030504040204" pitchFamily="34" charset="0"/>
                <a:ea typeface="MS PGothic" panose="020B0600070205080204" pitchFamily="34" charset="-128"/>
              </a:rPr>
              <a:t>2°Intervention:</a:t>
            </a:r>
          </a:p>
          <a:p>
            <a:pPr rtl="1" eaLnBrk="1" hangingPunct="1">
              <a:spcBef>
                <a:spcPct val="0"/>
              </a:spcBef>
              <a:buClrTx/>
              <a:buFontTx/>
              <a:buNone/>
            </a:pPr>
            <a:r>
              <a:rPr lang="en-US" altLang="en-US" sz="1800" i="1">
                <a:solidFill>
                  <a:srgbClr val="0070C0"/>
                </a:solidFill>
                <a:latin typeface="Tahoma" panose="020B0604030504040204" pitchFamily="34" charset="0"/>
                <a:cs typeface="Tahoma" panose="020B0604030504040204" pitchFamily="34" charset="0"/>
              </a:rPr>
              <a:t>Screening/Treatment</a:t>
            </a:r>
          </a:p>
        </p:txBody>
      </p:sp>
      <p:sp>
        <p:nvSpPr>
          <p:cNvPr id="6167" name="Rectangle 6"/>
          <p:cNvSpPr>
            <a:spLocks noChangeArrowheads="1"/>
          </p:cNvSpPr>
          <p:nvPr/>
        </p:nvSpPr>
        <p:spPr bwMode="auto">
          <a:xfrm>
            <a:off x="9015414" y="1268413"/>
            <a:ext cx="16525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rtl="0" eaLnBrk="0" hangingPunct="0">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cs typeface="Arial" panose="020B0604020202020204" pitchFamily="34" charset="0"/>
              </a:defRPr>
            </a:lvl1pPr>
            <a:lvl2pPr marL="742950" indent="-285750" rtl="0" eaLnBrk="0" hangingPunct="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cs typeface="Arial" panose="020B0604020202020204" pitchFamily="34" charset="0"/>
              </a:defRPr>
            </a:lvl2pPr>
            <a:lvl3pPr marL="1143000" indent="-228600"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3pPr>
            <a:lvl4pPr marL="1600200" indent="-228600" rtl="0" eaLnBrk="0" hangingPunct="0">
              <a:spcBef>
                <a:spcPct val="20000"/>
              </a:spcBef>
              <a:buClr>
                <a:srgbClr val="1E7FB8"/>
              </a:buClr>
              <a:buChar char="–"/>
              <a:defRPr sz="2100">
                <a:solidFill>
                  <a:srgbClr val="000066"/>
                </a:solidFill>
                <a:latin typeface="Arial Narrow" panose="020B0606020202030204" pitchFamily="34" charset="0"/>
                <a:cs typeface="Arial" panose="020B0604020202020204" pitchFamily="34" charset="0"/>
              </a:defRPr>
            </a:lvl4pPr>
            <a:lvl5pPr marL="2057400" indent="-228600" algn="r" eaLnBrk="0" hangingPunct="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r>
              <a:rPr lang="en-US" altLang="en-US" sz="1800" i="1">
                <a:solidFill>
                  <a:srgbClr val="0070C0"/>
                </a:solidFill>
                <a:latin typeface="Tahoma" panose="020B0604030504040204" pitchFamily="34" charset="0"/>
                <a:cs typeface="Tahoma" panose="020B0604030504040204" pitchFamily="34" charset="0"/>
              </a:rPr>
              <a:t>2° and 3° Intervention: Screening/ Treatment</a:t>
            </a:r>
          </a:p>
        </p:txBody>
      </p:sp>
      <p:sp>
        <p:nvSpPr>
          <p:cNvPr id="6168" name="Line 18"/>
          <p:cNvSpPr>
            <a:spLocks noChangeShapeType="1"/>
          </p:cNvSpPr>
          <p:nvPr/>
        </p:nvSpPr>
        <p:spPr bwMode="auto">
          <a:xfrm flipV="1">
            <a:off x="3294064" y="2609850"/>
            <a:ext cx="1641475" cy="700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0147" tIns="40074" rIns="80147" bIns="40074" anchor="ctr"/>
          <a:lstStyle/>
          <a:p>
            <a:endParaRPr lang="en-GB"/>
          </a:p>
        </p:txBody>
      </p:sp>
      <p:pic>
        <p:nvPicPr>
          <p:cNvPr id="25" name="Picture 24"/>
          <p:cNvPicPr>
            <a:picLocks noChangeAspect="1"/>
          </p:cNvPicPr>
          <p:nvPr/>
        </p:nvPicPr>
        <p:blipFill>
          <a:blip r:embed="rId3"/>
          <a:stretch>
            <a:fillRect/>
          </a:stretch>
        </p:blipFill>
        <p:spPr>
          <a:xfrm>
            <a:off x="9644537" y="37757"/>
            <a:ext cx="872748" cy="680170"/>
          </a:xfrm>
          <a:prstGeom prst="rect">
            <a:avLst/>
          </a:prstGeom>
        </p:spPr>
      </p:pic>
      <p:sp>
        <p:nvSpPr>
          <p:cNvPr id="26" name="Title 3"/>
          <p:cNvSpPr txBox="1">
            <a:spLocks/>
          </p:cNvSpPr>
          <p:nvPr/>
        </p:nvSpPr>
        <p:spPr>
          <a:xfrm>
            <a:off x="2664619" y="109011"/>
            <a:ext cx="6934200" cy="523220"/>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b="1" dirty="0"/>
              <a:t>HPV infection and interventions</a:t>
            </a:r>
            <a:endParaRPr lang="en-US" sz="2800" b="1" dirty="0"/>
          </a:p>
        </p:txBody>
      </p:sp>
      <p:pic>
        <p:nvPicPr>
          <p:cNvPr id="27"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288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51"/>
                                        </p:tgtEl>
                                        <p:attrNameLst>
                                          <p:attrName>style.visibility</p:attrName>
                                        </p:attrNameLst>
                                      </p:cBhvr>
                                      <p:to>
                                        <p:strVal val="visible"/>
                                      </p:to>
                                    </p:set>
                                    <p:anim calcmode="lin" valueType="num">
                                      <p:cBhvr additive="base">
                                        <p:cTn id="13" dur="500" fill="hold"/>
                                        <p:tgtEl>
                                          <p:spTgt spid="6151"/>
                                        </p:tgtEl>
                                        <p:attrNameLst>
                                          <p:attrName>ppt_x</p:attrName>
                                        </p:attrNameLst>
                                      </p:cBhvr>
                                      <p:tavLst>
                                        <p:tav tm="0">
                                          <p:val>
                                            <p:strVal val="#ppt_x"/>
                                          </p:val>
                                        </p:tav>
                                        <p:tav tm="100000">
                                          <p:val>
                                            <p:strVal val="#ppt_x"/>
                                          </p:val>
                                        </p:tav>
                                      </p:tavLst>
                                    </p:anim>
                                    <p:anim calcmode="lin" valueType="num">
                                      <p:cBhvr additive="base">
                                        <p:cTn id="14"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8">
                                            <p:txEl>
                                              <p:pRg st="0" end="0"/>
                                            </p:txEl>
                                          </p:spTgt>
                                        </p:tgtEl>
                                        <p:attrNameLst>
                                          <p:attrName>style.visibility</p:attrName>
                                        </p:attrNameLst>
                                      </p:cBhvr>
                                      <p:to>
                                        <p:strVal val="visible"/>
                                      </p:to>
                                    </p:set>
                                    <p:anim calcmode="lin" valueType="num">
                                      <p:cBhvr additive="base">
                                        <p:cTn id="19" dur="500" fill="hold"/>
                                        <p:tgtEl>
                                          <p:spTgt spid="614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8">
                                            <p:txEl>
                                              <p:pRg st="1" end="1"/>
                                            </p:txEl>
                                          </p:spTgt>
                                        </p:tgtEl>
                                        <p:attrNameLst>
                                          <p:attrName>style.visibility</p:attrName>
                                        </p:attrNameLst>
                                      </p:cBhvr>
                                      <p:to>
                                        <p:strVal val="visible"/>
                                      </p:to>
                                    </p:set>
                                    <p:anim calcmode="lin" valueType="num">
                                      <p:cBhvr additive="base">
                                        <p:cTn id="25" dur="500" fill="hold"/>
                                        <p:tgtEl>
                                          <p:spTgt spid="614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68"/>
                                        </p:tgtEl>
                                        <p:attrNameLst>
                                          <p:attrName>style.visibility</p:attrName>
                                        </p:attrNameLst>
                                      </p:cBhvr>
                                      <p:to>
                                        <p:strVal val="visible"/>
                                      </p:to>
                                    </p:set>
                                    <p:anim calcmode="lin" valueType="num">
                                      <p:cBhvr additive="base">
                                        <p:cTn id="31" dur="500" fill="hold"/>
                                        <p:tgtEl>
                                          <p:spTgt spid="6168"/>
                                        </p:tgtEl>
                                        <p:attrNameLst>
                                          <p:attrName>ppt_x</p:attrName>
                                        </p:attrNameLst>
                                      </p:cBhvr>
                                      <p:tavLst>
                                        <p:tav tm="0">
                                          <p:val>
                                            <p:strVal val="#ppt_x"/>
                                          </p:val>
                                        </p:tav>
                                        <p:tav tm="100000">
                                          <p:val>
                                            <p:strVal val="#ppt_x"/>
                                          </p:val>
                                        </p:tav>
                                      </p:tavLst>
                                    </p:anim>
                                    <p:anim calcmode="lin" valueType="num">
                                      <p:cBhvr additive="base">
                                        <p:cTn id="32" dur="500" fill="hold"/>
                                        <p:tgtEl>
                                          <p:spTgt spid="616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55"/>
                                        </p:tgtEl>
                                        <p:attrNameLst>
                                          <p:attrName>style.visibility</p:attrName>
                                        </p:attrNameLst>
                                      </p:cBhvr>
                                      <p:to>
                                        <p:strVal val="visible"/>
                                      </p:to>
                                    </p:set>
                                    <p:anim calcmode="lin" valueType="num">
                                      <p:cBhvr additive="base">
                                        <p:cTn id="37" dur="500" fill="hold"/>
                                        <p:tgtEl>
                                          <p:spTgt spid="6155"/>
                                        </p:tgtEl>
                                        <p:attrNameLst>
                                          <p:attrName>ppt_x</p:attrName>
                                        </p:attrNameLst>
                                      </p:cBhvr>
                                      <p:tavLst>
                                        <p:tav tm="0">
                                          <p:val>
                                            <p:strVal val="#ppt_x"/>
                                          </p:val>
                                        </p:tav>
                                        <p:tav tm="100000">
                                          <p:val>
                                            <p:strVal val="#ppt_x"/>
                                          </p:val>
                                        </p:tav>
                                      </p:tavLst>
                                    </p:anim>
                                    <p:anim calcmode="lin" valueType="num">
                                      <p:cBhvr additive="base">
                                        <p:cTn id="38"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156"/>
                                        </p:tgtEl>
                                        <p:attrNameLst>
                                          <p:attrName>style.visibility</p:attrName>
                                        </p:attrNameLst>
                                      </p:cBhvr>
                                      <p:to>
                                        <p:strVal val="visible"/>
                                      </p:to>
                                    </p:set>
                                    <p:anim calcmode="lin" valueType="num">
                                      <p:cBhvr additive="base">
                                        <p:cTn id="43" dur="500" fill="hold"/>
                                        <p:tgtEl>
                                          <p:spTgt spid="6156"/>
                                        </p:tgtEl>
                                        <p:attrNameLst>
                                          <p:attrName>ppt_x</p:attrName>
                                        </p:attrNameLst>
                                      </p:cBhvr>
                                      <p:tavLst>
                                        <p:tav tm="0">
                                          <p:val>
                                            <p:strVal val="#ppt_x"/>
                                          </p:val>
                                        </p:tav>
                                        <p:tav tm="100000">
                                          <p:val>
                                            <p:strVal val="#ppt_x"/>
                                          </p:val>
                                        </p:tav>
                                      </p:tavLst>
                                    </p:anim>
                                    <p:anim calcmode="lin" valueType="num">
                                      <p:cBhvr additive="base">
                                        <p:cTn id="44"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152"/>
                                        </p:tgtEl>
                                        <p:attrNameLst>
                                          <p:attrName>style.visibility</p:attrName>
                                        </p:attrNameLst>
                                      </p:cBhvr>
                                      <p:to>
                                        <p:strVal val="visible"/>
                                      </p:to>
                                    </p:set>
                                    <p:anim calcmode="lin" valueType="num">
                                      <p:cBhvr additive="base">
                                        <p:cTn id="49" dur="500" fill="hold"/>
                                        <p:tgtEl>
                                          <p:spTgt spid="6152"/>
                                        </p:tgtEl>
                                        <p:attrNameLst>
                                          <p:attrName>ppt_x</p:attrName>
                                        </p:attrNameLst>
                                      </p:cBhvr>
                                      <p:tavLst>
                                        <p:tav tm="0">
                                          <p:val>
                                            <p:strVal val="#ppt_x"/>
                                          </p:val>
                                        </p:tav>
                                        <p:tav tm="100000">
                                          <p:val>
                                            <p:strVal val="#ppt_x"/>
                                          </p:val>
                                        </p:tav>
                                      </p:tavLst>
                                    </p:anim>
                                    <p:anim calcmode="lin" valueType="num">
                                      <p:cBhvr additive="base">
                                        <p:cTn id="50"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149"/>
                                        </p:tgtEl>
                                        <p:attrNameLst>
                                          <p:attrName>style.visibility</p:attrName>
                                        </p:attrNameLst>
                                      </p:cBhvr>
                                      <p:to>
                                        <p:strVal val="visible"/>
                                      </p:to>
                                    </p:set>
                                    <p:anim calcmode="lin" valueType="num">
                                      <p:cBhvr additive="base">
                                        <p:cTn id="55" dur="500" fill="hold"/>
                                        <p:tgtEl>
                                          <p:spTgt spid="6149"/>
                                        </p:tgtEl>
                                        <p:attrNameLst>
                                          <p:attrName>ppt_x</p:attrName>
                                        </p:attrNameLst>
                                      </p:cBhvr>
                                      <p:tavLst>
                                        <p:tav tm="0">
                                          <p:val>
                                            <p:strVal val="#ppt_x"/>
                                          </p:val>
                                        </p:tav>
                                        <p:tav tm="100000">
                                          <p:val>
                                            <p:strVal val="#ppt_x"/>
                                          </p:val>
                                        </p:tav>
                                      </p:tavLst>
                                    </p:anim>
                                    <p:anim calcmode="lin" valueType="num">
                                      <p:cBhvr additive="base">
                                        <p:cTn id="56"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153"/>
                                        </p:tgtEl>
                                        <p:attrNameLst>
                                          <p:attrName>style.visibility</p:attrName>
                                        </p:attrNameLst>
                                      </p:cBhvr>
                                      <p:to>
                                        <p:strVal val="visible"/>
                                      </p:to>
                                    </p:set>
                                    <p:anim calcmode="lin" valueType="num">
                                      <p:cBhvr additive="base">
                                        <p:cTn id="61" dur="500" fill="hold"/>
                                        <p:tgtEl>
                                          <p:spTgt spid="6153"/>
                                        </p:tgtEl>
                                        <p:attrNameLst>
                                          <p:attrName>ppt_x</p:attrName>
                                        </p:attrNameLst>
                                      </p:cBhvr>
                                      <p:tavLst>
                                        <p:tav tm="0">
                                          <p:val>
                                            <p:strVal val="#ppt_x"/>
                                          </p:val>
                                        </p:tav>
                                        <p:tav tm="100000">
                                          <p:val>
                                            <p:strVal val="#ppt_x"/>
                                          </p:val>
                                        </p:tav>
                                      </p:tavLst>
                                    </p:anim>
                                    <p:anim calcmode="lin" valueType="num">
                                      <p:cBhvr additive="base">
                                        <p:cTn id="62" dur="500" fill="hold"/>
                                        <p:tgtEl>
                                          <p:spTgt spid="6153"/>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150"/>
                                        </p:tgtEl>
                                        <p:attrNameLst>
                                          <p:attrName>style.visibility</p:attrName>
                                        </p:attrNameLst>
                                      </p:cBhvr>
                                      <p:to>
                                        <p:strVal val="visible"/>
                                      </p:to>
                                    </p:set>
                                    <p:anim calcmode="lin" valueType="num">
                                      <p:cBhvr additive="base">
                                        <p:cTn id="67" dur="500" fill="hold"/>
                                        <p:tgtEl>
                                          <p:spTgt spid="6150"/>
                                        </p:tgtEl>
                                        <p:attrNameLst>
                                          <p:attrName>ppt_x</p:attrName>
                                        </p:attrNameLst>
                                      </p:cBhvr>
                                      <p:tavLst>
                                        <p:tav tm="0">
                                          <p:val>
                                            <p:strVal val="#ppt_x"/>
                                          </p:val>
                                        </p:tav>
                                        <p:tav tm="100000">
                                          <p:val>
                                            <p:strVal val="#ppt_x"/>
                                          </p:val>
                                        </p:tav>
                                      </p:tavLst>
                                    </p:anim>
                                    <p:anim calcmode="lin" valueType="num">
                                      <p:cBhvr additive="base">
                                        <p:cTn id="68"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158"/>
                                        </p:tgtEl>
                                        <p:attrNameLst>
                                          <p:attrName>style.visibility</p:attrName>
                                        </p:attrNameLst>
                                      </p:cBhvr>
                                      <p:to>
                                        <p:strVal val="visible"/>
                                      </p:to>
                                    </p:set>
                                    <p:anim calcmode="lin" valueType="num">
                                      <p:cBhvr additive="base">
                                        <p:cTn id="73" dur="500" fill="hold"/>
                                        <p:tgtEl>
                                          <p:spTgt spid="6158"/>
                                        </p:tgtEl>
                                        <p:attrNameLst>
                                          <p:attrName>ppt_x</p:attrName>
                                        </p:attrNameLst>
                                      </p:cBhvr>
                                      <p:tavLst>
                                        <p:tav tm="0">
                                          <p:val>
                                            <p:strVal val="#ppt_x"/>
                                          </p:val>
                                        </p:tav>
                                        <p:tav tm="100000">
                                          <p:val>
                                            <p:strVal val="#ppt_x"/>
                                          </p:val>
                                        </p:tav>
                                      </p:tavLst>
                                    </p:anim>
                                    <p:anim calcmode="lin" valueType="num">
                                      <p:cBhvr additive="base">
                                        <p:cTn id="74" dur="500" fill="hold"/>
                                        <p:tgtEl>
                                          <p:spTgt spid="6158"/>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159"/>
                                        </p:tgtEl>
                                        <p:attrNameLst>
                                          <p:attrName>style.visibility</p:attrName>
                                        </p:attrNameLst>
                                      </p:cBhvr>
                                      <p:to>
                                        <p:strVal val="visible"/>
                                      </p:to>
                                    </p:set>
                                    <p:anim calcmode="lin" valueType="num">
                                      <p:cBhvr additive="base">
                                        <p:cTn id="79" dur="500" fill="hold"/>
                                        <p:tgtEl>
                                          <p:spTgt spid="6159"/>
                                        </p:tgtEl>
                                        <p:attrNameLst>
                                          <p:attrName>ppt_x</p:attrName>
                                        </p:attrNameLst>
                                      </p:cBhvr>
                                      <p:tavLst>
                                        <p:tav tm="0">
                                          <p:val>
                                            <p:strVal val="#ppt_x"/>
                                          </p:val>
                                        </p:tav>
                                        <p:tav tm="100000">
                                          <p:val>
                                            <p:strVal val="#ppt_x"/>
                                          </p:val>
                                        </p:tav>
                                      </p:tavLst>
                                    </p:anim>
                                    <p:anim calcmode="lin" valueType="num">
                                      <p:cBhvr additive="base">
                                        <p:cTn id="80" dur="500" fill="hold"/>
                                        <p:tgtEl>
                                          <p:spTgt spid="6159"/>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6160"/>
                                        </p:tgtEl>
                                        <p:attrNameLst>
                                          <p:attrName>style.visibility</p:attrName>
                                        </p:attrNameLst>
                                      </p:cBhvr>
                                      <p:to>
                                        <p:strVal val="visible"/>
                                      </p:to>
                                    </p:set>
                                    <p:animEffect transition="in" filter="fade">
                                      <p:cBhvr>
                                        <p:cTn id="85" dur="1000"/>
                                        <p:tgtEl>
                                          <p:spTgt spid="6160"/>
                                        </p:tgtEl>
                                      </p:cBhvr>
                                    </p:animEffect>
                                    <p:anim calcmode="lin" valueType="num">
                                      <p:cBhvr>
                                        <p:cTn id="86" dur="1000" fill="hold"/>
                                        <p:tgtEl>
                                          <p:spTgt spid="6160"/>
                                        </p:tgtEl>
                                        <p:attrNameLst>
                                          <p:attrName>ppt_x</p:attrName>
                                        </p:attrNameLst>
                                      </p:cBhvr>
                                      <p:tavLst>
                                        <p:tav tm="0">
                                          <p:val>
                                            <p:strVal val="#ppt_x"/>
                                          </p:val>
                                        </p:tav>
                                        <p:tav tm="100000">
                                          <p:val>
                                            <p:strVal val="#ppt_x"/>
                                          </p:val>
                                        </p:tav>
                                      </p:tavLst>
                                    </p:anim>
                                    <p:anim calcmode="lin" valueType="num">
                                      <p:cBhvr>
                                        <p:cTn id="87" dur="1000" fill="hold"/>
                                        <p:tgtEl>
                                          <p:spTgt spid="6160"/>
                                        </p:tgtEl>
                                        <p:attrNameLst>
                                          <p:attrName>ppt_y</p:attrName>
                                        </p:attrNameLst>
                                      </p:cBhvr>
                                      <p:tavLst>
                                        <p:tav tm="0">
                                          <p:val>
                                            <p:strVal val="#ppt_y+.1"/>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6163"/>
                                        </p:tgtEl>
                                        <p:attrNameLst>
                                          <p:attrName>style.visibility</p:attrName>
                                        </p:attrNameLst>
                                      </p:cBhvr>
                                      <p:to>
                                        <p:strVal val="visible"/>
                                      </p:to>
                                    </p:set>
                                    <p:anim calcmode="lin" valueType="num">
                                      <p:cBhvr additive="base">
                                        <p:cTn id="92" dur="500" fill="hold"/>
                                        <p:tgtEl>
                                          <p:spTgt spid="6163"/>
                                        </p:tgtEl>
                                        <p:attrNameLst>
                                          <p:attrName>ppt_x</p:attrName>
                                        </p:attrNameLst>
                                      </p:cBhvr>
                                      <p:tavLst>
                                        <p:tav tm="0">
                                          <p:val>
                                            <p:strVal val="#ppt_x"/>
                                          </p:val>
                                        </p:tav>
                                        <p:tav tm="100000">
                                          <p:val>
                                            <p:strVal val="#ppt_x"/>
                                          </p:val>
                                        </p:tav>
                                      </p:tavLst>
                                    </p:anim>
                                    <p:anim calcmode="lin" valueType="num">
                                      <p:cBhvr additive="base">
                                        <p:cTn id="93" dur="500" fill="hold"/>
                                        <p:tgtEl>
                                          <p:spTgt spid="6163"/>
                                        </p:tgtEl>
                                        <p:attrNameLst>
                                          <p:attrName>ppt_y</p:attrName>
                                        </p:attrNameLst>
                                      </p:cBhvr>
                                      <p:tavLst>
                                        <p:tav tm="0">
                                          <p:val>
                                            <p:strVal val="1+#ppt_h/2"/>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6161"/>
                                        </p:tgtEl>
                                        <p:attrNameLst>
                                          <p:attrName>style.visibility</p:attrName>
                                        </p:attrNameLst>
                                      </p:cBhvr>
                                      <p:to>
                                        <p:strVal val="visible"/>
                                      </p:to>
                                    </p:set>
                                    <p:anim calcmode="lin" valueType="num">
                                      <p:cBhvr additive="base">
                                        <p:cTn id="98" dur="500" fill="hold"/>
                                        <p:tgtEl>
                                          <p:spTgt spid="6161"/>
                                        </p:tgtEl>
                                        <p:attrNameLst>
                                          <p:attrName>ppt_x</p:attrName>
                                        </p:attrNameLst>
                                      </p:cBhvr>
                                      <p:tavLst>
                                        <p:tav tm="0">
                                          <p:val>
                                            <p:strVal val="#ppt_x"/>
                                          </p:val>
                                        </p:tav>
                                        <p:tav tm="100000">
                                          <p:val>
                                            <p:strVal val="#ppt_x"/>
                                          </p:val>
                                        </p:tav>
                                      </p:tavLst>
                                    </p:anim>
                                    <p:anim calcmode="lin" valueType="num">
                                      <p:cBhvr additive="base">
                                        <p:cTn id="99" dur="500" fill="hold"/>
                                        <p:tgtEl>
                                          <p:spTgt spid="6161"/>
                                        </p:tgtEl>
                                        <p:attrNameLst>
                                          <p:attrName>ppt_y</p:attrName>
                                        </p:attrNameLst>
                                      </p:cBhvr>
                                      <p:tavLst>
                                        <p:tav tm="0">
                                          <p:val>
                                            <p:strVal val="1+#ppt_h/2"/>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6162"/>
                                        </p:tgtEl>
                                        <p:attrNameLst>
                                          <p:attrName>style.visibility</p:attrName>
                                        </p:attrNameLst>
                                      </p:cBhvr>
                                      <p:to>
                                        <p:strVal val="visible"/>
                                      </p:to>
                                    </p:set>
                                    <p:anim calcmode="lin" valueType="num">
                                      <p:cBhvr additive="base">
                                        <p:cTn id="104" dur="500" fill="hold"/>
                                        <p:tgtEl>
                                          <p:spTgt spid="6162"/>
                                        </p:tgtEl>
                                        <p:attrNameLst>
                                          <p:attrName>ppt_x</p:attrName>
                                        </p:attrNameLst>
                                      </p:cBhvr>
                                      <p:tavLst>
                                        <p:tav tm="0">
                                          <p:val>
                                            <p:strVal val="#ppt_x"/>
                                          </p:val>
                                        </p:tav>
                                        <p:tav tm="100000">
                                          <p:val>
                                            <p:strVal val="#ppt_x"/>
                                          </p:val>
                                        </p:tav>
                                      </p:tavLst>
                                    </p:anim>
                                    <p:anim calcmode="lin" valueType="num">
                                      <p:cBhvr additive="base">
                                        <p:cTn id="105" dur="500" fill="hold"/>
                                        <p:tgtEl>
                                          <p:spTgt spid="6162"/>
                                        </p:tgtEl>
                                        <p:attrNameLst>
                                          <p:attrName>ppt_y</p:attrName>
                                        </p:attrNameLst>
                                      </p:cBhvr>
                                      <p:tavLst>
                                        <p:tav tm="0">
                                          <p:val>
                                            <p:strVal val="1+#ppt_h/2"/>
                                          </p:val>
                                        </p:tav>
                                        <p:tav tm="100000">
                                          <p:val>
                                            <p:strVal val="#ppt_y"/>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6157"/>
                                        </p:tgtEl>
                                        <p:attrNameLst>
                                          <p:attrName>style.visibility</p:attrName>
                                        </p:attrNameLst>
                                      </p:cBhvr>
                                      <p:to>
                                        <p:strVal val="visible"/>
                                      </p:to>
                                    </p:set>
                                    <p:anim calcmode="lin" valueType="num">
                                      <p:cBhvr additive="base">
                                        <p:cTn id="110" dur="500" fill="hold"/>
                                        <p:tgtEl>
                                          <p:spTgt spid="6157"/>
                                        </p:tgtEl>
                                        <p:attrNameLst>
                                          <p:attrName>ppt_x</p:attrName>
                                        </p:attrNameLst>
                                      </p:cBhvr>
                                      <p:tavLst>
                                        <p:tav tm="0">
                                          <p:val>
                                            <p:strVal val="#ppt_x"/>
                                          </p:val>
                                        </p:tav>
                                        <p:tav tm="100000">
                                          <p:val>
                                            <p:strVal val="#ppt_x"/>
                                          </p:val>
                                        </p:tav>
                                      </p:tavLst>
                                    </p:anim>
                                    <p:anim calcmode="lin" valueType="num">
                                      <p:cBhvr additive="base">
                                        <p:cTn id="111" dur="500" fill="hold"/>
                                        <p:tgtEl>
                                          <p:spTgt spid="6157"/>
                                        </p:tgtEl>
                                        <p:attrNameLst>
                                          <p:attrName>ppt_y</p:attrName>
                                        </p:attrNameLst>
                                      </p:cBhvr>
                                      <p:tavLst>
                                        <p:tav tm="0">
                                          <p:val>
                                            <p:strVal val="1+#ppt_h/2"/>
                                          </p:val>
                                        </p:tav>
                                        <p:tav tm="100000">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6154"/>
                                        </p:tgtEl>
                                        <p:attrNameLst>
                                          <p:attrName>style.visibility</p:attrName>
                                        </p:attrNameLst>
                                      </p:cBhvr>
                                      <p:to>
                                        <p:strVal val="visible"/>
                                      </p:to>
                                    </p:set>
                                    <p:anim calcmode="lin" valueType="num">
                                      <p:cBhvr additive="base">
                                        <p:cTn id="116" dur="500" fill="hold"/>
                                        <p:tgtEl>
                                          <p:spTgt spid="6154"/>
                                        </p:tgtEl>
                                        <p:attrNameLst>
                                          <p:attrName>ppt_x</p:attrName>
                                        </p:attrNameLst>
                                      </p:cBhvr>
                                      <p:tavLst>
                                        <p:tav tm="0">
                                          <p:val>
                                            <p:strVal val="#ppt_x"/>
                                          </p:val>
                                        </p:tav>
                                        <p:tav tm="100000">
                                          <p:val>
                                            <p:strVal val="#ppt_x"/>
                                          </p:val>
                                        </p:tav>
                                      </p:tavLst>
                                    </p:anim>
                                    <p:anim calcmode="lin" valueType="num">
                                      <p:cBhvr additive="base">
                                        <p:cTn id="117"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6164"/>
                                        </p:tgtEl>
                                        <p:attrNameLst>
                                          <p:attrName>style.visibility</p:attrName>
                                        </p:attrNameLst>
                                      </p:cBhvr>
                                      <p:to>
                                        <p:strVal val="visible"/>
                                      </p:to>
                                    </p:set>
                                    <p:anim calcmode="lin" valueType="num">
                                      <p:cBhvr additive="base">
                                        <p:cTn id="122" dur="500" fill="hold"/>
                                        <p:tgtEl>
                                          <p:spTgt spid="6164"/>
                                        </p:tgtEl>
                                        <p:attrNameLst>
                                          <p:attrName>ppt_x</p:attrName>
                                        </p:attrNameLst>
                                      </p:cBhvr>
                                      <p:tavLst>
                                        <p:tav tm="0">
                                          <p:val>
                                            <p:strVal val="#ppt_x"/>
                                          </p:val>
                                        </p:tav>
                                        <p:tav tm="100000">
                                          <p:val>
                                            <p:strVal val="#ppt_x"/>
                                          </p:val>
                                        </p:tav>
                                      </p:tavLst>
                                    </p:anim>
                                    <p:anim calcmode="lin" valueType="num">
                                      <p:cBhvr additive="base">
                                        <p:cTn id="123" dur="500" fill="hold"/>
                                        <p:tgtEl>
                                          <p:spTgt spid="6164"/>
                                        </p:tgtEl>
                                        <p:attrNameLst>
                                          <p:attrName>ppt_y</p:attrName>
                                        </p:attrNameLst>
                                      </p:cBhvr>
                                      <p:tavLst>
                                        <p:tav tm="0">
                                          <p:val>
                                            <p:strVal val="1+#ppt_h/2"/>
                                          </p:val>
                                        </p:tav>
                                        <p:tav tm="100000">
                                          <p:val>
                                            <p:strVal val="#ppt_y"/>
                                          </p:val>
                                        </p:tav>
                                      </p:tavLst>
                                    </p:anim>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 presetClass="entr" presetSubtype="4" fill="hold" grpId="0" nodeType="clickEffect">
                                  <p:stCondLst>
                                    <p:cond delay="0"/>
                                  </p:stCondLst>
                                  <p:childTnLst>
                                    <p:set>
                                      <p:cBhvr>
                                        <p:cTn id="127" dur="1" fill="hold">
                                          <p:stCondLst>
                                            <p:cond delay="0"/>
                                          </p:stCondLst>
                                        </p:cTn>
                                        <p:tgtEl>
                                          <p:spTgt spid="6166"/>
                                        </p:tgtEl>
                                        <p:attrNameLst>
                                          <p:attrName>style.visibility</p:attrName>
                                        </p:attrNameLst>
                                      </p:cBhvr>
                                      <p:to>
                                        <p:strVal val="visible"/>
                                      </p:to>
                                    </p:set>
                                    <p:anim calcmode="lin" valueType="num">
                                      <p:cBhvr additive="base">
                                        <p:cTn id="128" dur="500" fill="hold"/>
                                        <p:tgtEl>
                                          <p:spTgt spid="6166"/>
                                        </p:tgtEl>
                                        <p:attrNameLst>
                                          <p:attrName>ppt_x</p:attrName>
                                        </p:attrNameLst>
                                      </p:cBhvr>
                                      <p:tavLst>
                                        <p:tav tm="0">
                                          <p:val>
                                            <p:strVal val="#ppt_x"/>
                                          </p:val>
                                        </p:tav>
                                        <p:tav tm="100000">
                                          <p:val>
                                            <p:strVal val="#ppt_x"/>
                                          </p:val>
                                        </p:tav>
                                      </p:tavLst>
                                    </p:anim>
                                    <p:anim calcmode="lin" valueType="num">
                                      <p:cBhvr additive="base">
                                        <p:cTn id="129" dur="500" fill="hold"/>
                                        <p:tgtEl>
                                          <p:spTgt spid="6166"/>
                                        </p:tgtEl>
                                        <p:attrNameLst>
                                          <p:attrName>ppt_y</p:attrName>
                                        </p:attrNameLst>
                                      </p:cBhvr>
                                      <p:tavLst>
                                        <p:tav tm="0">
                                          <p:val>
                                            <p:strVal val="1+#ppt_h/2"/>
                                          </p:val>
                                        </p:tav>
                                        <p:tav tm="100000">
                                          <p:val>
                                            <p:strVal val="#ppt_y"/>
                                          </p:val>
                                        </p:tav>
                                      </p:tavLst>
                                    </p:anim>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6165"/>
                                        </p:tgtEl>
                                        <p:attrNameLst>
                                          <p:attrName>style.visibility</p:attrName>
                                        </p:attrNameLst>
                                      </p:cBhvr>
                                      <p:to>
                                        <p:strVal val="visible"/>
                                      </p:to>
                                    </p:set>
                                    <p:anim calcmode="lin" valueType="num">
                                      <p:cBhvr additive="base">
                                        <p:cTn id="134" dur="500" fill="hold"/>
                                        <p:tgtEl>
                                          <p:spTgt spid="6165"/>
                                        </p:tgtEl>
                                        <p:attrNameLst>
                                          <p:attrName>ppt_x</p:attrName>
                                        </p:attrNameLst>
                                      </p:cBhvr>
                                      <p:tavLst>
                                        <p:tav tm="0">
                                          <p:val>
                                            <p:strVal val="#ppt_x"/>
                                          </p:val>
                                        </p:tav>
                                        <p:tav tm="100000">
                                          <p:val>
                                            <p:strVal val="#ppt_x"/>
                                          </p:val>
                                        </p:tav>
                                      </p:tavLst>
                                    </p:anim>
                                    <p:anim calcmode="lin" valueType="num">
                                      <p:cBhvr additive="base">
                                        <p:cTn id="135" dur="500" fill="hold"/>
                                        <p:tgtEl>
                                          <p:spTgt spid="6165"/>
                                        </p:tgtEl>
                                        <p:attrNameLst>
                                          <p:attrName>ppt_y</p:attrName>
                                        </p:attrNameLst>
                                      </p:cBhvr>
                                      <p:tavLst>
                                        <p:tav tm="0">
                                          <p:val>
                                            <p:strVal val="1+#ppt_h/2"/>
                                          </p:val>
                                        </p:tav>
                                        <p:tav tm="100000">
                                          <p:val>
                                            <p:strVal val="#ppt_y"/>
                                          </p:val>
                                        </p:tav>
                                      </p:tavLst>
                                    </p:anim>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6167"/>
                                        </p:tgtEl>
                                        <p:attrNameLst>
                                          <p:attrName>style.visibility</p:attrName>
                                        </p:attrNameLst>
                                      </p:cBhvr>
                                      <p:to>
                                        <p:strVal val="visible"/>
                                      </p:to>
                                    </p:set>
                                    <p:anim calcmode="lin" valueType="num">
                                      <p:cBhvr additive="base">
                                        <p:cTn id="140" dur="500" fill="hold"/>
                                        <p:tgtEl>
                                          <p:spTgt spid="6167"/>
                                        </p:tgtEl>
                                        <p:attrNameLst>
                                          <p:attrName>ppt_x</p:attrName>
                                        </p:attrNameLst>
                                      </p:cBhvr>
                                      <p:tavLst>
                                        <p:tav tm="0">
                                          <p:val>
                                            <p:strVal val="#ppt_x"/>
                                          </p:val>
                                        </p:tav>
                                        <p:tav tm="100000">
                                          <p:val>
                                            <p:strVal val="#ppt_x"/>
                                          </p:val>
                                        </p:tav>
                                      </p:tavLst>
                                    </p:anim>
                                    <p:anim calcmode="lin" valueType="num">
                                      <p:cBhvr additive="base">
                                        <p:cTn id="141" dur="500" fill="hold"/>
                                        <p:tgtEl>
                                          <p:spTgt spid="61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build="p"/>
      <p:bldP spid="6149" grpId="0"/>
      <p:bldP spid="6150" grpId="0"/>
      <p:bldP spid="6151" grpId="0" animBg="1"/>
      <p:bldP spid="6152" grpId="0" animBg="1"/>
      <p:bldP spid="6153" grpId="0" animBg="1"/>
      <p:bldP spid="6154" grpId="0"/>
      <p:bldP spid="6155" grpId="0"/>
      <p:bldP spid="6156" grpId="0" animBg="1"/>
      <p:bldP spid="6157" grpId="0" animBg="1"/>
      <p:bldP spid="6158" grpId="0" animBg="1"/>
      <p:bldP spid="6159" grpId="0"/>
      <p:bldP spid="6160" grpId="0"/>
      <p:bldP spid="6161" grpId="0" animBg="1"/>
      <p:bldP spid="6162" grpId="0" animBg="1"/>
      <p:bldP spid="6163" grpId="0" animBg="1"/>
      <p:bldP spid="6164" grpId="0" animBg="1"/>
      <p:bldP spid="6165" grpId="0" animBg="1"/>
      <p:bldP spid="6166" grpId="0"/>
      <p:bldP spid="6167" grpId="0"/>
      <p:bldP spid="6168"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title"/>
          </p:nvPr>
        </p:nvSpPr>
        <p:spPr>
          <a:xfrm>
            <a:off x="2209800" y="304531"/>
            <a:ext cx="6934200" cy="455381"/>
          </a:xfrm>
          <a:prstGeom prst="rect">
            <a:avLst/>
          </a:prstGeom>
        </p:spPr>
        <p:txBody>
          <a:bodyPr vert="horz" wrap="square" lIns="0" tIns="12065" rIns="0" bIns="0" rtlCol="0" anchor="ctr">
            <a:spAutoFit/>
          </a:bodyPr>
          <a:lstStyle/>
          <a:p>
            <a:pPr marL="12700" algn="ctr">
              <a:spcBef>
                <a:spcPts val="95"/>
              </a:spcBef>
            </a:pPr>
            <a:r>
              <a:rPr lang="en-US" sz="3200" dirty="0">
                <a:solidFill>
                  <a:schemeClr val="tx2">
                    <a:lumMod val="60000"/>
                    <a:lumOff val="40000"/>
                  </a:schemeClr>
                </a:solidFill>
                <a:latin typeface="Arial" panose="020B0604020202020204" pitchFamily="34" charset="0"/>
                <a:cs typeface="Arial" panose="020B0604020202020204" pitchFamily="34" charset="0"/>
              </a:rPr>
              <a:t>Electronic Tools</a:t>
            </a:r>
            <a:endParaRPr sz="3600" dirty="0">
              <a:latin typeface="Arial"/>
              <a:cs typeface="Arial"/>
            </a:endParaRPr>
          </a:p>
        </p:txBody>
      </p:sp>
      <p:sp>
        <p:nvSpPr>
          <p:cNvPr id="39" name="object 39"/>
          <p:cNvSpPr txBox="1"/>
          <p:nvPr/>
        </p:nvSpPr>
        <p:spPr>
          <a:xfrm>
            <a:off x="1981200" y="1219201"/>
            <a:ext cx="8534400" cy="4718599"/>
          </a:xfrm>
          <a:prstGeom prst="rect">
            <a:avLst/>
          </a:prstGeom>
        </p:spPr>
        <p:txBody>
          <a:bodyPr vert="horz" wrap="square" lIns="0" tIns="12065" rIns="0" bIns="0" rtlCol="0">
            <a:spAutoFit/>
          </a:bodyPr>
          <a:lstStyle/>
          <a:p>
            <a:pPr marL="469900" indent="-457200">
              <a:spcBef>
                <a:spcPts val="95"/>
              </a:spcBef>
              <a:buClr>
                <a:srgbClr val="9A044A"/>
              </a:buClr>
              <a:buFont typeface="Wingdings" panose="05000000000000000000" pitchFamily="2" charset="2"/>
              <a:buChar char="q"/>
              <a:tabLst>
                <a:tab pos="300355" algn="l"/>
                <a:tab pos="300990" algn="l"/>
              </a:tabLst>
            </a:pPr>
            <a:r>
              <a:rPr lang="en-US" sz="2800" dirty="0">
                <a:solidFill>
                  <a:schemeClr val="tx2">
                    <a:lumMod val="60000"/>
                    <a:lumOff val="40000"/>
                  </a:schemeClr>
                </a:solidFill>
                <a:latin typeface="Arial" panose="020B0604020202020204" pitchFamily="34" charset="0"/>
                <a:cs typeface="Arial" panose="020B0604020202020204" pitchFamily="34" charset="0"/>
              </a:rPr>
              <a:t>DVD-MT </a:t>
            </a:r>
          </a:p>
          <a:p>
            <a:pPr marL="927100" lvl="1" indent="-457200">
              <a:spcBef>
                <a:spcPts val="95"/>
              </a:spcBef>
              <a:buClr>
                <a:srgbClr val="9A044A"/>
              </a:buClr>
              <a:buFont typeface="Courier New" panose="02070309020205020404" pitchFamily="49" charset="0"/>
              <a:buChar char="o"/>
              <a:tabLst>
                <a:tab pos="300355" algn="l"/>
                <a:tab pos="300990" algn="l"/>
              </a:tabLst>
            </a:pPr>
            <a:r>
              <a:rPr lang="en-US" sz="2400" dirty="0">
                <a:solidFill>
                  <a:schemeClr val="tx2">
                    <a:lumMod val="60000"/>
                    <a:lumOff val="40000"/>
                  </a:schemeClr>
                </a:solidFill>
                <a:latin typeface="Arial" panose="020B0604020202020204" pitchFamily="34" charset="0"/>
                <a:cs typeface="Arial" panose="020B0604020202020204" pitchFamily="34" charset="0"/>
              </a:rPr>
              <a:t>The tool has been adapted to include both HPV and IPV Vaccine</a:t>
            </a:r>
          </a:p>
          <a:p>
            <a:pPr marL="927100" lvl="1" indent="-457200">
              <a:spcBef>
                <a:spcPts val="95"/>
              </a:spcBef>
              <a:buClr>
                <a:srgbClr val="9A044A"/>
              </a:buClr>
              <a:buFont typeface="Courier New" panose="02070309020205020404" pitchFamily="49" charset="0"/>
              <a:buChar char="o"/>
              <a:tabLst>
                <a:tab pos="300355" algn="l"/>
                <a:tab pos="300990" algn="l"/>
              </a:tabLst>
            </a:pPr>
            <a:r>
              <a:rPr lang="en-US" sz="2400" dirty="0">
                <a:solidFill>
                  <a:schemeClr val="tx2">
                    <a:lumMod val="60000"/>
                    <a:lumOff val="40000"/>
                  </a:schemeClr>
                </a:solidFill>
                <a:latin typeface="Arial" panose="020B0604020202020204" pitchFamily="34" charset="0"/>
                <a:cs typeface="Arial" panose="020B0604020202020204" pitchFamily="34" charset="0"/>
              </a:rPr>
              <a:t>The team is finalizing the tool to ensure that the vaccination coverage for vaccines given in the second year of life or above (e.g. MR2 and HPV) are generated smoothly</a:t>
            </a:r>
          </a:p>
          <a:p>
            <a:pPr marL="469900" lvl="1">
              <a:spcBef>
                <a:spcPts val="95"/>
              </a:spcBef>
              <a:buClr>
                <a:srgbClr val="9A044A"/>
              </a:buClr>
              <a:tabLst>
                <a:tab pos="300355" algn="l"/>
                <a:tab pos="300990" algn="l"/>
              </a:tabLst>
            </a:pPr>
            <a:endParaRPr lang="en-US" sz="24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r>
              <a:rPr lang="en-US" sz="2800" dirty="0">
                <a:solidFill>
                  <a:schemeClr val="tx2">
                    <a:lumMod val="60000"/>
                    <a:lumOff val="40000"/>
                  </a:schemeClr>
                </a:solidFill>
                <a:latin typeface="Arial" panose="020B0604020202020204" pitchFamily="34" charset="0"/>
                <a:cs typeface="Arial" panose="020B0604020202020204" pitchFamily="34" charset="0"/>
              </a:rPr>
              <a:t>EIS (VIMS and </a:t>
            </a:r>
            <a:r>
              <a:rPr lang="en-US" sz="2800" dirty="0" err="1">
                <a:solidFill>
                  <a:schemeClr val="tx2">
                    <a:lumMod val="60000"/>
                    <a:lumOff val="40000"/>
                  </a:schemeClr>
                </a:solidFill>
                <a:latin typeface="Arial" panose="020B0604020202020204" pitchFamily="34" charset="0"/>
                <a:cs typeface="Arial" panose="020B0604020202020204" pitchFamily="34" charset="0"/>
              </a:rPr>
              <a:t>Timr</a:t>
            </a:r>
            <a:r>
              <a:rPr lang="en-US" sz="2800" dirty="0">
                <a:solidFill>
                  <a:schemeClr val="tx2">
                    <a:lumMod val="60000"/>
                    <a:lumOff val="40000"/>
                  </a:schemeClr>
                </a:solidFill>
                <a:latin typeface="Arial" panose="020B0604020202020204" pitchFamily="34" charset="0"/>
                <a:cs typeface="Arial" panose="020B0604020202020204" pitchFamily="34" charset="0"/>
              </a:rPr>
              <a:t>)</a:t>
            </a:r>
          </a:p>
          <a:p>
            <a:pPr marL="927100" lvl="1" indent="-457200">
              <a:spcBef>
                <a:spcPts val="95"/>
              </a:spcBef>
              <a:buClr>
                <a:srgbClr val="9A044A"/>
              </a:buClr>
              <a:buFont typeface="Courier New" panose="02070309020205020404" pitchFamily="49" charset="0"/>
              <a:buChar char="o"/>
              <a:tabLst>
                <a:tab pos="300355" algn="l"/>
                <a:tab pos="300990" algn="l"/>
              </a:tabLst>
            </a:pPr>
            <a:r>
              <a:rPr lang="en-US" sz="2400" dirty="0">
                <a:solidFill>
                  <a:schemeClr val="tx2">
                    <a:lumMod val="60000"/>
                    <a:lumOff val="40000"/>
                  </a:schemeClr>
                </a:solidFill>
                <a:latin typeface="Arial" panose="020B0604020202020204" pitchFamily="34" charset="0"/>
                <a:cs typeface="Arial" panose="020B0604020202020204" pitchFamily="34" charset="0"/>
              </a:rPr>
              <a:t>The system architecture is very flexible</a:t>
            </a:r>
          </a:p>
          <a:p>
            <a:pPr marL="927100" lvl="1" indent="-457200">
              <a:spcBef>
                <a:spcPts val="95"/>
              </a:spcBef>
              <a:buClr>
                <a:srgbClr val="9A044A"/>
              </a:buClr>
              <a:buFont typeface="Courier New" panose="02070309020205020404" pitchFamily="49" charset="0"/>
              <a:buChar char="o"/>
              <a:tabLst>
                <a:tab pos="300355" algn="l"/>
                <a:tab pos="300990" algn="l"/>
              </a:tabLst>
            </a:pPr>
            <a:r>
              <a:rPr lang="en-US" sz="2400" dirty="0">
                <a:solidFill>
                  <a:schemeClr val="tx2">
                    <a:lumMod val="60000"/>
                    <a:lumOff val="40000"/>
                  </a:schemeClr>
                </a:solidFill>
                <a:latin typeface="Arial" panose="020B0604020202020204" pitchFamily="34" charset="0"/>
                <a:cs typeface="Arial" panose="020B0604020202020204" pitchFamily="34" charset="0"/>
              </a:rPr>
              <a:t>Easy to adapt and include any new vaccine introduced</a:t>
            </a:r>
            <a:endParaRPr lang="en-GB" sz="2400" dirty="0">
              <a:solidFill>
                <a:schemeClr val="tx2">
                  <a:lumMod val="60000"/>
                  <a:lumOff val="40000"/>
                </a:schemeClr>
              </a:solidFill>
              <a:latin typeface="Arial" panose="020B0604020202020204" pitchFamily="34" charset="0"/>
              <a:cs typeface="Arial" panose="020B0604020202020204" pitchFamily="34" charset="0"/>
            </a:endParaRPr>
          </a:p>
          <a:p>
            <a:pPr marL="469900" lvl="1">
              <a:spcBef>
                <a:spcPts val="95"/>
              </a:spcBef>
              <a:buClr>
                <a:srgbClr val="9A044A"/>
              </a:buClr>
              <a:tabLst>
                <a:tab pos="300355" algn="l"/>
                <a:tab pos="300990" algn="l"/>
              </a:tabLst>
            </a:pPr>
            <a:endParaRPr lang="en-US" sz="2800" dirty="0"/>
          </a:p>
        </p:txBody>
      </p:sp>
      <p:pic>
        <p:nvPicPr>
          <p:cNvPr id="7" name="Picture 2" descr="Image result for vaccin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9666" y="6019942"/>
            <a:ext cx="1117411" cy="8380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6547" y="0"/>
            <a:ext cx="13637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ject 40">
            <a:extLst>
              <a:ext uri="{FF2B5EF4-FFF2-40B4-BE49-F238E27FC236}">
                <a16:creationId xmlns:a16="http://schemas.microsoft.com/office/drawing/2014/main" id="{66C8E26E-3DF4-4D04-83F7-F5AE3747AF46}"/>
              </a:ext>
            </a:extLst>
          </p:cNvPr>
          <p:cNvSpPr txBox="1">
            <a:spLocks noGrp="1"/>
          </p:cNvSpPr>
          <p:nvPr>
            <p:ph type="ftr" sz="quarter" idx="5"/>
          </p:nvPr>
        </p:nvSpPr>
        <p:spPr>
          <a:xfrm>
            <a:off x="1471041" y="6610106"/>
            <a:ext cx="6083300" cy="192404"/>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1350"/>
              </a:lnSpc>
              <a:tabLst>
                <a:tab pos="1199515" algn="l"/>
                <a:tab pos="1918970" algn="l"/>
              </a:tabLst>
            </a:pPr>
            <a:r>
              <a:rPr lang="en-US" spc="-5"/>
              <a:t>accine </a:t>
            </a:r>
            <a:r>
              <a:rPr lang="en-US" spc="80"/>
              <a:t> </a:t>
            </a:r>
            <a:r>
              <a:rPr lang="en-US"/>
              <a:t>mpact</a:t>
            </a:r>
            <a:r>
              <a:rPr lang="en-US" spc="-5"/>
              <a:t> on	</a:t>
            </a:r>
            <a:r>
              <a:rPr lang="en-US"/>
              <a:t>iarrhea</a:t>
            </a:r>
            <a:r>
              <a:rPr lang="en-US" spc="-20"/>
              <a:t> </a:t>
            </a:r>
            <a:r>
              <a:rPr lang="en-US"/>
              <a:t>in	</a:t>
            </a:r>
            <a:r>
              <a:rPr lang="en-US" spc="-5"/>
              <a:t>frica:  UMB/CVD  </a:t>
            </a:r>
            <a:r>
              <a:rPr lang="en-US" spc="-5">
                <a:latin typeface="Wingdings 2"/>
                <a:cs typeface="Wingdings 2"/>
              </a:rPr>
              <a:t></a:t>
            </a:r>
            <a:r>
              <a:rPr lang="en-US" spc="-5">
                <a:latin typeface="Times New Roman"/>
                <a:cs typeface="Times New Roman"/>
              </a:rPr>
              <a:t>  </a:t>
            </a:r>
            <a:r>
              <a:rPr lang="en-US" spc="-5"/>
              <a:t>CVD-Mali  </a:t>
            </a:r>
            <a:r>
              <a:rPr lang="en-US" spc="-5">
                <a:latin typeface="Wingdings 2"/>
                <a:cs typeface="Wingdings 2"/>
              </a:rPr>
              <a:t></a:t>
            </a:r>
            <a:r>
              <a:rPr lang="en-US" spc="-5">
                <a:latin typeface="Times New Roman"/>
                <a:cs typeface="Times New Roman"/>
              </a:rPr>
              <a:t>  </a:t>
            </a:r>
            <a:r>
              <a:rPr lang="en-US" spc="-5"/>
              <a:t>MRC/The </a:t>
            </a:r>
            <a:r>
              <a:rPr lang="en-US"/>
              <a:t>Gambia  </a:t>
            </a:r>
            <a:r>
              <a:rPr lang="en-US" spc="-5">
                <a:latin typeface="Wingdings 2"/>
                <a:cs typeface="Wingdings 2"/>
              </a:rPr>
              <a:t></a:t>
            </a:r>
            <a:r>
              <a:rPr lang="en-US" spc="180">
                <a:latin typeface="Times New Roman"/>
                <a:cs typeface="Times New Roman"/>
              </a:rPr>
              <a:t> </a:t>
            </a:r>
            <a:r>
              <a:rPr lang="en-US" spc="-5"/>
              <a:t>KEMRI/CDC</a:t>
            </a:r>
            <a:endParaRPr sz="1600" spc="-5" dirty="0"/>
          </a:p>
        </p:txBody>
      </p:sp>
    </p:spTree>
    <p:extLst>
      <p:ext uri="{BB962C8B-B14F-4D97-AF65-F5344CB8AC3E}">
        <p14:creationId xmlns:p14="http://schemas.microsoft.com/office/powerpoint/2010/main" val="2140852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title"/>
          </p:nvPr>
        </p:nvSpPr>
        <p:spPr>
          <a:xfrm>
            <a:off x="2209800" y="279909"/>
            <a:ext cx="6934200" cy="566181"/>
          </a:xfrm>
          <a:prstGeom prst="rect">
            <a:avLst/>
          </a:prstGeom>
        </p:spPr>
        <p:txBody>
          <a:bodyPr vert="horz" wrap="square" lIns="0" tIns="12065" rIns="0" bIns="0" rtlCol="0" anchor="ctr">
            <a:spAutoFit/>
          </a:bodyPr>
          <a:lstStyle/>
          <a:p>
            <a:pPr marL="12700" algn="ctr">
              <a:lnSpc>
                <a:spcPct val="100000"/>
              </a:lnSpc>
              <a:spcBef>
                <a:spcPts val="95"/>
              </a:spcBef>
            </a:pPr>
            <a:r>
              <a:rPr lang="en-GB" sz="3600" b="1" spc="-5" dirty="0">
                <a:solidFill>
                  <a:srgbClr val="548ED4"/>
                </a:solidFill>
                <a:latin typeface="Arial"/>
                <a:cs typeface="Arial"/>
              </a:rPr>
              <a:t>EVALUATION TOOLS </a:t>
            </a:r>
          </a:p>
        </p:txBody>
      </p:sp>
      <p:sp>
        <p:nvSpPr>
          <p:cNvPr id="39" name="object 39"/>
          <p:cNvSpPr txBox="1"/>
          <p:nvPr/>
        </p:nvSpPr>
        <p:spPr>
          <a:xfrm>
            <a:off x="1981200" y="1219200"/>
            <a:ext cx="8534400" cy="5459828"/>
          </a:xfrm>
          <a:prstGeom prst="rect">
            <a:avLst/>
          </a:prstGeom>
        </p:spPr>
        <p:txBody>
          <a:bodyPr vert="horz" wrap="square" lIns="0" tIns="12065" rIns="0" bIns="0" rtlCol="0">
            <a:spAutoFit/>
          </a:bodyPr>
          <a:lstStyle/>
          <a:p>
            <a:pPr marL="469900" indent="-457200">
              <a:spcBef>
                <a:spcPts val="95"/>
              </a:spcBef>
              <a:buClr>
                <a:srgbClr val="9A044A"/>
              </a:buClr>
              <a:buFont typeface="Wingdings" panose="05000000000000000000" pitchFamily="2" charset="2"/>
              <a:buChar char="q"/>
              <a:tabLst>
                <a:tab pos="300355" algn="l"/>
                <a:tab pos="300990" algn="l"/>
              </a:tabLst>
            </a:pPr>
            <a:r>
              <a:rPr lang="en-GB" sz="2400" dirty="0">
                <a:solidFill>
                  <a:schemeClr val="tx2">
                    <a:lumMod val="60000"/>
                    <a:lumOff val="40000"/>
                  </a:schemeClr>
                </a:solidFill>
                <a:latin typeface="Arial" panose="020B0604020202020204" pitchFamily="34" charset="0"/>
                <a:cs typeface="Arial" panose="020B0604020202020204" pitchFamily="34" charset="0"/>
              </a:rPr>
              <a:t>POST-INTRODUCTION EVALUATION (PIE)</a:t>
            </a:r>
          </a:p>
          <a:p>
            <a:pPr marL="927100" lvl="1" indent="-457200">
              <a:spcBef>
                <a:spcPts val="95"/>
              </a:spcBef>
              <a:buClr>
                <a:srgbClr val="9A044A"/>
              </a:buClr>
              <a:buFont typeface="Courier New" panose="02070309020205020404" pitchFamily="49" charset="0"/>
              <a:buChar char="o"/>
              <a:tabLst>
                <a:tab pos="300355" algn="l"/>
                <a:tab pos="300990" algn="l"/>
              </a:tabLst>
            </a:pPr>
            <a:r>
              <a:rPr lang="en-US" sz="2000" dirty="0">
                <a:solidFill>
                  <a:schemeClr val="tx2">
                    <a:lumMod val="60000"/>
                    <a:lumOff val="40000"/>
                  </a:schemeClr>
                </a:solidFill>
                <a:latin typeface="Arial" panose="020B0604020202020204" pitchFamily="34" charset="0"/>
                <a:cs typeface="Arial" panose="020B0604020202020204" pitchFamily="34" charset="0"/>
              </a:rPr>
              <a:t>Could be done within 6-12 months following national introduction </a:t>
            </a:r>
          </a:p>
          <a:p>
            <a:pPr marL="927100" lvl="1" indent="-457200">
              <a:spcBef>
                <a:spcPts val="95"/>
              </a:spcBef>
              <a:buClr>
                <a:srgbClr val="9A044A"/>
              </a:buClr>
              <a:buFont typeface="Courier New" panose="02070309020205020404" pitchFamily="49" charset="0"/>
              <a:buChar char="o"/>
              <a:tabLst>
                <a:tab pos="300355" algn="l"/>
                <a:tab pos="300990" algn="l"/>
              </a:tabLst>
            </a:pPr>
            <a:endParaRPr lang="en-US" sz="2000" dirty="0">
              <a:solidFill>
                <a:schemeClr val="tx2">
                  <a:lumMod val="60000"/>
                  <a:lumOff val="40000"/>
                </a:schemeClr>
              </a:solidFill>
              <a:latin typeface="Arial" panose="020B0604020202020204" pitchFamily="34" charset="0"/>
              <a:cs typeface="Arial" panose="020B0604020202020204" pitchFamily="34" charset="0"/>
            </a:endParaRPr>
          </a:p>
          <a:p>
            <a:pPr marL="927100" lvl="1" indent="-457200">
              <a:spcBef>
                <a:spcPts val="95"/>
              </a:spcBef>
              <a:buClr>
                <a:srgbClr val="9A044A"/>
              </a:buClr>
              <a:buFont typeface="Courier New" panose="02070309020205020404" pitchFamily="49" charset="0"/>
              <a:buChar char="o"/>
              <a:tabLst>
                <a:tab pos="300355" algn="l"/>
                <a:tab pos="300990" algn="l"/>
              </a:tabLst>
            </a:pPr>
            <a:r>
              <a:rPr lang="en-US" sz="2000" dirty="0">
                <a:solidFill>
                  <a:schemeClr val="tx2">
                    <a:lumMod val="60000"/>
                    <a:lumOff val="40000"/>
                  </a:schemeClr>
                </a:solidFill>
                <a:latin typeface="Arial" panose="020B0604020202020204" pitchFamily="34" charset="0"/>
                <a:cs typeface="Arial" panose="020B0604020202020204" pitchFamily="34" charset="0"/>
              </a:rPr>
              <a:t>However, WHO no longer recommends this to be done rather than to combine the assessment with the next scheduled EPI </a:t>
            </a:r>
            <a:r>
              <a:rPr lang="en-US" sz="2000" dirty="0" err="1">
                <a:solidFill>
                  <a:schemeClr val="tx2">
                    <a:lumMod val="60000"/>
                    <a:lumOff val="40000"/>
                  </a:schemeClr>
                </a:solidFill>
                <a:latin typeface="Arial" panose="020B0604020202020204" pitchFamily="34" charset="0"/>
                <a:cs typeface="Arial" panose="020B0604020202020204" pitchFamily="34" charset="0"/>
              </a:rPr>
              <a:t>Programme</a:t>
            </a:r>
            <a:r>
              <a:rPr lang="en-US" sz="2000" dirty="0">
                <a:solidFill>
                  <a:schemeClr val="tx2">
                    <a:lumMod val="60000"/>
                    <a:lumOff val="40000"/>
                  </a:schemeClr>
                </a:solidFill>
                <a:latin typeface="Arial" panose="020B0604020202020204" pitchFamily="34" charset="0"/>
                <a:cs typeface="Arial" panose="020B0604020202020204" pitchFamily="34" charset="0"/>
              </a:rPr>
              <a:t> Review or other evaluation opportunity</a:t>
            </a:r>
          </a:p>
          <a:p>
            <a:pPr marL="927100" lvl="1" indent="-457200">
              <a:spcBef>
                <a:spcPts val="95"/>
              </a:spcBef>
              <a:buClr>
                <a:srgbClr val="9A044A"/>
              </a:buClr>
              <a:buFont typeface="Courier New" panose="02070309020205020404" pitchFamily="49" charset="0"/>
              <a:buChar char="o"/>
              <a:tabLst>
                <a:tab pos="300355" algn="l"/>
                <a:tab pos="300990" algn="l"/>
              </a:tabLst>
            </a:pPr>
            <a:endParaRPr lang="en-GB" sz="20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r>
              <a:rPr lang="en-GB" sz="2400" dirty="0">
                <a:solidFill>
                  <a:schemeClr val="tx2">
                    <a:lumMod val="60000"/>
                    <a:lumOff val="40000"/>
                  </a:schemeClr>
                </a:solidFill>
                <a:latin typeface="Arial" panose="020B0604020202020204" pitchFamily="34" charset="0"/>
                <a:cs typeface="Arial" panose="020B0604020202020204" pitchFamily="34" charset="0"/>
              </a:rPr>
              <a:t>EPI PROGRAMME REVIEWS</a:t>
            </a:r>
          </a:p>
          <a:p>
            <a:pPr marL="927100" lvl="1" indent="-457200">
              <a:spcBef>
                <a:spcPts val="95"/>
              </a:spcBef>
              <a:buClr>
                <a:srgbClr val="9A044A"/>
              </a:buClr>
              <a:buFont typeface="Courier New" panose="02070309020205020404" pitchFamily="49" charset="0"/>
              <a:buChar char="o"/>
              <a:tabLst>
                <a:tab pos="300355" algn="l"/>
                <a:tab pos="300990" algn="l"/>
              </a:tabLst>
            </a:pPr>
            <a:r>
              <a:rPr lang="en-US" sz="2000" dirty="0">
                <a:solidFill>
                  <a:schemeClr val="tx2">
                    <a:lumMod val="60000"/>
                    <a:lumOff val="40000"/>
                  </a:schemeClr>
                </a:solidFill>
                <a:latin typeface="Arial" panose="020B0604020202020204" pitchFamily="34" charset="0"/>
                <a:cs typeface="Arial" panose="020B0604020202020204" pitchFamily="34" charset="0"/>
              </a:rPr>
              <a:t>Undertaken every three to five years and should be adapted to include HPV and IPV vaccine once it has been introduced</a:t>
            </a:r>
            <a:endParaRPr lang="en-GB" sz="20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endParaRPr lang="en-GB" sz="2400" dirty="0">
              <a:solidFill>
                <a:schemeClr val="tx2">
                  <a:lumMod val="60000"/>
                  <a:lumOff val="40000"/>
                </a:schemeClr>
              </a:solidFill>
              <a:latin typeface="Arial" panose="020B0604020202020204" pitchFamily="34" charset="0"/>
              <a:cs typeface="Arial" panose="020B0604020202020204" pitchFamily="34" charset="0"/>
            </a:endParaRPr>
          </a:p>
          <a:p>
            <a:pPr marL="469900" indent="-457200">
              <a:spcBef>
                <a:spcPts val="95"/>
              </a:spcBef>
              <a:buClr>
                <a:srgbClr val="9A044A"/>
              </a:buClr>
              <a:buFont typeface="Wingdings" panose="05000000000000000000" pitchFamily="2" charset="2"/>
              <a:buChar char="q"/>
              <a:tabLst>
                <a:tab pos="300355" algn="l"/>
                <a:tab pos="300990" algn="l"/>
              </a:tabLst>
            </a:pPr>
            <a:r>
              <a:rPr lang="en-GB" sz="2400" dirty="0">
                <a:solidFill>
                  <a:schemeClr val="tx2">
                    <a:lumMod val="60000"/>
                    <a:lumOff val="40000"/>
                  </a:schemeClr>
                </a:solidFill>
                <a:latin typeface="Arial" panose="020B0604020202020204" pitchFamily="34" charset="0"/>
                <a:cs typeface="Arial" panose="020B0604020202020204" pitchFamily="34" charset="0"/>
              </a:rPr>
              <a:t>VACCINATION COVERAGE SURVEYS</a:t>
            </a:r>
          </a:p>
          <a:p>
            <a:pPr marL="927100" lvl="1" indent="-457200">
              <a:spcBef>
                <a:spcPts val="95"/>
              </a:spcBef>
              <a:buClr>
                <a:srgbClr val="9A044A"/>
              </a:buClr>
              <a:buFont typeface="Courier New" panose="02070309020205020404" pitchFamily="49" charset="0"/>
              <a:buChar char="o"/>
              <a:tabLst>
                <a:tab pos="300355" algn="l"/>
                <a:tab pos="300990" algn="l"/>
              </a:tabLst>
            </a:pPr>
            <a:r>
              <a:rPr lang="en-US" sz="2000" dirty="0">
                <a:solidFill>
                  <a:schemeClr val="tx2">
                    <a:lumMod val="60000"/>
                    <a:lumOff val="40000"/>
                  </a:schemeClr>
                </a:solidFill>
                <a:latin typeface="Arial" panose="020B0604020202020204" pitchFamily="34" charset="0"/>
                <a:cs typeface="Arial" panose="020B0604020202020204" pitchFamily="34" charset="0"/>
              </a:rPr>
              <a:t>Useful to validate administrative data reported throughout the year</a:t>
            </a:r>
          </a:p>
          <a:p>
            <a:pPr marL="927100" lvl="1" indent="-457200">
              <a:spcBef>
                <a:spcPts val="95"/>
              </a:spcBef>
              <a:buClr>
                <a:srgbClr val="9A044A"/>
              </a:buClr>
              <a:buFont typeface="Courier New" panose="02070309020205020404" pitchFamily="49" charset="0"/>
              <a:buChar char="o"/>
              <a:tabLst>
                <a:tab pos="300355" algn="l"/>
                <a:tab pos="300990" algn="l"/>
              </a:tabLst>
            </a:pPr>
            <a:r>
              <a:rPr lang="en-US" sz="2000" dirty="0">
                <a:solidFill>
                  <a:schemeClr val="tx2">
                    <a:lumMod val="60000"/>
                    <a:lumOff val="40000"/>
                  </a:schemeClr>
                </a:solidFill>
                <a:latin typeface="Arial" panose="020B0604020202020204" pitchFamily="34" charset="0"/>
                <a:cs typeface="Arial" panose="020B0604020202020204" pitchFamily="34" charset="0"/>
              </a:rPr>
              <a:t>Allow for comparisons with coverage achieved in other countries</a:t>
            </a:r>
            <a:endParaRPr lang="en-GB" sz="2000" dirty="0">
              <a:solidFill>
                <a:schemeClr val="tx2">
                  <a:lumMod val="60000"/>
                  <a:lumOff val="40000"/>
                </a:schemeClr>
              </a:solidFill>
              <a:latin typeface="Arial" panose="020B0604020202020204" pitchFamily="34" charset="0"/>
              <a:cs typeface="Arial" panose="020B0604020202020204" pitchFamily="34" charset="0"/>
            </a:endParaRPr>
          </a:p>
          <a:p>
            <a:pPr marL="927100" lvl="1" indent="-457200">
              <a:spcBef>
                <a:spcPts val="95"/>
              </a:spcBef>
              <a:buClr>
                <a:srgbClr val="9A044A"/>
              </a:buClr>
              <a:buFont typeface="Courier New" panose="02070309020205020404" pitchFamily="49" charset="0"/>
              <a:buChar char="o"/>
              <a:tabLst>
                <a:tab pos="300355" algn="l"/>
                <a:tab pos="300990" algn="l"/>
              </a:tabLst>
            </a:pPr>
            <a:endParaRPr lang="en-GB" sz="2000" dirty="0">
              <a:solidFill>
                <a:schemeClr val="tx2">
                  <a:lumMod val="60000"/>
                  <a:lumOff val="40000"/>
                </a:schemeClr>
              </a:solidFill>
              <a:latin typeface="Arial" panose="020B0604020202020204" pitchFamily="34" charset="0"/>
              <a:cs typeface="Arial" panose="020B0604020202020204" pitchFamily="34" charset="0"/>
            </a:endParaRPr>
          </a:p>
          <a:p>
            <a:pPr marL="469900" lvl="1">
              <a:spcBef>
                <a:spcPts val="95"/>
              </a:spcBef>
              <a:buClr>
                <a:srgbClr val="9A044A"/>
              </a:buClr>
              <a:tabLst>
                <a:tab pos="300355" algn="l"/>
                <a:tab pos="300990" algn="l"/>
              </a:tabLst>
            </a:pPr>
            <a:endParaRPr lang="en-US" sz="2800" dirty="0"/>
          </a:p>
        </p:txBody>
      </p:sp>
      <p:pic>
        <p:nvPicPr>
          <p:cNvPr id="7" name="Picture 2" descr="Image result for vaccin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9666" y="6019942"/>
            <a:ext cx="1117411" cy="8380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6547" y="0"/>
            <a:ext cx="13637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ject 40">
            <a:extLst>
              <a:ext uri="{FF2B5EF4-FFF2-40B4-BE49-F238E27FC236}">
                <a16:creationId xmlns:a16="http://schemas.microsoft.com/office/drawing/2014/main" id="{270EAEC5-4217-4028-9822-B42CC7383969}"/>
              </a:ext>
            </a:extLst>
          </p:cNvPr>
          <p:cNvSpPr txBox="1">
            <a:spLocks noGrp="1"/>
          </p:cNvSpPr>
          <p:nvPr>
            <p:ph type="ftr" sz="quarter" idx="5"/>
          </p:nvPr>
        </p:nvSpPr>
        <p:spPr>
          <a:xfrm>
            <a:off x="1471041" y="6610106"/>
            <a:ext cx="6083300" cy="192404"/>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1350"/>
              </a:lnSpc>
              <a:tabLst>
                <a:tab pos="1199515" algn="l"/>
                <a:tab pos="1918970" algn="l"/>
              </a:tabLst>
            </a:pPr>
            <a:r>
              <a:rPr lang="en-US" spc="-5"/>
              <a:t>accine </a:t>
            </a:r>
            <a:r>
              <a:rPr lang="en-US" spc="80"/>
              <a:t> </a:t>
            </a:r>
            <a:r>
              <a:rPr lang="en-US"/>
              <a:t>mpact</a:t>
            </a:r>
            <a:r>
              <a:rPr lang="en-US" spc="-5"/>
              <a:t> on	</a:t>
            </a:r>
            <a:r>
              <a:rPr lang="en-US"/>
              <a:t>iarrhea</a:t>
            </a:r>
            <a:r>
              <a:rPr lang="en-US" spc="-20"/>
              <a:t> </a:t>
            </a:r>
            <a:r>
              <a:rPr lang="en-US"/>
              <a:t>in	</a:t>
            </a:r>
            <a:r>
              <a:rPr lang="en-US" spc="-5"/>
              <a:t>frica:  UMB/CVD  </a:t>
            </a:r>
            <a:r>
              <a:rPr lang="en-US" spc="-5">
                <a:latin typeface="Wingdings 2"/>
                <a:cs typeface="Wingdings 2"/>
              </a:rPr>
              <a:t></a:t>
            </a:r>
            <a:r>
              <a:rPr lang="en-US" spc="-5">
                <a:latin typeface="Times New Roman"/>
                <a:cs typeface="Times New Roman"/>
              </a:rPr>
              <a:t>  </a:t>
            </a:r>
            <a:r>
              <a:rPr lang="en-US" spc="-5"/>
              <a:t>CVD-Mali  </a:t>
            </a:r>
            <a:r>
              <a:rPr lang="en-US" spc="-5">
                <a:latin typeface="Wingdings 2"/>
                <a:cs typeface="Wingdings 2"/>
              </a:rPr>
              <a:t></a:t>
            </a:r>
            <a:r>
              <a:rPr lang="en-US" spc="-5">
                <a:latin typeface="Times New Roman"/>
                <a:cs typeface="Times New Roman"/>
              </a:rPr>
              <a:t>  </a:t>
            </a:r>
            <a:r>
              <a:rPr lang="en-US" spc="-5"/>
              <a:t>MRC/The </a:t>
            </a:r>
            <a:r>
              <a:rPr lang="en-US"/>
              <a:t>Gambia  </a:t>
            </a:r>
            <a:r>
              <a:rPr lang="en-US" spc="-5">
                <a:latin typeface="Wingdings 2"/>
                <a:cs typeface="Wingdings 2"/>
              </a:rPr>
              <a:t></a:t>
            </a:r>
            <a:r>
              <a:rPr lang="en-US" spc="180">
                <a:latin typeface="Times New Roman"/>
                <a:cs typeface="Times New Roman"/>
              </a:rPr>
              <a:t> </a:t>
            </a:r>
            <a:r>
              <a:rPr lang="en-US" spc="-5"/>
              <a:t>KEMRI/CDC</a:t>
            </a:r>
            <a:endParaRPr sz="1600" spc="-5" dirty="0"/>
          </a:p>
        </p:txBody>
      </p:sp>
    </p:spTree>
    <p:extLst>
      <p:ext uri="{BB962C8B-B14F-4D97-AF65-F5344CB8AC3E}">
        <p14:creationId xmlns:p14="http://schemas.microsoft.com/office/powerpoint/2010/main" val="365166639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title"/>
          </p:nvPr>
        </p:nvSpPr>
        <p:spPr>
          <a:xfrm>
            <a:off x="3124200" y="2255647"/>
            <a:ext cx="5791200" cy="627736"/>
          </a:xfrm>
          <a:prstGeom prst="rect">
            <a:avLst/>
          </a:prstGeom>
        </p:spPr>
        <p:txBody>
          <a:bodyPr vert="horz" wrap="square" lIns="0" tIns="12065" rIns="0" bIns="0" rtlCol="0" anchor="ctr">
            <a:spAutoFit/>
          </a:bodyPr>
          <a:lstStyle/>
          <a:p>
            <a:pPr marL="12700" algn="ctr">
              <a:lnSpc>
                <a:spcPct val="100000"/>
              </a:lnSpc>
              <a:spcBef>
                <a:spcPts val="95"/>
              </a:spcBef>
            </a:pPr>
            <a:r>
              <a:rPr lang="en-GB" sz="4000" b="1" spc="-5" dirty="0">
                <a:solidFill>
                  <a:srgbClr val="548ED4"/>
                </a:solidFill>
                <a:latin typeface="Arial"/>
                <a:cs typeface="Arial"/>
              </a:rPr>
              <a:t>Thank you</a:t>
            </a:r>
            <a:endParaRPr sz="4000" dirty="0">
              <a:latin typeface="Arial"/>
              <a:cs typeface="Arial"/>
            </a:endParaRPr>
          </a:p>
        </p:txBody>
      </p:sp>
      <p:sp>
        <p:nvSpPr>
          <p:cNvPr id="2" name="Rectangle 2"/>
          <p:cNvSpPr>
            <a:spLocks noChangeArrowheads="1"/>
          </p:cNvSpPr>
          <p:nvPr/>
        </p:nvSpPr>
        <p:spPr bwMode="auto">
          <a:xfrm>
            <a:off x="2347913" y="21509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p:cNvSpPr>
            <a:spLocks noChangeArrowheads="1"/>
          </p:cNvSpPr>
          <p:nvPr/>
        </p:nvSpPr>
        <p:spPr bwMode="auto">
          <a:xfrm>
            <a:off x="6019801" y="223287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5"/>
          <p:cNvSpPr>
            <a:spLocks noChangeArrowheads="1"/>
          </p:cNvSpPr>
          <p:nvPr/>
        </p:nvSpPr>
        <p:spPr bwMode="auto">
          <a:xfrm>
            <a:off x="6019801" y="458554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 name="Picture 2" descr="Image result for vaccin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338702"/>
            <a:ext cx="4030362" cy="33257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6547" y="0"/>
            <a:ext cx="13637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ject 40"/>
          <p:cNvSpPr txBox="1">
            <a:spLocks noGrp="1"/>
          </p:cNvSpPr>
          <p:nvPr>
            <p:ph type="ftr" sz="quarter" idx="5"/>
          </p:nvPr>
        </p:nvSpPr>
        <p:spPr>
          <a:xfrm>
            <a:off x="1471041" y="6610106"/>
            <a:ext cx="6083300" cy="192404"/>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1350"/>
              </a:lnSpc>
              <a:tabLst>
                <a:tab pos="1199515" algn="l"/>
                <a:tab pos="1918970" algn="l"/>
              </a:tabLst>
            </a:pPr>
            <a:r>
              <a:rPr lang="en-US" spc="-5"/>
              <a:t>accine </a:t>
            </a:r>
            <a:r>
              <a:rPr lang="en-US" spc="80"/>
              <a:t> </a:t>
            </a:r>
            <a:r>
              <a:rPr lang="en-US"/>
              <a:t>mpact</a:t>
            </a:r>
            <a:r>
              <a:rPr lang="en-US" spc="-5"/>
              <a:t> on	</a:t>
            </a:r>
            <a:r>
              <a:rPr lang="en-US"/>
              <a:t>iarrhea</a:t>
            </a:r>
            <a:r>
              <a:rPr lang="en-US" spc="-20"/>
              <a:t> </a:t>
            </a:r>
            <a:r>
              <a:rPr lang="en-US"/>
              <a:t>in	</a:t>
            </a:r>
            <a:r>
              <a:rPr lang="en-US" spc="-5"/>
              <a:t>frica:  UMB/CVD  </a:t>
            </a:r>
            <a:r>
              <a:rPr lang="en-US" spc="-5">
                <a:latin typeface="Wingdings 2"/>
                <a:cs typeface="Wingdings 2"/>
              </a:rPr>
              <a:t></a:t>
            </a:r>
            <a:r>
              <a:rPr lang="en-US" spc="-5">
                <a:latin typeface="Times New Roman"/>
                <a:cs typeface="Times New Roman"/>
              </a:rPr>
              <a:t>  </a:t>
            </a:r>
            <a:r>
              <a:rPr lang="en-US" spc="-5"/>
              <a:t>CVD-Mali  </a:t>
            </a:r>
            <a:r>
              <a:rPr lang="en-US" spc="-5">
                <a:latin typeface="Wingdings 2"/>
                <a:cs typeface="Wingdings 2"/>
              </a:rPr>
              <a:t></a:t>
            </a:r>
            <a:r>
              <a:rPr lang="en-US" spc="-5">
                <a:latin typeface="Times New Roman"/>
                <a:cs typeface="Times New Roman"/>
              </a:rPr>
              <a:t>  </a:t>
            </a:r>
            <a:r>
              <a:rPr lang="en-US" spc="-5"/>
              <a:t>MRC/The </a:t>
            </a:r>
            <a:r>
              <a:rPr lang="en-US"/>
              <a:t>Gambia  </a:t>
            </a:r>
            <a:r>
              <a:rPr lang="en-US" spc="-5">
                <a:latin typeface="Wingdings 2"/>
                <a:cs typeface="Wingdings 2"/>
              </a:rPr>
              <a:t></a:t>
            </a:r>
            <a:r>
              <a:rPr lang="en-US" spc="180">
                <a:latin typeface="Times New Roman"/>
                <a:cs typeface="Times New Roman"/>
              </a:rPr>
              <a:t> </a:t>
            </a:r>
            <a:r>
              <a:rPr lang="en-US" spc="-5"/>
              <a:t>KEMRI/CDC</a:t>
            </a:r>
            <a:endParaRPr sz="1600" spc="-5" dirty="0"/>
          </a:p>
        </p:txBody>
      </p:sp>
    </p:spTree>
    <p:extLst>
      <p:ext uri="{BB962C8B-B14F-4D97-AF65-F5344CB8AC3E}">
        <p14:creationId xmlns:p14="http://schemas.microsoft.com/office/powerpoint/2010/main" val="203301785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DA6B8-3DD7-4195-B488-71AF93BEE8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8C6CFA1-2DE1-4C0D-B4C8-748759E8E65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3202328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95400"/>
            <a:ext cx="9116704" cy="1676400"/>
          </a:xfrm>
          <a:solidFill>
            <a:srgbClr val="00B0F0"/>
          </a:solidFill>
        </p:spPr>
        <p:txBody>
          <a:bodyPr>
            <a:normAutofit/>
          </a:bodyPr>
          <a:lstStyle/>
          <a:p>
            <a:r>
              <a:rPr lang="en-US" sz="3600" dirty="0"/>
              <a:t>HPV and IPV introduction and Microplanning Workshop</a:t>
            </a:r>
          </a:p>
        </p:txBody>
      </p:sp>
      <p:sp>
        <p:nvSpPr>
          <p:cNvPr id="3" name="Subtitle 2"/>
          <p:cNvSpPr>
            <a:spLocks noGrp="1"/>
          </p:cNvSpPr>
          <p:nvPr>
            <p:ph type="subTitle" idx="1"/>
          </p:nvPr>
        </p:nvSpPr>
        <p:spPr>
          <a:xfrm>
            <a:off x="1676400" y="3429000"/>
            <a:ext cx="8812212" cy="1143000"/>
          </a:xfrm>
          <a:solidFill>
            <a:srgbClr val="92D050"/>
          </a:solidFill>
        </p:spPr>
        <p:txBody>
          <a:bodyPr>
            <a:noAutofit/>
          </a:bodyPr>
          <a:lstStyle/>
          <a:p>
            <a:r>
              <a:rPr lang="en-GB" b="1" dirty="0">
                <a:solidFill>
                  <a:schemeClr val="bg1"/>
                </a:solidFill>
              </a:rPr>
              <a:t>Planning for HPV Vaccination Introduction</a:t>
            </a:r>
            <a:endParaRPr lang="en-US" dirty="0">
              <a:solidFill>
                <a:schemeClr val="bg1"/>
              </a:solidFill>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7709"/>
            <a:ext cx="1295400" cy="115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971800" y="293220"/>
            <a:ext cx="6057900" cy="8382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dirty="0"/>
              <a:t>MINISTRY OF HEALTH,COMMUNITY DEVELOPMENT, GENDER, ELDERLY AND CHILDREN</a:t>
            </a:r>
          </a:p>
          <a:p>
            <a:pPr algn="ctr">
              <a:defRPr/>
            </a:pPr>
            <a:endParaRPr lang="en-US" dirty="0"/>
          </a:p>
        </p:txBody>
      </p:sp>
      <p:pic>
        <p:nvPicPr>
          <p:cNvPr id="7" name="Picture 6"/>
          <p:cNvPicPr>
            <a:picLocks noChangeAspect="1"/>
          </p:cNvPicPr>
          <p:nvPr/>
        </p:nvPicPr>
        <p:blipFill>
          <a:blip r:embed="rId3"/>
          <a:stretch>
            <a:fillRect/>
          </a:stretch>
        </p:blipFill>
        <p:spPr>
          <a:xfrm>
            <a:off x="9342144" y="174"/>
            <a:ext cx="1298561" cy="1012024"/>
          </a:xfrm>
          <a:prstGeom prst="rect">
            <a:avLst/>
          </a:prstGeom>
        </p:spPr>
      </p:pic>
      <p:pic>
        <p:nvPicPr>
          <p:cNvPr id="9" name="Picture 8" descr="Image result for Image of Vaccination Human resource"/>
          <p:cNvPicPr/>
          <p:nvPr/>
        </p:nvPicPr>
        <p:blipFill>
          <a:blip r:embed="rId4" cstate="print"/>
          <a:srcRect/>
          <a:stretch>
            <a:fillRect/>
          </a:stretch>
        </p:blipFill>
        <p:spPr bwMode="auto">
          <a:xfrm>
            <a:off x="8839200" y="5216994"/>
            <a:ext cx="1801504" cy="1641007"/>
          </a:xfrm>
          <a:prstGeom prst="rect">
            <a:avLst/>
          </a:prstGeom>
          <a:noFill/>
          <a:ln w="9525">
            <a:noFill/>
            <a:miter lim="800000"/>
            <a:headEnd/>
            <a:tailEnd/>
          </a:ln>
        </p:spPr>
      </p:pic>
      <p:graphicFrame>
        <p:nvGraphicFramePr>
          <p:cNvPr id="5" name="Table 4"/>
          <p:cNvGraphicFramePr>
            <a:graphicFrameLocks noGrp="1"/>
          </p:cNvGraphicFramePr>
          <p:nvPr/>
        </p:nvGraphicFramePr>
        <p:xfrm>
          <a:off x="4724400" y="5267960"/>
          <a:ext cx="2667000" cy="37084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tblGrid>
              <a:tr h="370840">
                <a:tc>
                  <a:txBody>
                    <a:bodyPr/>
                    <a:lstStyle/>
                    <a:p>
                      <a:pPr algn="ctr"/>
                      <a:r>
                        <a:rPr lang="en-US" dirty="0"/>
                        <a:t>January 23</a:t>
                      </a:r>
                      <a:r>
                        <a:rPr lang="en-US" baseline="30000" dirty="0"/>
                        <a:t>rd</a:t>
                      </a:r>
                      <a:r>
                        <a:rPr lang="en-US" dirty="0"/>
                        <a:t> 2018</a:t>
                      </a:r>
                    </a:p>
                  </a:txBody>
                  <a:tcPr/>
                </a:tc>
                <a:extLst>
                  <a:ext uri="{0D108BD9-81ED-4DB2-BD59-A6C34878D82A}">
                    <a16:rowId xmlns:a16="http://schemas.microsoft.com/office/drawing/2014/main" val="10000"/>
                  </a:ext>
                </a:extLst>
              </a:tr>
            </a:tbl>
          </a:graphicData>
        </a:graphic>
      </p:graphicFrame>
      <p:pic>
        <p:nvPicPr>
          <p:cNvPr id="10" name="Picture 9" descr="C:\Users\user\Documents\DPP Kibaha Giacomo 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5216994"/>
            <a:ext cx="1981200" cy="1641007"/>
          </a:xfrm>
          <a:prstGeom prst="rect">
            <a:avLst/>
          </a:prstGeom>
          <a:noFill/>
          <a:ln>
            <a:noFill/>
          </a:ln>
        </p:spPr>
      </p:pic>
    </p:spTree>
    <p:extLst>
      <p:ext uri="{BB962C8B-B14F-4D97-AF65-F5344CB8AC3E}">
        <p14:creationId xmlns:p14="http://schemas.microsoft.com/office/powerpoint/2010/main" val="148580709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774825" y="1066801"/>
            <a:ext cx="8742460" cy="5638799"/>
          </a:xfrm>
        </p:spPr>
        <p:txBody>
          <a:bodyPr>
            <a:noAutofit/>
          </a:bodyPr>
          <a:lstStyle/>
          <a:p>
            <a:pPr marL="0" indent="0" hangingPunct="0">
              <a:buNone/>
            </a:pPr>
            <a:r>
              <a:rPr lang="en-US" sz="2400" b="1" dirty="0"/>
              <a:t>Introduction:</a:t>
            </a:r>
          </a:p>
          <a:p>
            <a:pPr hangingPunct="0"/>
            <a:r>
              <a:rPr lang="en-US" dirty="0"/>
              <a:t>Tanzania has planned to introduce HPV vaccine countrywide in April 2018. </a:t>
            </a:r>
          </a:p>
          <a:p>
            <a:pPr hangingPunct="0"/>
            <a:r>
              <a:rPr lang="en-US" dirty="0"/>
              <a:t>In order to have successful introduction, a detailed planning process will need to be conducted. </a:t>
            </a:r>
          </a:p>
          <a:p>
            <a:pPr lvl="1" hangingPunct="0"/>
            <a:r>
              <a:rPr lang="en-US" sz="2000" dirty="0"/>
              <a:t>The target population, delivery strategy, vaccination schedule, and logistics need to be carefully considered. </a:t>
            </a:r>
          </a:p>
          <a:p>
            <a:pPr hangingPunct="0"/>
            <a:r>
              <a:rPr lang="en-US" dirty="0"/>
              <a:t>In this session, we will provide step-by-step guidance in micro planning process for HPV vaccination introduction at both Regional, Council and health facility level</a:t>
            </a:r>
          </a:p>
        </p:txBody>
      </p:sp>
      <p:sp>
        <p:nvSpPr>
          <p:cNvPr id="4" name="Title 3"/>
          <p:cNvSpPr txBox="1">
            <a:spLocks/>
          </p:cNvSpPr>
          <p:nvPr/>
        </p:nvSpPr>
        <p:spPr>
          <a:xfrm>
            <a:off x="2664619" y="-167988"/>
            <a:ext cx="6934200" cy="1077218"/>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b="1" dirty="0"/>
              <a:t>PLANNING AT REGIONAL, DISTRICT AND HEALTH FACILITY LEVEL </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9644537" y="37757"/>
            <a:ext cx="872748" cy="680170"/>
          </a:xfrm>
          <a:prstGeom prst="rect">
            <a:avLst/>
          </a:prstGeom>
        </p:spPr>
      </p:pic>
    </p:spTree>
    <p:extLst>
      <p:ext uri="{BB962C8B-B14F-4D97-AF65-F5344CB8AC3E}">
        <p14:creationId xmlns:p14="http://schemas.microsoft.com/office/powerpoint/2010/main" val="194268241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774825" y="779569"/>
            <a:ext cx="8742460" cy="5926031"/>
          </a:xfrm>
        </p:spPr>
        <p:txBody>
          <a:bodyPr>
            <a:noAutofit/>
          </a:bodyPr>
          <a:lstStyle/>
          <a:p>
            <a:pPr hangingPunct="0"/>
            <a:r>
              <a:rPr lang="en-US" sz="2400" dirty="0"/>
              <a:t>The process of National level planning started with updating the </a:t>
            </a:r>
            <a:r>
              <a:rPr lang="en-US" sz="2400" dirty="0" err="1"/>
              <a:t>cMYP</a:t>
            </a:r>
            <a:r>
              <a:rPr lang="en-US" sz="2400" dirty="0"/>
              <a:t> to include HPV vaccine particularly on the dates of introduction. </a:t>
            </a:r>
          </a:p>
          <a:p>
            <a:pPr hangingPunct="0"/>
            <a:r>
              <a:rPr lang="en-US" sz="2400" dirty="0"/>
              <a:t>A detailed introduction plan was developed. </a:t>
            </a:r>
          </a:p>
          <a:p>
            <a:pPr lvl="1" hangingPunct="0"/>
            <a:r>
              <a:rPr lang="en-US" sz="2000" dirty="0"/>
              <a:t>The plan outline all activities and steps required for a successful introduction by </a:t>
            </a:r>
            <a:r>
              <a:rPr lang="en-US" sz="2000" dirty="0" err="1"/>
              <a:t>programme</a:t>
            </a:r>
            <a:r>
              <a:rPr lang="en-US" sz="2000" dirty="0"/>
              <a:t> component, identify government departments, institutions or external partners that are responsible for each activity, and include a timeline and detailed budget.</a:t>
            </a:r>
          </a:p>
          <a:p>
            <a:pPr hangingPunct="0"/>
            <a:r>
              <a:rPr lang="en-US" sz="2400" dirty="0"/>
              <a:t>The planned activities included but not limited to: </a:t>
            </a:r>
          </a:p>
          <a:p>
            <a:pPr lvl="0"/>
            <a:endParaRPr lang="en-US" sz="2400" dirty="0"/>
          </a:p>
        </p:txBody>
      </p:sp>
      <p:sp>
        <p:nvSpPr>
          <p:cNvPr id="4" name="Title 3"/>
          <p:cNvSpPr txBox="1">
            <a:spLocks/>
          </p:cNvSpPr>
          <p:nvPr/>
        </p:nvSpPr>
        <p:spPr>
          <a:xfrm>
            <a:off x="2664619" y="78235"/>
            <a:ext cx="6934200" cy="584775"/>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200" b="1" dirty="0"/>
              <a:t>National level Planning</a:t>
            </a:r>
            <a:endParaRPr lang="en-US" sz="3200" b="1"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9644537" y="37757"/>
            <a:ext cx="872748" cy="680170"/>
          </a:xfrm>
          <a:prstGeom prst="rect">
            <a:avLst/>
          </a:prstGeom>
        </p:spPr>
      </p:pic>
      <p:graphicFrame>
        <p:nvGraphicFramePr>
          <p:cNvPr id="2" name="Table 1"/>
          <p:cNvGraphicFramePr>
            <a:graphicFrameLocks noGrp="1"/>
          </p:cNvGraphicFramePr>
          <p:nvPr/>
        </p:nvGraphicFramePr>
        <p:xfrm>
          <a:off x="1774824" y="4114800"/>
          <a:ext cx="8742460" cy="2651760"/>
        </p:xfrm>
        <a:graphic>
          <a:graphicData uri="http://schemas.openxmlformats.org/drawingml/2006/table">
            <a:tbl>
              <a:tblPr firstRow="1" bandRow="1">
                <a:tableStyleId>{5C22544A-7EE6-4342-B048-85BDC9FD1C3A}</a:tableStyleId>
              </a:tblPr>
              <a:tblGrid>
                <a:gridCol w="4371230">
                  <a:extLst>
                    <a:ext uri="{9D8B030D-6E8A-4147-A177-3AD203B41FA5}">
                      <a16:colId xmlns:a16="http://schemas.microsoft.com/office/drawing/2014/main" val="20000"/>
                    </a:ext>
                  </a:extLst>
                </a:gridCol>
                <a:gridCol w="4371230">
                  <a:extLst>
                    <a:ext uri="{9D8B030D-6E8A-4147-A177-3AD203B41FA5}">
                      <a16:colId xmlns:a16="http://schemas.microsoft.com/office/drawing/2014/main" val="20001"/>
                    </a:ext>
                  </a:extLst>
                </a:gridCol>
              </a:tblGrid>
              <a:tr h="2331720">
                <a:tc>
                  <a:txBody>
                    <a:bodyPr/>
                    <a:lstStyle/>
                    <a:p>
                      <a:pPr lvl="0"/>
                      <a:r>
                        <a:rPr lang="en-US" sz="1400" dirty="0"/>
                        <a:t>Develop and disseminate HPV vaccine introduction plans</a:t>
                      </a:r>
                    </a:p>
                    <a:p>
                      <a:pPr lvl="0"/>
                      <a:r>
                        <a:rPr lang="en-US" sz="1400" dirty="0"/>
                        <a:t>Develop and share fact sheet</a:t>
                      </a:r>
                    </a:p>
                    <a:p>
                      <a:pPr lvl="0"/>
                      <a:r>
                        <a:rPr lang="en-US" sz="1400" dirty="0"/>
                        <a:t>Develop and share Microplanning and data tools</a:t>
                      </a:r>
                    </a:p>
                    <a:p>
                      <a:pPr lvl="0"/>
                      <a:r>
                        <a:rPr lang="en-US" sz="1400" dirty="0"/>
                        <a:t>Develop and disseminate Guidelines and IEC materials (</a:t>
                      </a:r>
                      <a:r>
                        <a:rPr lang="en-US" sz="1400" dirty="0" err="1"/>
                        <a:t>ToT</a:t>
                      </a:r>
                      <a:r>
                        <a:rPr lang="en-US" sz="1400" dirty="0"/>
                        <a:t>) </a:t>
                      </a:r>
                    </a:p>
                    <a:p>
                      <a:pPr lvl="0"/>
                      <a:r>
                        <a:rPr lang="en-US" sz="1400" dirty="0"/>
                        <a:t>Develop minimum checklist for HPV vaccine activities within RI</a:t>
                      </a:r>
                    </a:p>
                    <a:p>
                      <a:pPr lvl="0"/>
                      <a:r>
                        <a:rPr lang="en-US" sz="1400" dirty="0"/>
                        <a:t>Print training guidelines materials and Vaccination cards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Share micro  planning tools with subnational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Develop budget for orientation and micro planning exercise</a:t>
                      </a:r>
                    </a:p>
                    <a:p>
                      <a:pPr lvl="0"/>
                      <a:r>
                        <a:rPr lang="en-US" sz="1400" dirty="0"/>
                        <a:t>l level</a:t>
                      </a:r>
                    </a:p>
                  </a:txBody>
                  <a:tcPr/>
                </a:tc>
                <a:tc>
                  <a:txBody>
                    <a:bodyPr/>
                    <a:lstStyle/>
                    <a:p>
                      <a:pPr lvl="0"/>
                      <a:r>
                        <a:rPr lang="en-US" sz="1400" dirty="0"/>
                        <a:t>Orient Subnational level trainers (RHMT/CHMTs/Education) on how to conduct cascade orientation for lower level </a:t>
                      </a:r>
                    </a:p>
                    <a:p>
                      <a:pPr lvl="0"/>
                      <a:r>
                        <a:rPr lang="en-US" sz="1400" dirty="0"/>
                        <a:t>Disseminate operational plan and budget to subnational level</a:t>
                      </a:r>
                    </a:p>
                    <a:p>
                      <a:pPr lvl="0"/>
                      <a:r>
                        <a:rPr lang="en-US" sz="1400" dirty="0"/>
                        <a:t>Conduct readiness assessment</a:t>
                      </a:r>
                    </a:p>
                    <a:p>
                      <a:pPr lvl="0"/>
                      <a:r>
                        <a:rPr lang="en-US" sz="1400" dirty="0"/>
                        <a:t>Introduction of HPV vaccine Countrywide</a:t>
                      </a:r>
                    </a:p>
                    <a:p>
                      <a:pPr lvl="0"/>
                      <a:r>
                        <a:rPr lang="en-US" sz="1400" dirty="0"/>
                        <a:t>Communicate with subnational levels to ensure engagement of education sector and other stakeholders</a:t>
                      </a:r>
                    </a:p>
                    <a:p>
                      <a:pPr lvl="0"/>
                      <a:r>
                        <a:rPr lang="en-US" sz="1400" dirty="0"/>
                        <a:t>Intra introduction assessment</a:t>
                      </a:r>
                    </a:p>
                    <a:p>
                      <a:pPr lvl="0"/>
                      <a:r>
                        <a:rPr lang="en-US" sz="1400" dirty="0"/>
                        <a:t>Post introduction Evaluation</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4987593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774825" y="609601"/>
            <a:ext cx="8742460" cy="5926031"/>
          </a:xfrm>
        </p:spPr>
        <p:txBody>
          <a:bodyPr>
            <a:noAutofit/>
          </a:bodyPr>
          <a:lstStyle/>
          <a:p>
            <a:pPr marL="0" indent="0">
              <a:buNone/>
            </a:pPr>
            <a:r>
              <a:rPr lang="en-GB" sz="2400" b="1" dirty="0"/>
              <a:t>Identifying the target population for HPV vaccination?</a:t>
            </a:r>
            <a:endParaRPr lang="en-US" sz="2400" dirty="0"/>
          </a:p>
          <a:p>
            <a:pPr hangingPunct="0"/>
            <a:r>
              <a:rPr lang="en-US" sz="2400" dirty="0"/>
              <a:t>The target population for 2018 is 14 years old girls</a:t>
            </a:r>
          </a:p>
          <a:p>
            <a:pPr hangingPunct="0"/>
            <a:r>
              <a:rPr lang="en-US" sz="2400" dirty="0"/>
              <a:t>These girls can be found in two main areas: </a:t>
            </a:r>
          </a:p>
          <a:p>
            <a:pPr lvl="1"/>
            <a:r>
              <a:rPr lang="en-US" sz="2000" dirty="0"/>
              <a:t>At primary or secondary schools (for those in school), and</a:t>
            </a:r>
          </a:p>
          <a:p>
            <a:pPr lvl="1"/>
            <a:r>
              <a:rPr lang="en-US" sz="2000" dirty="0"/>
              <a:t>At the community (for out of school girls)</a:t>
            </a:r>
          </a:p>
          <a:p>
            <a:pPr hangingPunct="0"/>
            <a:r>
              <a:rPr lang="en-US" sz="2400" dirty="0"/>
              <a:t>The micro plan template shared earlier will be used to identify the target population for HPV vaccination. This will help to identify total number of target population for HPV vaccination</a:t>
            </a:r>
          </a:p>
          <a:p>
            <a:pPr hangingPunct="0"/>
            <a:r>
              <a:rPr lang="en-US" sz="2400" dirty="0"/>
              <a:t>Other issues to be considered in planning HPV vaccinations includes:</a:t>
            </a:r>
          </a:p>
          <a:p>
            <a:pPr lvl="1"/>
            <a:r>
              <a:rPr lang="en-US" sz="1400" dirty="0"/>
              <a:t>Vaccines and Supplies requirement for HPV vaccination</a:t>
            </a:r>
          </a:p>
          <a:p>
            <a:pPr lvl="1"/>
            <a:r>
              <a:rPr lang="en-US" sz="1400" dirty="0"/>
              <a:t>Data management for HPV vaccination</a:t>
            </a:r>
          </a:p>
          <a:p>
            <a:pPr lvl="1"/>
            <a:r>
              <a:rPr lang="en-US" sz="1400" dirty="0"/>
              <a:t>Waste management</a:t>
            </a:r>
          </a:p>
          <a:p>
            <a:pPr lvl="1"/>
            <a:r>
              <a:rPr lang="en-US" sz="1400" dirty="0"/>
              <a:t>Advocacy, Communication and Social mobilization</a:t>
            </a:r>
          </a:p>
          <a:p>
            <a:pPr hangingPunct="0"/>
            <a:r>
              <a:rPr lang="en-US" sz="2400" dirty="0"/>
              <a:t>In completing micro planning tool, all relevant personnel must be involved at regional and council levels such as; </a:t>
            </a:r>
            <a:r>
              <a:rPr lang="en-US" sz="1400" dirty="0"/>
              <a:t>Immunization and Vaccine Officers, Reproductive health Coordinators, Education Officer, Community/Village leaders, CHWs and Health care workers.</a:t>
            </a:r>
          </a:p>
        </p:txBody>
      </p:sp>
      <p:sp>
        <p:nvSpPr>
          <p:cNvPr id="4" name="Title 3"/>
          <p:cNvSpPr txBox="1">
            <a:spLocks/>
          </p:cNvSpPr>
          <p:nvPr/>
        </p:nvSpPr>
        <p:spPr>
          <a:xfrm>
            <a:off x="2664619" y="78235"/>
            <a:ext cx="6934200" cy="584775"/>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200" b="1" dirty="0"/>
              <a:t>Regional and Council Level Planning</a:t>
            </a:r>
            <a:endParaRPr lang="en-US" sz="3200" b="1"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9644537" y="37757"/>
            <a:ext cx="872748" cy="680170"/>
          </a:xfrm>
          <a:prstGeom prst="rect">
            <a:avLst/>
          </a:prstGeom>
        </p:spPr>
      </p:pic>
    </p:spTree>
    <p:extLst>
      <p:ext uri="{BB962C8B-B14F-4D97-AF65-F5344CB8AC3E}">
        <p14:creationId xmlns:p14="http://schemas.microsoft.com/office/powerpoint/2010/main" val="402991299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600200" y="779569"/>
            <a:ext cx="8917085" cy="5926031"/>
          </a:xfrm>
        </p:spPr>
        <p:txBody>
          <a:bodyPr>
            <a:noAutofit/>
          </a:bodyPr>
          <a:lstStyle/>
          <a:p>
            <a:pPr hangingPunct="0"/>
            <a:r>
              <a:rPr lang="en-US" dirty="0"/>
              <a:t>Health facilities is the primary delivery point of HPV vaccination. </a:t>
            </a:r>
          </a:p>
          <a:p>
            <a:pPr hangingPunct="0"/>
            <a:r>
              <a:rPr lang="en-US" dirty="0"/>
              <a:t>Detailed micro planning is essential particularly linking with schools and communities. </a:t>
            </a:r>
          </a:p>
          <a:p>
            <a:pPr hangingPunct="0"/>
            <a:r>
              <a:rPr lang="en-US" dirty="0"/>
              <a:t>Health facility micro-plans should include: </a:t>
            </a:r>
          </a:p>
          <a:p>
            <a:pPr lvl="1"/>
            <a:r>
              <a:rPr lang="en-US" b="1" dirty="0"/>
              <a:t>What:</a:t>
            </a:r>
            <a:r>
              <a:rPr lang="en-US" dirty="0"/>
              <a:t> Activities to be done (sensitization, mobilization, registration of target girls, vaccination, mapping)</a:t>
            </a:r>
          </a:p>
          <a:p>
            <a:pPr lvl="1"/>
            <a:r>
              <a:rPr lang="en-US" b="1" dirty="0"/>
              <a:t>When:</a:t>
            </a:r>
            <a:r>
              <a:rPr lang="en-US" dirty="0"/>
              <a:t> Dates of vaccination, schedule for community and school sensitization/mobilization, immunization</a:t>
            </a:r>
          </a:p>
          <a:p>
            <a:pPr lvl="1"/>
            <a:r>
              <a:rPr lang="en-US" b="1" dirty="0"/>
              <a:t>Where:</a:t>
            </a:r>
            <a:r>
              <a:rPr lang="en-US" dirty="0"/>
              <a:t> List of schools, facility or outreach post</a:t>
            </a:r>
          </a:p>
          <a:p>
            <a:pPr lvl="2"/>
            <a:r>
              <a:rPr lang="en-US" dirty="0"/>
              <a:t>Not all the schools will be used as outreach posts (distance matters a lot)</a:t>
            </a:r>
          </a:p>
          <a:p>
            <a:pPr lvl="1"/>
            <a:r>
              <a:rPr lang="en-US" b="1" dirty="0"/>
              <a:t>Who:</a:t>
            </a:r>
            <a:r>
              <a:rPr lang="en-US" dirty="0"/>
              <a:t> Health worker, VHW, teacher, targeted girls, contacts of school authorities</a:t>
            </a:r>
          </a:p>
          <a:p>
            <a:pPr lvl="0"/>
            <a:r>
              <a:rPr lang="en-US" dirty="0"/>
              <a:t>This should feed into the district and sub country micro plan </a:t>
            </a:r>
          </a:p>
          <a:p>
            <a:r>
              <a:rPr lang="en-US" dirty="0"/>
              <a:t>The  health facility micro plan template provided see </a:t>
            </a:r>
            <a:r>
              <a:rPr lang="en-US" dirty="0" err="1"/>
              <a:t>mwongozo</a:t>
            </a:r>
            <a:r>
              <a:rPr lang="en-US" dirty="0"/>
              <a:t> </a:t>
            </a:r>
            <a:r>
              <a:rPr lang="en-US" dirty="0" err="1"/>
              <a:t>wa</a:t>
            </a:r>
            <a:r>
              <a:rPr lang="en-US" dirty="0"/>
              <a:t> </a:t>
            </a:r>
            <a:r>
              <a:rPr lang="en-US" dirty="0" err="1"/>
              <a:t>mchanjaji</a:t>
            </a:r>
            <a:r>
              <a:rPr lang="en-US" dirty="0"/>
              <a:t> page 28-34 will be used to identify the target population for HPV during health facility micro plans.it contain the following information that has to be filled</a:t>
            </a:r>
          </a:p>
          <a:p>
            <a:pPr lvl="1"/>
            <a:r>
              <a:rPr lang="en-US" dirty="0"/>
              <a:t>1a </a:t>
            </a:r>
            <a:r>
              <a:rPr lang="en-US" dirty="0" err="1"/>
              <a:t>Shule</a:t>
            </a:r>
            <a:r>
              <a:rPr lang="en-US" dirty="0"/>
              <a:t> </a:t>
            </a:r>
            <a:r>
              <a:rPr lang="en-US" dirty="0" err="1"/>
              <a:t>za</a:t>
            </a:r>
            <a:r>
              <a:rPr lang="en-US" dirty="0"/>
              <a:t> </a:t>
            </a:r>
            <a:r>
              <a:rPr lang="en-US" dirty="0" err="1"/>
              <a:t>Msingi</a:t>
            </a:r>
            <a:r>
              <a:rPr lang="en-US" dirty="0"/>
              <a:t> </a:t>
            </a:r>
            <a:r>
              <a:rPr lang="en-US" dirty="0" err="1"/>
              <a:t>na</a:t>
            </a:r>
            <a:r>
              <a:rPr lang="en-US" dirty="0"/>
              <a:t> </a:t>
            </a:r>
            <a:r>
              <a:rPr lang="en-US" dirty="0" err="1"/>
              <a:t>Sekondari</a:t>
            </a:r>
            <a:endParaRPr lang="en-US" dirty="0"/>
          </a:p>
          <a:p>
            <a:pPr lvl="1"/>
            <a:r>
              <a:rPr lang="en-US" dirty="0"/>
              <a:t>1b </a:t>
            </a:r>
            <a:r>
              <a:rPr lang="en-US" dirty="0" err="1"/>
              <a:t>Vijiji</a:t>
            </a:r>
            <a:endParaRPr lang="en-US" dirty="0"/>
          </a:p>
          <a:p>
            <a:pPr lvl="1"/>
            <a:r>
              <a:rPr lang="en-US" dirty="0"/>
              <a:t>1c </a:t>
            </a:r>
            <a:r>
              <a:rPr lang="en-US" dirty="0" err="1"/>
              <a:t>Walengwa</a:t>
            </a:r>
            <a:endParaRPr lang="en-US" dirty="0"/>
          </a:p>
          <a:p>
            <a:pPr lvl="1"/>
            <a:r>
              <a:rPr lang="en-US" dirty="0"/>
              <a:t>1d </a:t>
            </a:r>
            <a:r>
              <a:rPr lang="en-US" dirty="0" err="1"/>
              <a:t>Idadi</a:t>
            </a:r>
            <a:r>
              <a:rPr lang="en-US" dirty="0"/>
              <a:t> </a:t>
            </a:r>
            <a:r>
              <a:rPr lang="en-US" dirty="0" err="1"/>
              <a:t>ya</a:t>
            </a:r>
            <a:r>
              <a:rPr lang="en-US" dirty="0"/>
              <a:t> </a:t>
            </a:r>
            <a:r>
              <a:rPr lang="en-US" dirty="0" err="1"/>
              <a:t>Chanjo</a:t>
            </a:r>
            <a:endParaRPr lang="en-US" dirty="0"/>
          </a:p>
          <a:p>
            <a:pPr lvl="1"/>
            <a:r>
              <a:rPr lang="en-US" dirty="0"/>
              <a:t>1e </a:t>
            </a:r>
            <a:r>
              <a:rPr lang="en-US" dirty="0" err="1"/>
              <a:t>Taarifa</a:t>
            </a:r>
            <a:r>
              <a:rPr lang="en-US" dirty="0"/>
              <a:t> </a:t>
            </a:r>
            <a:r>
              <a:rPr lang="en-US" dirty="0" err="1"/>
              <a:t>za</a:t>
            </a:r>
            <a:r>
              <a:rPr lang="en-US" dirty="0"/>
              <a:t> taka (West management)</a:t>
            </a:r>
          </a:p>
          <a:p>
            <a:pPr lvl="1"/>
            <a:r>
              <a:rPr lang="en-US" dirty="0"/>
              <a:t>1f </a:t>
            </a:r>
            <a:r>
              <a:rPr lang="en-US" dirty="0" err="1"/>
              <a:t>Uhamasishaji</a:t>
            </a:r>
            <a:endParaRPr lang="en-US" dirty="0"/>
          </a:p>
          <a:p>
            <a:pPr hangingPunct="0"/>
            <a:r>
              <a:rPr lang="en-US" dirty="0"/>
              <a:t>Since majority of the targeted population are at schools, each targeted school should be visited for the purpose of:</a:t>
            </a:r>
          </a:p>
          <a:p>
            <a:pPr lvl="0"/>
            <a:r>
              <a:rPr lang="en-US" dirty="0"/>
              <a:t> Sensitization of teachers and girls</a:t>
            </a:r>
          </a:p>
          <a:p>
            <a:pPr lvl="0"/>
            <a:r>
              <a:rPr lang="en-US" dirty="0"/>
              <a:t>Display posters and share flyers</a:t>
            </a:r>
          </a:p>
          <a:p>
            <a:pPr lvl="0"/>
            <a:r>
              <a:rPr lang="en-US" dirty="0"/>
              <a:t>Scheduling the dates for immunization in schools</a:t>
            </a:r>
          </a:p>
          <a:p>
            <a:pPr lvl="0"/>
            <a:r>
              <a:rPr lang="en-US" dirty="0"/>
              <a:t>Scheduling the dates for immunization in communities (for non-school going girls</a:t>
            </a:r>
          </a:p>
        </p:txBody>
      </p:sp>
      <p:sp>
        <p:nvSpPr>
          <p:cNvPr id="4" name="Title 3"/>
          <p:cNvSpPr txBox="1">
            <a:spLocks/>
          </p:cNvSpPr>
          <p:nvPr/>
        </p:nvSpPr>
        <p:spPr>
          <a:xfrm>
            <a:off x="2664619" y="78235"/>
            <a:ext cx="6934200" cy="584775"/>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GB" sz="3200" b="1" dirty="0"/>
              <a:t>Facility Level Planning</a:t>
            </a:r>
            <a:endParaRPr lang="en-US" sz="3200" b="1"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9644537" y="37757"/>
            <a:ext cx="872748" cy="680170"/>
          </a:xfrm>
          <a:prstGeom prst="rect">
            <a:avLst/>
          </a:prstGeom>
        </p:spPr>
      </p:pic>
    </p:spTree>
    <p:extLst>
      <p:ext uri="{BB962C8B-B14F-4D97-AF65-F5344CB8AC3E}">
        <p14:creationId xmlns:p14="http://schemas.microsoft.com/office/powerpoint/2010/main" val="188685785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600200" y="609601"/>
            <a:ext cx="8917085" cy="5926031"/>
          </a:xfrm>
        </p:spPr>
        <p:txBody>
          <a:bodyPr>
            <a:noAutofit/>
          </a:bodyPr>
          <a:lstStyle/>
          <a:p>
            <a:r>
              <a:rPr lang="en-US" dirty="0"/>
              <a:t>The  health facility micro plan template provided will be used to identify the target population for HPV vaccination during health facility micro plans.</a:t>
            </a:r>
          </a:p>
          <a:p>
            <a:r>
              <a:rPr lang="en-US" dirty="0"/>
              <a:t>It contain the following information that has to be filled</a:t>
            </a:r>
          </a:p>
          <a:p>
            <a:pPr lvl="1"/>
            <a:r>
              <a:rPr lang="en-US" sz="1800" dirty="0"/>
              <a:t>1a </a:t>
            </a:r>
            <a:r>
              <a:rPr lang="en-US" sz="1800" dirty="0" err="1"/>
              <a:t>Shule</a:t>
            </a:r>
            <a:r>
              <a:rPr lang="en-US" sz="1800" dirty="0"/>
              <a:t> </a:t>
            </a:r>
            <a:r>
              <a:rPr lang="en-US" sz="1800" dirty="0" err="1"/>
              <a:t>za</a:t>
            </a:r>
            <a:r>
              <a:rPr lang="en-US" sz="1800" dirty="0"/>
              <a:t> </a:t>
            </a:r>
            <a:r>
              <a:rPr lang="en-US" sz="1800" dirty="0" err="1"/>
              <a:t>Msingi</a:t>
            </a:r>
            <a:r>
              <a:rPr lang="en-US" sz="1800" dirty="0"/>
              <a:t> </a:t>
            </a:r>
            <a:r>
              <a:rPr lang="en-US" sz="1800" dirty="0" err="1"/>
              <a:t>na</a:t>
            </a:r>
            <a:r>
              <a:rPr lang="en-US" sz="1800" dirty="0"/>
              <a:t> </a:t>
            </a:r>
            <a:r>
              <a:rPr lang="en-US" sz="1800" dirty="0" err="1"/>
              <a:t>Sekondari</a:t>
            </a:r>
            <a:endParaRPr lang="en-US" sz="1800" dirty="0"/>
          </a:p>
          <a:p>
            <a:pPr lvl="1"/>
            <a:r>
              <a:rPr lang="en-US" sz="1800" dirty="0"/>
              <a:t>1b </a:t>
            </a:r>
            <a:r>
              <a:rPr lang="en-US" sz="1800" dirty="0" err="1"/>
              <a:t>Vijiji</a:t>
            </a:r>
            <a:endParaRPr lang="en-US" sz="1800" dirty="0"/>
          </a:p>
          <a:p>
            <a:pPr lvl="1"/>
            <a:r>
              <a:rPr lang="en-US" sz="1800" dirty="0"/>
              <a:t>1c </a:t>
            </a:r>
            <a:r>
              <a:rPr lang="en-US" sz="1800" dirty="0" err="1"/>
              <a:t>Walengwa</a:t>
            </a:r>
            <a:endParaRPr lang="en-US" sz="1800" dirty="0"/>
          </a:p>
          <a:p>
            <a:pPr lvl="1"/>
            <a:r>
              <a:rPr lang="en-US" sz="1800" dirty="0"/>
              <a:t>1d </a:t>
            </a:r>
            <a:r>
              <a:rPr lang="en-US" sz="1800" dirty="0" err="1"/>
              <a:t>Idadi</a:t>
            </a:r>
            <a:r>
              <a:rPr lang="en-US" sz="1800" dirty="0"/>
              <a:t> </a:t>
            </a:r>
            <a:r>
              <a:rPr lang="en-US" sz="1800" dirty="0" err="1"/>
              <a:t>ya</a:t>
            </a:r>
            <a:r>
              <a:rPr lang="en-US" sz="1800" dirty="0"/>
              <a:t> </a:t>
            </a:r>
            <a:r>
              <a:rPr lang="en-US" sz="1800" dirty="0" err="1"/>
              <a:t>Chanjo</a:t>
            </a:r>
            <a:endParaRPr lang="en-US" sz="1800" dirty="0"/>
          </a:p>
          <a:p>
            <a:pPr lvl="1"/>
            <a:r>
              <a:rPr lang="en-US" sz="1800" dirty="0"/>
              <a:t>1e </a:t>
            </a:r>
            <a:r>
              <a:rPr lang="en-US" sz="1800" dirty="0" err="1"/>
              <a:t>Taarifa</a:t>
            </a:r>
            <a:r>
              <a:rPr lang="en-US" sz="1800" dirty="0"/>
              <a:t> </a:t>
            </a:r>
            <a:r>
              <a:rPr lang="en-US" sz="1800" dirty="0" err="1"/>
              <a:t>za</a:t>
            </a:r>
            <a:r>
              <a:rPr lang="en-US" sz="1800" dirty="0"/>
              <a:t> taka (West management)</a:t>
            </a:r>
          </a:p>
          <a:p>
            <a:pPr lvl="1"/>
            <a:r>
              <a:rPr lang="en-US" sz="1800" dirty="0"/>
              <a:t>1f </a:t>
            </a:r>
            <a:r>
              <a:rPr lang="en-US" sz="1800" dirty="0" err="1"/>
              <a:t>Uhamasishaji</a:t>
            </a:r>
            <a:endParaRPr lang="en-US" sz="1800" dirty="0"/>
          </a:p>
          <a:p>
            <a:pPr hangingPunct="0"/>
            <a:r>
              <a:rPr lang="en-US" dirty="0"/>
              <a:t>Since majority of the targeted population are at schools, each targeted school should be visited for the purpose of:</a:t>
            </a:r>
          </a:p>
          <a:p>
            <a:pPr lvl="1"/>
            <a:r>
              <a:rPr lang="en-US" sz="1800" dirty="0"/>
              <a:t>Sensitization of teachers and girls</a:t>
            </a:r>
          </a:p>
          <a:p>
            <a:pPr lvl="1"/>
            <a:r>
              <a:rPr lang="en-US" sz="1800" dirty="0"/>
              <a:t>Display posters and share flyers</a:t>
            </a:r>
          </a:p>
          <a:p>
            <a:pPr lvl="1"/>
            <a:r>
              <a:rPr lang="en-US" sz="1800" dirty="0"/>
              <a:t>Scheduling the dates for immunization in schools</a:t>
            </a:r>
          </a:p>
          <a:p>
            <a:pPr lvl="1"/>
            <a:r>
              <a:rPr lang="en-US" sz="1800" dirty="0"/>
              <a:t>Scheduling the dates for immunization in communities (for out of school girls)</a:t>
            </a:r>
          </a:p>
        </p:txBody>
      </p:sp>
      <p:sp>
        <p:nvSpPr>
          <p:cNvPr id="4" name="Title 3"/>
          <p:cNvSpPr txBox="1">
            <a:spLocks/>
          </p:cNvSpPr>
          <p:nvPr/>
        </p:nvSpPr>
        <p:spPr>
          <a:xfrm>
            <a:off x="2664619" y="78235"/>
            <a:ext cx="6934200" cy="584775"/>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GB" sz="3200" b="1" dirty="0"/>
              <a:t>Facility Level Planning </a:t>
            </a:r>
            <a:r>
              <a:rPr lang="en-GB" sz="3200" b="1" dirty="0" err="1"/>
              <a:t>Cont</a:t>
            </a:r>
            <a:r>
              <a:rPr lang="en-GB" sz="3200" b="1" dirty="0"/>
              <a:t>…</a:t>
            </a:r>
            <a:endParaRPr lang="en-US" sz="3200" b="1"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9644537" y="37757"/>
            <a:ext cx="872748" cy="680170"/>
          </a:xfrm>
          <a:prstGeom prst="rect">
            <a:avLst/>
          </a:prstGeom>
        </p:spPr>
      </p:pic>
    </p:spTree>
    <p:extLst>
      <p:ext uri="{BB962C8B-B14F-4D97-AF65-F5344CB8AC3E}">
        <p14:creationId xmlns:p14="http://schemas.microsoft.com/office/powerpoint/2010/main" val="4076294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774826" y="762000"/>
            <a:ext cx="6551613" cy="6019800"/>
          </a:xfrm>
        </p:spPr>
        <p:txBody>
          <a:bodyPr>
            <a:noAutofit/>
          </a:bodyPr>
          <a:lstStyle/>
          <a:p>
            <a:pPr>
              <a:lnSpc>
                <a:spcPct val="80000"/>
              </a:lnSpc>
              <a:spcAft>
                <a:spcPct val="30000"/>
              </a:spcAft>
            </a:pPr>
            <a:r>
              <a:rPr lang="en-GB" altLang="en-US" sz="2400" dirty="0"/>
              <a:t>Two vaccines currently available, widely licensed, and WHO prequalified: </a:t>
            </a:r>
          </a:p>
          <a:p>
            <a:pPr marL="815975" lvl="1" indent="-342900">
              <a:lnSpc>
                <a:spcPct val="80000"/>
              </a:lnSpc>
            </a:pPr>
            <a:r>
              <a:rPr lang="en-GB" altLang="en-US" dirty="0"/>
              <a:t>Gardasil®/</a:t>
            </a:r>
            <a:r>
              <a:rPr lang="en-GB" altLang="en-US" dirty="0" err="1"/>
              <a:t>Silgard</a:t>
            </a:r>
            <a:r>
              <a:rPr lang="en-GB" altLang="en-US" dirty="0"/>
              <a:t>® (</a:t>
            </a:r>
            <a:r>
              <a:rPr lang="en-GB" altLang="en-US" dirty="0" err="1"/>
              <a:t>quadrivalent</a:t>
            </a:r>
            <a:r>
              <a:rPr lang="en-GB" altLang="en-US" dirty="0"/>
              <a:t>): Prevents pre cancerous lesions from HPV serotypes </a:t>
            </a:r>
            <a:r>
              <a:rPr lang="en-GB" altLang="en-US" b="1" dirty="0"/>
              <a:t>16</a:t>
            </a:r>
            <a:r>
              <a:rPr lang="en-GB" altLang="en-US" dirty="0"/>
              <a:t> and </a:t>
            </a:r>
            <a:r>
              <a:rPr lang="en-GB" altLang="en-US" b="1" dirty="0"/>
              <a:t>18 </a:t>
            </a:r>
            <a:r>
              <a:rPr lang="en-GB" altLang="en-US" dirty="0"/>
              <a:t>and </a:t>
            </a:r>
            <a:r>
              <a:rPr lang="en-GB" altLang="en-US" dirty="0" err="1"/>
              <a:t>ano</a:t>
            </a:r>
            <a:r>
              <a:rPr lang="en-GB" altLang="en-US" dirty="0"/>
              <a:t> genital warts from HPV serotypes </a:t>
            </a:r>
            <a:r>
              <a:rPr lang="en-GB" altLang="en-US" b="1" dirty="0"/>
              <a:t>6</a:t>
            </a:r>
            <a:r>
              <a:rPr lang="en-GB" altLang="en-US" dirty="0"/>
              <a:t> and </a:t>
            </a:r>
            <a:r>
              <a:rPr lang="en-GB" altLang="en-US" b="1" dirty="0"/>
              <a:t>11 </a:t>
            </a:r>
          </a:p>
          <a:p>
            <a:pPr marL="815975" lvl="1" indent="-342900">
              <a:lnSpc>
                <a:spcPct val="80000"/>
              </a:lnSpc>
            </a:pPr>
            <a:r>
              <a:rPr lang="en-GB" altLang="en-US" dirty="0" err="1"/>
              <a:t>Cervarix</a:t>
            </a:r>
            <a:r>
              <a:rPr lang="en-GB" altLang="en-US" dirty="0"/>
              <a:t>® (bivalent): Prevents precancerous lesions from HPV types</a:t>
            </a:r>
            <a:r>
              <a:rPr lang="en-GB" altLang="en-US" b="1" dirty="0"/>
              <a:t> 16 </a:t>
            </a:r>
            <a:r>
              <a:rPr lang="en-GB" altLang="en-US" dirty="0"/>
              <a:t>and</a:t>
            </a:r>
            <a:r>
              <a:rPr lang="en-GB" altLang="en-US" b="1" dirty="0"/>
              <a:t> 18</a:t>
            </a:r>
            <a:endParaRPr lang="en-GB" altLang="en-US" dirty="0"/>
          </a:p>
          <a:p>
            <a:r>
              <a:rPr lang="en-US" dirty="0"/>
              <a:t>Both vaccines are most effective when administered to a person prior to exposure to HPV. </a:t>
            </a:r>
          </a:p>
          <a:p>
            <a:r>
              <a:rPr lang="en-US" dirty="0"/>
              <a:t>HPV vaccines used in Tanzania is Gardasil </a:t>
            </a:r>
          </a:p>
          <a:p>
            <a:r>
              <a:rPr lang="en-US" sz="2000" dirty="0"/>
              <a:t>The new HPV vaccine is 9-valent HPV vaccine which includes the additional five HPV types 31, 33, 45, 52 and 58 compared to the </a:t>
            </a:r>
            <a:r>
              <a:rPr lang="en-US" sz="2000" dirty="0" err="1"/>
              <a:t>quadrivalent</a:t>
            </a:r>
            <a:r>
              <a:rPr lang="en-US" sz="2000" dirty="0"/>
              <a:t> vaccine. This vaccine is currently undergoing WHO review for prequalification and might be available  in the future. </a:t>
            </a:r>
          </a:p>
          <a:p>
            <a:pPr marL="457200" lvl="1" indent="0">
              <a:buNone/>
            </a:pPr>
            <a:r>
              <a:rPr lang="en-US" sz="2000" dirty="0"/>
              <a:t> </a:t>
            </a:r>
          </a:p>
          <a:p>
            <a:pPr marL="0" indent="0">
              <a:buNone/>
            </a:pPr>
            <a:endParaRPr lang="en-US" sz="2000" dirty="0"/>
          </a:p>
          <a:p>
            <a:pPr>
              <a:buFont typeface="Wingdings" panose="05000000000000000000" pitchFamily="2" charset="2"/>
              <a:buChar char="Ø"/>
              <a:defRPr/>
            </a:pPr>
            <a:endParaRPr lang="en-GB" altLang="en-US" dirty="0">
              <a:latin typeface="Arial" charset="0"/>
              <a:cs typeface="Arial" charset="0"/>
            </a:endParaRPr>
          </a:p>
          <a:p>
            <a:pPr>
              <a:buFont typeface="Wingdings" panose="05000000000000000000" pitchFamily="2" charset="2"/>
              <a:buChar char="Ø"/>
              <a:defRPr/>
            </a:pPr>
            <a:endParaRPr lang="en-GB" altLang="en-US" sz="1200" dirty="0">
              <a:latin typeface="Arial" charset="0"/>
              <a:cs typeface="Arial" charset="0"/>
            </a:endParaRPr>
          </a:p>
          <a:p>
            <a:pPr marL="0" indent="0">
              <a:buNone/>
              <a:defRPr/>
            </a:pPr>
            <a:r>
              <a:rPr lang="en-GB" altLang="en-US" sz="1200" dirty="0">
                <a:latin typeface="Arial" charset="0"/>
                <a:cs typeface="Arial" charset="0"/>
              </a:rPr>
              <a:t>    </a:t>
            </a:r>
          </a:p>
          <a:p>
            <a:pPr marL="0" indent="0">
              <a:buNone/>
              <a:defRPr/>
            </a:pPr>
            <a:endParaRPr lang="en-GB" altLang="en-US" sz="1200" dirty="0">
              <a:latin typeface="Arial" charset="0"/>
              <a:cs typeface="Arial" charset="0"/>
            </a:endParaRPr>
          </a:p>
          <a:p>
            <a:pPr marL="0" indent="0">
              <a:buNone/>
              <a:defRPr/>
            </a:pPr>
            <a:endParaRPr lang="en-GB" altLang="en-US" sz="1200" dirty="0">
              <a:latin typeface="Arial" charset="0"/>
              <a:cs typeface="Arial" charset="0"/>
            </a:endParaRPr>
          </a:p>
          <a:p>
            <a:pPr marL="0" indent="0">
              <a:buNone/>
              <a:defRPr/>
            </a:pPr>
            <a:endParaRPr lang="en-GB" altLang="en-US" sz="1000" dirty="0"/>
          </a:p>
        </p:txBody>
      </p:sp>
      <p:sp>
        <p:nvSpPr>
          <p:cNvPr id="4" name="Title 3"/>
          <p:cNvSpPr txBox="1">
            <a:spLocks/>
          </p:cNvSpPr>
          <p:nvPr/>
        </p:nvSpPr>
        <p:spPr>
          <a:xfrm>
            <a:off x="2664619" y="78235"/>
            <a:ext cx="6934200" cy="584775"/>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200" b="1" dirty="0"/>
              <a:t>HPV Vaccine</a:t>
            </a:r>
            <a:endParaRPr lang="en-US" sz="3200" b="1"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9644537" y="37757"/>
            <a:ext cx="872748" cy="680170"/>
          </a:xfrm>
          <a:prstGeom prst="rect">
            <a:avLst/>
          </a:prstGeom>
        </p:spPr>
      </p:pic>
      <p:pic>
        <p:nvPicPr>
          <p:cNvPr id="8" name="Picture 4" descr="Uganda Jun08 08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8325" y="1485900"/>
            <a:ext cx="2230438"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6438" y="3671888"/>
            <a:ext cx="1847850" cy="205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32137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676401" y="762000"/>
            <a:ext cx="8840885" cy="5683250"/>
          </a:xfrm>
        </p:spPr>
        <p:txBody>
          <a:bodyPr>
            <a:noAutofit/>
          </a:bodyPr>
          <a:lstStyle/>
          <a:p>
            <a:pPr hangingPunct="0"/>
            <a:r>
              <a:rPr lang="en-US" sz="2400" dirty="0"/>
              <a:t>The target age of 14 years’ old girls will be determined using an approach of “year of birth” that is, all girls born in the year 2004 will be 14 years old in 2018 </a:t>
            </a:r>
          </a:p>
          <a:p>
            <a:pPr lvl="1" hangingPunct="0"/>
            <a:r>
              <a:rPr lang="en-US" sz="2000" dirty="0"/>
              <a:t>This approach determines that all girls born in 2004 are eligible in 2018 because they all will have turned 14 years of age by the end of calendar year </a:t>
            </a:r>
          </a:p>
          <a:p>
            <a:pPr hangingPunct="0"/>
            <a:r>
              <a:rPr lang="en-US" sz="2400" dirty="0"/>
              <a:t>In this scenario, when the HPV vaccine is introduced it is announced that all girls born in 2004 should receive HPV vaccination in this year </a:t>
            </a:r>
          </a:p>
          <a:p>
            <a:pPr hangingPunct="0"/>
            <a:r>
              <a:rPr lang="en-US" sz="2400" dirty="0"/>
              <a:t>Regardless of when the vaccine doses are offered or administered, the eligible cohort will receive the vaccination. </a:t>
            </a:r>
          </a:p>
          <a:p>
            <a:pPr hangingPunct="0"/>
            <a:r>
              <a:rPr lang="en-US" sz="2400" dirty="0"/>
              <a:t>Additionally, in places with limited knowledge or records for exact date of birth, girls, parents, health workers, and teachers may be more likely to know or determine a year of birth using significant events </a:t>
            </a:r>
          </a:p>
          <a:p>
            <a:pPr marL="0" indent="0">
              <a:buNone/>
              <a:defRPr/>
            </a:pPr>
            <a:endParaRPr lang="en-GB" altLang="en-US" sz="2400" dirty="0">
              <a:latin typeface="Arial" charset="0"/>
              <a:cs typeface="Arial" charset="0"/>
            </a:endParaRPr>
          </a:p>
          <a:p>
            <a:pPr>
              <a:buFont typeface="Arial" charset="0"/>
              <a:buChar char="•"/>
              <a:defRPr/>
            </a:pPr>
            <a:endParaRPr lang="en-GB" altLang="en-US" sz="1800" dirty="0"/>
          </a:p>
        </p:txBody>
      </p:sp>
      <p:sp>
        <p:nvSpPr>
          <p:cNvPr id="4" name="Title 3"/>
          <p:cNvSpPr txBox="1">
            <a:spLocks/>
          </p:cNvSpPr>
          <p:nvPr/>
        </p:nvSpPr>
        <p:spPr>
          <a:xfrm>
            <a:off x="2664619" y="-106432"/>
            <a:ext cx="6934200" cy="954107"/>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b="1" dirty="0"/>
              <a:t>Determining the age of girls who are eligible for HPV vaccination</a:t>
            </a:r>
            <a:endParaRPr lang="en-US" sz="2800" b="1"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9644537" y="37757"/>
            <a:ext cx="872748" cy="680170"/>
          </a:xfrm>
          <a:prstGeom prst="rect">
            <a:avLst/>
          </a:prstGeom>
        </p:spPr>
      </p:pic>
    </p:spTree>
    <p:extLst>
      <p:ext uri="{BB962C8B-B14F-4D97-AF65-F5344CB8AC3E}">
        <p14:creationId xmlns:p14="http://schemas.microsoft.com/office/powerpoint/2010/main" val="124734684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774825" y="1004888"/>
            <a:ext cx="8713788" cy="5472112"/>
          </a:xfrm>
        </p:spPr>
        <p:txBody>
          <a:bodyPr>
            <a:noAutofit/>
          </a:bodyPr>
          <a:lstStyle/>
          <a:p>
            <a:pPr hangingPunct="0"/>
            <a:r>
              <a:rPr lang="en-US" dirty="0"/>
              <a:t>In order to plan, forecast vaccine supply, and be able to calculate coverage, an accurate estimate of the number of girls in the target age group is required. </a:t>
            </a:r>
          </a:p>
          <a:p>
            <a:pPr hangingPunct="0"/>
            <a:r>
              <a:rPr lang="en-US" dirty="0"/>
              <a:t>Each council/HF should make this calculation using up-to-date national or local population data obtained from national bureau of statistics (NBS) offices.</a:t>
            </a:r>
          </a:p>
          <a:p>
            <a:pPr>
              <a:buFont typeface="Wingdings" panose="05000000000000000000" pitchFamily="2" charset="2"/>
              <a:buChar char="Ø"/>
              <a:defRPr/>
            </a:pPr>
            <a:endParaRPr lang="en-GB" altLang="en-US" dirty="0">
              <a:latin typeface="Arial" charset="0"/>
              <a:cs typeface="Arial" charset="0"/>
            </a:endParaRPr>
          </a:p>
          <a:p>
            <a:pPr>
              <a:buFont typeface="Wingdings" panose="05000000000000000000" pitchFamily="2" charset="2"/>
              <a:buChar char="Ø"/>
              <a:defRPr/>
            </a:pPr>
            <a:endParaRPr lang="en-GB" altLang="en-US" sz="1200" dirty="0">
              <a:latin typeface="Arial" charset="0"/>
              <a:cs typeface="Arial" charset="0"/>
            </a:endParaRPr>
          </a:p>
          <a:p>
            <a:pPr marL="0" indent="0">
              <a:buNone/>
              <a:defRPr/>
            </a:pPr>
            <a:r>
              <a:rPr lang="en-GB" altLang="en-US" sz="1200" dirty="0">
                <a:latin typeface="Arial" charset="0"/>
                <a:cs typeface="Arial" charset="0"/>
              </a:rPr>
              <a:t>    </a:t>
            </a:r>
          </a:p>
          <a:p>
            <a:pPr marL="0" indent="0">
              <a:buNone/>
              <a:defRPr/>
            </a:pPr>
            <a:endParaRPr lang="en-GB" altLang="en-US" sz="1200" dirty="0">
              <a:latin typeface="Arial" charset="0"/>
              <a:cs typeface="Arial" charset="0"/>
            </a:endParaRPr>
          </a:p>
          <a:p>
            <a:pPr marL="0" indent="0">
              <a:buNone/>
              <a:defRPr/>
            </a:pPr>
            <a:endParaRPr lang="en-GB" altLang="en-US" sz="1200" dirty="0">
              <a:latin typeface="Arial" charset="0"/>
              <a:cs typeface="Arial" charset="0"/>
            </a:endParaRPr>
          </a:p>
          <a:p>
            <a:pPr marL="0" indent="0">
              <a:buNone/>
              <a:defRPr/>
            </a:pPr>
            <a:endParaRPr lang="en-GB" altLang="en-US" sz="1000" dirty="0"/>
          </a:p>
        </p:txBody>
      </p:sp>
      <p:sp>
        <p:nvSpPr>
          <p:cNvPr id="4" name="Title 3"/>
          <p:cNvSpPr txBox="1">
            <a:spLocks/>
          </p:cNvSpPr>
          <p:nvPr/>
        </p:nvSpPr>
        <p:spPr>
          <a:xfrm>
            <a:off x="2664619" y="-167987"/>
            <a:ext cx="6934200" cy="1077218"/>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200" b="1" dirty="0"/>
              <a:t>Estimation of the number of girls to be vaccinated with HPV Vaccine</a:t>
            </a:r>
            <a:endParaRPr lang="en-US" sz="3200" b="1"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9644537" y="37757"/>
            <a:ext cx="872748" cy="680170"/>
          </a:xfrm>
          <a:prstGeom prst="rect">
            <a:avLst/>
          </a:prstGeom>
        </p:spPr>
      </p:pic>
    </p:spTree>
    <p:extLst>
      <p:ext uri="{BB962C8B-B14F-4D97-AF65-F5344CB8AC3E}">
        <p14:creationId xmlns:p14="http://schemas.microsoft.com/office/powerpoint/2010/main" val="234025790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774825" y="1295400"/>
            <a:ext cx="8713788" cy="5410200"/>
          </a:xfrm>
        </p:spPr>
        <p:txBody>
          <a:bodyPr>
            <a:normAutofit fontScale="55000" lnSpcReduction="20000"/>
          </a:bodyPr>
          <a:lstStyle/>
          <a:p>
            <a:pPr hangingPunct="0"/>
            <a:r>
              <a:rPr lang="en-US" sz="3800" dirty="0"/>
              <a:t>Once the target population and its size has been determined, it is necessary to understand where the girls may be located in order to plan and reach them for vaccination. </a:t>
            </a:r>
          </a:p>
          <a:p>
            <a:pPr hangingPunct="0"/>
            <a:r>
              <a:rPr lang="en-US" sz="3800" dirty="0"/>
              <a:t>School girls may be found at schools. </a:t>
            </a:r>
          </a:p>
          <a:p>
            <a:pPr lvl="1" hangingPunct="0"/>
            <a:r>
              <a:rPr lang="en-US" sz="3400" dirty="0"/>
              <a:t>It is important to remember that eligible girls can be found in both Primary and/or Secondary schools. </a:t>
            </a:r>
          </a:p>
          <a:p>
            <a:pPr hangingPunct="0"/>
            <a:r>
              <a:rPr lang="en-US" sz="3800" dirty="0"/>
              <a:t>It is also important to note that not all eligible girls are in school. </a:t>
            </a:r>
          </a:p>
          <a:p>
            <a:pPr lvl="1" hangingPunct="0"/>
            <a:r>
              <a:rPr lang="en-US" sz="3400" dirty="0"/>
              <a:t>Out of school girls may be dispersed and difficult to locate. </a:t>
            </a:r>
          </a:p>
          <a:p>
            <a:pPr lvl="1" hangingPunct="0"/>
            <a:r>
              <a:rPr lang="en-US" sz="3400" dirty="0"/>
              <a:t>They may be in the formal or informal labor market, assisting families with agriculture, household chores, tending livestock, or other activities in the community. Reaching girls who are members of pastoralist communities or live in remote locations may require specific strategies. </a:t>
            </a:r>
          </a:p>
          <a:p>
            <a:pPr hangingPunct="0"/>
            <a:r>
              <a:rPr lang="en-US" sz="3800" dirty="0"/>
              <a:t>Councils and Health facilities are encouraged to work with education, census, </a:t>
            </a:r>
            <a:r>
              <a:rPr lang="en-US" sz="3800" dirty="0" err="1"/>
              <a:t>labour</a:t>
            </a:r>
            <a:r>
              <a:rPr lang="en-US" sz="3800" dirty="0"/>
              <a:t>, school health, communities and other sectors to map the situation in their council/HF, including estimations of the proportion of girls attending/not attending schools. </a:t>
            </a:r>
          </a:p>
          <a:p>
            <a:pPr marL="0" indent="0">
              <a:buNone/>
              <a:defRPr/>
            </a:pPr>
            <a:endParaRPr lang="en-GB" altLang="en-US" sz="2600" dirty="0">
              <a:cs typeface="Arial" charset="0"/>
            </a:endParaRPr>
          </a:p>
          <a:p>
            <a:pPr>
              <a:defRPr/>
            </a:pPr>
            <a:endParaRPr lang="en-GB" altLang="en-US" sz="2400" dirty="0">
              <a:cs typeface="Arial" charset="0"/>
            </a:endParaRPr>
          </a:p>
          <a:p>
            <a:pPr eaLnBrk="1" hangingPunct="1">
              <a:buFont typeface="Wingdings" panose="05000000000000000000" pitchFamily="2" charset="2"/>
              <a:buChar char="Ø"/>
              <a:defRPr/>
            </a:pPr>
            <a:endParaRPr lang="en-GB" altLang="en-US" sz="2400" dirty="0">
              <a:latin typeface="Arial" charset="0"/>
              <a:cs typeface="Arial" charset="0"/>
            </a:endParaRPr>
          </a:p>
          <a:p>
            <a:pPr marL="0" indent="0">
              <a:buNone/>
              <a:defRPr/>
            </a:pPr>
            <a:r>
              <a:rPr lang="en-GB" altLang="en-US" sz="2400" dirty="0">
                <a:latin typeface="Arial" charset="0"/>
                <a:cs typeface="Arial" charset="0"/>
              </a:rPr>
              <a:t>    </a:t>
            </a:r>
          </a:p>
          <a:p>
            <a:pPr marL="0" indent="0">
              <a:buNone/>
              <a:defRPr/>
            </a:pPr>
            <a:endParaRPr lang="en-GB" altLang="en-US" sz="2400" dirty="0">
              <a:latin typeface="Arial" charset="0"/>
              <a:cs typeface="Arial" charset="0"/>
            </a:endParaRPr>
          </a:p>
          <a:p>
            <a:pPr marL="0" indent="0">
              <a:buNone/>
              <a:defRPr/>
            </a:pPr>
            <a:endParaRPr lang="en-GB" altLang="en-US" sz="2400" dirty="0">
              <a:latin typeface="Arial" charset="0"/>
              <a:cs typeface="Arial" charset="0"/>
            </a:endParaRPr>
          </a:p>
          <a:p>
            <a:pPr>
              <a:buFont typeface="Arial" charset="0"/>
              <a:buChar char="•"/>
              <a:defRPr/>
            </a:pPr>
            <a:endParaRPr lang="en-GB" altLang="en-US" sz="2000" dirty="0"/>
          </a:p>
        </p:txBody>
      </p:sp>
      <p:sp>
        <p:nvSpPr>
          <p:cNvPr id="4" name="Title 3"/>
          <p:cNvSpPr txBox="1">
            <a:spLocks/>
          </p:cNvSpPr>
          <p:nvPr/>
        </p:nvSpPr>
        <p:spPr>
          <a:xfrm>
            <a:off x="2664619" y="65782"/>
            <a:ext cx="6934200" cy="1077218"/>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200" b="1" dirty="0"/>
              <a:t>Where to identify targeted girls for HPV vaccination</a:t>
            </a:r>
            <a:endParaRPr lang="en-US" sz="3200" b="1"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9644537" y="37757"/>
            <a:ext cx="872748" cy="680170"/>
          </a:xfrm>
          <a:prstGeom prst="rect">
            <a:avLst/>
          </a:prstGeom>
        </p:spPr>
      </p:pic>
    </p:spTree>
    <p:extLst>
      <p:ext uri="{BB962C8B-B14F-4D97-AF65-F5344CB8AC3E}">
        <p14:creationId xmlns:p14="http://schemas.microsoft.com/office/powerpoint/2010/main" val="292125346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Microplanning Exercise</a:t>
            </a:r>
          </a:p>
        </p:txBody>
      </p:sp>
      <p:sp>
        <p:nvSpPr>
          <p:cNvPr id="3" name="Content Placeholder 2"/>
          <p:cNvSpPr>
            <a:spLocks noGrp="1"/>
          </p:cNvSpPr>
          <p:nvPr>
            <p:ph idx="1"/>
          </p:nvPr>
        </p:nvSpPr>
        <p:spPr/>
        <p:txBody>
          <a:bodyPr/>
          <a:lstStyle/>
          <a:p>
            <a:r>
              <a:rPr lang="en-US" dirty="0"/>
              <a:t>Instruction:</a:t>
            </a:r>
          </a:p>
        </p:txBody>
      </p:sp>
    </p:spTree>
    <p:extLst>
      <p:ext uri="{BB962C8B-B14F-4D97-AF65-F5344CB8AC3E}">
        <p14:creationId xmlns:p14="http://schemas.microsoft.com/office/powerpoint/2010/main" val="229487711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774825" y="1125538"/>
            <a:ext cx="8713788" cy="5472112"/>
          </a:xfrm>
        </p:spPr>
        <p:txBody>
          <a:bodyPr>
            <a:normAutofit/>
          </a:bodyPr>
          <a:lstStyle/>
          <a:p>
            <a:pPr marL="0" indent="0">
              <a:buNone/>
              <a:defRPr/>
            </a:pPr>
            <a:endParaRPr lang="en-GB" altLang="en-US" sz="2400" dirty="0">
              <a:cs typeface="Arial" charset="0"/>
            </a:endParaRPr>
          </a:p>
          <a:p>
            <a:pPr eaLnBrk="1" hangingPunct="1">
              <a:buFont typeface="Wingdings" panose="05000000000000000000" pitchFamily="2" charset="2"/>
              <a:buChar char="Ø"/>
              <a:defRPr/>
            </a:pPr>
            <a:endParaRPr lang="en-GB" altLang="en-US" sz="2400" dirty="0">
              <a:latin typeface="Arial" charset="0"/>
              <a:cs typeface="Arial" charset="0"/>
            </a:endParaRPr>
          </a:p>
          <a:p>
            <a:pPr marL="0" indent="0">
              <a:buNone/>
              <a:defRPr/>
            </a:pPr>
            <a:r>
              <a:rPr lang="en-GB" altLang="en-US" sz="2400" dirty="0">
                <a:latin typeface="Arial" charset="0"/>
                <a:cs typeface="Arial" charset="0"/>
              </a:rPr>
              <a:t>    </a:t>
            </a:r>
          </a:p>
          <a:p>
            <a:pPr marL="0" indent="0">
              <a:buNone/>
              <a:defRPr/>
            </a:pPr>
            <a:endParaRPr lang="en-GB" altLang="en-US" sz="2400" dirty="0">
              <a:latin typeface="Arial" charset="0"/>
              <a:cs typeface="Arial" charset="0"/>
            </a:endParaRPr>
          </a:p>
          <a:p>
            <a:pPr marL="0" indent="0">
              <a:buNone/>
              <a:defRPr/>
            </a:pPr>
            <a:endParaRPr lang="en-GB" altLang="en-US" sz="2400" dirty="0">
              <a:latin typeface="Arial" charset="0"/>
              <a:cs typeface="Arial" charset="0"/>
            </a:endParaRPr>
          </a:p>
          <a:p>
            <a:pPr>
              <a:buFont typeface="Arial" charset="0"/>
              <a:buChar char="•"/>
              <a:defRPr/>
            </a:pPr>
            <a:endParaRPr lang="en-GB" altLang="en-US" sz="2000" dirty="0"/>
          </a:p>
        </p:txBody>
      </p:sp>
      <p:sp>
        <p:nvSpPr>
          <p:cNvPr id="4" name="Title 3"/>
          <p:cNvSpPr txBox="1">
            <a:spLocks/>
          </p:cNvSpPr>
          <p:nvPr/>
        </p:nvSpPr>
        <p:spPr>
          <a:xfrm>
            <a:off x="2664619" y="78235"/>
            <a:ext cx="6934200" cy="584775"/>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3200" b="1" dirty="0">
                <a:effectLst>
                  <a:outerShdw blurRad="38100" dist="38100" dir="2700000" algn="tl">
                    <a:srgbClr val="000000"/>
                  </a:outerShdw>
                </a:effectLst>
              </a:rPr>
              <a:t>Thank you for Listening</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9644537" y="37757"/>
            <a:ext cx="872748" cy="680170"/>
          </a:xfrm>
          <a:prstGeom prst="rect">
            <a:avLst/>
          </a:prstGeom>
        </p:spPr>
      </p:pic>
      <p:pic>
        <p:nvPicPr>
          <p:cNvPr id="9" name="Picture 8" descr="C:\Users\user\Documents\DPP Kibaha Giacomo 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755686"/>
            <a:ext cx="8840884" cy="5949915"/>
          </a:xfrm>
          <a:prstGeom prst="rect">
            <a:avLst/>
          </a:prstGeom>
          <a:noFill/>
          <a:ln>
            <a:noFill/>
          </a:ln>
        </p:spPr>
      </p:pic>
    </p:spTree>
    <p:extLst>
      <p:ext uri="{BB962C8B-B14F-4D97-AF65-F5344CB8AC3E}">
        <p14:creationId xmlns:p14="http://schemas.microsoft.com/office/powerpoint/2010/main" val="1313319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774826" y="762000"/>
            <a:ext cx="6551613" cy="5867400"/>
          </a:xfrm>
        </p:spPr>
        <p:txBody>
          <a:bodyPr>
            <a:noAutofit/>
          </a:bodyPr>
          <a:lstStyle/>
          <a:p>
            <a:pPr>
              <a:lnSpc>
                <a:spcPct val="80000"/>
              </a:lnSpc>
              <a:spcAft>
                <a:spcPct val="30000"/>
              </a:spcAft>
              <a:defRPr/>
            </a:pPr>
            <a:r>
              <a:rPr lang="en-GB" altLang="en-US" sz="2400" dirty="0"/>
              <a:t>Both vaccines demonstrate best efficacy in individuals HPV-naïve to the vaccine types so best to vaccinate girls prior to initiation of sexual activity (</a:t>
            </a:r>
            <a:r>
              <a:rPr lang="en-GB" altLang="en-US" sz="2400" u="sng" dirty="0"/>
              <a:t>target is 9-14 years old girls</a:t>
            </a:r>
            <a:r>
              <a:rPr lang="en-GB" altLang="en-US" sz="2400" dirty="0"/>
              <a:t>)</a:t>
            </a:r>
          </a:p>
          <a:p>
            <a:pPr marL="0" indent="0">
              <a:lnSpc>
                <a:spcPct val="80000"/>
              </a:lnSpc>
              <a:spcAft>
                <a:spcPct val="30000"/>
              </a:spcAft>
              <a:buNone/>
              <a:defRPr/>
            </a:pPr>
            <a:endParaRPr lang="en-GB" altLang="en-US" sz="2400" dirty="0"/>
          </a:p>
          <a:p>
            <a:pPr>
              <a:lnSpc>
                <a:spcPct val="80000"/>
              </a:lnSpc>
              <a:defRPr/>
            </a:pPr>
            <a:r>
              <a:rPr lang="en-GB" altLang="en-US" sz="2400" dirty="0"/>
              <a:t>For both vaccines, younger girls have higher immune responses compare to those older than 15 years old females</a:t>
            </a:r>
          </a:p>
          <a:p>
            <a:pPr marL="0" indent="0">
              <a:lnSpc>
                <a:spcPct val="80000"/>
              </a:lnSpc>
              <a:buNone/>
              <a:defRPr/>
            </a:pPr>
            <a:endParaRPr lang="en-GB" altLang="en-US" sz="2400" dirty="0"/>
          </a:p>
          <a:p>
            <a:pPr>
              <a:lnSpc>
                <a:spcPct val="80000"/>
              </a:lnSpc>
              <a:defRPr/>
            </a:pPr>
            <a:r>
              <a:rPr lang="en-GB" altLang="en-US" sz="2400" dirty="0"/>
              <a:t>There is no evidence of waning protection over time for either vaccine (post-vaccination follow-up period exists up to 9 years)</a:t>
            </a:r>
          </a:p>
          <a:p>
            <a:pPr marL="457200" lvl="1" indent="0">
              <a:buNone/>
            </a:pPr>
            <a:r>
              <a:rPr lang="en-US" dirty="0"/>
              <a:t> </a:t>
            </a:r>
          </a:p>
          <a:p>
            <a:pPr marL="0" indent="0">
              <a:buNone/>
            </a:pPr>
            <a:endParaRPr lang="en-US" sz="2000" dirty="0"/>
          </a:p>
          <a:p>
            <a:pPr>
              <a:buFont typeface="Wingdings" panose="05000000000000000000" pitchFamily="2" charset="2"/>
              <a:buChar char="Ø"/>
              <a:defRPr/>
            </a:pPr>
            <a:endParaRPr lang="en-GB" altLang="en-US" dirty="0">
              <a:latin typeface="Arial" charset="0"/>
              <a:cs typeface="Arial" charset="0"/>
            </a:endParaRPr>
          </a:p>
          <a:p>
            <a:pPr>
              <a:buFont typeface="Wingdings" panose="05000000000000000000" pitchFamily="2" charset="2"/>
              <a:buChar char="Ø"/>
              <a:defRPr/>
            </a:pPr>
            <a:endParaRPr lang="en-GB" altLang="en-US" sz="1200" dirty="0">
              <a:latin typeface="Arial" charset="0"/>
              <a:cs typeface="Arial" charset="0"/>
            </a:endParaRPr>
          </a:p>
          <a:p>
            <a:pPr marL="0" indent="0">
              <a:buNone/>
              <a:defRPr/>
            </a:pPr>
            <a:r>
              <a:rPr lang="en-GB" altLang="en-US" sz="1200" dirty="0">
                <a:latin typeface="Arial" charset="0"/>
                <a:cs typeface="Arial" charset="0"/>
              </a:rPr>
              <a:t>    </a:t>
            </a:r>
          </a:p>
          <a:p>
            <a:pPr marL="0" indent="0">
              <a:buNone/>
              <a:defRPr/>
            </a:pPr>
            <a:endParaRPr lang="en-GB" altLang="en-US" sz="1200" dirty="0">
              <a:latin typeface="Arial" charset="0"/>
              <a:cs typeface="Arial" charset="0"/>
            </a:endParaRPr>
          </a:p>
          <a:p>
            <a:pPr marL="0" indent="0">
              <a:buNone/>
              <a:defRPr/>
            </a:pPr>
            <a:endParaRPr lang="en-GB" altLang="en-US" sz="1200" dirty="0">
              <a:latin typeface="Arial" charset="0"/>
              <a:cs typeface="Arial" charset="0"/>
            </a:endParaRPr>
          </a:p>
          <a:p>
            <a:pPr marL="0" indent="0">
              <a:buNone/>
              <a:defRPr/>
            </a:pPr>
            <a:endParaRPr lang="en-GB" altLang="en-US" sz="1000" dirty="0"/>
          </a:p>
        </p:txBody>
      </p:sp>
      <p:sp>
        <p:nvSpPr>
          <p:cNvPr id="4" name="Title 3"/>
          <p:cNvSpPr txBox="1">
            <a:spLocks/>
          </p:cNvSpPr>
          <p:nvPr/>
        </p:nvSpPr>
        <p:spPr>
          <a:xfrm>
            <a:off x="2664619" y="78235"/>
            <a:ext cx="6934200" cy="584775"/>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200" b="1" dirty="0"/>
              <a:t>HPV Vaccine</a:t>
            </a:r>
            <a:endParaRPr lang="en-US" sz="3200" b="1"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9644537" y="37757"/>
            <a:ext cx="872748" cy="680170"/>
          </a:xfrm>
          <a:prstGeom prst="rect">
            <a:avLst/>
          </a:prstGeom>
        </p:spPr>
      </p:pic>
      <p:pic>
        <p:nvPicPr>
          <p:cNvPr id="8" name="Picture 4" descr="Uganda Jun08 08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6438" y="1485900"/>
            <a:ext cx="2092325"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6438" y="3671888"/>
            <a:ext cx="1847850" cy="205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639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774825" y="1295400"/>
            <a:ext cx="8713788" cy="5105400"/>
          </a:xfrm>
        </p:spPr>
        <p:txBody>
          <a:bodyPr>
            <a:normAutofit fontScale="92500" lnSpcReduction="20000"/>
          </a:bodyPr>
          <a:lstStyle/>
          <a:p>
            <a:pPr lvl="0"/>
            <a:r>
              <a:rPr lang="en-US" sz="3300" dirty="0"/>
              <a:t>Girls aged 9-14 years prior to becoming sexually active.</a:t>
            </a:r>
          </a:p>
          <a:p>
            <a:pPr lvl="0"/>
            <a:r>
              <a:rPr lang="en-US" sz="3300" dirty="0"/>
              <a:t>Two (2) doses with a 6-month interval. </a:t>
            </a:r>
          </a:p>
          <a:p>
            <a:pPr lvl="1"/>
            <a:r>
              <a:rPr lang="en-US" dirty="0"/>
              <a:t>There is no maximum interval between the two (2) doses, however, an interval of not greater than 12-15 months is suggested to enable girls to complete the schedule promptly before becoming sexually active. </a:t>
            </a:r>
          </a:p>
          <a:p>
            <a:pPr lvl="1"/>
            <a:r>
              <a:rPr lang="en-US" dirty="0"/>
              <a:t>A 3-dose schedule (i.e. at 0, 2, and 6 months) is recommended for those known to be immunocompromised and/or HIV-infected (regardless of whether they are receiving antiretroviral therapy or not). </a:t>
            </a:r>
          </a:p>
          <a:p>
            <a:pPr marL="0" indent="0">
              <a:buNone/>
              <a:defRPr/>
            </a:pPr>
            <a:endParaRPr lang="en-GB" altLang="en-US" sz="2600" dirty="0">
              <a:cs typeface="Arial" charset="0"/>
            </a:endParaRPr>
          </a:p>
          <a:p>
            <a:pPr>
              <a:defRPr/>
            </a:pPr>
            <a:endParaRPr lang="en-GB" altLang="en-US" sz="2400" dirty="0">
              <a:cs typeface="Arial" charset="0"/>
            </a:endParaRPr>
          </a:p>
          <a:p>
            <a:pPr eaLnBrk="1" hangingPunct="1">
              <a:buFont typeface="Wingdings" panose="05000000000000000000" pitchFamily="2" charset="2"/>
              <a:buChar char="Ø"/>
              <a:defRPr/>
            </a:pPr>
            <a:endParaRPr lang="en-GB" altLang="en-US" sz="2400" dirty="0">
              <a:latin typeface="Arial" charset="0"/>
              <a:cs typeface="Arial" charset="0"/>
            </a:endParaRPr>
          </a:p>
          <a:p>
            <a:pPr marL="0" indent="0">
              <a:buNone/>
              <a:defRPr/>
            </a:pPr>
            <a:r>
              <a:rPr lang="en-GB" altLang="en-US" sz="2400" dirty="0">
                <a:latin typeface="Arial" charset="0"/>
                <a:cs typeface="Arial" charset="0"/>
              </a:rPr>
              <a:t>    </a:t>
            </a:r>
          </a:p>
          <a:p>
            <a:pPr marL="0" indent="0">
              <a:buNone/>
              <a:defRPr/>
            </a:pPr>
            <a:endParaRPr lang="en-GB" altLang="en-US" sz="2400" dirty="0">
              <a:latin typeface="Arial" charset="0"/>
              <a:cs typeface="Arial" charset="0"/>
            </a:endParaRPr>
          </a:p>
          <a:p>
            <a:pPr marL="0" indent="0">
              <a:buNone/>
              <a:defRPr/>
            </a:pPr>
            <a:endParaRPr lang="en-GB" altLang="en-US" sz="2400" dirty="0">
              <a:latin typeface="Arial" charset="0"/>
              <a:cs typeface="Arial" charset="0"/>
            </a:endParaRPr>
          </a:p>
          <a:p>
            <a:pPr>
              <a:buFont typeface="Arial" charset="0"/>
              <a:buChar char="•"/>
              <a:defRPr/>
            </a:pPr>
            <a:endParaRPr lang="en-GB" altLang="en-US" sz="2000" dirty="0"/>
          </a:p>
        </p:txBody>
      </p:sp>
      <p:sp>
        <p:nvSpPr>
          <p:cNvPr id="4" name="Title 3"/>
          <p:cNvSpPr txBox="1">
            <a:spLocks/>
          </p:cNvSpPr>
          <p:nvPr/>
        </p:nvSpPr>
        <p:spPr>
          <a:xfrm>
            <a:off x="2664619" y="65782"/>
            <a:ext cx="6934200" cy="1077218"/>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200" b="1" dirty="0"/>
              <a:t>Recommended target age and vaccination schedule</a:t>
            </a:r>
            <a:endParaRPr lang="en-US" sz="3200" b="1"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9644537" y="37757"/>
            <a:ext cx="872748" cy="680170"/>
          </a:xfrm>
          <a:prstGeom prst="rect">
            <a:avLst/>
          </a:prstGeom>
        </p:spPr>
      </p:pic>
      <p:sp>
        <p:nvSpPr>
          <p:cNvPr id="9" name="Text Box 1"/>
          <p:cNvSpPr txBox="1"/>
          <p:nvPr/>
        </p:nvSpPr>
        <p:spPr>
          <a:xfrm>
            <a:off x="1905000" y="5638801"/>
            <a:ext cx="8583613" cy="457201"/>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It is not necessary to screen for HPV infection or HIV infection prior to HPV vaccination</a:t>
            </a:r>
          </a:p>
        </p:txBody>
      </p:sp>
    </p:spTree>
    <p:extLst>
      <p:ext uri="{BB962C8B-B14F-4D97-AF65-F5344CB8AC3E}">
        <p14:creationId xmlns:p14="http://schemas.microsoft.com/office/powerpoint/2010/main" val="4090412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774825" y="762000"/>
            <a:ext cx="8713788" cy="5943600"/>
          </a:xfrm>
        </p:spPr>
        <p:txBody>
          <a:bodyPr>
            <a:noAutofit/>
          </a:bodyPr>
          <a:lstStyle/>
          <a:p>
            <a:r>
              <a:rPr lang="en-US" sz="2400" dirty="0"/>
              <a:t>The introduction of HPV vaccine into the national immunization program  has a number of special considerations that offer both challenges  for immunization program as follow;</a:t>
            </a:r>
          </a:p>
          <a:p>
            <a:pPr lvl="1"/>
            <a:r>
              <a:rPr lang="en-US" sz="2000" dirty="0"/>
              <a:t>No existing immunization contacts to access a target population of 9-14 year-old girls for the 2-dose schedule. </a:t>
            </a:r>
          </a:p>
          <a:p>
            <a:pPr lvl="1"/>
            <a:r>
              <a:rPr lang="en-US" sz="2000" dirty="0"/>
              <a:t>Sensitivities around HPV vaccination,  providing protection against a sexually transmitted infection (STI) and/or Pregnancies, offered for girls-only </a:t>
            </a:r>
          </a:p>
          <a:p>
            <a:pPr lvl="1"/>
            <a:r>
              <a:rPr lang="en-US" sz="2000" dirty="0"/>
              <a:t>Requires robust ACSM to assist with acceptance, ensure completion of schedule, and to decrease costs related to tracking drop-outs. Additionally, preparedness for crisis communication is essential. </a:t>
            </a:r>
          </a:p>
          <a:p>
            <a:pPr lvl="1"/>
            <a:r>
              <a:rPr lang="en-US" sz="2000" dirty="0"/>
              <a:t>Cost for both procurement and operational</a:t>
            </a:r>
          </a:p>
          <a:p>
            <a:pPr lvl="1"/>
            <a:r>
              <a:rPr lang="en-US" sz="2000" dirty="0"/>
              <a:t>New technical or programmatic issues such as learning how to properly locate the target population and calculate its accurate size and denominator </a:t>
            </a:r>
          </a:p>
          <a:p>
            <a:pPr marL="457200" lvl="1" indent="0">
              <a:buNone/>
            </a:pPr>
            <a:r>
              <a:rPr lang="en-US" dirty="0"/>
              <a:t> </a:t>
            </a:r>
          </a:p>
          <a:p>
            <a:pPr>
              <a:buFont typeface="Wingdings" panose="05000000000000000000" pitchFamily="2" charset="2"/>
              <a:buChar char="Ø"/>
              <a:defRPr/>
            </a:pPr>
            <a:endParaRPr lang="en-GB" altLang="en-US" sz="2000" dirty="0">
              <a:latin typeface="Arial" charset="0"/>
              <a:cs typeface="Arial" charset="0"/>
            </a:endParaRPr>
          </a:p>
          <a:p>
            <a:pPr>
              <a:buFont typeface="Wingdings" panose="05000000000000000000" pitchFamily="2" charset="2"/>
              <a:buChar char="Ø"/>
              <a:defRPr/>
            </a:pPr>
            <a:endParaRPr lang="en-GB" altLang="en-US" sz="2000" dirty="0">
              <a:latin typeface="Arial" charset="0"/>
              <a:cs typeface="Arial" charset="0"/>
            </a:endParaRPr>
          </a:p>
          <a:p>
            <a:pPr marL="0" indent="0">
              <a:buNone/>
              <a:defRPr/>
            </a:pPr>
            <a:r>
              <a:rPr lang="en-GB" altLang="en-US" sz="2000" dirty="0">
                <a:latin typeface="Arial" charset="0"/>
                <a:cs typeface="Arial" charset="0"/>
              </a:rPr>
              <a:t>    </a:t>
            </a:r>
          </a:p>
          <a:p>
            <a:pPr marL="0" indent="0">
              <a:buNone/>
              <a:defRPr/>
            </a:pPr>
            <a:endParaRPr lang="en-GB" altLang="en-US" sz="1200" dirty="0">
              <a:latin typeface="Arial" charset="0"/>
              <a:cs typeface="Arial" charset="0"/>
            </a:endParaRPr>
          </a:p>
          <a:p>
            <a:pPr marL="0" indent="0">
              <a:buNone/>
              <a:defRPr/>
            </a:pPr>
            <a:endParaRPr lang="en-GB" altLang="en-US" sz="1200" dirty="0">
              <a:latin typeface="Arial" charset="0"/>
              <a:cs typeface="Arial" charset="0"/>
            </a:endParaRPr>
          </a:p>
          <a:p>
            <a:pPr marL="0" indent="0">
              <a:buNone/>
              <a:defRPr/>
            </a:pPr>
            <a:endParaRPr lang="en-GB" altLang="en-US" sz="1000" dirty="0"/>
          </a:p>
        </p:txBody>
      </p:sp>
      <p:sp>
        <p:nvSpPr>
          <p:cNvPr id="4" name="Title 3"/>
          <p:cNvSpPr txBox="1">
            <a:spLocks/>
          </p:cNvSpPr>
          <p:nvPr/>
        </p:nvSpPr>
        <p:spPr>
          <a:xfrm>
            <a:off x="2664619" y="78235"/>
            <a:ext cx="6934200" cy="584775"/>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200" b="1" dirty="0"/>
              <a:t>Challenges</a:t>
            </a:r>
            <a:endParaRPr lang="en-US" sz="3200" b="1"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9644537" y="37757"/>
            <a:ext cx="872748" cy="680170"/>
          </a:xfrm>
          <a:prstGeom prst="rect">
            <a:avLst/>
          </a:prstGeom>
        </p:spPr>
      </p:pic>
    </p:spTree>
    <p:extLst>
      <p:ext uri="{BB962C8B-B14F-4D97-AF65-F5344CB8AC3E}">
        <p14:creationId xmlns:p14="http://schemas.microsoft.com/office/powerpoint/2010/main" val="97050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782"/>
            <a:ext cx="9144000" cy="1143000"/>
          </a:xfrm>
          <a:solidFill>
            <a:srgbClr val="00B0F0"/>
          </a:solidFill>
        </p:spPr>
        <p:txBody>
          <a:bodyPr/>
          <a:lstStyle/>
          <a:p>
            <a:r>
              <a:rPr lang="en-US" dirty="0">
                <a:solidFill>
                  <a:schemeClr val="bg1"/>
                </a:solidFill>
              </a:rPr>
              <a:t>OBJECTIVES</a:t>
            </a:r>
          </a:p>
        </p:txBody>
      </p:sp>
      <p:sp>
        <p:nvSpPr>
          <p:cNvPr id="3" name="Content Placeholder 2"/>
          <p:cNvSpPr>
            <a:spLocks noGrp="1"/>
          </p:cNvSpPr>
          <p:nvPr>
            <p:ph idx="1"/>
          </p:nvPr>
        </p:nvSpPr>
        <p:spPr>
          <a:xfrm>
            <a:off x="1676400" y="1295400"/>
            <a:ext cx="8763000" cy="5410200"/>
          </a:xfrm>
        </p:spPr>
        <p:txBody>
          <a:bodyPr>
            <a:normAutofit/>
          </a:bodyPr>
          <a:lstStyle/>
          <a:p>
            <a:pPr lvl="0"/>
            <a:r>
              <a:rPr lang="en-US" dirty="0"/>
              <a:t>Orient the regional facilitators (participants) on HPV and IPV introductions</a:t>
            </a:r>
          </a:p>
          <a:p>
            <a:r>
              <a:rPr lang="en-US" dirty="0"/>
              <a:t>Orient and train participants on the HPV micro planning process and tools to be used</a:t>
            </a:r>
          </a:p>
          <a:p>
            <a:r>
              <a:rPr lang="en-US" dirty="0"/>
              <a:t>Guide regional team in the development of macro plan</a:t>
            </a:r>
            <a:endParaRPr lang="en-GB" dirty="0"/>
          </a:p>
          <a:p>
            <a:pPr lvl="0"/>
            <a:r>
              <a:rPr lang="en-US" dirty="0"/>
              <a:t>Orient the participants on their roles during and after micro planning and cascaded training in their regions</a:t>
            </a:r>
            <a:endParaRPr lang="en-GB" dirty="0"/>
          </a:p>
          <a:p>
            <a:pPr lvl="1"/>
            <a:r>
              <a:rPr lang="en-US" dirty="0"/>
              <a:t>Conduct actual training for their Districts and Health facilities </a:t>
            </a:r>
            <a:endParaRPr lang="en-GB" dirty="0"/>
          </a:p>
          <a:p>
            <a:pPr lvl="1"/>
            <a:r>
              <a:rPr lang="en-US" dirty="0"/>
              <a:t>Guide the Districts and Health facilities during micro planning process</a:t>
            </a:r>
            <a:endParaRPr lang="en-GB" dirty="0"/>
          </a:p>
          <a:p>
            <a:pPr lvl="1"/>
            <a:r>
              <a:rPr lang="en-US" dirty="0"/>
              <a:t>Monitor implementation of the micro-plans based on the plans developed </a:t>
            </a:r>
          </a:p>
          <a:p>
            <a:endParaRPr lang="en-US" dirty="0"/>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9364" y="-103909"/>
            <a:ext cx="1330036" cy="119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913" y="-20782"/>
            <a:ext cx="1295400" cy="10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336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774825" y="762000"/>
            <a:ext cx="8713788" cy="5943600"/>
          </a:xfrm>
        </p:spPr>
        <p:txBody>
          <a:bodyPr>
            <a:noAutofit/>
          </a:bodyPr>
          <a:lstStyle/>
          <a:p>
            <a:pPr lvl="0"/>
            <a:r>
              <a:rPr lang="en-US" sz="2400" dirty="0"/>
              <a:t>HPV vaccination does not protect against all serotypes of HPV and cervical screening program has been there to use the platform for promotion of the vaccination </a:t>
            </a:r>
          </a:p>
          <a:p>
            <a:pPr lvl="0"/>
            <a:r>
              <a:rPr lang="en-US" sz="2400" dirty="0"/>
              <a:t>Integration of HPV vaccination with the delivery of other health services for 9-14-years old children, provides opportunities to establish primary care for new age group of children and health system strengthening. </a:t>
            </a:r>
          </a:p>
          <a:p>
            <a:pPr lvl="0"/>
            <a:r>
              <a:rPr lang="en-US" sz="2400" dirty="0"/>
              <a:t>Broadening of stakeholders and partners for immunization, including those from reproductive health, adolescent health, school health, cancer control, HIV prevention, and women’s health. </a:t>
            </a:r>
          </a:p>
          <a:p>
            <a:pPr>
              <a:buFont typeface="Wingdings" panose="05000000000000000000" pitchFamily="2" charset="2"/>
              <a:buChar char="Ø"/>
              <a:defRPr/>
            </a:pPr>
            <a:endParaRPr lang="en-GB" altLang="en-US" sz="2000" dirty="0">
              <a:latin typeface="Arial" charset="0"/>
              <a:cs typeface="Arial" charset="0"/>
            </a:endParaRPr>
          </a:p>
          <a:p>
            <a:pPr>
              <a:buFont typeface="Wingdings" panose="05000000000000000000" pitchFamily="2" charset="2"/>
              <a:buChar char="Ø"/>
              <a:defRPr/>
            </a:pPr>
            <a:endParaRPr lang="en-GB" altLang="en-US" sz="2000" dirty="0">
              <a:latin typeface="Arial" charset="0"/>
              <a:cs typeface="Arial" charset="0"/>
            </a:endParaRPr>
          </a:p>
          <a:p>
            <a:pPr marL="0" indent="0">
              <a:buNone/>
              <a:defRPr/>
            </a:pPr>
            <a:r>
              <a:rPr lang="en-GB" altLang="en-US" sz="2000" dirty="0">
                <a:latin typeface="Arial" charset="0"/>
                <a:cs typeface="Arial" charset="0"/>
              </a:rPr>
              <a:t>    </a:t>
            </a:r>
          </a:p>
          <a:p>
            <a:pPr marL="0" indent="0">
              <a:buNone/>
              <a:defRPr/>
            </a:pPr>
            <a:endParaRPr lang="en-GB" altLang="en-US" sz="1200" dirty="0">
              <a:latin typeface="Arial" charset="0"/>
              <a:cs typeface="Arial" charset="0"/>
            </a:endParaRPr>
          </a:p>
          <a:p>
            <a:pPr marL="0" indent="0">
              <a:buNone/>
              <a:defRPr/>
            </a:pPr>
            <a:endParaRPr lang="en-GB" altLang="en-US" sz="1200" dirty="0">
              <a:latin typeface="Arial" charset="0"/>
              <a:cs typeface="Arial" charset="0"/>
            </a:endParaRPr>
          </a:p>
          <a:p>
            <a:pPr marL="0" indent="0">
              <a:buNone/>
              <a:defRPr/>
            </a:pPr>
            <a:endParaRPr lang="en-GB" altLang="en-US" sz="1000" dirty="0"/>
          </a:p>
        </p:txBody>
      </p:sp>
      <p:sp>
        <p:nvSpPr>
          <p:cNvPr id="4" name="Title 3"/>
          <p:cNvSpPr txBox="1">
            <a:spLocks/>
          </p:cNvSpPr>
          <p:nvPr/>
        </p:nvSpPr>
        <p:spPr>
          <a:xfrm>
            <a:off x="2664619" y="78235"/>
            <a:ext cx="6934200" cy="584775"/>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200" b="1" dirty="0"/>
              <a:t>Opportunity</a:t>
            </a:r>
            <a:endParaRPr lang="en-US" sz="3200" b="1"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9644537" y="37757"/>
            <a:ext cx="872748" cy="680170"/>
          </a:xfrm>
          <a:prstGeom prst="rect">
            <a:avLst/>
          </a:prstGeom>
        </p:spPr>
      </p:pic>
    </p:spTree>
    <p:extLst>
      <p:ext uri="{BB962C8B-B14F-4D97-AF65-F5344CB8AC3E}">
        <p14:creationId xmlns:p14="http://schemas.microsoft.com/office/powerpoint/2010/main" val="717192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774825" y="1125538"/>
            <a:ext cx="8713788" cy="5472112"/>
          </a:xfrm>
        </p:spPr>
        <p:txBody>
          <a:bodyPr>
            <a:normAutofit/>
          </a:bodyPr>
          <a:lstStyle/>
          <a:p>
            <a:pPr marL="0" indent="0">
              <a:buNone/>
              <a:defRPr/>
            </a:pPr>
            <a:endParaRPr lang="en-GB" altLang="en-US" sz="2400" dirty="0">
              <a:cs typeface="Arial" charset="0"/>
            </a:endParaRPr>
          </a:p>
          <a:p>
            <a:pPr eaLnBrk="1" hangingPunct="1">
              <a:buFont typeface="Wingdings" panose="05000000000000000000" pitchFamily="2" charset="2"/>
              <a:buChar char="Ø"/>
              <a:defRPr/>
            </a:pPr>
            <a:endParaRPr lang="en-GB" altLang="en-US" sz="2400" dirty="0">
              <a:latin typeface="Arial" charset="0"/>
              <a:cs typeface="Arial" charset="0"/>
            </a:endParaRPr>
          </a:p>
          <a:p>
            <a:pPr marL="0" indent="0">
              <a:buNone/>
              <a:defRPr/>
            </a:pPr>
            <a:r>
              <a:rPr lang="en-GB" altLang="en-US" sz="2400" dirty="0">
                <a:latin typeface="Arial" charset="0"/>
                <a:cs typeface="Arial" charset="0"/>
              </a:rPr>
              <a:t>    </a:t>
            </a:r>
          </a:p>
          <a:p>
            <a:pPr marL="0" indent="0">
              <a:buNone/>
              <a:defRPr/>
            </a:pPr>
            <a:endParaRPr lang="en-GB" altLang="en-US" sz="2400" dirty="0">
              <a:latin typeface="Arial" charset="0"/>
              <a:cs typeface="Arial" charset="0"/>
            </a:endParaRPr>
          </a:p>
          <a:p>
            <a:pPr marL="0" indent="0">
              <a:buNone/>
              <a:defRPr/>
            </a:pPr>
            <a:endParaRPr lang="en-GB" altLang="en-US" sz="2400" dirty="0">
              <a:latin typeface="Arial" charset="0"/>
              <a:cs typeface="Arial" charset="0"/>
            </a:endParaRPr>
          </a:p>
          <a:p>
            <a:pPr>
              <a:buFont typeface="Arial" charset="0"/>
              <a:buChar char="•"/>
              <a:defRPr/>
            </a:pPr>
            <a:endParaRPr lang="en-GB" altLang="en-US" sz="2000" dirty="0"/>
          </a:p>
        </p:txBody>
      </p:sp>
      <p:sp>
        <p:nvSpPr>
          <p:cNvPr id="4" name="Title 3"/>
          <p:cNvSpPr txBox="1">
            <a:spLocks/>
          </p:cNvSpPr>
          <p:nvPr/>
        </p:nvSpPr>
        <p:spPr>
          <a:xfrm>
            <a:off x="2664619" y="78235"/>
            <a:ext cx="6934200" cy="584775"/>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3200" b="1" dirty="0">
                <a:effectLst>
                  <a:outerShdw blurRad="38100" dist="38100" dir="2700000" algn="tl">
                    <a:srgbClr val="000000"/>
                  </a:outerShdw>
                </a:effectLst>
              </a:rPr>
              <a:t>Thank you for Listening</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9644537" y="37757"/>
            <a:ext cx="872748" cy="680170"/>
          </a:xfrm>
          <a:prstGeom prst="rect">
            <a:avLst/>
          </a:prstGeom>
        </p:spPr>
      </p:pic>
      <p:pic>
        <p:nvPicPr>
          <p:cNvPr id="9" name="Picture 8" descr="C:\Users\user\Documents\DPP Kibaha Giacomo 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755686"/>
            <a:ext cx="8840884" cy="5949915"/>
          </a:xfrm>
          <a:prstGeom prst="rect">
            <a:avLst/>
          </a:prstGeom>
          <a:noFill/>
          <a:ln>
            <a:noFill/>
          </a:ln>
        </p:spPr>
      </p:pic>
    </p:spTree>
    <p:extLst>
      <p:ext uri="{BB962C8B-B14F-4D97-AF65-F5344CB8AC3E}">
        <p14:creationId xmlns:p14="http://schemas.microsoft.com/office/powerpoint/2010/main" val="1361305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6E1C3-6A92-4CD8-9361-9084162DAC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A96B64C-F0B7-4E57-9ECA-7836DFE1F18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95083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5000"/>
            <a:ext cx="9116704" cy="1676400"/>
          </a:xfrm>
          <a:solidFill>
            <a:srgbClr val="00B0F0"/>
          </a:solidFill>
        </p:spPr>
        <p:txBody>
          <a:bodyPr>
            <a:normAutofit/>
          </a:bodyPr>
          <a:lstStyle/>
          <a:p>
            <a:r>
              <a:rPr lang="en-US" sz="3600" dirty="0"/>
              <a:t>HPV and IPV introduction and </a:t>
            </a:r>
            <a:r>
              <a:rPr lang="en-US" sz="3600" dirty="0" err="1"/>
              <a:t>Microplanning</a:t>
            </a:r>
            <a:r>
              <a:rPr lang="en-US" sz="3600" dirty="0"/>
              <a:t> Workshop</a:t>
            </a:r>
          </a:p>
        </p:txBody>
      </p:sp>
      <p:sp>
        <p:nvSpPr>
          <p:cNvPr id="3" name="Subtitle 2"/>
          <p:cNvSpPr>
            <a:spLocks noGrp="1"/>
          </p:cNvSpPr>
          <p:nvPr>
            <p:ph type="subTitle" idx="1"/>
          </p:nvPr>
        </p:nvSpPr>
        <p:spPr>
          <a:xfrm>
            <a:off x="2438400" y="4038600"/>
            <a:ext cx="5715000" cy="1143000"/>
          </a:xfrm>
          <a:solidFill>
            <a:srgbClr val="92D050"/>
          </a:solidFill>
        </p:spPr>
        <p:txBody>
          <a:bodyPr>
            <a:noAutofit/>
          </a:bodyPr>
          <a:lstStyle/>
          <a:p>
            <a:r>
              <a:rPr lang="en-GB" b="1" dirty="0">
                <a:solidFill>
                  <a:schemeClr val="bg1"/>
                </a:solidFill>
              </a:rPr>
              <a:t>Experience of HPV Vaccination Demo project in Kilimanjaro</a:t>
            </a:r>
          </a:p>
          <a:p>
            <a:r>
              <a:rPr lang="en-GB" b="1" dirty="0">
                <a:solidFill>
                  <a:schemeClr val="bg1"/>
                </a:solidFill>
              </a:rPr>
              <a:t>P</a:t>
            </a:r>
            <a:br>
              <a:rPr lang="en-GB" b="1" dirty="0"/>
            </a:br>
            <a:endParaRPr lang="en-US" dirty="0">
              <a:solidFill>
                <a:schemeClr val="bg1"/>
              </a:solidFill>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7709"/>
            <a:ext cx="1295400" cy="115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971800" y="293220"/>
            <a:ext cx="6057900" cy="8382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dirty="0"/>
              <a:t>MINISTRY OF HEALTH,COMMUNITY DEVELOPMENT, GENDER, ELDERLY AND CHILDREN</a:t>
            </a:r>
          </a:p>
          <a:p>
            <a:pPr algn="ctr">
              <a:defRPr/>
            </a:pPr>
            <a:endParaRPr lang="en-US" dirty="0"/>
          </a:p>
        </p:txBody>
      </p:sp>
      <p:pic>
        <p:nvPicPr>
          <p:cNvPr id="7" name="Picture 6"/>
          <p:cNvPicPr>
            <a:picLocks noChangeAspect="1"/>
          </p:cNvPicPr>
          <p:nvPr/>
        </p:nvPicPr>
        <p:blipFill>
          <a:blip r:embed="rId3"/>
          <a:stretch>
            <a:fillRect/>
          </a:stretch>
        </p:blipFill>
        <p:spPr>
          <a:xfrm>
            <a:off x="9342144" y="174"/>
            <a:ext cx="1298561" cy="1012024"/>
          </a:xfrm>
          <a:prstGeom prst="rect">
            <a:avLst/>
          </a:prstGeom>
        </p:spPr>
      </p:pic>
      <p:pic>
        <p:nvPicPr>
          <p:cNvPr id="8" name="Picture 3" descr="C:\Users\user\Desktop\HPV image\SAM_11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4400" y="5277137"/>
            <a:ext cx="2106304" cy="158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8907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l="24719" r="26132"/>
          <a:stretch>
            <a:fillRect/>
          </a:stretch>
        </p:blipFill>
        <p:spPr bwMode="auto">
          <a:xfrm>
            <a:off x="4184184" y="878957"/>
            <a:ext cx="4800600" cy="467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8230" y="878956"/>
            <a:ext cx="2019644" cy="192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own Arrow 1"/>
          <p:cNvSpPr/>
          <p:nvPr/>
        </p:nvSpPr>
        <p:spPr>
          <a:xfrm rot="15804991">
            <a:off x="8335176" y="1553704"/>
            <a:ext cx="411162" cy="7823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Title 3"/>
          <p:cNvSpPr>
            <a:spLocks noGrp="1"/>
          </p:cNvSpPr>
          <p:nvPr>
            <p:ph type="title"/>
          </p:nvPr>
        </p:nvSpPr>
        <p:spPr>
          <a:xfrm>
            <a:off x="2683325" y="100138"/>
            <a:ext cx="6934200" cy="535531"/>
          </a:xfrm>
          <a:solidFill>
            <a:srgbClr val="00B050"/>
          </a:solidFill>
          <a:ln>
            <a:miter lim="800000"/>
            <a:headEnd/>
            <a:tailEnd/>
          </a:ln>
          <a:effectLst/>
        </p:spPr>
        <p:style>
          <a:lnRef idx="0">
            <a:schemeClr val="accent6"/>
          </a:lnRef>
          <a:fillRef idx="3">
            <a:schemeClr val="accent6"/>
          </a:fillRef>
          <a:effectRef idx="3">
            <a:schemeClr val="accent6"/>
          </a:effectRef>
          <a:fontRef idx="minor">
            <a:schemeClr val="lt1"/>
          </a:fontRef>
        </p:style>
        <p:txBody>
          <a:bodyPr wrap="square" rtlCol="0">
            <a:spAutoFit/>
          </a:bodyPr>
          <a:lstStyle/>
          <a:p>
            <a:pPr>
              <a:defRPr/>
            </a:pPr>
            <a:r>
              <a:rPr lang="en-US" sz="3200" b="1" dirty="0">
                <a:effectLst>
                  <a:outerShdw blurRad="38100" dist="38100" dir="2700000" algn="tl">
                    <a:srgbClr val="000000"/>
                  </a:outerShdw>
                </a:effectLst>
              </a:rPr>
              <a:t>Basic Demographic data </a:t>
            </a: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stretch>
            <a:fillRect/>
          </a:stretch>
        </p:blipFill>
        <p:spPr>
          <a:xfrm>
            <a:off x="9675126" y="75515"/>
            <a:ext cx="872748" cy="680170"/>
          </a:xfrm>
          <a:prstGeom prst="rect">
            <a:avLst/>
          </a:prstGeom>
        </p:spPr>
      </p:pic>
      <p:sp>
        <p:nvSpPr>
          <p:cNvPr id="12" name="Content Placeholder 3"/>
          <p:cNvSpPr txBox="1">
            <a:spLocks/>
          </p:cNvSpPr>
          <p:nvPr/>
        </p:nvSpPr>
        <p:spPr>
          <a:xfrm>
            <a:off x="1676400" y="3733800"/>
            <a:ext cx="3200400" cy="44257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400" b="1" dirty="0"/>
              <a:t>Area:	945,050 Km</a:t>
            </a:r>
            <a:r>
              <a:rPr lang="en-US" altLang="en-US" sz="2400" b="1" baseline="30000" dirty="0"/>
              <a:t>2</a:t>
            </a:r>
            <a:r>
              <a:rPr lang="en-US" altLang="en-US" sz="2400" b="1" dirty="0"/>
              <a:t> </a:t>
            </a:r>
          </a:p>
          <a:p>
            <a:pPr marL="0" indent="0">
              <a:buNone/>
            </a:pPr>
            <a:r>
              <a:rPr lang="en-US" altLang="en-US" sz="2400" b="1" dirty="0"/>
              <a:t>Population: 48 m </a:t>
            </a:r>
          </a:p>
          <a:p>
            <a:pPr marL="0" indent="0">
              <a:buNone/>
            </a:pPr>
            <a:r>
              <a:rPr lang="en-US" altLang="en-US" sz="2400" b="1" dirty="0"/>
              <a:t>Total Regions: 	26</a:t>
            </a:r>
          </a:p>
          <a:p>
            <a:pPr marL="0" indent="0">
              <a:buNone/>
            </a:pPr>
            <a:r>
              <a:rPr lang="en-US" altLang="en-US" sz="2400" b="1" dirty="0"/>
              <a:t>Total Districts:	185</a:t>
            </a:r>
          </a:p>
          <a:p>
            <a:pPr marL="0" indent="0">
              <a:buNone/>
            </a:pPr>
            <a:r>
              <a:rPr lang="en-US" altLang="en-US" sz="2400" b="1" dirty="0"/>
              <a:t>Demo Region : 1 (Kilimanjaro)</a:t>
            </a:r>
          </a:p>
          <a:p>
            <a:pPr marL="0" indent="0">
              <a:buNone/>
            </a:pPr>
            <a:r>
              <a:rPr lang="en-US" altLang="en-US" sz="2400" b="1" dirty="0"/>
              <a:t>Demo districts :</a:t>
            </a:r>
            <a:r>
              <a:rPr lang="en-US" altLang="en-US" sz="2400" b="1" dirty="0">
                <a:solidFill>
                  <a:srgbClr val="FF0000"/>
                </a:solidFill>
              </a:rPr>
              <a:t> </a:t>
            </a:r>
            <a:r>
              <a:rPr lang="en-US" altLang="en-US" sz="2400" b="1" dirty="0"/>
              <a:t>7</a:t>
            </a:r>
          </a:p>
        </p:txBody>
      </p:sp>
    </p:spTree>
    <p:extLst>
      <p:ext uri="{BB962C8B-B14F-4D97-AF65-F5344CB8AC3E}">
        <p14:creationId xmlns:p14="http://schemas.microsoft.com/office/powerpoint/2010/main" val="1125444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774825" y="1125538"/>
            <a:ext cx="8713788" cy="5472112"/>
          </a:xfrm>
        </p:spPr>
        <p:txBody>
          <a:bodyPr>
            <a:normAutofit fontScale="92500" lnSpcReduction="10000"/>
          </a:bodyPr>
          <a:lstStyle/>
          <a:p>
            <a:pPr>
              <a:defRPr/>
            </a:pPr>
            <a:r>
              <a:rPr lang="en-US" altLang="en-US" dirty="0">
                <a:cs typeface="Arial" charset="0"/>
              </a:rPr>
              <a:t>YEAR 1: CAMPAIGN MODE</a:t>
            </a:r>
          </a:p>
          <a:p>
            <a:pPr eaLnBrk="1" hangingPunct="1">
              <a:buFont typeface="Wingdings" panose="05000000000000000000" pitchFamily="2" charset="2"/>
              <a:buChar char="Ø"/>
              <a:defRPr/>
            </a:pPr>
            <a:r>
              <a:rPr lang="en-US" altLang="en-US" sz="2400" dirty="0">
                <a:cs typeface="Arial" charset="0"/>
              </a:rPr>
              <a:t>School based strategy targeting class 4;</a:t>
            </a:r>
          </a:p>
          <a:p>
            <a:pPr lvl="1" eaLnBrk="1" hangingPunct="1">
              <a:buFont typeface="Arial" charset="0"/>
              <a:buChar char="–"/>
              <a:defRPr/>
            </a:pPr>
            <a:r>
              <a:rPr lang="en-US" altLang="en-US" sz="2000" dirty="0">
                <a:cs typeface="Arial" charset="0"/>
              </a:rPr>
              <a:t>who were above 9 years and above</a:t>
            </a:r>
          </a:p>
          <a:p>
            <a:pPr eaLnBrk="1" hangingPunct="1">
              <a:buFont typeface="Wingdings" panose="05000000000000000000" pitchFamily="2" charset="2"/>
              <a:buChar char="Ø"/>
              <a:defRPr/>
            </a:pPr>
            <a:r>
              <a:rPr lang="en-US" altLang="en-US" sz="2400" dirty="0">
                <a:cs typeface="Arial" charset="0"/>
              </a:rPr>
              <a:t>Girls out of school who were </a:t>
            </a:r>
            <a:r>
              <a:rPr lang="en-US" altLang="en-US" sz="2000" dirty="0">
                <a:cs typeface="Arial" charset="0"/>
              </a:rPr>
              <a:t>9 years </a:t>
            </a:r>
          </a:p>
          <a:p>
            <a:pPr eaLnBrk="1" hangingPunct="1">
              <a:buFont typeface="Wingdings" panose="05000000000000000000" pitchFamily="2" charset="2"/>
              <a:buChar char="Ø"/>
              <a:defRPr/>
            </a:pPr>
            <a:r>
              <a:rPr lang="en-US" altLang="en-US" sz="2400" dirty="0">
                <a:cs typeface="Arial" charset="0"/>
              </a:rPr>
              <a:t>Annual target was  18,913</a:t>
            </a:r>
          </a:p>
          <a:p>
            <a:pPr eaLnBrk="1" hangingPunct="1">
              <a:buFont typeface="Arial" charset="0"/>
              <a:buChar char="•"/>
              <a:defRPr/>
            </a:pPr>
            <a:endParaRPr lang="en-US" altLang="en-US" sz="2000" dirty="0">
              <a:cs typeface="Arial" charset="0"/>
            </a:endParaRPr>
          </a:p>
          <a:p>
            <a:pPr marL="0" indent="0">
              <a:buNone/>
              <a:defRPr/>
            </a:pPr>
            <a:endParaRPr lang="en-US" altLang="en-US" sz="2000" dirty="0">
              <a:cs typeface="Arial" charset="0"/>
            </a:endParaRPr>
          </a:p>
          <a:p>
            <a:pPr>
              <a:defRPr/>
            </a:pPr>
            <a:r>
              <a:rPr lang="en-US" altLang="en-US" dirty="0">
                <a:cs typeface="Arial" charset="0"/>
              </a:rPr>
              <a:t>YEAR 2 : ROUTINE MODE</a:t>
            </a:r>
          </a:p>
          <a:p>
            <a:pPr marL="0" indent="0">
              <a:buNone/>
              <a:defRPr/>
            </a:pPr>
            <a:endParaRPr lang="en-US" altLang="en-US" sz="2000" dirty="0">
              <a:cs typeface="Arial" charset="0"/>
            </a:endParaRPr>
          </a:p>
          <a:p>
            <a:pPr eaLnBrk="1" hangingPunct="1">
              <a:buFont typeface="Wingdings" panose="05000000000000000000" pitchFamily="2" charset="2"/>
              <a:buChar char="Ø"/>
              <a:defRPr/>
            </a:pPr>
            <a:r>
              <a:rPr lang="en-GB" altLang="en-US" sz="2400" dirty="0">
                <a:cs typeface="Arial" charset="0"/>
              </a:rPr>
              <a:t>Routine vaccination at HF, 9 years old </a:t>
            </a:r>
          </a:p>
          <a:p>
            <a:pPr eaLnBrk="1" hangingPunct="1">
              <a:buFont typeface="Wingdings" panose="05000000000000000000" pitchFamily="2" charset="2"/>
              <a:buChar char="Ø"/>
              <a:defRPr/>
            </a:pPr>
            <a:r>
              <a:rPr lang="en-GB" altLang="en-US" sz="2400" dirty="0">
                <a:cs typeface="Arial" charset="0"/>
              </a:rPr>
              <a:t>Outreach session in School and community</a:t>
            </a:r>
          </a:p>
          <a:p>
            <a:pPr eaLnBrk="1" hangingPunct="1">
              <a:buFont typeface="Wingdings" panose="05000000000000000000" pitchFamily="2" charset="2"/>
              <a:buChar char="Ø"/>
              <a:defRPr/>
            </a:pPr>
            <a:r>
              <a:rPr lang="en-GB" altLang="en-US" sz="2400" dirty="0">
                <a:cs typeface="Arial" charset="0"/>
              </a:rPr>
              <a:t>Annual target was 20,535</a:t>
            </a:r>
          </a:p>
          <a:p>
            <a:pPr eaLnBrk="1" hangingPunct="1">
              <a:buFont typeface="Wingdings" panose="05000000000000000000" pitchFamily="2" charset="2"/>
              <a:buChar char="Ø"/>
              <a:defRPr/>
            </a:pPr>
            <a:endParaRPr lang="en-GB" altLang="en-US" sz="2400" dirty="0">
              <a:latin typeface="Arial" charset="0"/>
              <a:cs typeface="Arial" charset="0"/>
            </a:endParaRPr>
          </a:p>
          <a:p>
            <a:pPr marL="0" indent="0">
              <a:buNone/>
              <a:defRPr/>
            </a:pPr>
            <a:r>
              <a:rPr lang="en-GB" altLang="en-US" sz="2400" dirty="0">
                <a:latin typeface="Arial" charset="0"/>
                <a:cs typeface="Arial" charset="0"/>
              </a:rPr>
              <a:t>    </a:t>
            </a:r>
          </a:p>
          <a:p>
            <a:pPr marL="0" indent="0">
              <a:buNone/>
              <a:defRPr/>
            </a:pPr>
            <a:endParaRPr lang="en-GB" altLang="en-US" sz="2400" dirty="0">
              <a:latin typeface="Arial" charset="0"/>
              <a:cs typeface="Arial" charset="0"/>
            </a:endParaRPr>
          </a:p>
          <a:p>
            <a:pPr marL="0" indent="0">
              <a:buNone/>
              <a:defRPr/>
            </a:pPr>
            <a:endParaRPr lang="en-GB" altLang="en-US" sz="2400" dirty="0">
              <a:latin typeface="Arial" charset="0"/>
              <a:cs typeface="Arial" charset="0"/>
            </a:endParaRPr>
          </a:p>
          <a:p>
            <a:pPr>
              <a:buFont typeface="Arial" charset="0"/>
              <a:buChar char="•"/>
              <a:defRPr/>
            </a:pPr>
            <a:endParaRPr lang="en-GB" altLang="en-US" sz="2000" dirty="0"/>
          </a:p>
        </p:txBody>
      </p:sp>
      <p:sp>
        <p:nvSpPr>
          <p:cNvPr id="4" name="Title 3"/>
          <p:cNvSpPr txBox="1">
            <a:spLocks/>
          </p:cNvSpPr>
          <p:nvPr/>
        </p:nvSpPr>
        <p:spPr>
          <a:xfrm>
            <a:off x="2664619" y="78235"/>
            <a:ext cx="6934200" cy="584775"/>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3200" b="1" dirty="0">
                <a:effectLst>
                  <a:outerShdw blurRad="38100" dist="38100" dir="2700000" algn="tl">
                    <a:srgbClr val="000000"/>
                  </a:outerShdw>
                </a:effectLst>
              </a:rPr>
              <a:t>Delivery Strategy and  Target</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9644537" y="37757"/>
            <a:ext cx="872748" cy="680170"/>
          </a:xfrm>
          <a:prstGeom prst="rect">
            <a:avLst/>
          </a:prstGeom>
        </p:spPr>
      </p:pic>
      <p:pic>
        <p:nvPicPr>
          <p:cNvPr id="8" name="Picture 3" descr="C:\Users\user\Desktop\HPV image\SAM_11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39501" y="4184064"/>
            <a:ext cx="2819401" cy="267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643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953304"/>
            <a:ext cx="5067300" cy="3390096"/>
          </a:xfrm>
        </p:spPr>
        <p:txBody>
          <a:bodyPr rtlCol="0">
            <a:normAutofit/>
          </a:bodyPr>
          <a:lstStyle/>
          <a:p>
            <a:pPr>
              <a:defRPr/>
            </a:pPr>
            <a:r>
              <a:rPr lang="en-US" sz="2000" dirty="0">
                <a:cs typeface="Arial" panose="020B0604020202020204" pitchFamily="34" charset="0"/>
              </a:rPr>
              <a:t>Macro and micro plan development</a:t>
            </a:r>
          </a:p>
          <a:p>
            <a:pPr>
              <a:defRPr/>
            </a:pPr>
            <a:r>
              <a:rPr lang="en-US" sz="2000" dirty="0">
                <a:cs typeface="Arial" panose="020B0604020202020204" pitchFamily="34" charset="0"/>
              </a:rPr>
              <a:t>Social mobilization at all level  up to the community , girls and parent</a:t>
            </a:r>
          </a:p>
          <a:p>
            <a:pPr>
              <a:defRPr/>
            </a:pPr>
            <a:r>
              <a:rPr lang="en-US" sz="2000" dirty="0">
                <a:cs typeface="Arial" panose="020B0604020202020204" pitchFamily="34" charset="0"/>
              </a:rPr>
              <a:t>Development of HPV guideline</a:t>
            </a:r>
          </a:p>
          <a:p>
            <a:pPr>
              <a:defRPr/>
            </a:pPr>
            <a:r>
              <a:rPr lang="en-US" sz="2000" dirty="0">
                <a:cs typeface="Arial" panose="020B0604020202020204" pitchFamily="34" charset="0"/>
              </a:rPr>
              <a:t>Development of IEC materials</a:t>
            </a:r>
          </a:p>
          <a:p>
            <a:pPr>
              <a:defRPr/>
            </a:pPr>
            <a:r>
              <a:rPr lang="en-US" sz="2000" dirty="0">
                <a:cs typeface="Arial" panose="020B0604020202020204" pitchFamily="34" charset="0"/>
              </a:rPr>
              <a:t>Training was conducted in cascade manner teachers, HW and CHW were also trained</a:t>
            </a:r>
          </a:p>
          <a:p>
            <a:pPr>
              <a:defRPr/>
            </a:pPr>
            <a:r>
              <a:rPr lang="en-US" sz="2000" dirty="0">
                <a:cs typeface="Arial" panose="020B0604020202020204" pitchFamily="34" charset="0"/>
              </a:rPr>
              <a:t>Distribution of vaccines at all level before introduction</a:t>
            </a:r>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9963" y="838200"/>
            <a:ext cx="309721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0825" y="3208339"/>
            <a:ext cx="4000500"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descr="d:\users\mko\Desktop\Tanzania\Photos\Photos Day 3 SAME\IMG_7833.JPG"/>
          <p:cNvPicPr>
            <a:picLocks noChangeAspect="1" noChangeArrowheads="1"/>
          </p:cNvPicPr>
          <p:nvPr/>
        </p:nvPicPr>
        <p:blipFill>
          <a:blip r:embed="rId4">
            <a:extLst>
              <a:ext uri="{28A0092B-C50C-407E-A947-70E740481C1C}">
                <a14:useLocalDpi xmlns:a14="http://schemas.microsoft.com/office/drawing/2010/main" val="0"/>
              </a:ext>
            </a:extLst>
          </a:blip>
          <a:srcRect t="28374" r="25252" b="11487"/>
          <a:stretch>
            <a:fillRect/>
          </a:stretch>
        </p:blipFill>
        <p:spPr bwMode="auto">
          <a:xfrm>
            <a:off x="2971801" y="4504722"/>
            <a:ext cx="2809875" cy="235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stretch>
            <a:fillRect/>
          </a:stretch>
        </p:blipFill>
        <p:spPr>
          <a:xfrm>
            <a:off x="9675126" y="75515"/>
            <a:ext cx="872748" cy="680170"/>
          </a:xfrm>
          <a:prstGeom prst="rect">
            <a:avLst/>
          </a:prstGeom>
        </p:spPr>
      </p:pic>
      <p:sp>
        <p:nvSpPr>
          <p:cNvPr id="12" name="Title 3"/>
          <p:cNvSpPr txBox="1">
            <a:spLocks noGrp="1"/>
          </p:cNvSpPr>
          <p:nvPr>
            <p:ph type="title"/>
          </p:nvPr>
        </p:nvSpPr>
        <p:spPr>
          <a:xfrm>
            <a:off x="2625726" y="236185"/>
            <a:ext cx="6899275" cy="480131"/>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2800" b="1" dirty="0">
                <a:effectLst>
                  <a:outerShdw blurRad="38100" dist="38100" dir="2700000" algn="tl">
                    <a:srgbClr val="000000"/>
                  </a:outerShdw>
                </a:effectLst>
              </a:rPr>
              <a:t>Pre Implementation Activities </a:t>
            </a:r>
          </a:p>
        </p:txBody>
      </p:sp>
    </p:spTree>
    <p:extLst>
      <p:ext uri="{BB962C8B-B14F-4D97-AF65-F5344CB8AC3E}">
        <p14:creationId xmlns:p14="http://schemas.microsoft.com/office/powerpoint/2010/main" val="1380752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1703388" y="1219200"/>
            <a:ext cx="5383212" cy="5378450"/>
          </a:xfrm>
        </p:spPr>
        <p:txBody>
          <a:bodyPr>
            <a:normAutofit/>
          </a:bodyPr>
          <a:lstStyle/>
          <a:p>
            <a:pPr>
              <a:buFont typeface="Arial" charset="0"/>
              <a:buChar char="•"/>
              <a:defRPr/>
            </a:pPr>
            <a:r>
              <a:rPr lang="en-US" altLang="en-US" sz="2400" dirty="0">
                <a:cs typeface="Arial" panose="020B0604020202020204" pitchFamily="34" charset="0"/>
              </a:rPr>
              <a:t>Health workers (vaccinators) vaccinated the girls and made sure they have enough vaccine and supply based on their targets.</a:t>
            </a:r>
          </a:p>
          <a:p>
            <a:pPr>
              <a:buFont typeface="Arial" charset="0"/>
              <a:buChar char="•"/>
              <a:defRPr/>
            </a:pPr>
            <a:endParaRPr lang="en-US" altLang="en-US" sz="2400" dirty="0">
              <a:cs typeface="Arial" panose="020B0604020202020204" pitchFamily="34" charset="0"/>
            </a:endParaRPr>
          </a:p>
          <a:p>
            <a:pPr>
              <a:buFont typeface="Arial" charset="0"/>
              <a:buChar char="•"/>
              <a:defRPr/>
            </a:pPr>
            <a:r>
              <a:rPr lang="en-US" altLang="en-US" sz="2400" dirty="0">
                <a:cs typeface="Arial" panose="020B0604020202020204" pitchFamily="34" charset="0"/>
              </a:rPr>
              <a:t>Teachers screened eligible girls, recorded on the tally sheet and provided vaccination cards after vaccination in the schools</a:t>
            </a:r>
          </a:p>
          <a:p>
            <a:pPr marL="0" indent="0">
              <a:buNone/>
              <a:defRPr/>
            </a:pPr>
            <a:endParaRPr lang="en-US" altLang="en-US" sz="2400" dirty="0">
              <a:cs typeface="Arial" panose="020B0604020202020204" pitchFamily="34" charset="0"/>
            </a:endParaRPr>
          </a:p>
          <a:p>
            <a:pPr>
              <a:buFont typeface="Arial" charset="0"/>
              <a:buChar char="•"/>
              <a:defRPr/>
            </a:pPr>
            <a:r>
              <a:rPr lang="en-US" altLang="en-US" sz="2400" dirty="0">
                <a:cs typeface="Arial" panose="020B0604020202020204" pitchFamily="34" charset="0"/>
              </a:rPr>
              <a:t>CHW identify screened eligible girls, recorded in the tally sheet and provided vaccination cards out of schools</a:t>
            </a:r>
          </a:p>
          <a:p>
            <a:pPr marL="0" indent="0">
              <a:buNone/>
            </a:pPr>
            <a:endParaRPr lang="en-US" altLang="en-US" sz="2400"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GB" altLang="en-US" dirty="0">
              <a:latin typeface="Arial" panose="020B0604020202020204" pitchFamily="34" charset="0"/>
              <a:cs typeface="Arial" panose="020B0604020202020204" pitchFamily="34" charset="0"/>
            </a:endParaRPr>
          </a:p>
          <a:p>
            <a:endParaRPr lang="en-GB" altLang="en-US" dirty="0"/>
          </a:p>
          <a:p>
            <a:endParaRPr lang="en-GB" altLang="en-US" dirty="0"/>
          </a:p>
          <a:p>
            <a:endParaRPr lang="en-GB" altLang="en-US" dirty="0"/>
          </a:p>
          <a:p>
            <a:endParaRPr lang="en-GB" altLang="en-US" dirty="0"/>
          </a:p>
        </p:txBody>
      </p:sp>
      <p:sp>
        <p:nvSpPr>
          <p:cNvPr id="4" name="Title 3"/>
          <p:cNvSpPr txBox="1">
            <a:spLocks/>
          </p:cNvSpPr>
          <p:nvPr/>
        </p:nvSpPr>
        <p:spPr>
          <a:xfrm>
            <a:off x="2625725" y="242739"/>
            <a:ext cx="6934200" cy="523220"/>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2800" b="1" dirty="0">
                <a:effectLst>
                  <a:outerShdw blurRad="38100" dist="38100" dir="2700000" algn="tl">
                    <a:srgbClr val="000000"/>
                  </a:outerShdw>
                </a:effectLst>
                <a:latin typeface="Arial" pitchFamily="34" charset="0"/>
              </a:rPr>
              <a:t> Delivery of HPV vaccine</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9675126" y="75515"/>
            <a:ext cx="872748" cy="680170"/>
          </a:xfrm>
          <a:prstGeom prst="rect">
            <a:avLst/>
          </a:prstGeom>
        </p:spPr>
      </p:pic>
      <p:pic>
        <p:nvPicPr>
          <p:cNvPr id="8" name="Picture 3" descr="d:\users\mko\Desktop\Tanzania\Photos\Hai\IMG_0050.JPG"/>
          <p:cNvPicPr>
            <a:picLocks noChangeAspect="1" noChangeArrowheads="1"/>
          </p:cNvPicPr>
          <p:nvPr/>
        </p:nvPicPr>
        <p:blipFill>
          <a:blip r:embed="rId4">
            <a:extLst>
              <a:ext uri="{28A0092B-C50C-407E-A947-70E740481C1C}">
                <a14:useLocalDpi xmlns:a14="http://schemas.microsoft.com/office/drawing/2010/main" val="0"/>
              </a:ext>
            </a:extLst>
          </a:blip>
          <a:srcRect t="15527" r="12379"/>
          <a:stretch>
            <a:fillRect/>
          </a:stretch>
        </p:blipFill>
        <p:spPr bwMode="auto">
          <a:xfrm>
            <a:off x="7924801" y="998426"/>
            <a:ext cx="2779713" cy="23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d:\users\mko\Desktop\Tanzania\Photos\Hai\IMG_0041.JPG"/>
          <p:cNvPicPr>
            <a:picLocks noChangeAspect="1" noChangeArrowheads="1"/>
          </p:cNvPicPr>
          <p:nvPr/>
        </p:nvPicPr>
        <p:blipFill>
          <a:blip r:embed="rId5">
            <a:extLst>
              <a:ext uri="{28A0092B-C50C-407E-A947-70E740481C1C}">
                <a14:useLocalDpi xmlns:a14="http://schemas.microsoft.com/office/drawing/2010/main" val="0"/>
              </a:ext>
            </a:extLst>
          </a:blip>
          <a:srcRect r="9402" b="12885"/>
          <a:stretch>
            <a:fillRect/>
          </a:stretch>
        </p:blipFill>
        <p:spPr bwMode="auto">
          <a:xfrm>
            <a:off x="7315200" y="3925888"/>
            <a:ext cx="3124200"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630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66"/>
          <p:cNvPicPr>
            <a:picLocks noChangeAspect="1" noChangeArrowheads="1"/>
          </p:cNvPicPr>
          <p:nvPr/>
        </p:nvPicPr>
        <p:blipFill>
          <a:blip r:embed="rId2">
            <a:extLst>
              <a:ext uri="{28A0092B-C50C-407E-A947-70E740481C1C}">
                <a14:useLocalDpi xmlns:a14="http://schemas.microsoft.com/office/drawing/2010/main" val="0"/>
              </a:ext>
            </a:extLst>
          </a:blip>
          <a:srcRect t="10410"/>
          <a:stretch>
            <a:fillRect/>
          </a:stretch>
        </p:blipFill>
        <p:spPr bwMode="auto">
          <a:xfrm>
            <a:off x="2209800" y="914400"/>
            <a:ext cx="7696200" cy="578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txBox="1">
            <a:spLocks/>
          </p:cNvSpPr>
          <p:nvPr/>
        </p:nvSpPr>
        <p:spPr>
          <a:xfrm>
            <a:off x="2625725" y="85455"/>
            <a:ext cx="6934200" cy="584775"/>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3200" b="1" dirty="0">
                <a:effectLst>
                  <a:outerShdw blurRad="38100" dist="38100" dir="2700000" algn="tl">
                    <a:srgbClr val="000000"/>
                  </a:outerShdw>
                </a:effectLst>
              </a:rPr>
              <a:t>2014 Admintrative coverage </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9675126" y="75515"/>
            <a:ext cx="872748" cy="680170"/>
          </a:xfrm>
          <a:prstGeom prst="rect">
            <a:avLst/>
          </a:prstGeom>
        </p:spPr>
      </p:pic>
    </p:spTree>
    <p:extLst>
      <p:ext uri="{BB962C8B-B14F-4D97-AF65-F5344CB8AC3E}">
        <p14:creationId xmlns:p14="http://schemas.microsoft.com/office/powerpoint/2010/main" val="205404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9756" y="1262614"/>
            <a:ext cx="8243888"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txBox="1">
            <a:spLocks/>
          </p:cNvSpPr>
          <p:nvPr/>
        </p:nvSpPr>
        <p:spPr>
          <a:xfrm>
            <a:off x="2590800" y="50140"/>
            <a:ext cx="6934200" cy="584775"/>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3200" b="1" dirty="0">
                <a:effectLst>
                  <a:outerShdw blurRad="38100" dist="38100" dir="2700000" algn="tl">
                    <a:srgbClr val="000000"/>
                  </a:outerShdw>
                </a:effectLst>
                <a:latin typeface="Arial" pitchFamily="34" charset="0"/>
              </a:rPr>
              <a:t>2014 Coverage Survey </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9675126" y="75515"/>
            <a:ext cx="872748" cy="680170"/>
          </a:xfrm>
          <a:prstGeom prst="rect">
            <a:avLst/>
          </a:prstGeom>
        </p:spPr>
      </p:pic>
    </p:spTree>
    <p:extLst>
      <p:ext uri="{BB962C8B-B14F-4D97-AF65-F5344CB8AC3E}">
        <p14:creationId xmlns:p14="http://schemas.microsoft.com/office/powerpoint/2010/main" val="1086590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782"/>
            <a:ext cx="9144000" cy="1143000"/>
          </a:xfrm>
          <a:solidFill>
            <a:srgbClr val="00B0F0"/>
          </a:solidFill>
        </p:spPr>
        <p:txBody>
          <a:bodyPr/>
          <a:lstStyle/>
          <a:p>
            <a:r>
              <a:rPr lang="en-US" dirty="0">
                <a:solidFill>
                  <a:schemeClr val="bg1"/>
                </a:solidFill>
              </a:rPr>
              <a:t>Expected outcome</a:t>
            </a:r>
          </a:p>
        </p:txBody>
      </p:sp>
      <p:sp>
        <p:nvSpPr>
          <p:cNvPr id="3" name="Content Placeholder 2"/>
          <p:cNvSpPr>
            <a:spLocks noGrp="1"/>
          </p:cNvSpPr>
          <p:nvPr>
            <p:ph idx="1"/>
          </p:nvPr>
        </p:nvSpPr>
        <p:spPr>
          <a:xfrm>
            <a:off x="1676400" y="1295400"/>
            <a:ext cx="8763000" cy="5410200"/>
          </a:xfrm>
        </p:spPr>
        <p:txBody>
          <a:bodyPr>
            <a:normAutofit/>
          </a:bodyPr>
          <a:lstStyle/>
          <a:p>
            <a:r>
              <a:rPr lang="en-US" dirty="0"/>
              <a:t>RMOs, RIVOs, RRCHCOs and REOs oriented on HPV and IPV vaccines introduction</a:t>
            </a:r>
          </a:p>
          <a:p>
            <a:r>
              <a:rPr lang="en-US" dirty="0"/>
              <a:t>Participants oriented on micro plan process and tools</a:t>
            </a:r>
          </a:p>
          <a:p>
            <a:r>
              <a:rPr lang="en-US" dirty="0"/>
              <a:t>Regional macro plan  for HPV introduction developed</a:t>
            </a: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9364" y="-103909"/>
            <a:ext cx="1330036" cy="119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913" y="-20782"/>
            <a:ext cx="1295400" cy="10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636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1752600" y="755686"/>
            <a:ext cx="8686800" cy="5873715"/>
          </a:xfrm>
        </p:spPr>
        <p:txBody>
          <a:bodyPr>
            <a:normAutofit/>
          </a:bodyPr>
          <a:lstStyle/>
          <a:p>
            <a:pPr marL="0" indent="0">
              <a:lnSpc>
                <a:spcPct val="120000"/>
              </a:lnSpc>
              <a:spcBef>
                <a:spcPts val="0"/>
              </a:spcBef>
              <a:buNone/>
              <a:defRPr/>
            </a:pPr>
            <a:r>
              <a:rPr lang="en-GB" sz="2400" dirty="0">
                <a:cs typeface="Arial" panose="020B0604020202020204" pitchFamily="34" charset="0"/>
              </a:rPr>
              <a:t>Key recommendations of post introduction evaluation</a:t>
            </a:r>
          </a:p>
          <a:p>
            <a:pPr>
              <a:lnSpc>
                <a:spcPct val="120000"/>
              </a:lnSpc>
              <a:spcBef>
                <a:spcPts val="0"/>
              </a:spcBef>
              <a:buFont typeface="Arial" charset="0"/>
              <a:buChar char="•"/>
              <a:defRPr/>
            </a:pPr>
            <a:r>
              <a:rPr lang="en-GB" sz="2400" dirty="0">
                <a:cs typeface="Arial" panose="020B0604020202020204" pitchFamily="34" charset="0"/>
              </a:rPr>
              <a:t> HPV vaccine data should be included in the monthly vaccine coverage reporting form for EPI vaccines</a:t>
            </a:r>
          </a:p>
          <a:p>
            <a:pPr>
              <a:lnSpc>
                <a:spcPct val="120000"/>
              </a:lnSpc>
              <a:spcBef>
                <a:spcPts val="0"/>
              </a:spcBef>
              <a:buFont typeface="Arial" charset="0"/>
              <a:buChar char="•"/>
              <a:defRPr/>
            </a:pPr>
            <a:r>
              <a:rPr lang="en-GB" sz="2400" dirty="0">
                <a:cs typeface="Arial" panose="020B0604020202020204" pitchFamily="34" charset="0"/>
              </a:rPr>
              <a:t>Ensure delivery strategy mix include vaccination  in health facilities, outreach or community sites  as well as schools</a:t>
            </a:r>
          </a:p>
          <a:p>
            <a:pPr eaLnBrk="1" hangingPunct="1">
              <a:buFont typeface="Arial" charset="0"/>
              <a:buChar char="•"/>
              <a:defRPr/>
            </a:pPr>
            <a:r>
              <a:rPr lang="en-GB" sz="2400" dirty="0">
                <a:cs typeface="Arial" panose="020B0604020202020204" pitchFamily="34" charset="0"/>
              </a:rPr>
              <a:t>Seek synergies of  HPV vaccine delivery with existing  adolescent, school health interventions for the target age group (</a:t>
            </a:r>
            <a:r>
              <a:rPr lang="en-GB" sz="2400" dirty="0" err="1">
                <a:cs typeface="Arial" panose="020B0604020202020204" pitchFamily="34" charset="0"/>
              </a:rPr>
              <a:t>eg</a:t>
            </a:r>
            <a:r>
              <a:rPr lang="en-GB" sz="2400" dirty="0">
                <a:cs typeface="Arial" panose="020B0604020202020204" pitchFamily="34" charset="0"/>
              </a:rPr>
              <a:t>. TT, deworming, vision screening, dental health screening)</a:t>
            </a:r>
            <a:endParaRPr lang="en-US" sz="2400" dirty="0">
              <a:cs typeface="Arial" panose="020B0604020202020204" pitchFamily="34" charset="0"/>
            </a:endParaRPr>
          </a:p>
          <a:p>
            <a:pPr eaLnBrk="1" hangingPunct="1">
              <a:buFont typeface="Arial" charset="0"/>
              <a:buChar char="•"/>
              <a:defRPr/>
            </a:pPr>
            <a:endParaRPr lang="en-US" altLang="en-US" sz="2400" dirty="0"/>
          </a:p>
        </p:txBody>
      </p:sp>
      <p:sp>
        <p:nvSpPr>
          <p:cNvPr id="4" name="Title 3"/>
          <p:cNvSpPr txBox="1">
            <a:spLocks/>
          </p:cNvSpPr>
          <p:nvPr/>
        </p:nvSpPr>
        <p:spPr>
          <a:xfrm>
            <a:off x="2683325" y="85455"/>
            <a:ext cx="6934200" cy="584775"/>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3200" b="1" dirty="0">
                <a:effectLst>
                  <a:outerShdw blurRad="38100" dist="38100" dir="2700000" algn="tl">
                    <a:srgbClr val="000000"/>
                  </a:outerShdw>
                </a:effectLst>
              </a:rPr>
              <a:t>2014 PIE </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9675126" y="75515"/>
            <a:ext cx="872748" cy="680170"/>
          </a:xfrm>
          <a:prstGeom prst="rect">
            <a:avLst/>
          </a:prstGeom>
        </p:spPr>
      </p:pic>
    </p:spTree>
    <p:extLst>
      <p:ext uri="{BB962C8B-B14F-4D97-AF65-F5344CB8AC3E}">
        <p14:creationId xmlns:p14="http://schemas.microsoft.com/office/powerpoint/2010/main" val="2971946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683325" y="85455"/>
            <a:ext cx="6934200" cy="584775"/>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3200" b="1" dirty="0">
                <a:effectLst>
                  <a:outerShdw blurRad="38100" dist="38100" dir="2700000" algn="tl">
                    <a:srgbClr val="000000"/>
                  </a:outerShdw>
                </a:effectLst>
                <a:latin typeface="Arial" pitchFamily="34" charset="0"/>
              </a:rPr>
              <a:t>Administrative Coverage 2</a:t>
            </a:r>
            <a:r>
              <a:rPr lang="en-US" sz="3200" b="1" baseline="30000" dirty="0">
                <a:effectLst>
                  <a:outerShdw blurRad="38100" dist="38100" dir="2700000" algn="tl">
                    <a:srgbClr val="000000"/>
                  </a:outerShdw>
                </a:effectLst>
                <a:latin typeface="Arial" pitchFamily="34" charset="0"/>
              </a:rPr>
              <a:t>nd</a:t>
            </a:r>
            <a:r>
              <a:rPr lang="en-US" sz="3200" b="1" dirty="0">
                <a:effectLst>
                  <a:outerShdw blurRad="38100" dist="38100" dir="2700000" algn="tl">
                    <a:srgbClr val="000000"/>
                  </a:outerShdw>
                </a:effectLst>
                <a:latin typeface="Arial" pitchFamily="34" charset="0"/>
              </a:rPr>
              <a:t> Year  </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9675126" y="75515"/>
            <a:ext cx="872748" cy="680170"/>
          </a:xfrm>
          <a:prstGeom prst="rect">
            <a:avLst/>
          </a:prstGeom>
        </p:spPr>
      </p:pic>
      <p:graphicFrame>
        <p:nvGraphicFramePr>
          <p:cNvPr id="10" name="Chart 9"/>
          <p:cNvGraphicFramePr>
            <a:graphicFrameLocks/>
          </p:cNvGraphicFramePr>
          <p:nvPr/>
        </p:nvGraphicFramePr>
        <p:xfrm>
          <a:off x="2625726" y="755686"/>
          <a:ext cx="6594475" cy="57975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16824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683325" y="-160767"/>
            <a:ext cx="6934200" cy="1077218"/>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3200" b="1" dirty="0">
                <a:effectLst>
                  <a:outerShdw blurRad="38100" dist="38100" dir="2700000" algn="tl">
                    <a:srgbClr val="000000"/>
                  </a:outerShdw>
                </a:effectLst>
                <a:latin typeface="Arial" pitchFamily="34" charset="0"/>
              </a:rPr>
              <a:t>Coverage  Comparison 1</a:t>
            </a:r>
            <a:r>
              <a:rPr lang="en-US" sz="3200" b="1" baseline="30000" dirty="0">
                <a:effectLst>
                  <a:outerShdw blurRad="38100" dist="38100" dir="2700000" algn="tl">
                    <a:srgbClr val="000000"/>
                  </a:outerShdw>
                </a:effectLst>
                <a:latin typeface="Arial" pitchFamily="34" charset="0"/>
              </a:rPr>
              <a:t>st</a:t>
            </a:r>
            <a:r>
              <a:rPr lang="en-US" sz="3200" b="1" dirty="0">
                <a:effectLst>
                  <a:outerShdw blurRad="38100" dist="38100" dir="2700000" algn="tl">
                    <a:srgbClr val="000000"/>
                  </a:outerShdw>
                </a:effectLst>
                <a:latin typeface="Arial" pitchFamily="34" charset="0"/>
              </a:rPr>
              <a:t>  and 2</a:t>
            </a:r>
            <a:r>
              <a:rPr lang="en-US" sz="3200" b="1" baseline="30000" dirty="0">
                <a:effectLst>
                  <a:outerShdw blurRad="38100" dist="38100" dir="2700000" algn="tl">
                    <a:srgbClr val="000000"/>
                  </a:outerShdw>
                </a:effectLst>
                <a:latin typeface="Arial" pitchFamily="34" charset="0"/>
              </a:rPr>
              <a:t>nd</a:t>
            </a:r>
            <a:r>
              <a:rPr lang="en-US" sz="3200" b="1" dirty="0">
                <a:effectLst>
                  <a:outerShdw blurRad="38100" dist="38100" dir="2700000" algn="tl">
                    <a:srgbClr val="000000"/>
                  </a:outerShdw>
                </a:effectLst>
                <a:latin typeface="Arial" pitchFamily="34" charset="0"/>
              </a:rPr>
              <a:t> year  </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9675126" y="75515"/>
            <a:ext cx="872748" cy="680170"/>
          </a:xfrm>
          <a:prstGeom prst="rect">
            <a:avLst/>
          </a:prstGeom>
        </p:spPr>
      </p:pic>
      <p:graphicFrame>
        <p:nvGraphicFramePr>
          <p:cNvPr id="10" name="Chart 9"/>
          <p:cNvGraphicFramePr>
            <a:graphicFrameLocks/>
          </p:cNvGraphicFramePr>
          <p:nvPr/>
        </p:nvGraphicFramePr>
        <p:xfrm>
          <a:off x="2364877" y="1295400"/>
          <a:ext cx="7239000" cy="4953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59685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683325" y="85455"/>
            <a:ext cx="6934200" cy="584775"/>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3200" b="1" dirty="0">
                <a:effectLst>
                  <a:outerShdw blurRad="38100" dist="38100" dir="2700000" algn="tl">
                    <a:srgbClr val="000000"/>
                  </a:outerShdw>
                </a:effectLst>
                <a:latin typeface="Arial" pitchFamily="34" charset="0"/>
              </a:rPr>
              <a:t>2015 Coverage Survey</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9675126" y="75515"/>
            <a:ext cx="872748" cy="680170"/>
          </a:xfrm>
          <a:prstGeom prst="rect">
            <a:avLst/>
          </a:prstGeom>
        </p:spPr>
      </p:pic>
      <p:graphicFrame>
        <p:nvGraphicFramePr>
          <p:cNvPr id="8" name="Content Placeholder 7"/>
          <p:cNvGraphicFramePr>
            <a:graphicFrameLocks noGrp="1"/>
          </p:cNvGraphicFramePr>
          <p:nvPr>
            <p:ph idx="1"/>
          </p:nvPr>
        </p:nvGraphicFramePr>
        <p:xfrm>
          <a:off x="1752600" y="914400"/>
          <a:ext cx="8686800" cy="5715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7775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1703388" y="1143000"/>
            <a:ext cx="8785225" cy="5226050"/>
          </a:xfrm>
        </p:spPr>
        <p:txBody>
          <a:bodyPr>
            <a:normAutofit/>
          </a:bodyPr>
          <a:lstStyle/>
          <a:p>
            <a:pPr eaLnBrk="1" hangingPunct="1">
              <a:defRPr/>
            </a:pPr>
            <a:r>
              <a:rPr lang="en-US" altLang="en-US" dirty="0">
                <a:cs typeface="Arial" panose="020B0604020202020204" pitchFamily="34" charset="0"/>
              </a:rPr>
              <a:t>Misconception of some parents/guardian</a:t>
            </a:r>
          </a:p>
          <a:p>
            <a:pPr eaLnBrk="1" hangingPunct="1">
              <a:defRPr/>
            </a:pPr>
            <a:r>
              <a:rPr lang="en-US" altLang="en-US" dirty="0">
                <a:cs typeface="Arial" panose="020B0604020202020204" pitchFamily="34" charset="0"/>
              </a:rPr>
              <a:t>Eligible girls not in class 4 were not vaccinated ( 1</a:t>
            </a:r>
            <a:r>
              <a:rPr lang="en-US" altLang="en-US" baseline="30000" dirty="0">
                <a:cs typeface="Arial" panose="020B0604020202020204" pitchFamily="34" charset="0"/>
              </a:rPr>
              <a:t>st</a:t>
            </a:r>
            <a:r>
              <a:rPr lang="en-US" altLang="en-US" dirty="0">
                <a:cs typeface="Arial" panose="020B0604020202020204" pitchFamily="34" charset="0"/>
              </a:rPr>
              <a:t> year)</a:t>
            </a:r>
          </a:p>
          <a:p>
            <a:pPr eaLnBrk="1" hangingPunct="1">
              <a:defRPr/>
            </a:pPr>
            <a:r>
              <a:rPr lang="en-US" altLang="en-US" dirty="0">
                <a:cs typeface="Arial" panose="020B0604020202020204" pitchFamily="34" charset="0"/>
              </a:rPr>
              <a:t>During delivery some girls were absent in schools (Yr1)therefore plan was to revisit the school</a:t>
            </a:r>
          </a:p>
          <a:p>
            <a:pPr eaLnBrk="1" hangingPunct="1">
              <a:defRPr/>
            </a:pPr>
            <a:r>
              <a:rPr lang="en-US" altLang="en-US" dirty="0">
                <a:cs typeface="Arial" panose="020B0604020202020204" pitchFamily="34" charset="0"/>
              </a:rPr>
              <a:t>Increase budget for outreach allowances</a:t>
            </a:r>
          </a:p>
          <a:p>
            <a:pPr eaLnBrk="1" hangingPunct="1">
              <a:defRPr/>
            </a:pPr>
            <a:r>
              <a:rPr lang="en-US" altLang="en-US" dirty="0">
                <a:cs typeface="Arial" panose="020B0604020202020204" pitchFamily="34" charset="0"/>
              </a:rPr>
              <a:t>Stock out of vaccine due to delay receiving vaccine</a:t>
            </a:r>
          </a:p>
          <a:p>
            <a:pPr>
              <a:defRPr/>
            </a:pPr>
            <a:r>
              <a:rPr lang="en-US" altLang="en-US" dirty="0">
                <a:cs typeface="Arial" panose="020B0604020202020204" pitchFamily="34" charset="0"/>
              </a:rPr>
              <a:t>Refusal because of  religious belief in three religious schools</a:t>
            </a:r>
          </a:p>
          <a:p>
            <a:pPr eaLnBrk="1" hangingPunct="1">
              <a:buFont typeface="Wingdings" panose="05000000000000000000" pitchFamily="2" charset="2"/>
              <a:buChar char="q"/>
              <a:defRPr/>
            </a:pPr>
            <a:endParaRPr lang="en-US" altLang="en-US" dirty="0">
              <a:latin typeface="Arial" panose="020B0604020202020204" pitchFamily="34" charset="0"/>
              <a:cs typeface="Arial" panose="020B0604020202020204" pitchFamily="34" charset="0"/>
            </a:endParaRPr>
          </a:p>
          <a:p>
            <a:pPr eaLnBrk="1" hangingPunct="1">
              <a:defRPr/>
            </a:pPr>
            <a:endParaRPr lang="en-GB" altLang="en-US" sz="3600" dirty="0">
              <a:latin typeface="Arial" panose="020B0604020202020204" pitchFamily="34" charset="0"/>
              <a:cs typeface="Arial" panose="020B0604020202020204" pitchFamily="34" charset="0"/>
            </a:endParaRPr>
          </a:p>
          <a:p>
            <a:pPr eaLnBrk="1" hangingPunct="1">
              <a:defRPr/>
            </a:pPr>
            <a:endParaRPr lang="en-GB" altLang="en-US" sz="4000" dirty="0"/>
          </a:p>
          <a:p>
            <a:pPr eaLnBrk="1" hangingPunct="1">
              <a:defRPr/>
            </a:pPr>
            <a:endParaRPr lang="en-GB" altLang="en-US" dirty="0"/>
          </a:p>
        </p:txBody>
      </p:sp>
      <p:sp>
        <p:nvSpPr>
          <p:cNvPr id="4" name="Title 3"/>
          <p:cNvSpPr txBox="1">
            <a:spLocks/>
          </p:cNvSpPr>
          <p:nvPr/>
        </p:nvSpPr>
        <p:spPr>
          <a:xfrm>
            <a:off x="2628900" y="79923"/>
            <a:ext cx="6934200" cy="584775"/>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3200" b="1" dirty="0">
                <a:effectLst>
                  <a:outerShdw blurRad="38100" dist="38100" dir="2700000" algn="tl">
                    <a:srgbClr val="000000"/>
                  </a:outerShdw>
                </a:effectLst>
              </a:rPr>
              <a:t>Challenges</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396" y="6253"/>
            <a:ext cx="855663" cy="67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9642619" y="101982"/>
            <a:ext cx="1042441" cy="583188"/>
          </a:xfrm>
          <a:prstGeom prst="rect">
            <a:avLst/>
          </a:prstGeom>
        </p:spPr>
      </p:pic>
    </p:spTree>
    <p:extLst>
      <p:ext uri="{BB962C8B-B14F-4D97-AF65-F5344CB8AC3E}">
        <p14:creationId xmlns:p14="http://schemas.microsoft.com/office/powerpoint/2010/main" val="2868740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683325" y="85455"/>
            <a:ext cx="6934200" cy="584775"/>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3200" b="1" dirty="0">
                <a:effectLst>
                  <a:outerShdw blurRad="38100" dist="38100" dir="2700000" algn="tl">
                    <a:srgbClr val="000000"/>
                  </a:outerShdw>
                </a:effectLst>
                <a:latin typeface="Arial" pitchFamily="34" charset="0"/>
              </a:rPr>
              <a:t>HPV Costing</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9675126" y="75515"/>
            <a:ext cx="872748" cy="680170"/>
          </a:xfrm>
          <a:prstGeom prst="rect">
            <a:avLst/>
          </a:prstGeom>
        </p:spPr>
      </p:pic>
      <p:graphicFrame>
        <p:nvGraphicFramePr>
          <p:cNvPr id="8" name="Table 7"/>
          <p:cNvGraphicFramePr>
            <a:graphicFrameLocks noGrp="1"/>
          </p:cNvGraphicFramePr>
          <p:nvPr/>
        </p:nvGraphicFramePr>
        <p:xfrm>
          <a:off x="1524000" y="755685"/>
          <a:ext cx="9143998" cy="5899060"/>
        </p:xfrm>
        <a:graphic>
          <a:graphicData uri="http://schemas.openxmlformats.org/drawingml/2006/table">
            <a:tbl>
              <a:tblPr/>
              <a:tblGrid>
                <a:gridCol w="2362199">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676399">
                  <a:extLst>
                    <a:ext uri="{9D8B030D-6E8A-4147-A177-3AD203B41FA5}">
                      <a16:colId xmlns:a16="http://schemas.microsoft.com/office/drawing/2014/main" val="20003"/>
                    </a:ext>
                  </a:extLst>
                </a:gridCol>
              </a:tblGrid>
              <a:tr h="780183">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CA" sz="2400" b="1" i="0" u="none" strike="noStrike" dirty="0">
                        <a:solidFill>
                          <a:srgbClr val="000000"/>
                        </a:solidFill>
                        <a:effectLst/>
                        <a:latin typeface="Calibri" panose="020F0502020204030204" pitchFamily="34" charset="0"/>
                      </a:endParaRPr>
                    </a:p>
                  </a:txBody>
                  <a:tcPr marL="9020" marR="9020" marT="9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2400" b="1" i="0" u="none" strike="noStrike" dirty="0">
                          <a:solidFill>
                            <a:srgbClr val="000000"/>
                          </a:solidFill>
                          <a:effectLst/>
                          <a:latin typeface="Calibri" panose="020F0502020204030204" pitchFamily="34" charset="0"/>
                        </a:rPr>
                        <a:t>Costs Per Full Immunized Girls (FIG)</a:t>
                      </a:r>
                    </a:p>
                  </a:txBody>
                  <a:tcPr marL="9020" marR="9020" marT="9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en-CA" sz="2400" b="1" i="0" u="none" strike="noStrike" dirty="0">
                          <a:solidFill>
                            <a:srgbClr val="000000"/>
                          </a:solidFill>
                          <a:effectLst/>
                          <a:latin typeface="Calibri" panose="020F0502020204030204" pitchFamily="34" charset="0"/>
                        </a:rPr>
                        <a:t> Financial Costs ($)</a:t>
                      </a:r>
                    </a:p>
                  </a:txBody>
                  <a:tcPr marL="9020" marR="9020" marT="9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en-CA" sz="2400" b="1" i="0" u="none" strike="noStrike" dirty="0">
                          <a:solidFill>
                            <a:srgbClr val="000000"/>
                          </a:solidFill>
                          <a:effectLst/>
                          <a:latin typeface="Calibri" panose="020F0502020204030204" pitchFamily="34" charset="0"/>
                        </a:rPr>
                        <a:t> Economic costs ($)</a:t>
                      </a:r>
                    </a:p>
                  </a:txBody>
                  <a:tcPr marL="9020" marR="9020" marT="9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631077">
                <a:tc row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2800" b="0" i="0" u="none" strike="noStrike" dirty="0">
                          <a:solidFill>
                            <a:srgbClr val="000000"/>
                          </a:solidFill>
                          <a:effectLst/>
                          <a:latin typeface="Calibri" panose="020F0502020204030204" pitchFamily="34" charset="0"/>
                        </a:rPr>
                        <a:t>YEAR</a:t>
                      </a:r>
                      <a:r>
                        <a:rPr lang="en-CA" sz="2800" b="0" i="0" u="none" strike="noStrike" baseline="0" dirty="0">
                          <a:solidFill>
                            <a:srgbClr val="000000"/>
                          </a:solidFill>
                          <a:effectLst/>
                          <a:latin typeface="Calibri" panose="020F0502020204030204" pitchFamily="34" charset="0"/>
                        </a:rPr>
                        <a:t> 1</a:t>
                      </a:r>
                      <a:endParaRPr lang="en-CA" sz="2800" b="0" i="0" u="none" strike="noStrike" dirty="0">
                        <a:solidFill>
                          <a:srgbClr val="000000"/>
                        </a:solidFill>
                        <a:effectLst/>
                        <a:latin typeface="Calibri" panose="020F0502020204030204" pitchFamily="34" charset="0"/>
                      </a:endParaRPr>
                    </a:p>
                  </a:txBody>
                  <a:tcPr marL="9020" marR="9020" marT="9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1800" b="0" i="0" u="none" strike="noStrike" dirty="0">
                          <a:solidFill>
                            <a:srgbClr val="000000"/>
                          </a:solidFill>
                          <a:effectLst/>
                          <a:latin typeface="Calibri" panose="020F0502020204030204" pitchFamily="34" charset="0"/>
                        </a:rPr>
                        <a:t>Include Vaccine Costs</a:t>
                      </a:r>
                    </a:p>
                  </a:txBody>
                  <a:tcPr marL="9020" marR="9020" marT="9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800" b="1" i="0" u="none" strike="noStrike" dirty="0">
                          <a:solidFill>
                            <a:srgbClr val="000000"/>
                          </a:solidFill>
                          <a:effectLst/>
                          <a:latin typeface="Calibri" panose="020F0502020204030204" pitchFamily="34" charset="0"/>
                        </a:rPr>
                        <a:t> 18 </a:t>
                      </a:r>
                    </a:p>
                  </a:txBody>
                  <a:tcPr marL="9020" marR="9020" marT="9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800" b="1" i="0" u="none" strike="noStrike" dirty="0">
                          <a:solidFill>
                            <a:srgbClr val="000000"/>
                          </a:solidFill>
                          <a:effectLst/>
                          <a:latin typeface="Calibri" panose="020F0502020204030204" pitchFamily="34" charset="0"/>
                        </a:rPr>
                        <a:t> 29 </a:t>
                      </a:r>
                    </a:p>
                  </a:txBody>
                  <a:tcPr marL="9020" marR="9020" marT="9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69940">
                <a:tc v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CA" sz="1800" b="0" i="0" u="none" strike="noStrike" dirty="0">
                        <a:solidFill>
                          <a:srgbClr val="000000"/>
                        </a:solidFill>
                        <a:effectLst/>
                        <a:latin typeface="Calibri" panose="020F0502020204030204" pitchFamily="34" charset="0"/>
                      </a:endParaRPr>
                    </a:p>
                  </a:txBody>
                  <a:tcPr marL="9020" marR="9020" marT="9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1800" b="0" i="0" u="none" strike="noStrike" dirty="0">
                          <a:solidFill>
                            <a:srgbClr val="000000"/>
                          </a:solidFill>
                          <a:effectLst/>
                          <a:latin typeface="Calibri" panose="020F0502020204030204" pitchFamily="34" charset="0"/>
                        </a:rPr>
                        <a:t>Without Vaccine Costs</a:t>
                      </a:r>
                    </a:p>
                  </a:txBody>
                  <a:tcPr marL="9020" marR="9020" marT="9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15</a:t>
                      </a:r>
                    </a:p>
                  </a:txBody>
                  <a:tcPr marL="9020" marR="9020" marT="9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CA" sz="1800" b="1" i="0" u="none" strike="noStrike" dirty="0">
                        <a:solidFill>
                          <a:srgbClr val="000000"/>
                        </a:solidFill>
                        <a:effectLst/>
                        <a:latin typeface="Calibri" panose="020F0502020204030204" pitchFamily="34" charset="0"/>
                      </a:endParaRPr>
                    </a:p>
                    <a:p>
                      <a:pPr marL="0" marR="0" indent="0" algn="ctr" defTabSz="914400" rtl="0" eaLnBrk="1" fontAlgn="b" latinLnBrk="0" hangingPunct="1">
                        <a:lnSpc>
                          <a:spcPct val="100000"/>
                        </a:lnSpc>
                        <a:spcBef>
                          <a:spcPts val="0"/>
                        </a:spcBef>
                        <a:spcAft>
                          <a:spcPts val="0"/>
                        </a:spcAft>
                        <a:buClrTx/>
                        <a:buSzTx/>
                        <a:buFontTx/>
                        <a:buNone/>
                        <a:tabLst/>
                        <a:defRPr/>
                      </a:pPr>
                      <a:r>
                        <a:rPr lang="en-CA" sz="1800" b="1" i="0" u="none" strike="noStrike" dirty="0">
                          <a:solidFill>
                            <a:srgbClr val="000000"/>
                          </a:solidFill>
                          <a:effectLst/>
                          <a:latin typeface="Calibri" panose="020F0502020204030204" pitchFamily="34" charset="0"/>
                        </a:rPr>
                        <a:t>17 </a:t>
                      </a:r>
                    </a:p>
                    <a:p>
                      <a:pPr algn="ctr" fontAlgn="b"/>
                      <a:endParaRPr lang="en-CA" sz="1800" b="1" i="0" u="none" strike="noStrike" dirty="0">
                        <a:solidFill>
                          <a:srgbClr val="000000"/>
                        </a:solidFill>
                        <a:effectLst/>
                        <a:latin typeface="Calibri" panose="020F0502020204030204" pitchFamily="34" charset="0"/>
                      </a:endParaRPr>
                    </a:p>
                  </a:txBody>
                  <a:tcPr marL="9020" marR="9020" marT="9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652067">
                <a:tc rowSpan="2">
                  <a:txBody>
                    <a:bodyPr/>
                    <a:lstStyle/>
                    <a:p>
                      <a:pPr algn="ctr" fontAlgn="b"/>
                      <a:r>
                        <a:rPr lang="en-CA" sz="2800" b="0" i="0" u="none" strike="noStrike" dirty="0">
                          <a:solidFill>
                            <a:srgbClr val="000000"/>
                          </a:solidFill>
                          <a:effectLst/>
                          <a:latin typeface="Calibri" panose="020F0502020204030204" pitchFamily="34" charset="0"/>
                        </a:rPr>
                        <a:t>YEAR</a:t>
                      </a:r>
                      <a:r>
                        <a:rPr lang="en-CA" sz="2800" b="0" i="0" u="none" strike="noStrike" baseline="0" dirty="0">
                          <a:solidFill>
                            <a:srgbClr val="000000"/>
                          </a:solidFill>
                          <a:effectLst/>
                          <a:latin typeface="Calibri" panose="020F0502020204030204" pitchFamily="34" charset="0"/>
                        </a:rPr>
                        <a:t> 2</a:t>
                      </a:r>
                      <a:endParaRPr lang="en-CA" sz="2800" b="0" i="0" u="none" strike="noStrike" dirty="0">
                        <a:solidFill>
                          <a:srgbClr val="000000"/>
                        </a:solidFill>
                        <a:effectLst/>
                        <a:latin typeface="Calibri" panose="020F0502020204030204" pitchFamily="34" charset="0"/>
                      </a:endParaRPr>
                    </a:p>
                  </a:txBody>
                  <a:tcPr marL="9020" marR="9020" marT="9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1800" b="0" i="0" u="none" strike="noStrike" dirty="0">
                          <a:solidFill>
                            <a:srgbClr val="000000"/>
                          </a:solidFill>
                          <a:effectLst/>
                          <a:latin typeface="Calibri" panose="020F0502020204030204" pitchFamily="34" charset="0"/>
                        </a:rPr>
                        <a:t>Include Vaccine Costs</a:t>
                      </a:r>
                    </a:p>
                  </a:txBody>
                  <a:tcPr marL="9020" marR="9020" marT="9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2000" b="1" i="0" u="none" strike="noStrike" dirty="0">
                          <a:solidFill>
                            <a:srgbClr val="000000"/>
                          </a:solidFill>
                          <a:effectLst/>
                          <a:latin typeface="Calibri" panose="020F0502020204030204" pitchFamily="34" charset="0"/>
                        </a:rPr>
                        <a:t> 8 </a:t>
                      </a:r>
                    </a:p>
                  </a:txBody>
                  <a:tcPr marL="9334" marR="9334" marT="9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2000" b="1" i="0" u="none" strike="noStrike" dirty="0">
                          <a:solidFill>
                            <a:srgbClr val="000000"/>
                          </a:solidFill>
                          <a:effectLst/>
                          <a:latin typeface="Calibri" panose="020F0502020204030204" pitchFamily="34" charset="0"/>
                        </a:rPr>
                        <a:t>                                 20 </a:t>
                      </a:r>
                    </a:p>
                  </a:txBody>
                  <a:tcPr marL="9334" marR="9334" marT="9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52067">
                <a:tc vMerge="1">
                  <a:txBody>
                    <a:bodyPr/>
                    <a:lstStyle/>
                    <a:p>
                      <a:pPr algn="l" fontAlgn="b"/>
                      <a:endParaRPr lang="en-CA" sz="1800" b="0" i="0" u="none" strike="noStrike" dirty="0">
                        <a:solidFill>
                          <a:srgbClr val="000000"/>
                        </a:solidFill>
                        <a:effectLst/>
                        <a:latin typeface="Calibri" panose="020F0502020204030204" pitchFamily="34" charset="0"/>
                      </a:endParaRPr>
                    </a:p>
                  </a:txBody>
                  <a:tcPr marL="9020" marR="9020" marT="9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1800" b="0" i="0" u="none" strike="noStrike" dirty="0">
                          <a:solidFill>
                            <a:srgbClr val="000000"/>
                          </a:solidFill>
                          <a:effectLst/>
                          <a:latin typeface="Calibri" panose="020F0502020204030204" pitchFamily="34" charset="0"/>
                        </a:rPr>
                        <a:t>Without Vaccine Costs</a:t>
                      </a:r>
                    </a:p>
                  </a:txBody>
                  <a:tcPr marL="9020" marR="9020" marT="9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CA" sz="2000" b="1" i="0" u="none" strike="noStrike" dirty="0">
                          <a:solidFill>
                            <a:srgbClr val="000000"/>
                          </a:solidFill>
                          <a:effectLst/>
                          <a:latin typeface="Calibri" panose="020F0502020204030204" pitchFamily="34" charset="0"/>
                        </a:rPr>
                        <a:t>  5 </a:t>
                      </a:r>
                    </a:p>
                  </a:txBody>
                  <a:tcPr marL="9334" marR="9334" marT="9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CA" sz="2000" b="1" i="0" u="none" strike="noStrike" dirty="0">
                          <a:solidFill>
                            <a:srgbClr val="000000"/>
                          </a:solidFill>
                          <a:effectLst/>
                          <a:latin typeface="Calibri" panose="020F0502020204030204" pitchFamily="34" charset="0"/>
                        </a:rPr>
                        <a:t>                                    4 </a:t>
                      </a:r>
                    </a:p>
                  </a:txBody>
                  <a:tcPr marL="9334" marR="9334" marT="93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4"/>
                  </a:ext>
                </a:extLst>
              </a:tr>
              <a:tr h="587911">
                <a:tc rowSpan="2">
                  <a:txBody>
                    <a:bodyPr/>
                    <a:lstStyle/>
                    <a:p>
                      <a:pPr algn="ctr" fontAlgn="b"/>
                      <a:r>
                        <a:rPr lang="en-CA" sz="2000" b="0" i="0" u="none" strike="noStrike" dirty="0">
                          <a:solidFill>
                            <a:srgbClr val="000000"/>
                          </a:solidFill>
                          <a:effectLst/>
                          <a:latin typeface="Calibri" panose="020F0502020204030204" pitchFamily="34" charset="0"/>
                        </a:rPr>
                        <a:t>NATIONAL SCALE UP-CAMPAIGN 9 YEARS</a:t>
                      </a:r>
                    </a:p>
                  </a:txBody>
                  <a:tcPr marL="9020" marR="9020" marT="9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1800" b="0" i="0" u="none" strike="noStrike" dirty="0">
                          <a:solidFill>
                            <a:srgbClr val="000000"/>
                          </a:solidFill>
                          <a:effectLst/>
                          <a:latin typeface="Calibri" panose="020F0502020204030204" pitchFamily="34" charset="0"/>
                        </a:rPr>
                        <a:t>Include Vaccine Costs</a:t>
                      </a:r>
                    </a:p>
                  </a:txBody>
                  <a:tcPr marL="9020" marR="9020" marT="9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800" b="1" i="0" u="none" strike="noStrike" dirty="0">
                          <a:solidFill>
                            <a:srgbClr val="000000"/>
                          </a:solidFill>
                          <a:effectLst/>
                          <a:latin typeface="Calibri" panose="020F0502020204030204" pitchFamily="34" charset="0"/>
                        </a:rPr>
                        <a:t>                                 13 </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800" b="1" i="0" u="none" strike="noStrike" dirty="0">
                          <a:solidFill>
                            <a:srgbClr val="000000"/>
                          </a:solidFill>
                          <a:effectLst/>
                          <a:latin typeface="Calibri" panose="020F0502020204030204" pitchFamily="34" charset="0"/>
                        </a:rPr>
                        <a:t>                                  18 </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87911">
                <a:tc vMerge="1">
                  <a:txBody>
                    <a:bodyPr/>
                    <a:lstStyle/>
                    <a:p>
                      <a:pPr algn="l" fontAlgn="b"/>
                      <a:endParaRPr lang="en-CA" sz="1800" b="0" i="0" u="none" strike="noStrike" dirty="0">
                        <a:solidFill>
                          <a:srgbClr val="000000"/>
                        </a:solidFill>
                        <a:effectLst/>
                        <a:latin typeface="Calibri" panose="020F0502020204030204" pitchFamily="34" charset="0"/>
                      </a:endParaRPr>
                    </a:p>
                  </a:txBody>
                  <a:tcPr marL="9020" marR="9020" marT="9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1800" b="0" i="0" u="none" strike="noStrike" dirty="0">
                          <a:solidFill>
                            <a:srgbClr val="000000"/>
                          </a:solidFill>
                          <a:effectLst/>
                          <a:latin typeface="Calibri" panose="020F0502020204030204" pitchFamily="34" charset="0"/>
                        </a:rPr>
                        <a:t>Without Vaccine Costs</a:t>
                      </a:r>
                    </a:p>
                  </a:txBody>
                  <a:tcPr marL="9020" marR="9020" marT="9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                                 11 </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                                    6 </a:t>
                      </a:r>
                    </a:p>
                  </a:txBody>
                  <a:tcPr marL="9398" marR="9398" marT="9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6"/>
                  </a:ext>
                </a:extLst>
              </a:tr>
              <a:tr h="587932">
                <a:tc row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2000" b="0" i="0" u="none" strike="noStrike" dirty="0">
                          <a:solidFill>
                            <a:srgbClr val="000000"/>
                          </a:solidFill>
                          <a:effectLst/>
                          <a:latin typeface="Calibri" panose="020F0502020204030204" pitchFamily="34" charset="0"/>
                        </a:rPr>
                        <a:t>NATIONAL SCALE UP-</a:t>
                      </a:r>
                      <a:r>
                        <a:rPr lang="en-CA" sz="2000" b="0" i="0" u="none" strike="noStrike" baseline="0" dirty="0">
                          <a:solidFill>
                            <a:srgbClr val="000000"/>
                          </a:solidFill>
                          <a:effectLst/>
                          <a:latin typeface="Calibri" panose="020F0502020204030204" pitchFamily="34" charset="0"/>
                        </a:rPr>
                        <a:t> ROUTINE</a:t>
                      </a:r>
                      <a:r>
                        <a:rPr lang="en-CA" sz="2000" b="0" i="0" u="none" strike="noStrike" dirty="0">
                          <a:solidFill>
                            <a:srgbClr val="000000"/>
                          </a:solidFill>
                          <a:effectLst/>
                          <a:latin typeface="Calibri" panose="020F0502020204030204" pitchFamily="34" charset="0"/>
                        </a:rPr>
                        <a:t> 9 YEARS</a:t>
                      </a:r>
                    </a:p>
                    <a:p>
                      <a:pPr algn="ctr" fontAlgn="b"/>
                      <a:endParaRPr lang="en-CA" sz="1600" b="0" i="0" u="none" strike="noStrike" dirty="0">
                        <a:solidFill>
                          <a:srgbClr val="000000"/>
                        </a:solidFill>
                        <a:effectLst/>
                        <a:latin typeface="Calibri" panose="020F0502020204030204" pitchFamily="34" charset="0"/>
                      </a:endParaRPr>
                    </a:p>
                  </a:txBody>
                  <a:tcPr marL="9020" marR="9020" marT="9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1800" b="0" i="0" u="none" strike="noStrike" dirty="0">
                          <a:solidFill>
                            <a:srgbClr val="000000"/>
                          </a:solidFill>
                          <a:effectLst/>
                          <a:latin typeface="Calibri" panose="020F0502020204030204" pitchFamily="34" charset="0"/>
                        </a:rPr>
                        <a:t>Include Vaccine Costs</a:t>
                      </a:r>
                    </a:p>
                  </a:txBody>
                  <a:tcPr marL="9020" marR="9020" marT="9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800" b="1" i="0" u="none" strike="noStrike" dirty="0">
                          <a:solidFill>
                            <a:srgbClr val="000000"/>
                          </a:solidFill>
                          <a:effectLst/>
                          <a:latin typeface="Calibri" panose="020F0502020204030204" pitchFamily="34" charset="0"/>
                        </a:rPr>
                        <a:t>4 </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800" b="1" i="0" u="none" strike="noStrike" dirty="0">
                          <a:solidFill>
                            <a:srgbClr val="000000"/>
                          </a:solidFill>
                          <a:effectLst/>
                          <a:latin typeface="Calibri" panose="020F0502020204030204" pitchFamily="34" charset="0"/>
                        </a:rPr>
                        <a:t>                                16 </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87932">
                <a:tc vMerge="1">
                  <a:txBody>
                    <a:bodyPr/>
                    <a:lstStyle/>
                    <a:p>
                      <a:pPr algn="l" fontAlgn="b"/>
                      <a:endParaRPr lang="en-CA" sz="1800" b="0" i="0" u="none" strike="noStrike" dirty="0">
                        <a:solidFill>
                          <a:srgbClr val="000000"/>
                        </a:solidFill>
                        <a:effectLst/>
                        <a:latin typeface="Calibri" panose="020F0502020204030204" pitchFamily="34" charset="0"/>
                      </a:endParaRPr>
                    </a:p>
                  </a:txBody>
                  <a:tcPr marL="9020" marR="9020" marT="9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1800" b="0" i="0" u="none" strike="noStrike" dirty="0">
                          <a:solidFill>
                            <a:srgbClr val="000000"/>
                          </a:solidFill>
                          <a:effectLst/>
                          <a:latin typeface="Calibri" panose="020F0502020204030204" pitchFamily="34" charset="0"/>
                        </a:rPr>
                        <a:t>Without Vaccine Costs</a:t>
                      </a:r>
                    </a:p>
                  </a:txBody>
                  <a:tcPr marL="9020" marR="9020" marT="90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  2 </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                                  4 </a:t>
                      </a:r>
                    </a:p>
                  </a:txBody>
                  <a:tcPr marL="9418" marR="9418" marT="9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74065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914401"/>
            <a:ext cx="9144000" cy="5943600"/>
          </a:xfrm>
        </p:spPr>
        <p:txBody>
          <a:bodyPr rtlCol="0">
            <a:normAutofit lnSpcReduction="10000"/>
          </a:bodyPr>
          <a:lstStyle/>
          <a:p>
            <a:pPr lvl="0"/>
            <a:r>
              <a:rPr lang="en-US" sz="2600" dirty="0"/>
              <a:t>Delivery of HPV vaccine into routine immunization is possible</a:t>
            </a:r>
          </a:p>
          <a:p>
            <a:pPr lvl="0"/>
            <a:endParaRPr lang="en-GB" sz="2600" dirty="0"/>
          </a:p>
          <a:p>
            <a:pPr lvl="0"/>
            <a:r>
              <a:rPr lang="en-US" sz="2600" dirty="0"/>
              <a:t>Continuous social mobilization and sensitization of community to create demand of HPV vaccine is mandatory for the success. </a:t>
            </a:r>
          </a:p>
          <a:p>
            <a:pPr lvl="0"/>
            <a:endParaRPr lang="en-GB" sz="2600" dirty="0"/>
          </a:p>
          <a:p>
            <a:pPr lvl="0"/>
            <a:r>
              <a:rPr lang="en-US" sz="2600" dirty="0"/>
              <a:t>Community Health workers can be used as platform for reaching out of school girls and hard to reach girls.</a:t>
            </a:r>
          </a:p>
          <a:p>
            <a:pPr lvl="0"/>
            <a:endParaRPr lang="en-GB" sz="2600" dirty="0"/>
          </a:p>
          <a:p>
            <a:pPr lvl="0"/>
            <a:r>
              <a:rPr lang="en-US" sz="2600" dirty="0"/>
              <a:t>Registration of girls before introduction of HPV vaccine made the delivery of vaccine easy and able to trace those who missed and also for second dose</a:t>
            </a:r>
          </a:p>
          <a:p>
            <a:pPr marL="0" indent="0">
              <a:buNone/>
            </a:pPr>
            <a:endParaRPr lang="en-GB" sz="2600" dirty="0"/>
          </a:p>
          <a:p>
            <a:pPr lvl="0"/>
            <a:r>
              <a:rPr lang="en-US" sz="2600" dirty="0"/>
              <a:t>High level political commitment is very crucial for the success of HPV vaccination.</a:t>
            </a:r>
            <a:endParaRPr lang="en-GB" sz="2600" dirty="0"/>
          </a:p>
          <a:p>
            <a:pPr>
              <a:defRPr/>
            </a:pPr>
            <a:endParaRPr lang="en-GB" dirty="0"/>
          </a:p>
        </p:txBody>
      </p:sp>
      <p:sp>
        <p:nvSpPr>
          <p:cNvPr id="4" name="Title 3"/>
          <p:cNvSpPr txBox="1">
            <a:spLocks/>
          </p:cNvSpPr>
          <p:nvPr/>
        </p:nvSpPr>
        <p:spPr>
          <a:xfrm>
            <a:off x="2628900" y="79308"/>
            <a:ext cx="6934200" cy="584775"/>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3200" b="1" dirty="0">
                <a:effectLst>
                  <a:outerShdw blurRad="38100" dist="38100" dir="2700000" algn="tl">
                    <a:srgbClr val="000000"/>
                  </a:outerShdw>
                </a:effectLst>
                <a:latin typeface="Arial" pitchFamily="34" charset="0"/>
              </a:rPr>
              <a:t>Lesson learnt ( Demo- project)</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396" y="6253"/>
            <a:ext cx="855663" cy="67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9642619" y="101982"/>
            <a:ext cx="1042441" cy="583188"/>
          </a:xfrm>
          <a:prstGeom prst="rect">
            <a:avLst/>
          </a:prstGeom>
        </p:spPr>
      </p:pic>
    </p:spTree>
    <p:extLst>
      <p:ext uri="{BB962C8B-B14F-4D97-AF65-F5344CB8AC3E}">
        <p14:creationId xmlns:p14="http://schemas.microsoft.com/office/powerpoint/2010/main" val="3993822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914401"/>
            <a:ext cx="9144000" cy="5943600"/>
          </a:xfrm>
        </p:spPr>
        <p:txBody>
          <a:bodyPr rtlCol="0">
            <a:normAutofit lnSpcReduction="10000"/>
          </a:bodyPr>
          <a:lstStyle/>
          <a:p>
            <a:pPr lvl="0"/>
            <a:r>
              <a:rPr lang="en-US" sz="2600" dirty="0"/>
              <a:t>Addition allowance is needed to conduct outreach in school and should be included in Council Comprehensive Health Plan.</a:t>
            </a:r>
          </a:p>
          <a:p>
            <a:pPr lvl="0"/>
            <a:endParaRPr lang="en-GB" sz="2600" dirty="0"/>
          </a:p>
          <a:p>
            <a:pPr lvl="0"/>
            <a:r>
              <a:rPr lang="en-US" sz="2600" dirty="0"/>
              <a:t>HPV vaccine should be in cooperated in  Routine Immunization  reporting tools and  be available at all level before introduction of HPV vaccine to avoid missing data</a:t>
            </a:r>
          </a:p>
          <a:p>
            <a:pPr lvl="0"/>
            <a:endParaRPr lang="en-GB" sz="2600" dirty="0"/>
          </a:p>
          <a:p>
            <a:pPr lvl="0"/>
            <a:r>
              <a:rPr lang="en-US" sz="2600" dirty="0"/>
              <a:t>Girls were not coming to Health Facilities for HPV vaccination</a:t>
            </a:r>
          </a:p>
          <a:p>
            <a:pPr marL="0" indent="0">
              <a:buNone/>
            </a:pPr>
            <a:r>
              <a:rPr lang="en-US" sz="2600" dirty="0"/>
              <a:t>  </a:t>
            </a:r>
            <a:endParaRPr lang="en-GB" sz="2600" dirty="0"/>
          </a:p>
          <a:p>
            <a:pPr lvl="0"/>
            <a:r>
              <a:rPr lang="en-US" sz="2600" dirty="0"/>
              <a:t>HPV vaccination Cards must be distributed to health facilities before introduction of HPV vaccine</a:t>
            </a:r>
          </a:p>
          <a:p>
            <a:pPr marL="0" indent="0">
              <a:buNone/>
            </a:pPr>
            <a:endParaRPr lang="en-GB" sz="2600" dirty="0"/>
          </a:p>
          <a:p>
            <a:pPr lvl="0"/>
            <a:r>
              <a:rPr lang="en-US" sz="2600" dirty="0"/>
              <a:t>HPV vaccination increase task to H/F service provider to visit school</a:t>
            </a:r>
            <a:endParaRPr lang="en-GB" sz="2600" dirty="0"/>
          </a:p>
          <a:p>
            <a:pPr marL="0" indent="0">
              <a:buNone/>
              <a:defRPr/>
            </a:pPr>
            <a:endParaRPr lang="en-GB" dirty="0">
              <a:cs typeface="Arial" pitchFamily="34" charset="0"/>
            </a:endParaRPr>
          </a:p>
        </p:txBody>
      </p:sp>
      <p:sp>
        <p:nvSpPr>
          <p:cNvPr id="4" name="Title 3"/>
          <p:cNvSpPr txBox="1">
            <a:spLocks/>
          </p:cNvSpPr>
          <p:nvPr/>
        </p:nvSpPr>
        <p:spPr>
          <a:xfrm>
            <a:off x="2628900" y="79308"/>
            <a:ext cx="6934200" cy="584775"/>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3200" b="1" dirty="0">
                <a:effectLst>
                  <a:outerShdw blurRad="38100" dist="38100" dir="2700000" algn="tl">
                    <a:srgbClr val="000000"/>
                  </a:outerShdw>
                </a:effectLst>
                <a:latin typeface="Arial" pitchFamily="34" charset="0"/>
              </a:rPr>
              <a:t>Lesson learnt ( Demo- project)</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396" y="6253"/>
            <a:ext cx="855663" cy="67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9642619" y="101982"/>
            <a:ext cx="1042441" cy="583188"/>
          </a:xfrm>
          <a:prstGeom prst="rect">
            <a:avLst/>
          </a:prstGeom>
        </p:spPr>
      </p:pic>
    </p:spTree>
    <p:extLst>
      <p:ext uri="{BB962C8B-B14F-4D97-AF65-F5344CB8AC3E}">
        <p14:creationId xmlns:p14="http://schemas.microsoft.com/office/powerpoint/2010/main" val="2200287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914401"/>
            <a:ext cx="9144000" cy="5943600"/>
          </a:xfrm>
        </p:spPr>
        <p:txBody>
          <a:bodyPr rtlCol="0">
            <a:normAutofit/>
          </a:bodyPr>
          <a:lstStyle/>
          <a:p>
            <a:r>
              <a:rPr lang="en-US" dirty="0"/>
              <a:t>Distribution of HPV vaccines can be done with other antigens to the districts and health facilities using</a:t>
            </a:r>
          </a:p>
          <a:p>
            <a:pPr lvl="1"/>
            <a:r>
              <a:rPr lang="en-US" dirty="0"/>
              <a:t>Normal distribution matrix and </a:t>
            </a:r>
          </a:p>
          <a:p>
            <a:pPr lvl="1"/>
            <a:r>
              <a:rPr lang="en-US" dirty="0"/>
              <a:t>Vaccine should available in the country to avoid stock out of vaccine which lead to lower coverage.</a:t>
            </a:r>
            <a:endParaRPr lang="en-GB" dirty="0"/>
          </a:p>
          <a:p>
            <a:pPr lvl="1"/>
            <a:endParaRPr lang="en-GB" dirty="0"/>
          </a:p>
          <a:p>
            <a:pPr marL="0" indent="0">
              <a:buNone/>
              <a:defRPr/>
            </a:pPr>
            <a:endParaRPr lang="en-GB" dirty="0">
              <a:cs typeface="Arial" pitchFamily="34" charset="0"/>
            </a:endParaRPr>
          </a:p>
        </p:txBody>
      </p:sp>
      <p:sp>
        <p:nvSpPr>
          <p:cNvPr id="4" name="Title 3"/>
          <p:cNvSpPr txBox="1">
            <a:spLocks/>
          </p:cNvSpPr>
          <p:nvPr/>
        </p:nvSpPr>
        <p:spPr>
          <a:xfrm>
            <a:off x="2628900" y="79308"/>
            <a:ext cx="6934200" cy="584775"/>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3200" b="1" dirty="0">
                <a:effectLst>
                  <a:outerShdw blurRad="38100" dist="38100" dir="2700000" algn="tl">
                    <a:srgbClr val="000000"/>
                  </a:outerShdw>
                </a:effectLst>
                <a:latin typeface="Arial" pitchFamily="34" charset="0"/>
              </a:rPr>
              <a:t>Lesson learnt ( Demo- project)</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396" y="6253"/>
            <a:ext cx="855663" cy="67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9642619" y="101982"/>
            <a:ext cx="1042441" cy="583188"/>
          </a:xfrm>
          <a:prstGeom prst="rect">
            <a:avLst/>
          </a:prstGeom>
        </p:spPr>
      </p:pic>
    </p:spTree>
    <p:extLst>
      <p:ext uri="{BB962C8B-B14F-4D97-AF65-F5344CB8AC3E}">
        <p14:creationId xmlns:p14="http://schemas.microsoft.com/office/powerpoint/2010/main" val="2347711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Content Placeholder 3" descr="d:\users\mko\Desktop\Tanzania\Photos\Hai\IMG_0059.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223035" y="3429001"/>
            <a:ext cx="3669731" cy="3032125"/>
          </a:xfrm>
        </p:spPr>
      </p:pic>
      <p:sp>
        <p:nvSpPr>
          <p:cNvPr id="4" name="Title 3"/>
          <p:cNvSpPr txBox="1">
            <a:spLocks/>
          </p:cNvSpPr>
          <p:nvPr/>
        </p:nvSpPr>
        <p:spPr>
          <a:xfrm>
            <a:off x="2590800" y="1624711"/>
            <a:ext cx="6934200" cy="584775"/>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3200" b="1" dirty="0">
                <a:effectLst>
                  <a:outerShdw blurRad="38100" dist="38100" dir="2700000" algn="tl">
                    <a:srgbClr val="000000"/>
                  </a:outerShdw>
                </a:effectLst>
              </a:rPr>
              <a:t>Thank you</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396" y="6253"/>
            <a:ext cx="855663" cy="67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9642619" y="101982"/>
            <a:ext cx="1042441" cy="583188"/>
          </a:xfrm>
          <a:prstGeom prst="rect">
            <a:avLst/>
          </a:prstGeom>
        </p:spPr>
      </p:pic>
    </p:spTree>
    <p:extLst>
      <p:ext uri="{BB962C8B-B14F-4D97-AF65-F5344CB8AC3E}">
        <p14:creationId xmlns:p14="http://schemas.microsoft.com/office/powerpoint/2010/main" val="1657845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928"/>
            <a:ext cx="9144000" cy="1013337"/>
          </a:xfrm>
          <a:solidFill>
            <a:srgbClr val="00B0F0"/>
          </a:solidFill>
        </p:spPr>
        <p:txBody>
          <a:bodyPr/>
          <a:lstStyle/>
          <a:p>
            <a:r>
              <a:rPr lang="en-US" dirty="0">
                <a:solidFill>
                  <a:schemeClr val="bg1"/>
                </a:solidFill>
              </a:rPr>
              <a:t>Methods</a:t>
            </a:r>
          </a:p>
        </p:txBody>
      </p:sp>
      <p:sp>
        <p:nvSpPr>
          <p:cNvPr id="3" name="Content Placeholder 2"/>
          <p:cNvSpPr>
            <a:spLocks noGrp="1"/>
          </p:cNvSpPr>
          <p:nvPr>
            <p:ph idx="1"/>
          </p:nvPr>
        </p:nvSpPr>
        <p:spPr>
          <a:xfrm>
            <a:off x="1752600" y="1600200"/>
            <a:ext cx="8610600" cy="5029200"/>
          </a:xfrm>
        </p:spPr>
        <p:txBody>
          <a:bodyPr/>
          <a:lstStyle/>
          <a:p>
            <a:r>
              <a:rPr lang="en-US" dirty="0"/>
              <a:t>Different approach will be used;</a:t>
            </a:r>
          </a:p>
          <a:p>
            <a:pPr lvl="1"/>
            <a:r>
              <a:rPr lang="en-US" dirty="0"/>
              <a:t>Presentation</a:t>
            </a:r>
          </a:p>
          <a:p>
            <a:pPr lvl="1"/>
            <a:r>
              <a:rPr lang="en-US" dirty="0"/>
              <a:t>Region group works</a:t>
            </a:r>
          </a:p>
          <a:p>
            <a:pPr lvl="1"/>
            <a:r>
              <a:rPr lang="en-US" dirty="0"/>
              <a:t>Discussion</a:t>
            </a: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9364" y="-103909"/>
            <a:ext cx="1330036" cy="119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7236" y="6928"/>
            <a:ext cx="1295400" cy="10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821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B6FD6-8C14-418E-A432-A6EE13C9A0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48D7AA-5107-4683-B6E5-92E4E2BF81D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95626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364746"/>
            <a:ext cx="12192000" cy="1621914"/>
          </a:xfrm>
          <a:solidFill>
            <a:srgbClr val="00B0F0"/>
          </a:solidFill>
        </p:spPr>
        <p:txBody>
          <a:bodyPr>
            <a:normAutofit/>
          </a:bodyPr>
          <a:lstStyle/>
          <a:p>
            <a:r>
              <a:rPr lang="en-US" sz="3483" dirty="0"/>
              <a:t>HPV and IPV introduction and Microplanning Workshop</a:t>
            </a:r>
          </a:p>
        </p:txBody>
      </p:sp>
      <p:sp>
        <p:nvSpPr>
          <p:cNvPr id="3" name="Subtitle 2"/>
          <p:cNvSpPr>
            <a:spLocks noGrp="1"/>
          </p:cNvSpPr>
          <p:nvPr>
            <p:ph type="subTitle" idx="1"/>
          </p:nvPr>
        </p:nvSpPr>
        <p:spPr>
          <a:xfrm>
            <a:off x="1149600" y="3707671"/>
            <a:ext cx="9892800" cy="627008"/>
          </a:xfrm>
          <a:solidFill>
            <a:srgbClr val="92D050"/>
          </a:solidFill>
        </p:spPr>
        <p:txBody>
          <a:bodyPr>
            <a:noAutofit/>
          </a:bodyPr>
          <a:lstStyle/>
          <a:p>
            <a:r>
              <a:rPr lang="en-GB" b="1" dirty="0">
                <a:solidFill>
                  <a:schemeClr val="bg1"/>
                </a:solidFill>
              </a:rPr>
              <a:t>HPV NATIONAL INTRODUCTION</a:t>
            </a:r>
            <a:endParaRPr lang="en-US" dirty="0">
              <a:solidFill>
                <a:schemeClr val="bg1"/>
              </a:solidFill>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254" y="130721"/>
            <a:ext cx="1253297" cy="112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08656" y="298605"/>
            <a:ext cx="8824091" cy="810957"/>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322" dirty="0"/>
              <a:t>MINISTRY OF HEALTH,COMMUNITY DEVELOPMENT, GENDER, ELDERLY AND CHILDREN</a:t>
            </a:r>
          </a:p>
          <a:p>
            <a:pPr algn="ctr">
              <a:defRPr/>
            </a:pPr>
            <a:endParaRPr lang="en-US" sz="1742" dirty="0"/>
          </a:p>
        </p:txBody>
      </p:sp>
      <p:pic>
        <p:nvPicPr>
          <p:cNvPr id="7" name="Picture 6"/>
          <p:cNvPicPr>
            <a:picLocks noChangeAspect="1"/>
          </p:cNvPicPr>
          <p:nvPr/>
        </p:nvPicPr>
        <p:blipFill>
          <a:blip r:embed="rId3"/>
          <a:stretch>
            <a:fillRect/>
          </a:stretch>
        </p:blipFill>
        <p:spPr>
          <a:xfrm>
            <a:off x="10935646" y="114237"/>
            <a:ext cx="1256355" cy="979131"/>
          </a:xfrm>
          <a:prstGeom prst="rect">
            <a:avLst/>
          </a:prstGeom>
        </p:spPr>
      </p:pic>
      <p:graphicFrame>
        <p:nvGraphicFramePr>
          <p:cNvPr id="5" name="Table 4"/>
          <p:cNvGraphicFramePr>
            <a:graphicFrameLocks noGrp="1"/>
          </p:cNvGraphicFramePr>
          <p:nvPr/>
        </p:nvGraphicFramePr>
        <p:xfrm>
          <a:off x="3796969" y="5658363"/>
          <a:ext cx="3831718" cy="487673"/>
        </p:xfrm>
        <a:graphic>
          <a:graphicData uri="http://schemas.openxmlformats.org/drawingml/2006/table">
            <a:tbl>
              <a:tblPr firstRow="1" bandRow="1">
                <a:tableStyleId>{5C22544A-7EE6-4342-B048-85BDC9FD1C3A}</a:tableStyleId>
              </a:tblPr>
              <a:tblGrid>
                <a:gridCol w="3831718">
                  <a:extLst>
                    <a:ext uri="{9D8B030D-6E8A-4147-A177-3AD203B41FA5}">
                      <a16:colId xmlns:a16="http://schemas.microsoft.com/office/drawing/2014/main" val="20000"/>
                    </a:ext>
                  </a:extLst>
                </a:gridCol>
              </a:tblGrid>
              <a:tr h="487673">
                <a:tc>
                  <a:txBody>
                    <a:bodyPr/>
                    <a:lstStyle/>
                    <a:p>
                      <a:pPr algn="ctr"/>
                      <a:r>
                        <a:rPr lang="en-US" sz="1900" dirty="0"/>
                        <a:t>22</a:t>
                      </a:r>
                      <a:r>
                        <a:rPr lang="en-US" sz="1900" baseline="30000" dirty="0"/>
                        <a:t>nd</a:t>
                      </a:r>
                      <a:r>
                        <a:rPr lang="en-US" sz="1900" baseline="0" dirty="0"/>
                        <a:t> </a:t>
                      </a:r>
                      <a:r>
                        <a:rPr lang="en-US" sz="1900" dirty="0"/>
                        <a:t>January 2018</a:t>
                      </a:r>
                    </a:p>
                  </a:txBody>
                  <a:tcPr marL="88468" marR="88468" marT="44234" marB="44234"/>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86240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2349"/>
            <a:ext cx="12192000" cy="1105850"/>
          </a:xfrm>
          <a:solidFill>
            <a:srgbClr val="00B0F0"/>
          </a:solidFill>
        </p:spPr>
        <p:txBody>
          <a:bodyPr>
            <a:normAutofit/>
          </a:bodyPr>
          <a:lstStyle/>
          <a:p>
            <a:r>
              <a:rPr lang="en-US" b="1" dirty="0">
                <a:solidFill>
                  <a:schemeClr val="bg1"/>
                </a:solidFill>
              </a:rPr>
              <a:t>HPV Introduction in Tanzania</a:t>
            </a:r>
          </a:p>
        </p:txBody>
      </p:sp>
      <p:sp>
        <p:nvSpPr>
          <p:cNvPr id="3" name="Content Placeholder 2"/>
          <p:cNvSpPr>
            <a:spLocks noGrp="1"/>
          </p:cNvSpPr>
          <p:nvPr>
            <p:ph idx="1"/>
          </p:nvPr>
        </p:nvSpPr>
        <p:spPr>
          <a:xfrm>
            <a:off x="1010265" y="1659641"/>
            <a:ext cx="10572136" cy="4378861"/>
          </a:xfrm>
        </p:spPr>
        <p:txBody>
          <a:bodyPr>
            <a:normAutofit/>
          </a:bodyPr>
          <a:lstStyle/>
          <a:p>
            <a:pPr>
              <a:buFont typeface="Wingdings" panose="05000000000000000000" pitchFamily="2" charset="2"/>
              <a:buChar char="q"/>
            </a:pPr>
            <a:r>
              <a:rPr lang="en-US" dirty="0"/>
              <a:t> </a:t>
            </a:r>
            <a:r>
              <a:rPr lang="en-US" sz="3483" dirty="0"/>
              <a:t>Goal is to achieve coverage of 80% with 2 doses in 2018</a:t>
            </a:r>
          </a:p>
          <a:p>
            <a:pPr>
              <a:buFont typeface="Wingdings" panose="05000000000000000000" pitchFamily="2" charset="2"/>
              <a:buChar char="q"/>
            </a:pPr>
            <a:r>
              <a:rPr lang="en-GB" sz="3483" dirty="0"/>
              <a:t> Introduction will be done 2</a:t>
            </a:r>
            <a:r>
              <a:rPr lang="en-GB" sz="3483" baseline="30000" dirty="0"/>
              <a:t>nd</a:t>
            </a:r>
            <a:r>
              <a:rPr lang="en-GB" sz="3483" dirty="0"/>
              <a:t> April 2018</a:t>
            </a:r>
            <a:endParaRPr lang="en-US" sz="3483" dirty="0"/>
          </a:p>
          <a:p>
            <a:pPr>
              <a:buFont typeface="Wingdings" panose="05000000000000000000" pitchFamily="2" charset="2"/>
              <a:buChar char="q"/>
            </a:pPr>
            <a:r>
              <a:rPr lang="en-US" sz="3483" dirty="0"/>
              <a:t> First dose will be given April 2018</a:t>
            </a:r>
          </a:p>
          <a:p>
            <a:pPr>
              <a:buFont typeface="Wingdings" panose="05000000000000000000" pitchFamily="2" charset="2"/>
              <a:buChar char="q"/>
            </a:pPr>
            <a:r>
              <a:rPr lang="en-US" sz="3483" dirty="0"/>
              <a:t> Second dose will be given after six months</a:t>
            </a:r>
          </a:p>
          <a:p>
            <a:pPr>
              <a:buFont typeface="Wingdings" panose="05000000000000000000" pitchFamily="2" charset="2"/>
              <a:buChar char="q"/>
            </a:pPr>
            <a:r>
              <a:rPr lang="en-US" sz="3483" dirty="0"/>
              <a:t>Enrollment will start immediately to get a clear target</a:t>
            </a: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83" y="122349"/>
            <a:ext cx="1235951" cy="110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0935646" y="114237"/>
            <a:ext cx="1256355" cy="1113962"/>
          </a:xfrm>
          <a:prstGeom prst="rect">
            <a:avLst/>
          </a:prstGeom>
        </p:spPr>
      </p:pic>
    </p:spTree>
    <p:extLst>
      <p:ext uri="{BB962C8B-B14F-4D97-AF65-F5344CB8AC3E}">
        <p14:creationId xmlns:p14="http://schemas.microsoft.com/office/powerpoint/2010/main" val="10623079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1449"/>
            <a:ext cx="12192000" cy="1105850"/>
          </a:xfrm>
          <a:solidFill>
            <a:srgbClr val="00B0F0"/>
          </a:solidFill>
        </p:spPr>
        <p:txBody>
          <a:bodyPr>
            <a:normAutofit/>
          </a:bodyPr>
          <a:lstStyle/>
          <a:p>
            <a:pPr lvl="1" algn="ctr" rtl="0">
              <a:spcBef>
                <a:spcPct val="0"/>
              </a:spcBef>
            </a:pPr>
            <a:r>
              <a:rPr lang="en-US" sz="3870" b="1" dirty="0">
                <a:solidFill>
                  <a:schemeClr val="bg1"/>
                </a:solidFill>
                <a:latin typeface="+mn-lt"/>
              </a:rPr>
              <a:t>HPV Delivery Strategy</a:t>
            </a:r>
            <a:endParaRPr lang="en-US" sz="3870" dirty="0">
              <a:solidFill>
                <a:schemeClr val="bg1"/>
              </a:solidFill>
              <a:latin typeface="+mn-l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GB" dirty="0"/>
              <a:t> Delivery will be </a:t>
            </a:r>
            <a:r>
              <a:rPr lang="en-GB" b="1" dirty="0"/>
              <a:t>THE ROUTINE IMMUNIZATION STRATEGY</a:t>
            </a:r>
          </a:p>
          <a:p>
            <a:pPr>
              <a:buFont typeface="Wingdings" panose="05000000000000000000" pitchFamily="2" charset="2"/>
              <a:buChar char="q"/>
            </a:pPr>
            <a:r>
              <a:rPr lang="en-GB" dirty="0"/>
              <a:t> Health Facilities will be the main point of provision of the vaccine</a:t>
            </a:r>
          </a:p>
          <a:p>
            <a:pPr marL="0" indent="0">
              <a:buNone/>
            </a:pPr>
            <a:r>
              <a:rPr lang="en-GB" dirty="0"/>
              <a:t>       → As other antigens in the routine immunization services</a:t>
            </a:r>
          </a:p>
          <a:p>
            <a:pPr>
              <a:buFont typeface="Wingdings" panose="05000000000000000000" pitchFamily="2" charset="2"/>
              <a:buChar char="q"/>
            </a:pPr>
            <a:r>
              <a:rPr lang="en-GB" dirty="0"/>
              <a:t> Vaccine will be available on a continuous basis every day of the year.</a:t>
            </a:r>
          </a:p>
          <a:p>
            <a:pPr>
              <a:buFont typeface="Wingdings" panose="05000000000000000000" pitchFamily="2" charset="2"/>
              <a:buChar char="q"/>
            </a:pPr>
            <a:r>
              <a:rPr lang="en-GB" dirty="0"/>
              <a:t> Eligible girls may be vaccinated either at health facility, outreach posts, mobile clinics or schools</a:t>
            </a:r>
          </a:p>
          <a:p>
            <a:pPr>
              <a:buFont typeface="Wingdings" panose="05000000000000000000" pitchFamily="2" charset="2"/>
              <a:buChar char="q"/>
            </a:pPr>
            <a:endParaRPr lang="en-GB" dirty="0"/>
          </a:p>
          <a:p>
            <a:pPr marL="0" indent="0">
              <a:buNone/>
            </a:pPr>
            <a:endParaRPr lang="en-US"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83" y="122349"/>
            <a:ext cx="1235951" cy="110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0935646" y="114237"/>
            <a:ext cx="1256355" cy="1113962"/>
          </a:xfrm>
          <a:prstGeom prst="rect">
            <a:avLst/>
          </a:prstGeom>
        </p:spPr>
      </p:pic>
    </p:spTree>
    <p:extLst>
      <p:ext uri="{BB962C8B-B14F-4D97-AF65-F5344CB8AC3E}">
        <p14:creationId xmlns:p14="http://schemas.microsoft.com/office/powerpoint/2010/main" val="3319264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1449"/>
            <a:ext cx="12192000" cy="1105850"/>
          </a:xfrm>
          <a:solidFill>
            <a:srgbClr val="00B0F0"/>
          </a:solidFill>
        </p:spPr>
        <p:txBody>
          <a:bodyPr>
            <a:normAutofit/>
          </a:bodyPr>
          <a:lstStyle/>
          <a:p>
            <a:pPr lvl="1" algn="ctr" rtl="0">
              <a:spcBef>
                <a:spcPct val="0"/>
              </a:spcBef>
            </a:pPr>
            <a:r>
              <a:rPr lang="en-US" sz="3870" b="1" dirty="0">
                <a:solidFill>
                  <a:schemeClr val="bg1"/>
                </a:solidFill>
                <a:latin typeface="+mn-lt"/>
              </a:rPr>
              <a:t>HPV Delivery Strategy</a:t>
            </a:r>
            <a:endParaRPr lang="en-US" sz="3870" dirty="0">
              <a:solidFill>
                <a:schemeClr val="bg1"/>
              </a:solidFill>
              <a:latin typeface="+mn-l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GB" dirty="0"/>
              <a:t> </a:t>
            </a:r>
            <a:r>
              <a:rPr lang="en-GB" b="1" dirty="0"/>
              <a:t>JOINT PLANNING </a:t>
            </a:r>
            <a:r>
              <a:rPr lang="en-GB" dirty="0"/>
              <a:t>between Health facilities, Schools and Communities within the catchment area is </a:t>
            </a:r>
            <a:r>
              <a:rPr lang="en-GB" b="1" dirty="0"/>
              <a:t>IMPORTANT. </a:t>
            </a:r>
          </a:p>
          <a:p>
            <a:pPr>
              <a:buFont typeface="Wingdings" panose="05000000000000000000" pitchFamily="2" charset="2"/>
              <a:buChar char="q"/>
            </a:pPr>
            <a:r>
              <a:rPr lang="en-GB" dirty="0"/>
              <a:t> Outreach services will be implemented as part of routine immunization services </a:t>
            </a:r>
          </a:p>
          <a:p>
            <a:pPr>
              <a:buFont typeface="Wingdings" panose="05000000000000000000" pitchFamily="2" charset="2"/>
              <a:buChar char="q"/>
            </a:pPr>
            <a:r>
              <a:rPr lang="en-GB" dirty="0"/>
              <a:t> Schools will be used as outreach posts to reach girls who are going to school. </a:t>
            </a:r>
          </a:p>
          <a:p>
            <a:pPr>
              <a:buFont typeface="Wingdings" panose="05000000000000000000" pitchFamily="2" charset="2"/>
              <a:buChar char="q"/>
            </a:pPr>
            <a:r>
              <a:rPr lang="en-GB" dirty="0"/>
              <a:t>Girls out of school will be reached by fixed session or community outreach</a:t>
            </a:r>
            <a:endParaRPr lang="en-US" dirty="0"/>
          </a:p>
          <a:p>
            <a:endParaRPr lang="en-US"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83" y="122349"/>
            <a:ext cx="1235951" cy="110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0935646" y="114237"/>
            <a:ext cx="1256355" cy="1113962"/>
          </a:xfrm>
          <a:prstGeom prst="rect">
            <a:avLst/>
          </a:prstGeom>
        </p:spPr>
      </p:pic>
    </p:spTree>
    <p:extLst>
      <p:ext uri="{BB962C8B-B14F-4D97-AF65-F5344CB8AC3E}">
        <p14:creationId xmlns:p14="http://schemas.microsoft.com/office/powerpoint/2010/main" val="4037096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1449"/>
            <a:ext cx="12192000" cy="1105850"/>
          </a:xfrm>
          <a:solidFill>
            <a:srgbClr val="00B0F0"/>
          </a:solidFill>
        </p:spPr>
        <p:txBody>
          <a:bodyPr>
            <a:normAutofit/>
          </a:bodyPr>
          <a:lstStyle/>
          <a:p>
            <a:pPr lvl="1" algn="ctr" rtl="0">
              <a:spcBef>
                <a:spcPct val="0"/>
              </a:spcBef>
            </a:pPr>
            <a:r>
              <a:rPr lang="en-GB" sz="4644" b="1" dirty="0">
                <a:solidFill>
                  <a:schemeClr val="bg1"/>
                </a:solidFill>
              </a:rPr>
              <a:t>Eligibility</a:t>
            </a:r>
            <a:endParaRPr lang="en-US" sz="4644" dirty="0">
              <a:solidFill>
                <a:schemeClr val="bg1"/>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GB" dirty="0"/>
              <a:t> In the first year and second year (2018 &amp; 2019) of introduction upper age cohort – 14 years</a:t>
            </a:r>
          </a:p>
          <a:p>
            <a:pPr>
              <a:buFont typeface="Wingdings" panose="05000000000000000000" pitchFamily="2" charset="2"/>
              <a:buChar char="q"/>
            </a:pPr>
            <a:r>
              <a:rPr lang="en-GB" i="1" dirty="0"/>
              <a:t>Subsequent year eligible girls will be 9 to 14 years of age. </a:t>
            </a:r>
          </a:p>
          <a:p>
            <a:pPr marL="0" indent="0">
              <a:buNone/>
            </a:pPr>
            <a:r>
              <a:rPr lang="en-GB" dirty="0"/>
              <a:t>    → </a:t>
            </a:r>
            <a:r>
              <a:rPr lang="en-GB" i="1" dirty="0"/>
              <a:t>Pending Global Availability of vaccine</a:t>
            </a:r>
          </a:p>
          <a:p>
            <a:pPr>
              <a:buFont typeface="Wingdings" panose="05000000000000000000" pitchFamily="2" charset="2"/>
              <a:buChar char="q"/>
            </a:pPr>
            <a:r>
              <a:rPr lang="en-GB" dirty="0"/>
              <a:t> </a:t>
            </a:r>
            <a:r>
              <a:rPr lang="en-GB" i="1" dirty="0"/>
              <a:t>In subsequent years single age cohort of 9 years old girls will be vaccinated</a:t>
            </a:r>
            <a:r>
              <a:rPr lang="en-GB" dirty="0"/>
              <a:t>. </a:t>
            </a:r>
          </a:p>
          <a:p>
            <a:pPr>
              <a:buFont typeface="Wingdings" panose="05000000000000000000" pitchFamily="2" charset="2"/>
              <a:buChar char="q"/>
            </a:pPr>
            <a:r>
              <a:rPr lang="en-GB" dirty="0"/>
              <a:t> Girls will be vaccinated based on the age at the time of the first dose, using the </a:t>
            </a:r>
            <a:r>
              <a:rPr lang="en-GB" b="1" dirty="0"/>
              <a:t>DATE OF BIRTH OF THE GIRL – AT LEAST THE MONTH AND THE YEAR.</a:t>
            </a:r>
            <a:endParaRPr lang="en-US" b="1" dirty="0"/>
          </a:p>
          <a:p>
            <a:pPr marL="0" indent="0">
              <a:buNone/>
            </a:pPr>
            <a:endParaRPr lang="en-US"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83" y="122349"/>
            <a:ext cx="1235951" cy="110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0935646" y="114237"/>
            <a:ext cx="1256355" cy="1113962"/>
          </a:xfrm>
          <a:prstGeom prst="rect">
            <a:avLst/>
          </a:prstGeom>
        </p:spPr>
      </p:pic>
    </p:spTree>
    <p:extLst>
      <p:ext uri="{BB962C8B-B14F-4D97-AF65-F5344CB8AC3E}">
        <p14:creationId xmlns:p14="http://schemas.microsoft.com/office/powerpoint/2010/main" val="2228565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1449"/>
            <a:ext cx="12192000" cy="1105850"/>
          </a:xfrm>
          <a:solidFill>
            <a:srgbClr val="00B0F0"/>
          </a:solidFill>
        </p:spPr>
        <p:txBody>
          <a:bodyPr>
            <a:normAutofit/>
          </a:bodyPr>
          <a:lstStyle/>
          <a:p>
            <a:pPr lvl="1" algn="ctr" rtl="0">
              <a:spcBef>
                <a:spcPct val="0"/>
              </a:spcBef>
            </a:pPr>
            <a:r>
              <a:rPr lang="en-GB" sz="3870" b="1" dirty="0">
                <a:solidFill>
                  <a:schemeClr val="bg1"/>
                </a:solidFill>
              </a:rPr>
              <a:t>Intensified routine immunization</a:t>
            </a:r>
            <a:endParaRPr lang="en-US" sz="3870" dirty="0">
              <a:solidFill>
                <a:schemeClr val="bg1"/>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GB" dirty="0"/>
              <a:t> Two months in the years will be specified as Intensified HPV routine Immunization. </a:t>
            </a:r>
          </a:p>
          <a:p>
            <a:pPr>
              <a:buFont typeface="Wingdings" panose="05000000000000000000" pitchFamily="2" charset="2"/>
              <a:buChar char="q"/>
            </a:pPr>
            <a:r>
              <a:rPr lang="en-GB" dirty="0"/>
              <a:t>The first month will be in the first half of the year and the second month will be second half of the year</a:t>
            </a:r>
          </a:p>
          <a:p>
            <a:pPr>
              <a:buFont typeface="Wingdings" panose="05000000000000000000" pitchFamily="2" charset="2"/>
              <a:buChar char="q"/>
            </a:pPr>
            <a:r>
              <a:rPr lang="en-GB" dirty="0"/>
              <a:t> Minimum interval is six months. </a:t>
            </a:r>
          </a:p>
          <a:p>
            <a:pPr>
              <a:buFont typeface="Wingdings" panose="05000000000000000000" pitchFamily="2" charset="2"/>
              <a:buChar char="q"/>
            </a:pPr>
            <a:r>
              <a:rPr lang="en-GB" b="1" dirty="0"/>
              <a:t>DECISION WILL BE DECIDED BY THE DISTRICT IN CONSULTATION WITH REGION DEPENDING ON THE SOCIAL ENVIRONMENT IN THE REGION</a:t>
            </a:r>
            <a:r>
              <a:rPr lang="en-GB" dirty="0"/>
              <a:t>.</a:t>
            </a:r>
            <a:endParaRPr lang="en-US"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83" y="122349"/>
            <a:ext cx="1235951" cy="110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0935646" y="114237"/>
            <a:ext cx="1256355" cy="1113962"/>
          </a:xfrm>
          <a:prstGeom prst="rect">
            <a:avLst/>
          </a:prstGeom>
        </p:spPr>
      </p:pic>
    </p:spTree>
    <p:extLst>
      <p:ext uri="{BB962C8B-B14F-4D97-AF65-F5344CB8AC3E}">
        <p14:creationId xmlns:p14="http://schemas.microsoft.com/office/powerpoint/2010/main" val="2906574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2349"/>
            <a:ext cx="12192000" cy="1105850"/>
          </a:xfrm>
          <a:solidFill>
            <a:srgbClr val="00B0F0"/>
          </a:solidFill>
        </p:spPr>
        <p:txBody>
          <a:bodyPr>
            <a:normAutofit/>
          </a:bodyPr>
          <a:lstStyle/>
          <a:p>
            <a:pPr lvl="1" algn="ctr" rtl="0">
              <a:spcBef>
                <a:spcPct val="0"/>
              </a:spcBef>
            </a:pPr>
            <a:r>
              <a:rPr lang="en-GB" sz="3483" b="1" dirty="0">
                <a:solidFill>
                  <a:schemeClr val="bg1"/>
                </a:solidFill>
              </a:rPr>
              <a:t>Pre implementation activities</a:t>
            </a:r>
            <a:endParaRPr lang="en-US" sz="3483" dirty="0">
              <a:solidFill>
                <a:schemeClr val="bg1"/>
              </a:solidFill>
            </a:endParaRPr>
          </a:p>
        </p:txBody>
      </p:sp>
      <p:sp>
        <p:nvSpPr>
          <p:cNvPr id="3" name="Content Placeholder 2"/>
          <p:cNvSpPr>
            <a:spLocks noGrp="1"/>
          </p:cNvSpPr>
          <p:nvPr>
            <p:ph idx="1"/>
          </p:nvPr>
        </p:nvSpPr>
        <p:spPr/>
        <p:txBody>
          <a:bodyPr/>
          <a:lstStyle/>
          <a:p>
            <a:pPr>
              <a:buFont typeface="Wingdings" panose="05000000000000000000" pitchFamily="2" charset="2"/>
              <a:buChar char="q"/>
            </a:pPr>
            <a:r>
              <a:rPr lang="en-GB" dirty="0"/>
              <a:t> Development of Introduction Guideline</a:t>
            </a:r>
            <a:endParaRPr lang="en-US" dirty="0"/>
          </a:p>
          <a:p>
            <a:pPr>
              <a:buFont typeface="Wingdings" panose="05000000000000000000" pitchFamily="2" charset="2"/>
              <a:buChar char="q"/>
            </a:pPr>
            <a:r>
              <a:rPr lang="en-US" dirty="0"/>
              <a:t> </a:t>
            </a:r>
            <a:r>
              <a:rPr lang="en-GB" dirty="0"/>
              <a:t>Advocacy and sensitization (Important to start now)</a:t>
            </a:r>
            <a:endParaRPr lang="en-US" dirty="0"/>
          </a:p>
          <a:p>
            <a:pPr>
              <a:buFont typeface="Wingdings" panose="05000000000000000000" pitchFamily="2" charset="2"/>
              <a:buChar char="q"/>
            </a:pPr>
            <a:r>
              <a:rPr lang="en-US" dirty="0"/>
              <a:t> </a:t>
            </a:r>
            <a:r>
              <a:rPr lang="en-GB" dirty="0"/>
              <a:t>Cascaded trainings</a:t>
            </a:r>
            <a:endParaRPr lang="en-US" dirty="0"/>
          </a:p>
          <a:p>
            <a:pPr>
              <a:buFont typeface="Wingdings" panose="05000000000000000000" pitchFamily="2" charset="2"/>
              <a:buChar char="q"/>
            </a:pPr>
            <a:r>
              <a:rPr lang="en-US" dirty="0"/>
              <a:t> </a:t>
            </a:r>
            <a:r>
              <a:rPr lang="en-GB" dirty="0"/>
              <a:t>Health facilities micro plans</a:t>
            </a:r>
            <a:endParaRPr lang="en-US" dirty="0"/>
          </a:p>
          <a:p>
            <a:pPr>
              <a:buFont typeface="Wingdings" panose="05000000000000000000" pitchFamily="2" charset="2"/>
              <a:buChar char="q"/>
            </a:pPr>
            <a:r>
              <a:rPr lang="en-US" dirty="0"/>
              <a:t> </a:t>
            </a:r>
            <a:r>
              <a:rPr lang="en-GB" dirty="0"/>
              <a:t>Registration of eligible girls</a:t>
            </a:r>
            <a:endParaRPr lang="en-US" dirty="0"/>
          </a:p>
          <a:p>
            <a:pPr>
              <a:buFont typeface="Wingdings" panose="05000000000000000000" pitchFamily="2" charset="2"/>
              <a:buChar char="q"/>
            </a:pPr>
            <a:r>
              <a:rPr lang="en-GB" dirty="0"/>
              <a:t>Parents/community meetings</a:t>
            </a:r>
            <a:endParaRPr lang="en-US" dirty="0"/>
          </a:p>
          <a:p>
            <a:pPr>
              <a:buFont typeface="Wingdings" panose="05000000000000000000" pitchFamily="2" charset="2"/>
              <a:buChar char="q"/>
            </a:pPr>
            <a:r>
              <a:rPr lang="en-GB" dirty="0"/>
              <a:t>Distribution of bundled vaccines</a:t>
            </a:r>
            <a:endParaRPr lang="en-US"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83" y="122349"/>
            <a:ext cx="1235951" cy="110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0935646" y="114237"/>
            <a:ext cx="1256355" cy="1113962"/>
          </a:xfrm>
          <a:prstGeom prst="rect">
            <a:avLst/>
          </a:prstGeom>
        </p:spPr>
      </p:pic>
    </p:spTree>
    <p:extLst>
      <p:ext uri="{BB962C8B-B14F-4D97-AF65-F5344CB8AC3E}">
        <p14:creationId xmlns:p14="http://schemas.microsoft.com/office/powerpoint/2010/main" val="16677765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801262" y="3010995"/>
            <a:ext cx="10589476" cy="627008"/>
          </a:xfrm>
          <a:solidFill>
            <a:srgbClr val="92D050"/>
          </a:solidFill>
        </p:spPr>
        <p:txBody>
          <a:bodyPr>
            <a:noAutofit/>
          </a:bodyPr>
          <a:lstStyle/>
          <a:p>
            <a:r>
              <a:rPr lang="en-GB" b="1" dirty="0">
                <a:solidFill>
                  <a:schemeClr val="bg1"/>
                </a:solidFill>
              </a:rPr>
              <a:t>ISSUES TO CONSIDER DURING HPV INTRODUCTION</a:t>
            </a:r>
            <a:endParaRPr lang="en-US" dirty="0">
              <a:solidFill>
                <a:schemeClr val="bg1"/>
              </a:solidFill>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83" y="122349"/>
            <a:ext cx="1235951" cy="110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10935646" y="114237"/>
            <a:ext cx="1256355" cy="1113962"/>
          </a:xfrm>
          <a:prstGeom prst="rect">
            <a:avLst/>
          </a:prstGeom>
        </p:spPr>
      </p:pic>
    </p:spTree>
    <p:extLst>
      <p:ext uri="{BB962C8B-B14F-4D97-AF65-F5344CB8AC3E}">
        <p14:creationId xmlns:p14="http://schemas.microsoft.com/office/powerpoint/2010/main" val="24752773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8151"/>
            <a:ext cx="12192000" cy="1105850"/>
          </a:xfrm>
          <a:solidFill>
            <a:srgbClr val="00B0F0"/>
          </a:solidFill>
        </p:spPr>
        <p:txBody>
          <a:bodyPr/>
          <a:lstStyle/>
          <a:p>
            <a:r>
              <a:rPr lang="en-US" b="1" dirty="0">
                <a:solidFill>
                  <a:schemeClr val="bg1"/>
                </a:solidFill>
              </a:rPr>
              <a:t>Responsibility</a:t>
            </a:r>
          </a:p>
        </p:txBody>
      </p:sp>
      <p:sp>
        <p:nvSpPr>
          <p:cNvPr id="3" name="Content Placeholder 2"/>
          <p:cNvSpPr>
            <a:spLocks noGrp="1"/>
          </p:cNvSpPr>
          <p:nvPr>
            <p:ph idx="1"/>
          </p:nvPr>
        </p:nvSpPr>
        <p:spPr>
          <a:xfrm>
            <a:off x="731594" y="1338972"/>
            <a:ext cx="10450141" cy="5260132"/>
          </a:xfrm>
        </p:spPr>
        <p:txBody>
          <a:bodyPr/>
          <a:lstStyle/>
          <a:p>
            <a:pPr marL="0" indent="0">
              <a:buNone/>
            </a:pPr>
            <a:r>
              <a:rPr lang="en-US" dirty="0"/>
              <a:t>HPV vaccine introduction is responsibility of ALL; </a:t>
            </a:r>
          </a:p>
          <a:p>
            <a:pPr>
              <a:buFont typeface="Wingdings" panose="05000000000000000000" pitchFamily="2" charset="2"/>
              <a:buChar char="q"/>
            </a:pPr>
            <a:r>
              <a:rPr lang="en-US" dirty="0"/>
              <a:t> Ministry of Health Community Development, Gender,  Elderly and Children</a:t>
            </a:r>
          </a:p>
          <a:p>
            <a:pPr>
              <a:buFont typeface="Wingdings" panose="05000000000000000000" pitchFamily="2" charset="2"/>
              <a:buChar char="q"/>
            </a:pPr>
            <a:r>
              <a:rPr lang="en-US" dirty="0"/>
              <a:t> President Office Regional Administration and Local Government Authority (PORALG)</a:t>
            </a:r>
          </a:p>
          <a:p>
            <a:pPr lvl="2"/>
            <a:r>
              <a:rPr lang="en-US" dirty="0"/>
              <a:t>Health</a:t>
            </a:r>
          </a:p>
          <a:p>
            <a:pPr lvl="2"/>
            <a:r>
              <a:rPr lang="en-US" dirty="0"/>
              <a:t>Education</a:t>
            </a:r>
          </a:p>
          <a:p>
            <a:pPr marL="331756" lvl="2" indent="-331756">
              <a:buFont typeface="Wingdings" panose="05000000000000000000" pitchFamily="2" charset="2"/>
              <a:buChar char="q"/>
            </a:pPr>
            <a:r>
              <a:rPr lang="en-US" sz="3096" dirty="0"/>
              <a:t> Immunization Partners in the country  </a:t>
            </a:r>
          </a:p>
          <a:p>
            <a:pPr marL="331756" lvl="2" indent="-331756">
              <a:buFont typeface="Wingdings" panose="05000000000000000000" pitchFamily="2" charset="2"/>
              <a:buChar char="q"/>
            </a:pPr>
            <a:r>
              <a:rPr lang="en-US" sz="3096" dirty="0"/>
              <a:t> Private sectors</a:t>
            </a:r>
          </a:p>
          <a:p>
            <a:pPr marL="331756" lvl="2" indent="-331756">
              <a:buFont typeface="Wingdings" panose="05000000000000000000" pitchFamily="2" charset="2"/>
              <a:buChar char="q"/>
            </a:pPr>
            <a:r>
              <a:rPr lang="en-US" sz="3096" dirty="0"/>
              <a:t> Community</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83" y="122349"/>
            <a:ext cx="1235951" cy="110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0935646" y="114237"/>
            <a:ext cx="1256355" cy="1113962"/>
          </a:xfrm>
          <a:prstGeom prst="rect">
            <a:avLst/>
          </a:prstGeom>
        </p:spPr>
      </p:pic>
    </p:spTree>
    <p:extLst>
      <p:ext uri="{BB962C8B-B14F-4D97-AF65-F5344CB8AC3E}">
        <p14:creationId xmlns:p14="http://schemas.microsoft.com/office/powerpoint/2010/main" val="3145565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p:cNvSpPr>
            <a:spLocks noGrp="1" noChangeArrowheads="1"/>
          </p:cNvSpPr>
          <p:nvPr>
            <p:ph type="title"/>
          </p:nvPr>
        </p:nvSpPr>
        <p:spPr bwMode="auto">
          <a:xfrm>
            <a:off x="3505200" y="2590800"/>
            <a:ext cx="5334000" cy="2286000"/>
          </a:xfrm>
          <a:prstGeom prst="cloudCallout">
            <a:avLst>
              <a:gd name="adj1" fmla="val -81676"/>
              <a:gd name="adj2" fmla="val 32954"/>
            </a:avLst>
          </a:prstGeom>
          <a:ln>
            <a:headEnd/>
            <a:tailEnd/>
          </a:ln>
        </p:spPr>
        <p:style>
          <a:lnRef idx="0">
            <a:schemeClr val="accent3"/>
          </a:lnRef>
          <a:fillRef idx="3">
            <a:schemeClr val="accent3"/>
          </a:fillRef>
          <a:effectRef idx="3">
            <a:schemeClr val="accent3"/>
          </a:effectRef>
          <a:fontRef idx="minor">
            <a:schemeClr val="lt1"/>
          </a:fontRef>
        </p:style>
        <p:txBody>
          <a:bodyPr>
            <a:normAutofit fontScale="90000"/>
          </a:bodyPr>
          <a:lstStyle/>
          <a:p>
            <a:pPr algn="ctr" eaLnBrk="0" hangingPunct="0">
              <a:defRPr/>
            </a:pPr>
            <a:endParaRPr lang="en-US" sz="3600" b="1" dirty="0">
              <a:effectLst>
                <a:outerShdw blurRad="38100" dist="38100" dir="2700000" algn="tl">
                  <a:srgbClr val="FFFFFF"/>
                </a:outerShdw>
              </a:effectLst>
              <a:ea typeface="MS PGothic" pitchFamily="34" charset="-128"/>
            </a:endParaRPr>
          </a:p>
          <a:p>
            <a:pPr algn="ctr" eaLnBrk="0" hangingPunct="0">
              <a:defRPr/>
            </a:pPr>
            <a:r>
              <a:rPr lang="en-US" sz="3600" b="1" dirty="0">
                <a:effectLst>
                  <a:outerShdw blurRad="38100" dist="38100" dir="2700000" algn="tl">
                    <a:srgbClr val="FFFFFF"/>
                  </a:outerShdw>
                </a:effectLst>
                <a:ea typeface="MS PGothic" pitchFamily="34" charset="-128"/>
              </a:rPr>
              <a:t>Thank You/</a:t>
            </a:r>
          </a:p>
          <a:p>
            <a:pPr algn="ctr" eaLnBrk="0" hangingPunct="0">
              <a:defRPr/>
            </a:pPr>
            <a:r>
              <a:rPr lang="en-US" sz="3600" b="1" dirty="0">
                <a:effectLst>
                  <a:outerShdw blurRad="38100" dist="38100" dir="2700000" algn="tl">
                    <a:srgbClr val="FFFFFF"/>
                  </a:outerShdw>
                </a:effectLst>
                <a:ea typeface="MS PGothic" pitchFamily="34" charset="-128"/>
              </a:rPr>
              <a:t>Asante Sana </a:t>
            </a: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4472" y="-20472"/>
            <a:ext cx="1253836" cy="112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0" y="19335"/>
            <a:ext cx="1295400" cy="10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22627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8151"/>
            <a:ext cx="12192000" cy="1105850"/>
          </a:xfrm>
          <a:solidFill>
            <a:srgbClr val="00B0F0"/>
          </a:solidFill>
        </p:spPr>
        <p:txBody>
          <a:bodyPr>
            <a:normAutofit/>
          </a:bodyPr>
          <a:lstStyle/>
          <a:p>
            <a:r>
              <a:rPr lang="en-US" sz="3870" b="1" dirty="0">
                <a:solidFill>
                  <a:schemeClr val="bg1"/>
                </a:solidFill>
              </a:rPr>
              <a:t>Advocacy and Social Mobilization</a:t>
            </a:r>
          </a:p>
        </p:txBody>
      </p:sp>
      <p:sp>
        <p:nvSpPr>
          <p:cNvPr id="3" name="Content Placeholder 2"/>
          <p:cNvSpPr>
            <a:spLocks noGrp="1"/>
          </p:cNvSpPr>
          <p:nvPr>
            <p:ph idx="1"/>
          </p:nvPr>
        </p:nvSpPr>
        <p:spPr>
          <a:xfrm>
            <a:off x="522592" y="1478307"/>
            <a:ext cx="11077149" cy="4939465"/>
          </a:xfrm>
        </p:spPr>
        <p:txBody>
          <a:bodyPr>
            <a:normAutofit/>
          </a:bodyPr>
          <a:lstStyle/>
          <a:p>
            <a:pPr marL="0" indent="0">
              <a:buNone/>
            </a:pPr>
            <a:r>
              <a:rPr lang="en-US" sz="3483" dirty="0"/>
              <a:t>How do we reach the community??</a:t>
            </a:r>
          </a:p>
          <a:p>
            <a:pPr lvl="1">
              <a:buFont typeface="Wingdings" panose="05000000000000000000" pitchFamily="2" charset="2"/>
              <a:buChar char="q"/>
            </a:pPr>
            <a:r>
              <a:rPr lang="en-US" sz="3096" dirty="0"/>
              <a:t>Possible champions to be reached</a:t>
            </a:r>
          </a:p>
          <a:p>
            <a:pPr lvl="1">
              <a:buFont typeface="Wingdings" panose="05000000000000000000" pitchFamily="2" charset="2"/>
              <a:buChar char="q"/>
            </a:pPr>
            <a:r>
              <a:rPr lang="en-US" sz="3096" dirty="0"/>
              <a:t> Existing channels to deliver the message</a:t>
            </a:r>
          </a:p>
          <a:p>
            <a:pPr lvl="1"/>
            <a:r>
              <a:rPr lang="en-US" sz="3096" dirty="0"/>
              <a:t>What message??</a:t>
            </a:r>
          </a:p>
          <a:p>
            <a:pPr lvl="2"/>
            <a:r>
              <a:rPr lang="en-US" sz="2709" dirty="0"/>
              <a:t>Fact sheet – value expectation approach</a:t>
            </a:r>
          </a:p>
          <a:p>
            <a:pPr lvl="2"/>
            <a:r>
              <a:rPr lang="en-US" sz="2709" dirty="0"/>
              <a:t>Questions and answers</a:t>
            </a:r>
            <a:endParaRPr lang="en-US" sz="3096" dirty="0"/>
          </a:p>
          <a:p>
            <a:pPr lvl="1">
              <a:buFont typeface="Wingdings" panose="05000000000000000000" pitchFamily="2" charset="2"/>
              <a:buChar char="q"/>
            </a:pPr>
            <a:r>
              <a:rPr lang="en-US" sz="3096" dirty="0"/>
              <a:t> IP Skills of HCWs is Important</a:t>
            </a:r>
          </a:p>
          <a:p>
            <a:pPr lvl="1">
              <a:buFont typeface="Wingdings" panose="05000000000000000000" pitchFamily="2" charset="2"/>
              <a:buChar char="q"/>
            </a:pPr>
            <a:r>
              <a:rPr lang="en-US" sz="3096" dirty="0"/>
              <a:t> C4D also need to be considered</a:t>
            </a:r>
          </a:p>
          <a:p>
            <a:endParaRPr lang="en-US" sz="3483"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83" y="122349"/>
            <a:ext cx="1235951" cy="110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0935646" y="114237"/>
            <a:ext cx="1256355" cy="1113962"/>
          </a:xfrm>
          <a:prstGeom prst="rect">
            <a:avLst/>
          </a:prstGeom>
        </p:spPr>
      </p:pic>
    </p:spTree>
    <p:extLst>
      <p:ext uri="{BB962C8B-B14F-4D97-AF65-F5344CB8AC3E}">
        <p14:creationId xmlns:p14="http://schemas.microsoft.com/office/powerpoint/2010/main" val="3532576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8151"/>
            <a:ext cx="12192000" cy="1105850"/>
          </a:xfrm>
          <a:solidFill>
            <a:srgbClr val="00B0F0"/>
          </a:solidFill>
        </p:spPr>
        <p:txBody>
          <a:bodyPr>
            <a:normAutofit/>
          </a:bodyPr>
          <a:lstStyle/>
          <a:p>
            <a:r>
              <a:rPr lang="en-US" sz="3096" b="1" dirty="0">
                <a:solidFill>
                  <a:schemeClr val="bg1"/>
                </a:solidFill>
              </a:rPr>
              <a:t>Advocacy and Social Mobilization</a:t>
            </a:r>
          </a:p>
        </p:txBody>
      </p:sp>
      <p:sp>
        <p:nvSpPr>
          <p:cNvPr id="3" name="Content Placeholder 2"/>
          <p:cNvSpPr>
            <a:spLocks noGrp="1"/>
          </p:cNvSpPr>
          <p:nvPr>
            <p:ph idx="1"/>
          </p:nvPr>
        </p:nvSpPr>
        <p:spPr>
          <a:xfrm>
            <a:off x="661927" y="1269304"/>
            <a:ext cx="10519808" cy="5148468"/>
          </a:xfrm>
        </p:spPr>
        <p:txBody>
          <a:bodyPr>
            <a:normAutofit/>
          </a:bodyPr>
          <a:lstStyle/>
          <a:p>
            <a:pPr>
              <a:buFont typeface="Wingdings" panose="05000000000000000000" pitchFamily="2" charset="2"/>
              <a:buChar char="q"/>
            </a:pPr>
            <a:r>
              <a:rPr lang="en-US" dirty="0"/>
              <a:t> Development of communication plan</a:t>
            </a:r>
          </a:p>
          <a:p>
            <a:pPr>
              <a:buFont typeface="Wingdings" panose="05000000000000000000" pitchFamily="2" charset="2"/>
              <a:buChar char="q"/>
            </a:pPr>
            <a:r>
              <a:rPr lang="en-US" dirty="0"/>
              <a:t> Provide guidance on PHC meeting</a:t>
            </a:r>
          </a:p>
          <a:p>
            <a:pPr>
              <a:buFont typeface="Wingdings" panose="05000000000000000000" pitchFamily="2" charset="2"/>
              <a:buChar char="q"/>
            </a:pPr>
            <a:r>
              <a:rPr lang="en-US" dirty="0"/>
              <a:t> Development mobile messages</a:t>
            </a:r>
          </a:p>
          <a:p>
            <a:pPr>
              <a:buFont typeface="Wingdings" panose="05000000000000000000" pitchFamily="2" charset="2"/>
              <a:buChar char="q"/>
            </a:pPr>
            <a:r>
              <a:rPr lang="en-US" dirty="0"/>
              <a:t> Development of IEC material poster, leaflet, fact sheet</a:t>
            </a:r>
          </a:p>
          <a:p>
            <a:pPr>
              <a:buFont typeface="Wingdings" panose="05000000000000000000" pitchFamily="2" charset="2"/>
              <a:buChar char="q"/>
            </a:pPr>
            <a:r>
              <a:rPr lang="en-US" dirty="0"/>
              <a:t> Radio and TV discussion, jingles, advertisement</a:t>
            </a:r>
          </a:p>
          <a:p>
            <a:pPr>
              <a:buFont typeface="Wingdings" panose="05000000000000000000" pitchFamily="2" charset="2"/>
              <a:buChar char="q"/>
            </a:pPr>
            <a:r>
              <a:rPr lang="en-US" dirty="0"/>
              <a:t> Prepare national launching</a:t>
            </a:r>
          </a:p>
          <a:p>
            <a:pPr>
              <a:buFont typeface="Wingdings" panose="05000000000000000000" pitchFamily="2" charset="2"/>
              <a:buChar char="q"/>
            </a:pPr>
            <a:r>
              <a:rPr lang="en-US" dirty="0"/>
              <a:t> Media seminar and media sessions</a:t>
            </a:r>
          </a:p>
          <a:p>
            <a:pPr>
              <a:buFont typeface="Wingdings" panose="05000000000000000000" pitchFamily="2" charset="2"/>
              <a:buChar char="q"/>
            </a:pPr>
            <a:r>
              <a:rPr lang="en-US" dirty="0"/>
              <a:t> Crisis communication plan to deal with rumors, AEFI</a:t>
            </a:r>
          </a:p>
          <a:p>
            <a:endParaRPr lang="en-US" dirty="0"/>
          </a:p>
          <a:p>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83" y="122349"/>
            <a:ext cx="1235951" cy="110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0935646" y="114237"/>
            <a:ext cx="1256355" cy="1113962"/>
          </a:xfrm>
          <a:prstGeom prst="rect">
            <a:avLst/>
          </a:prstGeom>
        </p:spPr>
      </p:pic>
    </p:spTree>
    <p:extLst>
      <p:ext uri="{BB962C8B-B14F-4D97-AF65-F5344CB8AC3E}">
        <p14:creationId xmlns:p14="http://schemas.microsoft.com/office/powerpoint/2010/main" val="225208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1449"/>
            <a:ext cx="12192000" cy="1105850"/>
          </a:xfrm>
          <a:solidFill>
            <a:srgbClr val="00B0F0"/>
          </a:solidFill>
        </p:spPr>
        <p:txBody>
          <a:bodyPr/>
          <a:lstStyle/>
          <a:p>
            <a:r>
              <a:rPr lang="en-US" b="1" dirty="0">
                <a:solidFill>
                  <a:schemeClr val="bg1"/>
                </a:solidFill>
              </a:rPr>
              <a:t>Training</a:t>
            </a:r>
          </a:p>
        </p:txBody>
      </p:sp>
      <p:sp>
        <p:nvSpPr>
          <p:cNvPr id="3" name="Content Placeholder 2"/>
          <p:cNvSpPr>
            <a:spLocks noGrp="1"/>
          </p:cNvSpPr>
          <p:nvPr>
            <p:ph idx="1"/>
          </p:nvPr>
        </p:nvSpPr>
        <p:spPr>
          <a:xfrm>
            <a:off x="731594" y="1659639"/>
            <a:ext cx="9566637" cy="2605372"/>
          </a:xfrm>
        </p:spPr>
        <p:txBody>
          <a:bodyPr>
            <a:normAutofit/>
          </a:bodyPr>
          <a:lstStyle/>
          <a:p>
            <a:pPr>
              <a:buFont typeface="Wingdings" panose="05000000000000000000" pitchFamily="2" charset="2"/>
              <a:buChar char="q"/>
            </a:pPr>
            <a:r>
              <a:rPr lang="en-US" dirty="0"/>
              <a:t> Training package will be available</a:t>
            </a:r>
          </a:p>
          <a:p>
            <a:pPr>
              <a:buFont typeface="Wingdings" panose="05000000000000000000" pitchFamily="2" charset="2"/>
              <a:buChar char="q"/>
            </a:pPr>
            <a:r>
              <a:rPr lang="en-US" dirty="0"/>
              <a:t> Further training will be done to district level </a:t>
            </a:r>
          </a:p>
          <a:p>
            <a:pPr marL="0" indent="0">
              <a:buNone/>
            </a:pPr>
            <a:r>
              <a:rPr lang="en-US" dirty="0"/>
              <a:t>   →Health and Teachers workers training </a:t>
            </a:r>
          </a:p>
          <a:p>
            <a:pPr marL="0" indent="0">
              <a:buNone/>
            </a:pPr>
            <a:endParaRPr lang="en-US" dirty="0"/>
          </a:p>
          <a:p>
            <a:pPr marL="0" indent="0">
              <a:buNone/>
            </a:pPr>
            <a:endParaRPr lang="en-US" dirty="0"/>
          </a:p>
        </p:txBody>
      </p:sp>
      <p:sp>
        <p:nvSpPr>
          <p:cNvPr id="6" name="TextBox 5"/>
          <p:cNvSpPr txBox="1"/>
          <p:nvPr/>
        </p:nvSpPr>
        <p:spPr>
          <a:xfrm>
            <a:off x="2682287" y="4287075"/>
            <a:ext cx="5294738" cy="1339980"/>
          </a:xfrm>
          <a:prstGeom prst="rect">
            <a:avLst/>
          </a:prstGeom>
          <a:noFill/>
          <a:ln w="57150">
            <a:solidFill>
              <a:schemeClr val="tx1"/>
            </a:solidFill>
          </a:ln>
        </p:spPr>
        <p:txBody>
          <a:bodyPr wrap="square" rtlCol="0">
            <a:spAutoFit/>
          </a:bodyPr>
          <a:lstStyle/>
          <a:p>
            <a:pPr algn="ctr"/>
            <a:r>
              <a:rPr lang="en-US" sz="2709" b="1" dirty="0">
                <a:solidFill>
                  <a:srgbClr val="00B050"/>
                </a:solidFill>
              </a:rPr>
              <a:t>What are the existing opportunities to be used to reach health workers soon as possible.</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83" y="122349"/>
            <a:ext cx="1235951" cy="110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10935646" y="114237"/>
            <a:ext cx="1256355" cy="1113962"/>
          </a:xfrm>
          <a:prstGeom prst="rect">
            <a:avLst/>
          </a:prstGeom>
        </p:spPr>
      </p:pic>
    </p:spTree>
    <p:extLst>
      <p:ext uri="{BB962C8B-B14F-4D97-AF65-F5344CB8AC3E}">
        <p14:creationId xmlns:p14="http://schemas.microsoft.com/office/powerpoint/2010/main" val="11818902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1449"/>
            <a:ext cx="12192000" cy="1105850"/>
          </a:xfrm>
          <a:solidFill>
            <a:srgbClr val="00B0F0"/>
          </a:solidFill>
        </p:spPr>
        <p:txBody>
          <a:bodyPr/>
          <a:lstStyle/>
          <a:p>
            <a:r>
              <a:rPr lang="en-US" dirty="0">
                <a:solidFill>
                  <a:schemeClr val="bg1"/>
                </a:solidFill>
              </a:rPr>
              <a:t>Service delivery</a:t>
            </a:r>
          </a:p>
        </p:txBody>
      </p:sp>
      <p:sp>
        <p:nvSpPr>
          <p:cNvPr id="3" name="Content Placeholder 2"/>
          <p:cNvSpPr>
            <a:spLocks noGrp="1"/>
          </p:cNvSpPr>
          <p:nvPr>
            <p:ph idx="1"/>
          </p:nvPr>
        </p:nvSpPr>
        <p:spPr>
          <a:xfrm>
            <a:off x="801262" y="1659640"/>
            <a:ext cx="9496969" cy="4865741"/>
          </a:xfrm>
        </p:spPr>
        <p:txBody>
          <a:bodyPr/>
          <a:lstStyle/>
          <a:p>
            <a:pPr>
              <a:buFont typeface="Wingdings" panose="05000000000000000000" pitchFamily="2" charset="2"/>
              <a:buChar char="q"/>
            </a:pPr>
            <a:r>
              <a:rPr lang="en-US" dirty="0"/>
              <a:t> Micro plan will be developed </a:t>
            </a:r>
          </a:p>
          <a:p>
            <a:pPr>
              <a:buFont typeface="Wingdings" panose="05000000000000000000" pitchFamily="2" charset="2"/>
              <a:buChar char="q"/>
            </a:pPr>
            <a:r>
              <a:rPr lang="en-US" dirty="0"/>
              <a:t> Integrated into existing Council (CCHP) </a:t>
            </a:r>
          </a:p>
          <a:p>
            <a:pPr>
              <a:buFont typeface="Wingdings" panose="05000000000000000000" pitchFamily="2" charset="2"/>
              <a:buChar char="q"/>
            </a:pPr>
            <a:r>
              <a:rPr lang="en-US" dirty="0"/>
              <a:t> Registration of girls</a:t>
            </a:r>
          </a:p>
          <a:p>
            <a:pPr>
              <a:buFont typeface="Wingdings" panose="05000000000000000000" pitchFamily="2" charset="2"/>
              <a:buChar char="q"/>
            </a:pPr>
            <a:r>
              <a:rPr lang="en-US" dirty="0"/>
              <a:t> Delivering of vaccine</a:t>
            </a:r>
          </a:p>
          <a:p>
            <a:pPr lvl="1"/>
            <a:r>
              <a:rPr lang="en-US" dirty="0"/>
              <a:t>Health facilities</a:t>
            </a:r>
          </a:p>
          <a:p>
            <a:pPr lvl="1"/>
            <a:r>
              <a:rPr lang="en-US" dirty="0"/>
              <a:t>Outreach school and community</a:t>
            </a:r>
          </a:p>
          <a:p>
            <a:pPr lvl="1"/>
            <a:r>
              <a:rPr lang="en-US" dirty="0"/>
              <a:t>PIRI</a:t>
            </a:r>
          </a:p>
          <a:p>
            <a:endParaRPr lang="en-US" dirty="0"/>
          </a:p>
          <a:p>
            <a:endParaRPr lang="en-US" dirty="0"/>
          </a:p>
          <a:p>
            <a:pPr marL="0" indent="0">
              <a:buNone/>
            </a:pPr>
            <a:endParaRPr lang="en-US" dirty="0"/>
          </a:p>
          <a:p>
            <a:pPr marL="0" indent="0">
              <a:buNone/>
            </a:pP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83" y="122349"/>
            <a:ext cx="1235951" cy="110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0935646" y="114237"/>
            <a:ext cx="1256355" cy="1113962"/>
          </a:xfrm>
          <a:prstGeom prst="rect">
            <a:avLst/>
          </a:prstGeom>
        </p:spPr>
      </p:pic>
    </p:spTree>
    <p:extLst>
      <p:ext uri="{BB962C8B-B14F-4D97-AF65-F5344CB8AC3E}">
        <p14:creationId xmlns:p14="http://schemas.microsoft.com/office/powerpoint/2010/main" val="31464882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1449"/>
            <a:ext cx="12192000" cy="1105850"/>
          </a:xfrm>
          <a:solidFill>
            <a:srgbClr val="00B0F0"/>
          </a:solidFill>
        </p:spPr>
        <p:txBody>
          <a:bodyPr/>
          <a:lstStyle/>
          <a:p>
            <a:r>
              <a:rPr lang="en-US" b="1" dirty="0">
                <a:solidFill>
                  <a:schemeClr val="bg1"/>
                </a:solidFill>
              </a:rPr>
              <a:t>Micro plans</a:t>
            </a:r>
          </a:p>
        </p:txBody>
      </p:sp>
      <p:sp>
        <p:nvSpPr>
          <p:cNvPr id="3" name="TextBox 2"/>
          <p:cNvSpPr txBox="1"/>
          <p:nvPr/>
        </p:nvSpPr>
        <p:spPr>
          <a:xfrm>
            <a:off x="2900637" y="1554568"/>
            <a:ext cx="2542550" cy="446660"/>
          </a:xfrm>
          <a:prstGeom prst="rect">
            <a:avLst/>
          </a:prstGeom>
          <a:noFill/>
          <a:ln w="28575">
            <a:solidFill>
              <a:schemeClr val="tx1"/>
            </a:solidFill>
          </a:ln>
        </p:spPr>
        <p:txBody>
          <a:bodyPr wrap="none" rtlCol="0">
            <a:spAutoFit/>
          </a:bodyPr>
          <a:lstStyle/>
          <a:p>
            <a:r>
              <a:rPr lang="en-US" sz="2322" b="1" dirty="0"/>
              <a:t>Health facility level</a:t>
            </a:r>
          </a:p>
        </p:txBody>
      </p:sp>
      <p:sp>
        <p:nvSpPr>
          <p:cNvPr id="5" name="TextBox 4"/>
          <p:cNvSpPr txBox="1"/>
          <p:nvPr/>
        </p:nvSpPr>
        <p:spPr>
          <a:xfrm>
            <a:off x="3441351" y="2403638"/>
            <a:ext cx="1129243" cy="446660"/>
          </a:xfrm>
          <a:prstGeom prst="rect">
            <a:avLst/>
          </a:prstGeom>
          <a:noFill/>
          <a:ln w="28575">
            <a:solidFill>
              <a:schemeClr val="tx1"/>
            </a:solidFill>
          </a:ln>
        </p:spPr>
        <p:txBody>
          <a:bodyPr wrap="none" rtlCol="0">
            <a:spAutoFit/>
          </a:bodyPr>
          <a:lstStyle/>
          <a:p>
            <a:r>
              <a:rPr lang="en-US" sz="2322" b="1" dirty="0"/>
              <a:t>Villages</a:t>
            </a:r>
          </a:p>
        </p:txBody>
      </p:sp>
      <p:sp>
        <p:nvSpPr>
          <p:cNvPr id="6" name="TextBox 5"/>
          <p:cNvSpPr txBox="1"/>
          <p:nvPr/>
        </p:nvSpPr>
        <p:spPr>
          <a:xfrm>
            <a:off x="3171711" y="3264307"/>
            <a:ext cx="1668523" cy="446660"/>
          </a:xfrm>
          <a:prstGeom prst="rect">
            <a:avLst/>
          </a:prstGeom>
          <a:noFill/>
          <a:ln w="28575">
            <a:solidFill>
              <a:schemeClr val="tx1"/>
            </a:solidFill>
          </a:ln>
        </p:spPr>
        <p:txBody>
          <a:bodyPr wrap="none" rtlCol="0">
            <a:spAutoFit/>
          </a:bodyPr>
          <a:lstStyle/>
          <a:p>
            <a:r>
              <a:rPr lang="en-US" sz="2322" b="1" dirty="0"/>
              <a:t>Settlements</a:t>
            </a:r>
          </a:p>
        </p:txBody>
      </p:sp>
      <p:sp>
        <p:nvSpPr>
          <p:cNvPr id="7" name="TextBox 6"/>
          <p:cNvSpPr txBox="1"/>
          <p:nvPr/>
        </p:nvSpPr>
        <p:spPr>
          <a:xfrm>
            <a:off x="2264282" y="4166691"/>
            <a:ext cx="4110389" cy="446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322" b="1" dirty="0">
                <a:solidFill>
                  <a:srgbClr val="FF0000"/>
                </a:solidFill>
              </a:rPr>
              <a:t>Where are the girls born 2004??</a:t>
            </a:r>
          </a:p>
        </p:txBody>
      </p:sp>
      <p:sp>
        <p:nvSpPr>
          <p:cNvPr id="8" name="TextBox 7"/>
          <p:cNvSpPr txBox="1"/>
          <p:nvPr/>
        </p:nvSpPr>
        <p:spPr>
          <a:xfrm>
            <a:off x="1718014" y="5431750"/>
            <a:ext cx="1762941" cy="357328"/>
          </a:xfrm>
          <a:prstGeom prst="rect">
            <a:avLst/>
          </a:prstGeom>
          <a:noFill/>
          <a:ln w="28575">
            <a:solidFill>
              <a:schemeClr val="tx1"/>
            </a:solidFill>
          </a:ln>
        </p:spPr>
        <p:txBody>
          <a:bodyPr wrap="none" rtlCol="0">
            <a:spAutoFit/>
          </a:bodyPr>
          <a:lstStyle/>
          <a:p>
            <a:r>
              <a:rPr lang="en-US" sz="1742" dirty="0"/>
              <a:t>Secondary school</a:t>
            </a:r>
          </a:p>
        </p:txBody>
      </p:sp>
      <p:sp>
        <p:nvSpPr>
          <p:cNvPr id="9" name="TextBox 8"/>
          <p:cNvSpPr txBox="1"/>
          <p:nvPr/>
        </p:nvSpPr>
        <p:spPr>
          <a:xfrm>
            <a:off x="3727302" y="5431750"/>
            <a:ext cx="1524413" cy="357328"/>
          </a:xfrm>
          <a:prstGeom prst="rect">
            <a:avLst/>
          </a:prstGeom>
          <a:noFill/>
          <a:ln w="28575">
            <a:solidFill>
              <a:schemeClr val="tx1"/>
            </a:solidFill>
          </a:ln>
        </p:spPr>
        <p:txBody>
          <a:bodyPr wrap="none" rtlCol="0">
            <a:spAutoFit/>
          </a:bodyPr>
          <a:lstStyle/>
          <a:p>
            <a:r>
              <a:rPr lang="en-US" sz="1742" dirty="0"/>
              <a:t>Primary school</a:t>
            </a:r>
          </a:p>
        </p:txBody>
      </p:sp>
      <p:sp>
        <p:nvSpPr>
          <p:cNvPr id="10" name="TextBox 9"/>
          <p:cNvSpPr txBox="1"/>
          <p:nvPr/>
        </p:nvSpPr>
        <p:spPr>
          <a:xfrm>
            <a:off x="5537325" y="5439393"/>
            <a:ext cx="1234828" cy="357328"/>
          </a:xfrm>
          <a:prstGeom prst="rect">
            <a:avLst/>
          </a:prstGeom>
          <a:noFill/>
          <a:ln w="28575">
            <a:solidFill>
              <a:schemeClr val="tx1"/>
            </a:solidFill>
          </a:ln>
        </p:spPr>
        <p:txBody>
          <a:bodyPr wrap="none" rtlCol="0">
            <a:spAutoFit/>
          </a:bodyPr>
          <a:lstStyle/>
          <a:p>
            <a:r>
              <a:rPr lang="en-US" sz="1742" dirty="0"/>
              <a:t>Community</a:t>
            </a:r>
          </a:p>
        </p:txBody>
      </p:sp>
      <p:sp>
        <p:nvSpPr>
          <p:cNvPr id="11" name="Down Arrow 10"/>
          <p:cNvSpPr/>
          <p:nvPr/>
        </p:nvSpPr>
        <p:spPr>
          <a:xfrm>
            <a:off x="4005971" y="2001227"/>
            <a:ext cx="165941" cy="402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sp>
        <p:nvSpPr>
          <p:cNvPr id="12" name="Down Arrow 11"/>
          <p:cNvSpPr/>
          <p:nvPr/>
        </p:nvSpPr>
        <p:spPr>
          <a:xfrm>
            <a:off x="3987476" y="2850298"/>
            <a:ext cx="165941" cy="402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sp>
        <p:nvSpPr>
          <p:cNvPr id="13" name="Down Arrow 12"/>
          <p:cNvSpPr/>
          <p:nvPr/>
        </p:nvSpPr>
        <p:spPr>
          <a:xfrm>
            <a:off x="3949330" y="3710967"/>
            <a:ext cx="165941" cy="402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sp>
        <p:nvSpPr>
          <p:cNvPr id="14" name="Down Arrow 13"/>
          <p:cNvSpPr/>
          <p:nvPr/>
        </p:nvSpPr>
        <p:spPr>
          <a:xfrm>
            <a:off x="2751957" y="4683018"/>
            <a:ext cx="148682" cy="6476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sp>
        <p:nvSpPr>
          <p:cNvPr id="15" name="Down Arrow 14"/>
          <p:cNvSpPr/>
          <p:nvPr/>
        </p:nvSpPr>
        <p:spPr>
          <a:xfrm>
            <a:off x="4079078" y="4654071"/>
            <a:ext cx="148682" cy="6476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sp>
        <p:nvSpPr>
          <p:cNvPr id="16" name="Down Arrow 15"/>
          <p:cNvSpPr/>
          <p:nvPr/>
        </p:nvSpPr>
        <p:spPr>
          <a:xfrm>
            <a:off x="5817331" y="4654071"/>
            <a:ext cx="148682" cy="6476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sp>
        <p:nvSpPr>
          <p:cNvPr id="17" name="TextBox 16"/>
          <p:cNvSpPr txBox="1"/>
          <p:nvPr/>
        </p:nvSpPr>
        <p:spPr>
          <a:xfrm>
            <a:off x="7071347" y="1558886"/>
            <a:ext cx="2229363" cy="357328"/>
          </a:xfrm>
          <a:prstGeom prst="rect">
            <a:avLst/>
          </a:prstGeom>
          <a:noFill/>
        </p:spPr>
        <p:txBody>
          <a:bodyPr wrap="square" rtlCol="0">
            <a:spAutoFit/>
          </a:bodyPr>
          <a:lstStyle/>
          <a:p>
            <a:r>
              <a:rPr lang="en-US" sz="1742" dirty="0"/>
              <a:t>Name of health facility</a:t>
            </a:r>
          </a:p>
        </p:txBody>
      </p:sp>
      <p:sp>
        <p:nvSpPr>
          <p:cNvPr id="18" name="TextBox 17"/>
          <p:cNvSpPr txBox="1"/>
          <p:nvPr/>
        </p:nvSpPr>
        <p:spPr>
          <a:xfrm>
            <a:off x="7393518" y="2269638"/>
            <a:ext cx="1585022" cy="357328"/>
          </a:xfrm>
          <a:prstGeom prst="rect">
            <a:avLst/>
          </a:prstGeom>
          <a:noFill/>
        </p:spPr>
        <p:txBody>
          <a:bodyPr wrap="none" rtlCol="0">
            <a:spAutoFit/>
          </a:bodyPr>
          <a:lstStyle/>
          <a:p>
            <a:r>
              <a:rPr lang="en-US" sz="1742" dirty="0"/>
              <a:t>Name of village</a:t>
            </a:r>
          </a:p>
        </p:txBody>
      </p:sp>
      <p:sp>
        <p:nvSpPr>
          <p:cNvPr id="19" name="TextBox 18"/>
          <p:cNvSpPr txBox="1"/>
          <p:nvPr/>
        </p:nvSpPr>
        <p:spPr>
          <a:xfrm>
            <a:off x="7393517" y="3237619"/>
            <a:ext cx="1994584" cy="357328"/>
          </a:xfrm>
          <a:prstGeom prst="rect">
            <a:avLst/>
          </a:prstGeom>
          <a:noFill/>
        </p:spPr>
        <p:txBody>
          <a:bodyPr wrap="none" rtlCol="0">
            <a:spAutoFit/>
          </a:bodyPr>
          <a:lstStyle/>
          <a:p>
            <a:r>
              <a:rPr lang="en-US" sz="1742" dirty="0"/>
              <a:t>Name of settlement</a:t>
            </a:r>
          </a:p>
        </p:txBody>
      </p:sp>
      <p:sp>
        <p:nvSpPr>
          <p:cNvPr id="20" name="TextBox 19"/>
          <p:cNvSpPr txBox="1"/>
          <p:nvPr/>
        </p:nvSpPr>
        <p:spPr>
          <a:xfrm>
            <a:off x="7393516" y="5402405"/>
            <a:ext cx="2633743" cy="357328"/>
          </a:xfrm>
          <a:prstGeom prst="rect">
            <a:avLst/>
          </a:prstGeom>
          <a:noFill/>
        </p:spPr>
        <p:txBody>
          <a:bodyPr wrap="none" rtlCol="0">
            <a:spAutoFit/>
          </a:bodyPr>
          <a:lstStyle/>
          <a:p>
            <a:r>
              <a:rPr lang="en-US" sz="1742" dirty="0"/>
              <a:t>Names and number of girls</a:t>
            </a:r>
          </a:p>
        </p:txBody>
      </p:sp>
      <p:sp>
        <p:nvSpPr>
          <p:cNvPr id="22" name="TextBox 21"/>
          <p:cNvSpPr txBox="1"/>
          <p:nvPr/>
        </p:nvSpPr>
        <p:spPr>
          <a:xfrm>
            <a:off x="2136296" y="6071825"/>
            <a:ext cx="7721756" cy="446660"/>
          </a:xfrm>
          <a:prstGeom prst="rect">
            <a:avLst/>
          </a:prstGeom>
          <a:noFill/>
        </p:spPr>
        <p:txBody>
          <a:bodyPr wrap="none" rtlCol="0">
            <a:spAutoFit/>
          </a:bodyPr>
          <a:lstStyle/>
          <a:p>
            <a:r>
              <a:rPr lang="en-US" sz="2322" b="1" dirty="0">
                <a:solidFill>
                  <a:srgbClr val="7030A0"/>
                </a:solidFill>
              </a:rPr>
              <a:t>List all schools and settlements: Each indicate number of girls</a:t>
            </a:r>
          </a:p>
        </p:txBody>
      </p:sp>
      <p:pic>
        <p:nvPicPr>
          <p:cNvPr id="21"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83" y="122349"/>
            <a:ext cx="1235951" cy="110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3"/>
          <a:stretch>
            <a:fillRect/>
          </a:stretch>
        </p:blipFill>
        <p:spPr>
          <a:xfrm>
            <a:off x="10935646" y="114237"/>
            <a:ext cx="1256355" cy="1113962"/>
          </a:xfrm>
          <a:prstGeom prst="rect">
            <a:avLst/>
          </a:prstGeom>
        </p:spPr>
      </p:pic>
    </p:spTree>
    <p:extLst>
      <p:ext uri="{BB962C8B-B14F-4D97-AF65-F5344CB8AC3E}">
        <p14:creationId xmlns:p14="http://schemas.microsoft.com/office/powerpoint/2010/main" val="299151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additive="base">
                                        <p:cTn id="85" dur="500" fill="hold"/>
                                        <p:tgtEl>
                                          <p:spTgt spid="9"/>
                                        </p:tgtEl>
                                        <p:attrNameLst>
                                          <p:attrName>ppt_x</p:attrName>
                                        </p:attrNameLst>
                                      </p:cBhvr>
                                      <p:tavLst>
                                        <p:tav tm="0">
                                          <p:val>
                                            <p:strVal val="#ppt_x"/>
                                          </p:val>
                                        </p:tav>
                                        <p:tav tm="100000">
                                          <p:val>
                                            <p:strVal val="#ppt_x"/>
                                          </p:val>
                                        </p:tav>
                                      </p:tavLst>
                                    </p:anim>
                                    <p:anim calcmode="lin" valueType="num">
                                      <p:cBhvr additive="base">
                                        <p:cTn id="8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additive="base">
                                        <p:cTn id="97" dur="500" fill="hold"/>
                                        <p:tgtEl>
                                          <p:spTgt spid="10"/>
                                        </p:tgtEl>
                                        <p:attrNameLst>
                                          <p:attrName>ppt_x</p:attrName>
                                        </p:attrNameLst>
                                      </p:cBhvr>
                                      <p:tavLst>
                                        <p:tav tm="0">
                                          <p:val>
                                            <p:strVal val="#ppt_x"/>
                                          </p:val>
                                        </p:tav>
                                        <p:tav tm="100000">
                                          <p:val>
                                            <p:strVal val="#ppt_x"/>
                                          </p:val>
                                        </p:tav>
                                      </p:tavLst>
                                    </p:anim>
                                    <p:anim calcmode="lin" valueType="num">
                                      <p:cBhvr additive="base">
                                        <p:cTn id="9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additive="base">
                                        <p:cTn id="103" dur="500" fill="hold"/>
                                        <p:tgtEl>
                                          <p:spTgt spid="20"/>
                                        </p:tgtEl>
                                        <p:attrNameLst>
                                          <p:attrName>ppt_x</p:attrName>
                                        </p:attrNameLst>
                                      </p:cBhvr>
                                      <p:tavLst>
                                        <p:tav tm="0">
                                          <p:val>
                                            <p:strVal val="#ppt_x"/>
                                          </p:val>
                                        </p:tav>
                                        <p:tav tm="100000">
                                          <p:val>
                                            <p:strVal val="#ppt_x"/>
                                          </p:val>
                                        </p:tav>
                                      </p:tavLst>
                                    </p:anim>
                                    <p:anim calcmode="lin" valueType="num">
                                      <p:cBhvr additive="base">
                                        <p:cTn id="10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500" fill="hold"/>
                                        <p:tgtEl>
                                          <p:spTgt spid="22"/>
                                        </p:tgtEl>
                                        <p:attrNameLst>
                                          <p:attrName>ppt_x</p:attrName>
                                        </p:attrNameLst>
                                      </p:cBhvr>
                                      <p:tavLst>
                                        <p:tav tm="0">
                                          <p:val>
                                            <p:strVal val="#ppt_x"/>
                                          </p:val>
                                        </p:tav>
                                        <p:tav tm="100000">
                                          <p:val>
                                            <p:strVal val="#ppt_x"/>
                                          </p:val>
                                        </p:tav>
                                      </p:tavLst>
                                    </p:anim>
                                    <p:anim calcmode="lin" valueType="num">
                                      <p:cBhvr additive="base">
                                        <p:cTn id="11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4955"/>
            <a:ext cx="12192000" cy="1105850"/>
          </a:xfrm>
          <a:solidFill>
            <a:srgbClr val="00B0F0"/>
          </a:solidFill>
        </p:spPr>
        <p:txBody>
          <a:bodyPr/>
          <a:lstStyle/>
          <a:p>
            <a:r>
              <a:rPr lang="en-US" b="1" dirty="0">
                <a:solidFill>
                  <a:schemeClr val="bg1"/>
                </a:solidFill>
              </a:rPr>
              <a:t>Registration- Rural</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dirty="0"/>
              <a:t> Rural - Have a session with School Health Teachers and VEO/CHW</a:t>
            </a:r>
          </a:p>
          <a:p>
            <a:pPr>
              <a:buFont typeface="Wingdings" panose="05000000000000000000" pitchFamily="2" charset="2"/>
              <a:buChar char="q"/>
            </a:pPr>
            <a:r>
              <a:rPr lang="en-US" dirty="0"/>
              <a:t> Urban - Have a session with School Health Teachers and </a:t>
            </a:r>
            <a:r>
              <a:rPr lang="en-US" dirty="0" err="1"/>
              <a:t>Mtendaji</a:t>
            </a:r>
            <a:r>
              <a:rPr lang="en-US" dirty="0"/>
              <a:t> </a:t>
            </a:r>
            <a:r>
              <a:rPr lang="en-US" dirty="0" err="1"/>
              <a:t>wa</a:t>
            </a:r>
            <a:r>
              <a:rPr lang="en-US" dirty="0"/>
              <a:t> </a:t>
            </a:r>
            <a:r>
              <a:rPr lang="en-US" dirty="0" err="1"/>
              <a:t>Mtaa</a:t>
            </a:r>
            <a:r>
              <a:rPr lang="en-US" dirty="0"/>
              <a:t> (</a:t>
            </a:r>
            <a:r>
              <a:rPr lang="en-US" b="1" dirty="0">
                <a:solidFill>
                  <a:srgbClr val="FF3300"/>
                </a:solidFill>
              </a:rPr>
              <a:t>Complicated</a:t>
            </a:r>
            <a:r>
              <a:rPr lang="en-US" dirty="0">
                <a:solidFill>
                  <a:srgbClr val="7030A0"/>
                </a:solidFill>
              </a:rPr>
              <a:t>)</a:t>
            </a:r>
            <a:endParaRPr lang="en-US" dirty="0"/>
          </a:p>
          <a:p>
            <a:pPr>
              <a:buFont typeface="Wingdings" panose="05000000000000000000" pitchFamily="2" charset="2"/>
              <a:buChar char="q"/>
            </a:pPr>
            <a:r>
              <a:rPr lang="en-US" dirty="0"/>
              <a:t> Register all girls born 2004</a:t>
            </a:r>
          </a:p>
          <a:p>
            <a:pPr>
              <a:buFont typeface="Wingdings" panose="05000000000000000000" pitchFamily="2" charset="2"/>
              <a:buChar char="q"/>
            </a:pPr>
            <a:r>
              <a:rPr lang="en-US" dirty="0"/>
              <a:t> You may have several columns</a:t>
            </a:r>
          </a:p>
          <a:p>
            <a:pPr>
              <a:buFont typeface="Wingdings" panose="05000000000000000000" pitchFamily="2" charset="2"/>
              <a:buChar char="q"/>
            </a:pPr>
            <a:r>
              <a:rPr lang="en-US" dirty="0"/>
              <a:t> Ensure the two columns are there</a:t>
            </a:r>
          </a:p>
          <a:p>
            <a:pPr lvl="1"/>
            <a:r>
              <a:rPr lang="en-US" dirty="0"/>
              <a:t>Date 1</a:t>
            </a:r>
            <a:r>
              <a:rPr lang="en-US" baseline="30000" dirty="0"/>
              <a:t>st</a:t>
            </a:r>
            <a:r>
              <a:rPr lang="en-US" dirty="0"/>
              <a:t> dose given</a:t>
            </a:r>
          </a:p>
          <a:p>
            <a:pPr lvl="1"/>
            <a:r>
              <a:rPr lang="en-US" dirty="0"/>
              <a:t>Date 2</a:t>
            </a:r>
            <a:r>
              <a:rPr lang="en-US" baseline="30000" dirty="0"/>
              <a:t>nd</a:t>
            </a:r>
            <a:r>
              <a:rPr lang="en-US" dirty="0"/>
              <a:t> dose given</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5" y="84955"/>
            <a:ext cx="1235951" cy="110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0935646" y="114237"/>
            <a:ext cx="1256355" cy="1113962"/>
          </a:xfrm>
          <a:prstGeom prst="rect">
            <a:avLst/>
          </a:prstGeom>
        </p:spPr>
      </p:pic>
    </p:spTree>
    <p:extLst>
      <p:ext uri="{BB962C8B-B14F-4D97-AF65-F5344CB8AC3E}">
        <p14:creationId xmlns:p14="http://schemas.microsoft.com/office/powerpoint/2010/main" val="38247734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1449"/>
            <a:ext cx="12192000" cy="1079356"/>
          </a:xfrm>
          <a:solidFill>
            <a:srgbClr val="00B0F0"/>
          </a:solidFill>
        </p:spPr>
        <p:txBody>
          <a:bodyPr/>
          <a:lstStyle/>
          <a:p>
            <a:r>
              <a:rPr lang="en-US" b="1" dirty="0">
                <a:solidFill>
                  <a:schemeClr val="bg1"/>
                </a:solidFill>
              </a:rPr>
              <a:t>Sessions plan</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t> Review the health facility session micro plans</a:t>
            </a:r>
          </a:p>
          <a:p>
            <a:pPr lvl="1"/>
            <a:r>
              <a:rPr lang="en-US" dirty="0"/>
              <a:t>Fixed sessions</a:t>
            </a:r>
          </a:p>
          <a:p>
            <a:pPr lvl="1"/>
            <a:r>
              <a:rPr lang="en-US" dirty="0"/>
              <a:t>Outreaches</a:t>
            </a:r>
          </a:p>
          <a:p>
            <a:pPr>
              <a:buFont typeface="Wingdings" panose="05000000000000000000" pitchFamily="2" charset="2"/>
              <a:buChar char="q"/>
            </a:pPr>
            <a:r>
              <a:rPr lang="en-US" dirty="0"/>
              <a:t> Identify of link the sessions with schools or settlements</a:t>
            </a:r>
          </a:p>
          <a:p>
            <a:pPr lvl="1"/>
            <a:r>
              <a:rPr lang="en-US" dirty="0"/>
              <a:t>Some may be integrated in the existing outreaches</a:t>
            </a:r>
          </a:p>
          <a:p>
            <a:pPr lvl="1"/>
            <a:r>
              <a:rPr lang="en-US" dirty="0"/>
              <a:t>Some may be brought to the health facility</a:t>
            </a:r>
          </a:p>
          <a:p>
            <a:pPr lvl="1"/>
            <a:r>
              <a:rPr lang="en-US" dirty="0"/>
              <a:t>Few may need additional outreach</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5" y="84955"/>
            <a:ext cx="1235951" cy="110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0935646" y="114237"/>
            <a:ext cx="1256355" cy="1113962"/>
          </a:xfrm>
          <a:prstGeom prst="rect">
            <a:avLst/>
          </a:prstGeom>
        </p:spPr>
      </p:pic>
    </p:spTree>
    <p:extLst>
      <p:ext uri="{BB962C8B-B14F-4D97-AF65-F5344CB8AC3E}">
        <p14:creationId xmlns:p14="http://schemas.microsoft.com/office/powerpoint/2010/main" val="38666603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2349"/>
            <a:ext cx="12192000" cy="1105850"/>
          </a:xfrm>
          <a:solidFill>
            <a:srgbClr val="00B0F0"/>
          </a:solidFill>
        </p:spPr>
        <p:txBody>
          <a:bodyPr/>
          <a:lstStyle/>
          <a:p>
            <a:r>
              <a:rPr lang="en-US" b="1" dirty="0">
                <a:solidFill>
                  <a:schemeClr val="bg1"/>
                </a:solidFill>
              </a:rPr>
              <a:t>Micro plans summarizes</a:t>
            </a:r>
          </a:p>
        </p:txBody>
      </p:sp>
      <p:sp>
        <p:nvSpPr>
          <p:cNvPr id="5" name="TextBox 4"/>
          <p:cNvSpPr txBox="1"/>
          <p:nvPr/>
        </p:nvSpPr>
        <p:spPr>
          <a:xfrm>
            <a:off x="870930" y="1955866"/>
            <a:ext cx="4490792" cy="446660"/>
          </a:xfrm>
          <a:prstGeom prst="rect">
            <a:avLst/>
          </a:prstGeom>
          <a:noFill/>
          <a:ln w="28575">
            <a:solidFill>
              <a:schemeClr val="tx1"/>
            </a:solidFill>
          </a:ln>
        </p:spPr>
        <p:txBody>
          <a:bodyPr wrap="none" rtlCol="0">
            <a:spAutoFit/>
          </a:bodyPr>
          <a:lstStyle/>
          <a:p>
            <a:r>
              <a:rPr lang="en-US" sz="2322" b="1" dirty="0"/>
              <a:t>Health facility micro plan summary</a:t>
            </a:r>
          </a:p>
        </p:txBody>
      </p:sp>
      <p:sp>
        <p:nvSpPr>
          <p:cNvPr id="6" name="TextBox 5"/>
          <p:cNvSpPr txBox="1"/>
          <p:nvPr/>
        </p:nvSpPr>
        <p:spPr>
          <a:xfrm>
            <a:off x="870929" y="3458776"/>
            <a:ext cx="3684448" cy="446660"/>
          </a:xfrm>
          <a:prstGeom prst="rect">
            <a:avLst/>
          </a:prstGeom>
          <a:noFill/>
          <a:ln w="28575">
            <a:solidFill>
              <a:schemeClr val="tx1"/>
            </a:solidFill>
          </a:ln>
        </p:spPr>
        <p:txBody>
          <a:bodyPr wrap="none" rtlCol="0">
            <a:spAutoFit/>
          </a:bodyPr>
          <a:lstStyle/>
          <a:p>
            <a:r>
              <a:rPr lang="en-US" sz="2322" b="1" dirty="0"/>
              <a:t>Council micro plan summary</a:t>
            </a:r>
          </a:p>
        </p:txBody>
      </p:sp>
      <p:sp>
        <p:nvSpPr>
          <p:cNvPr id="7" name="TextBox 6"/>
          <p:cNvSpPr txBox="1"/>
          <p:nvPr/>
        </p:nvSpPr>
        <p:spPr>
          <a:xfrm>
            <a:off x="870930" y="4991689"/>
            <a:ext cx="3844501" cy="446660"/>
          </a:xfrm>
          <a:prstGeom prst="rect">
            <a:avLst/>
          </a:prstGeom>
          <a:noFill/>
          <a:ln w="57150">
            <a:solidFill>
              <a:schemeClr val="tx1"/>
            </a:solidFill>
          </a:ln>
        </p:spPr>
        <p:txBody>
          <a:bodyPr wrap="none" rtlCol="0">
            <a:spAutoFit/>
          </a:bodyPr>
          <a:lstStyle/>
          <a:p>
            <a:r>
              <a:rPr lang="en-US" sz="2322" b="1" dirty="0"/>
              <a:t>Regional micro plan summary</a:t>
            </a:r>
          </a:p>
        </p:txBody>
      </p:sp>
      <p:sp>
        <p:nvSpPr>
          <p:cNvPr id="8" name="TextBox 7"/>
          <p:cNvSpPr txBox="1"/>
          <p:nvPr/>
        </p:nvSpPr>
        <p:spPr>
          <a:xfrm>
            <a:off x="7419684" y="3950921"/>
            <a:ext cx="2413515" cy="506214"/>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709" b="1" dirty="0"/>
              <a:t>Number of girls</a:t>
            </a:r>
          </a:p>
        </p:txBody>
      </p:sp>
      <p:sp>
        <p:nvSpPr>
          <p:cNvPr id="9" name="TextBox 8"/>
          <p:cNvSpPr txBox="1"/>
          <p:nvPr/>
        </p:nvSpPr>
        <p:spPr>
          <a:xfrm>
            <a:off x="7071346" y="1538984"/>
            <a:ext cx="3344045" cy="12804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276463" indent="-276463">
              <a:buFont typeface="Arial" panose="020B0604020202020204" pitchFamily="34" charset="0"/>
              <a:buChar char="•"/>
            </a:pPr>
            <a:r>
              <a:rPr lang="en-US" sz="1935" b="1" dirty="0"/>
              <a:t>Number of girls in schools and community. </a:t>
            </a:r>
          </a:p>
          <a:p>
            <a:pPr marL="276463" indent="-276463">
              <a:buFont typeface="Arial" panose="020B0604020202020204" pitchFamily="34" charset="0"/>
              <a:buChar char="•"/>
            </a:pPr>
            <a:r>
              <a:rPr lang="en-US" sz="1935" b="1" dirty="0"/>
              <a:t>Sessions plan in the intensified month </a:t>
            </a:r>
          </a:p>
        </p:txBody>
      </p:sp>
      <p:pic>
        <p:nvPicPr>
          <p:cNvPr id="10"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5" y="84955"/>
            <a:ext cx="1235951" cy="110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stretch>
            <a:fillRect/>
          </a:stretch>
        </p:blipFill>
        <p:spPr>
          <a:xfrm>
            <a:off x="10935646" y="114237"/>
            <a:ext cx="1256355" cy="1113962"/>
          </a:xfrm>
          <a:prstGeom prst="rect">
            <a:avLst/>
          </a:prstGeom>
        </p:spPr>
      </p:pic>
      <p:sp>
        <p:nvSpPr>
          <p:cNvPr id="3" name="Right Arrow 2"/>
          <p:cNvSpPr/>
          <p:nvPr/>
        </p:nvSpPr>
        <p:spPr>
          <a:xfrm>
            <a:off x="5677995" y="2035648"/>
            <a:ext cx="975346" cy="3668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42"/>
          </a:p>
        </p:txBody>
      </p:sp>
      <p:sp>
        <p:nvSpPr>
          <p:cNvPr id="12" name="Right Arrow 11"/>
          <p:cNvSpPr/>
          <p:nvPr/>
        </p:nvSpPr>
        <p:spPr>
          <a:xfrm rot="966371">
            <a:off x="5086839" y="3589187"/>
            <a:ext cx="1725591" cy="459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42"/>
          </a:p>
        </p:txBody>
      </p:sp>
      <p:sp>
        <p:nvSpPr>
          <p:cNvPr id="13" name="Right Arrow 12"/>
          <p:cNvSpPr/>
          <p:nvPr/>
        </p:nvSpPr>
        <p:spPr>
          <a:xfrm rot="20762824">
            <a:off x="5351185" y="4634520"/>
            <a:ext cx="1522409" cy="417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42"/>
          </a:p>
        </p:txBody>
      </p:sp>
    </p:spTree>
    <p:extLst>
      <p:ext uri="{BB962C8B-B14F-4D97-AF65-F5344CB8AC3E}">
        <p14:creationId xmlns:p14="http://schemas.microsoft.com/office/powerpoint/2010/main" val="336570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1449"/>
            <a:ext cx="12192000" cy="1105850"/>
          </a:xfrm>
          <a:solidFill>
            <a:srgbClr val="00B0F0"/>
          </a:solidFill>
        </p:spPr>
        <p:txBody>
          <a:bodyPr/>
          <a:lstStyle/>
          <a:p>
            <a:r>
              <a:rPr lang="en-US" b="1" dirty="0">
                <a:solidFill>
                  <a:schemeClr val="bg1"/>
                </a:solidFill>
              </a:rPr>
              <a:t>Cold chain and Logistics</a:t>
            </a:r>
          </a:p>
        </p:txBody>
      </p:sp>
      <p:sp>
        <p:nvSpPr>
          <p:cNvPr id="3" name="Content Placeholder 2"/>
          <p:cNvSpPr>
            <a:spLocks noGrp="1"/>
          </p:cNvSpPr>
          <p:nvPr>
            <p:ph idx="1"/>
          </p:nvPr>
        </p:nvSpPr>
        <p:spPr>
          <a:xfrm>
            <a:off x="609600" y="1547975"/>
            <a:ext cx="9636304" cy="4865741"/>
          </a:xfrm>
        </p:spPr>
        <p:txBody>
          <a:bodyPr/>
          <a:lstStyle/>
          <a:p>
            <a:pPr>
              <a:buFont typeface="Wingdings" panose="05000000000000000000" pitchFamily="2" charset="2"/>
              <a:buChar char="q"/>
            </a:pPr>
            <a:r>
              <a:rPr lang="en-US" dirty="0"/>
              <a:t> Review cold chain readiness/ cold chain capacity at all level</a:t>
            </a:r>
          </a:p>
          <a:p>
            <a:pPr>
              <a:buFont typeface="Wingdings" panose="05000000000000000000" pitchFamily="2" charset="2"/>
              <a:buChar char="q"/>
            </a:pPr>
            <a:r>
              <a:rPr lang="en-US" dirty="0"/>
              <a:t> Ordering of vaccine</a:t>
            </a:r>
          </a:p>
          <a:p>
            <a:pPr>
              <a:buFont typeface="Wingdings" panose="05000000000000000000" pitchFamily="2" charset="2"/>
              <a:buChar char="q"/>
            </a:pPr>
            <a:r>
              <a:rPr lang="en-US" dirty="0"/>
              <a:t> Clearing  of vaccine </a:t>
            </a:r>
          </a:p>
          <a:p>
            <a:pPr>
              <a:buFont typeface="Wingdings" panose="05000000000000000000" pitchFamily="2" charset="2"/>
              <a:buChar char="q"/>
            </a:pPr>
            <a:r>
              <a:rPr lang="en-US" dirty="0"/>
              <a:t> Forecast vaccine need by subnational level and bundle the supply</a:t>
            </a:r>
          </a:p>
          <a:p>
            <a:pPr>
              <a:buFont typeface="Wingdings" panose="05000000000000000000" pitchFamily="2" charset="2"/>
              <a:buChar char="q"/>
            </a:pPr>
            <a:r>
              <a:rPr lang="en-US" dirty="0"/>
              <a:t> Distribution of vaccine</a:t>
            </a:r>
          </a:p>
          <a:p>
            <a:endParaRPr lang="en-US" dirty="0"/>
          </a:p>
          <a:p>
            <a:pPr marL="0" indent="0">
              <a:buNone/>
            </a:pPr>
            <a:endParaRPr lang="en-US" dirty="0"/>
          </a:p>
          <a:p>
            <a:pPr marL="0" indent="0">
              <a:buNone/>
            </a:pP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5" y="84955"/>
            <a:ext cx="1235951" cy="110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0935646" y="114237"/>
            <a:ext cx="1256355" cy="1113962"/>
          </a:xfrm>
          <a:prstGeom prst="rect">
            <a:avLst/>
          </a:prstGeom>
        </p:spPr>
      </p:pic>
    </p:spTree>
    <p:extLst>
      <p:ext uri="{BB962C8B-B14F-4D97-AF65-F5344CB8AC3E}">
        <p14:creationId xmlns:p14="http://schemas.microsoft.com/office/powerpoint/2010/main" val="41392264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1449"/>
            <a:ext cx="12192000" cy="1105850"/>
          </a:xfrm>
          <a:solidFill>
            <a:srgbClr val="00B0F0"/>
          </a:solidFill>
        </p:spPr>
        <p:txBody>
          <a:bodyPr/>
          <a:lstStyle/>
          <a:p>
            <a:r>
              <a:rPr lang="en-US" dirty="0">
                <a:solidFill>
                  <a:schemeClr val="bg1"/>
                </a:solidFill>
              </a:rPr>
              <a:t>Data management</a:t>
            </a:r>
          </a:p>
        </p:txBody>
      </p:sp>
      <p:sp>
        <p:nvSpPr>
          <p:cNvPr id="3" name="Content Placeholder 2"/>
          <p:cNvSpPr>
            <a:spLocks noGrp="1"/>
          </p:cNvSpPr>
          <p:nvPr>
            <p:ph idx="1"/>
          </p:nvPr>
        </p:nvSpPr>
        <p:spPr>
          <a:xfrm>
            <a:off x="1893769" y="1659640"/>
            <a:ext cx="8404463" cy="4865741"/>
          </a:xfrm>
        </p:spPr>
        <p:txBody>
          <a:bodyPr/>
          <a:lstStyle/>
          <a:p>
            <a:endParaRPr lang="en-US" dirty="0"/>
          </a:p>
          <a:p>
            <a:endParaRPr lang="en-US" dirty="0"/>
          </a:p>
          <a:p>
            <a:endParaRPr lang="en-US" dirty="0"/>
          </a:p>
          <a:p>
            <a:pPr marL="0" indent="0">
              <a:buNone/>
            </a:pPr>
            <a:endParaRPr lang="en-US" dirty="0"/>
          </a:p>
          <a:p>
            <a:pPr marL="0" indent="0">
              <a:buNone/>
            </a:pPr>
            <a:endParaRPr lang="en-US" dirty="0"/>
          </a:p>
        </p:txBody>
      </p:sp>
      <p:sp>
        <p:nvSpPr>
          <p:cNvPr id="6" name="TextBox 5"/>
          <p:cNvSpPr txBox="1"/>
          <p:nvPr/>
        </p:nvSpPr>
        <p:spPr>
          <a:xfrm>
            <a:off x="1227575" y="2105317"/>
            <a:ext cx="7446127" cy="2233299"/>
          </a:xfrm>
          <a:prstGeom prst="rect">
            <a:avLst/>
          </a:prstGeom>
          <a:noFill/>
        </p:spPr>
        <p:txBody>
          <a:bodyPr wrap="square" rtlCol="0">
            <a:spAutoFit/>
          </a:bodyPr>
          <a:lstStyle/>
          <a:p>
            <a:pPr marL="552926" indent="-552926">
              <a:buFont typeface="Wingdings" panose="05000000000000000000" pitchFamily="2" charset="2"/>
              <a:buChar char="q"/>
            </a:pPr>
            <a:r>
              <a:rPr lang="en-US" sz="3483" b="1" dirty="0"/>
              <a:t>Ensure the availability of the vaccination card</a:t>
            </a:r>
          </a:p>
          <a:p>
            <a:pPr marL="552926" indent="-552926">
              <a:buFont typeface="Wingdings" panose="05000000000000000000" pitchFamily="2" charset="2"/>
              <a:buChar char="q"/>
            </a:pPr>
            <a:r>
              <a:rPr lang="en-US" sz="3483" b="1" dirty="0"/>
              <a:t>Girl`s register</a:t>
            </a:r>
          </a:p>
          <a:p>
            <a:pPr marL="552926" indent="-552926">
              <a:buFont typeface="Wingdings" panose="05000000000000000000" pitchFamily="2" charset="2"/>
              <a:buChar char="q"/>
            </a:pPr>
            <a:r>
              <a:rPr lang="en-US" sz="3483" b="1" dirty="0"/>
              <a:t>Other Vaccine monitoring tools</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5" y="84955"/>
            <a:ext cx="1235951" cy="110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10935646" y="114237"/>
            <a:ext cx="1256355" cy="1113962"/>
          </a:xfrm>
          <a:prstGeom prst="rect">
            <a:avLst/>
          </a:prstGeom>
        </p:spPr>
      </p:pic>
    </p:spTree>
    <p:extLst>
      <p:ext uri="{BB962C8B-B14F-4D97-AF65-F5344CB8AC3E}">
        <p14:creationId xmlns:p14="http://schemas.microsoft.com/office/powerpoint/2010/main" val="3278464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012F-CD4D-436D-AB1F-8A00F59E91A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1C6FC5-01A7-4854-8AC2-8E06DBB8046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240735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3769" y="1659640"/>
            <a:ext cx="8404463" cy="4865741"/>
          </a:xfrm>
        </p:spPr>
        <p:txBody>
          <a:bodyPr/>
          <a:lstStyle/>
          <a:p>
            <a:endParaRPr lang="en-US" dirty="0"/>
          </a:p>
          <a:p>
            <a:endParaRPr lang="en-US" dirty="0"/>
          </a:p>
          <a:p>
            <a:endParaRPr lang="en-US" dirty="0"/>
          </a:p>
          <a:p>
            <a:pPr marL="0" indent="0">
              <a:buNone/>
            </a:pPr>
            <a:endParaRPr lang="en-US" dirty="0"/>
          </a:p>
          <a:p>
            <a:pPr marL="0" indent="0">
              <a:buNone/>
            </a:pPr>
            <a:endParaRPr lang="en-US" dirty="0"/>
          </a:p>
        </p:txBody>
      </p:sp>
      <p:sp>
        <p:nvSpPr>
          <p:cNvPr id="6" name="TextBox 5"/>
          <p:cNvSpPr txBox="1"/>
          <p:nvPr/>
        </p:nvSpPr>
        <p:spPr>
          <a:xfrm>
            <a:off x="3100293" y="3455537"/>
            <a:ext cx="5503741" cy="625324"/>
          </a:xfrm>
          <a:prstGeom prst="rect">
            <a:avLst/>
          </a:prstGeom>
          <a:noFill/>
        </p:spPr>
        <p:txBody>
          <a:bodyPr wrap="square" rtlCol="0">
            <a:spAutoFit/>
          </a:bodyPr>
          <a:lstStyle/>
          <a:p>
            <a:pPr algn="ctr"/>
            <a:r>
              <a:rPr lang="en-US" sz="3483" b="1" dirty="0"/>
              <a:t>THANK YOU</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21143"/>
            <a:ext cx="1235951" cy="110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10935646" y="131937"/>
            <a:ext cx="1256355" cy="1113962"/>
          </a:xfrm>
          <a:prstGeom prst="rect">
            <a:avLst/>
          </a:prstGeom>
        </p:spPr>
      </p:pic>
    </p:spTree>
    <p:extLst>
      <p:ext uri="{BB962C8B-B14F-4D97-AF65-F5344CB8AC3E}">
        <p14:creationId xmlns:p14="http://schemas.microsoft.com/office/powerpoint/2010/main" val="33889841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3F811-5E39-4674-99C7-74019850CA1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8655EF-C3C4-4360-B1D0-77E19EDD7DB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422916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2060576" y="734686"/>
            <a:ext cx="8226425" cy="1429109"/>
          </a:xfrm>
        </p:spPr>
        <p:txBody>
          <a:bodyPr/>
          <a:lstStyle/>
          <a:p>
            <a:pPr algn="ctr"/>
            <a:r>
              <a:rPr lang="en-GB" sz="4800" dirty="0"/>
              <a:t>IP</a:t>
            </a:r>
            <a:r>
              <a:rPr lang="en-US" sz="4800" dirty="0"/>
              <a:t>V and HPV Safety Administration &amp; Schedule.</a:t>
            </a:r>
            <a:br>
              <a:rPr lang="en-GB" dirty="0"/>
            </a:br>
            <a:endParaRPr sz="2000" i="1" dirty="0">
              <a:solidFill>
                <a:schemeClr val="accent1">
                  <a:lumMod val="60000"/>
                  <a:lumOff val="40000"/>
                </a:schemeClr>
              </a:solidFill>
              <a:cs typeface="Arial" pitchFamily="34" charset="0"/>
            </a:endParaRPr>
          </a:p>
        </p:txBody>
      </p:sp>
      <p:sp>
        <p:nvSpPr>
          <p:cNvPr id="3" name="Subtitle 2"/>
          <p:cNvSpPr>
            <a:spLocks noGrp="1"/>
          </p:cNvSpPr>
          <p:nvPr>
            <p:ph type="subTitle" idx="1"/>
          </p:nvPr>
        </p:nvSpPr>
        <p:spPr>
          <a:xfrm>
            <a:off x="3810000" y="5257801"/>
            <a:ext cx="5768974" cy="460639"/>
          </a:xfrm>
        </p:spPr>
        <p:txBody>
          <a:bodyPr/>
          <a:lstStyle/>
          <a:p>
            <a:endParaRPr lang="en-US" dirty="0">
              <a:solidFill>
                <a:schemeClr val="accent4"/>
              </a:solidFill>
            </a:endParaRPr>
          </a:p>
        </p:txBody>
      </p:sp>
    </p:spTree>
    <p:extLst>
      <p:ext uri="{BB962C8B-B14F-4D97-AF65-F5344CB8AC3E}">
        <p14:creationId xmlns:p14="http://schemas.microsoft.com/office/powerpoint/2010/main" val="2166603640"/>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457200" y="6409102"/>
            <a:ext cx="2133600" cy="365125"/>
          </a:xfrm>
          <a:prstGeom prst="rect">
            <a:avLst/>
          </a:prstGeom>
        </p:spPr>
        <p:txBody>
          <a:bodyPr vert="horz" lIns="91440" tIns="45720" rIns="91440" bIns="45720" rtlCol="0" anchor="ctr"/>
          <a:lstStyle>
            <a:defPPr>
              <a:defRPr lang="en-US"/>
            </a:defPPr>
            <a:lvl1pPr marL="0" algn="l" defTabSz="914363" rtl="0" eaLnBrk="1" latinLnBrk="0" hangingPunct="1">
              <a:defRPr sz="800" kern="1200">
                <a:solidFill>
                  <a:schemeClr val="bg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25D643A6-340E-4C3B-ACA5-05A023EBF489}" type="datetime1">
              <a:rPr lang="en-US" smtClean="0"/>
              <a:pPr/>
              <a:t>4/2/2021</a:t>
            </a:fld>
            <a:endParaRPr lang="en-US" dirty="0"/>
          </a:p>
        </p:txBody>
      </p:sp>
      <p:sp>
        <p:nvSpPr>
          <p:cNvPr id="4" name="Slide Number Placeholder 3"/>
          <p:cNvSpPr>
            <a:spLocks noGrp="1"/>
          </p:cNvSpPr>
          <p:nvPr>
            <p:ph type="sldNum" sz="quarter" idx="4"/>
          </p:nvPr>
        </p:nvSpPr>
        <p:spPr>
          <a:xfrm>
            <a:off x="8394192" y="6412056"/>
            <a:ext cx="384048" cy="365125"/>
          </a:xfrm>
          <a:prstGeom prst="rect">
            <a:avLst/>
          </a:prstGeom>
        </p:spPr>
        <p:txBody>
          <a:bodyPr vert="horz" lIns="91440" tIns="45720" rIns="91440" bIns="45720" rtlCol="0" anchor="ctr"/>
          <a:lstStyle>
            <a:defPPr>
              <a:defRPr lang="en-US"/>
            </a:defPPr>
            <a:lvl1pPr marL="0" algn="r" defTabSz="914363" rtl="0" eaLnBrk="1" latinLnBrk="0" hangingPunct="1">
              <a:defRPr sz="1000" kern="1200">
                <a:solidFill>
                  <a:schemeClr val="bg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01052961-14CD-45D2-98DF-50022118EB18}" type="slidenum">
              <a:rPr lang="en-US" smtClean="0"/>
              <a:pPr/>
              <a:t>63</a:t>
            </a:fld>
            <a:endParaRPr lang="en-US" dirty="0"/>
          </a:p>
        </p:txBody>
      </p:sp>
      <p:sp>
        <p:nvSpPr>
          <p:cNvPr id="2" name="Title 1"/>
          <p:cNvSpPr>
            <a:spLocks noGrp="1"/>
          </p:cNvSpPr>
          <p:nvPr>
            <p:ph type="title"/>
          </p:nvPr>
        </p:nvSpPr>
        <p:spPr>
          <a:xfrm>
            <a:off x="1981201" y="463382"/>
            <a:ext cx="8226425" cy="304699"/>
          </a:xfrm>
        </p:spPr>
        <p:txBody>
          <a:bodyPr>
            <a:normAutofit fontScale="90000"/>
          </a:bodyPr>
          <a:lstStyle/>
          <a:p>
            <a:r>
              <a:rPr lang="en-US" dirty="0"/>
              <a:t>Inactivated Polio Vaccine</a:t>
            </a:r>
          </a:p>
        </p:txBody>
      </p:sp>
      <p:sp>
        <p:nvSpPr>
          <p:cNvPr id="6" name="Content Placeholder 5"/>
          <p:cNvSpPr>
            <a:spLocks noGrp="1"/>
          </p:cNvSpPr>
          <p:nvPr>
            <p:ph idx="1"/>
          </p:nvPr>
        </p:nvSpPr>
        <p:spPr/>
        <p:txBody>
          <a:bodyPr>
            <a:normAutofit fontScale="92500" lnSpcReduction="20000"/>
          </a:bodyPr>
          <a:lstStyle/>
          <a:p>
            <a:r>
              <a:rPr lang="en-US" dirty="0"/>
              <a:t>Inactivated Polio Vaccine (IPV) was licensed in 1955 and underwent early reformulations to enhance potency and ensure safety in standalone and combination vaccines </a:t>
            </a:r>
          </a:p>
          <a:p>
            <a:r>
              <a:rPr lang="en-US" dirty="0"/>
              <a:t>IPV is one of the </a:t>
            </a:r>
            <a:r>
              <a:rPr lang="en-US" b="1" u="sng" dirty="0"/>
              <a:t>safest</a:t>
            </a:r>
            <a:r>
              <a:rPr lang="en-US" dirty="0"/>
              <a:t> vaccines in humans, whether used alone or in combination vaccines </a:t>
            </a:r>
          </a:p>
          <a:p>
            <a:pPr>
              <a:spcBef>
                <a:spcPts val="1200"/>
              </a:spcBef>
            </a:pPr>
            <a:r>
              <a:rPr lang="en-US" altLang="en-US" dirty="0"/>
              <a:t>IPV is a very safe vaccine</a:t>
            </a:r>
          </a:p>
          <a:p>
            <a:pPr>
              <a:spcBef>
                <a:spcPts val="1200"/>
              </a:spcBef>
            </a:pPr>
            <a:r>
              <a:rPr lang="en-US" altLang="en-US" dirty="0"/>
              <a:t>Not associated with serious systemic AEFIs</a:t>
            </a:r>
          </a:p>
          <a:p>
            <a:pPr>
              <a:spcBef>
                <a:spcPts val="1200"/>
              </a:spcBef>
            </a:pPr>
            <a:r>
              <a:rPr lang="en-US" altLang="en-US" dirty="0"/>
              <a:t>Inactivated vaccine – therefore, no risk of vaccine-associate polio</a:t>
            </a:r>
          </a:p>
          <a:p>
            <a:endParaRPr lang="en-US" dirty="0"/>
          </a:p>
          <a:p>
            <a:r>
              <a:rPr lang="en-US" dirty="0"/>
              <a:t>The Polio Eradication and Endgame Plan calls for IPV introduction and OPV type 2 withdrawal.</a:t>
            </a:r>
          </a:p>
          <a:p>
            <a:endParaRPr lang="en-US" sz="1600" dirty="0"/>
          </a:p>
        </p:txBody>
      </p:sp>
    </p:spTree>
    <p:extLst>
      <p:ext uri="{BB962C8B-B14F-4D97-AF65-F5344CB8AC3E}">
        <p14:creationId xmlns:p14="http://schemas.microsoft.com/office/powerpoint/2010/main" val="33233729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394192" y="6412056"/>
            <a:ext cx="384048" cy="365125"/>
          </a:xfrm>
          <a:prstGeom prst="rect">
            <a:avLst/>
          </a:prstGeom>
        </p:spPr>
        <p:txBody>
          <a:bodyPr vert="horz" lIns="91440" tIns="45720" rIns="91440" bIns="45720" rtlCol="0" anchor="ctr"/>
          <a:lstStyle>
            <a:defPPr>
              <a:defRPr lang="en-US"/>
            </a:defPPr>
            <a:lvl1pPr marL="0" algn="r" defTabSz="914363" rtl="0" eaLnBrk="1" latinLnBrk="0" hangingPunct="1">
              <a:defRPr sz="1000" kern="1200">
                <a:solidFill>
                  <a:schemeClr val="bg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01052961-14CD-45D2-98DF-50022118EB18}" type="slidenum">
              <a:rPr lang="en-US" smtClean="0"/>
              <a:pPr/>
              <a:t>64</a:t>
            </a:fld>
            <a:endParaRPr lang="en-US" dirty="0"/>
          </a:p>
        </p:txBody>
      </p:sp>
      <p:sp>
        <p:nvSpPr>
          <p:cNvPr id="4" name="Title 3"/>
          <p:cNvSpPr>
            <a:spLocks noGrp="1"/>
          </p:cNvSpPr>
          <p:nvPr>
            <p:ph type="title"/>
          </p:nvPr>
        </p:nvSpPr>
        <p:spPr>
          <a:xfrm>
            <a:off x="1981201" y="463382"/>
            <a:ext cx="8226425" cy="304699"/>
          </a:xfrm>
        </p:spPr>
        <p:txBody>
          <a:bodyPr>
            <a:normAutofit fontScale="90000"/>
          </a:bodyPr>
          <a:lstStyle/>
          <a:p>
            <a:r>
              <a:rPr lang="en-US" dirty="0"/>
              <a:t>Cont..</a:t>
            </a:r>
          </a:p>
        </p:txBody>
      </p:sp>
      <p:sp>
        <p:nvSpPr>
          <p:cNvPr id="5" name="Content Placeholder 4"/>
          <p:cNvSpPr>
            <a:spLocks noGrp="1"/>
          </p:cNvSpPr>
          <p:nvPr>
            <p:ph idx="1"/>
          </p:nvPr>
        </p:nvSpPr>
        <p:spPr/>
        <p:txBody>
          <a:bodyPr/>
          <a:lstStyle/>
          <a:p>
            <a:r>
              <a:rPr lang="en-US" kern="0" dirty="0"/>
              <a:t>Can safely be administered with other recommended childhood vaccines, including OPV and other injectable vaccines like PCV 13.</a:t>
            </a:r>
          </a:p>
          <a:p>
            <a:pPr lvl="0"/>
            <a:r>
              <a:rPr lang="en-US" dirty="0"/>
              <a:t>Very few  side effects have been reported and are mainly  due to route of administration</a:t>
            </a:r>
          </a:p>
          <a:p>
            <a:pPr lvl="0">
              <a:buFont typeface="Wingdings" panose="05000000000000000000" pitchFamily="2" charset="2"/>
              <a:buChar char="Ø"/>
            </a:pPr>
            <a:r>
              <a:rPr lang="en-US" dirty="0"/>
              <a:t> swelling, </a:t>
            </a:r>
          </a:p>
          <a:p>
            <a:pPr lvl="0">
              <a:buFont typeface="Wingdings" panose="05000000000000000000" pitchFamily="2" charset="2"/>
              <a:buChar char="Ø"/>
            </a:pPr>
            <a:r>
              <a:rPr lang="en-US" dirty="0"/>
              <a:t>redness and pain at injection site, </a:t>
            </a:r>
          </a:p>
          <a:p>
            <a:pPr lvl="0">
              <a:buFont typeface="Wingdings" panose="05000000000000000000" pitchFamily="2" charset="2"/>
              <a:buChar char="Ø"/>
            </a:pPr>
            <a:r>
              <a:rPr lang="en-US" dirty="0"/>
              <a:t>fever and </a:t>
            </a:r>
          </a:p>
          <a:p>
            <a:pPr lvl="0">
              <a:buFont typeface="Wingdings" panose="05000000000000000000" pitchFamily="2" charset="2"/>
              <a:buChar char="Ø"/>
            </a:pPr>
            <a:r>
              <a:rPr lang="en-US" dirty="0"/>
              <a:t>discomfort</a:t>
            </a:r>
          </a:p>
          <a:p>
            <a:endParaRPr lang="en-US" dirty="0"/>
          </a:p>
        </p:txBody>
      </p:sp>
    </p:spTree>
    <p:extLst>
      <p:ext uri="{BB962C8B-B14F-4D97-AF65-F5344CB8AC3E}">
        <p14:creationId xmlns:p14="http://schemas.microsoft.com/office/powerpoint/2010/main" val="6333401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457200" y="6409102"/>
            <a:ext cx="2133600" cy="365125"/>
          </a:xfrm>
          <a:prstGeom prst="rect">
            <a:avLst/>
          </a:prstGeom>
        </p:spPr>
        <p:txBody>
          <a:bodyPr vert="horz" lIns="91440" tIns="45720" rIns="91440" bIns="45720" rtlCol="0" anchor="ctr"/>
          <a:lstStyle>
            <a:defPPr>
              <a:defRPr lang="en-US"/>
            </a:defPPr>
            <a:lvl1pPr marL="0" algn="l" defTabSz="914363" rtl="0" eaLnBrk="1" latinLnBrk="0" hangingPunct="1">
              <a:defRPr sz="800" kern="1200">
                <a:solidFill>
                  <a:schemeClr val="bg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25D643A6-340E-4C3B-ACA5-05A023EBF489}" type="datetime1">
              <a:rPr lang="en-US" smtClean="0"/>
              <a:pPr/>
              <a:t>4/2/2021</a:t>
            </a:fld>
            <a:endParaRPr lang="en-US" dirty="0"/>
          </a:p>
        </p:txBody>
      </p:sp>
      <p:sp>
        <p:nvSpPr>
          <p:cNvPr id="3" name="Slide Number Placeholder 2"/>
          <p:cNvSpPr>
            <a:spLocks noGrp="1"/>
          </p:cNvSpPr>
          <p:nvPr>
            <p:ph type="sldNum" sz="quarter" idx="4"/>
          </p:nvPr>
        </p:nvSpPr>
        <p:spPr>
          <a:xfrm>
            <a:off x="8394192" y="6412056"/>
            <a:ext cx="384048" cy="365125"/>
          </a:xfrm>
          <a:prstGeom prst="rect">
            <a:avLst/>
          </a:prstGeom>
        </p:spPr>
        <p:txBody>
          <a:bodyPr vert="horz" lIns="91440" tIns="45720" rIns="91440" bIns="45720" rtlCol="0" anchor="ctr"/>
          <a:lstStyle>
            <a:defPPr>
              <a:defRPr lang="en-US"/>
            </a:defPPr>
            <a:lvl1pPr marL="0" algn="r" defTabSz="914363" rtl="0" eaLnBrk="1" latinLnBrk="0" hangingPunct="1">
              <a:defRPr sz="1000" kern="1200">
                <a:solidFill>
                  <a:schemeClr val="bg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01052961-14CD-45D2-98DF-50022118EB18}" type="slidenum">
              <a:rPr lang="en-US" smtClean="0"/>
              <a:pPr/>
              <a:t>65</a:t>
            </a:fld>
            <a:endParaRPr lang="en-US" dirty="0"/>
          </a:p>
        </p:txBody>
      </p:sp>
      <p:sp>
        <p:nvSpPr>
          <p:cNvPr id="4" name="Title 3"/>
          <p:cNvSpPr>
            <a:spLocks noGrp="1"/>
          </p:cNvSpPr>
          <p:nvPr>
            <p:ph type="title"/>
          </p:nvPr>
        </p:nvSpPr>
        <p:spPr>
          <a:xfrm>
            <a:off x="1981201" y="463382"/>
            <a:ext cx="8226425" cy="304699"/>
          </a:xfrm>
        </p:spPr>
        <p:txBody>
          <a:bodyPr>
            <a:normAutofit fontScale="90000"/>
          </a:bodyPr>
          <a:lstStyle/>
          <a:p>
            <a:r>
              <a:rPr lang="en-GB" dirty="0"/>
              <a:t>AT WHAT AGE SHOULD IPV BE ADMINISTERED?</a:t>
            </a:r>
            <a:endParaRPr lang="en-US" dirty="0"/>
          </a:p>
        </p:txBody>
      </p:sp>
      <p:sp>
        <p:nvSpPr>
          <p:cNvPr id="5" name="Content Placeholder 4"/>
          <p:cNvSpPr>
            <a:spLocks noGrp="1"/>
          </p:cNvSpPr>
          <p:nvPr>
            <p:ph idx="1"/>
          </p:nvPr>
        </p:nvSpPr>
        <p:spPr/>
        <p:txBody>
          <a:bodyPr/>
          <a:lstStyle/>
          <a:p>
            <a:pPr lvl="0"/>
            <a:r>
              <a:rPr lang="en-US" dirty="0"/>
              <a:t> IPV is given  at </a:t>
            </a:r>
            <a:r>
              <a:rPr lang="en-US" dirty="0">
                <a:solidFill>
                  <a:srgbClr val="FF0000"/>
                </a:solidFill>
              </a:rPr>
              <a:t>or after </a:t>
            </a:r>
            <a:r>
              <a:rPr lang="en-US" dirty="0"/>
              <a:t>age of 14 weeks, with OPV3 and DTP3/Penta3</a:t>
            </a:r>
          </a:p>
          <a:p>
            <a:r>
              <a:rPr lang="en-US" dirty="0"/>
              <a:t>IPV should be given in addition to OPV</a:t>
            </a:r>
          </a:p>
          <a:p>
            <a:r>
              <a:rPr lang="en-US" dirty="0"/>
              <a:t>OPV is still the primary vaccine to achieve eradication of polio in the World</a:t>
            </a:r>
          </a:p>
          <a:p>
            <a:pPr>
              <a:spcBef>
                <a:spcPts val="1200"/>
              </a:spcBef>
            </a:pPr>
            <a:r>
              <a:rPr lang="en-US" altLang="en-US" dirty="0"/>
              <a:t>Give </a:t>
            </a:r>
            <a:r>
              <a:rPr lang="en-US" altLang="en-US" b="1" dirty="0"/>
              <a:t>one dose of IPV</a:t>
            </a:r>
            <a:r>
              <a:rPr lang="en-US" altLang="en-US" dirty="0"/>
              <a:t>, together with other vaccines given at 14 weeks</a:t>
            </a:r>
          </a:p>
          <a:p>
            <a:pPr>
              <a:spcBef>
                <a:spcPts val="1200"/>
              </a:spcBef>
            </a:pPr>
            <a:r>
              <a:rPr lang="en-US" altLang="en-US" dirty="0"/>
              <a:t>Both IPV and </a:t>
            </a:r>
            <a:r>
              <a:rPr lang="en-US" altLang="en-US" dirty="0" err="1"/>
              <a:t>bOPV</a:t>
            </a:r>
            <a:r>
              <a:rPr lang="en-US" altLang="en-US" dirty="0"/>
              <a:t> vaccines provide the strongest polio immunity </a:t>
            </a:r>
          </a:p>
          <a:p>
            <a:endParaRPr lang="en-US" sz="2400" dirty="0"/>
          </a:p>
        </p:txBody>
      </p:sp>
    </p:spTree>
    <p:extLst>
      <p:ext uri="{BB962C8B-B14F-4D97-AF65-F5344CB8AC3E}">
        <p14:creationId xmlns:p14="http://schemas.microsoft.com/office/powerpoint/2010/main" val="19593089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457200" y="6409102"/>
            <a:ext cx="2133600" cy="365125"/>
          </a:xfrm>
          <a:prstGeom prst="rect">
            <a:avLst/>
          </a:prstGeom>
        </p:spPr>
        <p:txBody>
          <a:bodyPr vert="horz" lIns="91440" tIns="45720" rIns="91440" bIns="45720" rtlCol="0" anchor="ctr"/>
          <a:lstStyle>
            <a:defPPr>
              <a:defRPr lang="en-US"/>
            </a:defPPr>
            <a:lvl1pPr marL="0" algn="l" defTabSz="914363" rtl="0" eaLnBrk="1" latinLnBrk="0" hangingPunct="1">
              <a:defRPr sz="800" kern="1200">
                <a:solidFill>
                  <a:schemeClr val="bg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25D643A6-340E-4C3B-ACA5-05A023EBF489}" type="datetime1">
              <a:rPr lang="en-US" smtClean="0"/>
              <a:pPr/>
              <a:t>4/2/2021</a:t>
            </a:fld>
            <a:endParaRPr lang="en-US" dirty="0"/>
          </a:p>
        </p:txBody>
      </p:sp>
      <p:sp>
        <p:nvSpPr>
          <p:cNvPr id="3" name="Slide Number Placeholder 2"/>
          <p:cNvSpPr>
            <a:spLocks noGrp="1"/>
          </p:cNvSpPr>
          <p:nvPr>
            <p:ph type="sldNum" sz="quarter" idx="4"/>
          </p:nvPr>
        </p:nvSpPr>
        <p:spPr>
          <a:xfrm>
            <a:off x="8394192" y="6412056"/>
            <a:ext cx="384048" cy="365125"/>
          </a:xfrm>
          <a:prstGeom prst="rect">
            <a:avLst/>
          </a:prstGeom>
        </p:spPr>
        <p:txBody>
          <a:bodyPr vert="horz" lIns="91440" tIns="45720" rIns="91440" bIns="45720" rtlCol="0" anchor="ctr"/>
          <a:lstStyle>
            <a:defPPr>
              <a:defRPr lang="en-US"/>
            </a:defPPr>
            <a:lvl1pPr marL="0" algn="r" defTabSz="914363" rtl="0" eaLnBrk="1" latinLnBrk="0" hangingPunct="1">
              <a:defRPr sz="1000" kern="1200">
                <a:solidFill>
                  <a:schemeClr val="bg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01052961-14CD-45D2-98DF-50022118EB18}" type="slidenum">
              <a:rPr lang="en-US" smtClean="0"/>
              <a:pPr/>
              <a:t>66</a:t>
            </a:fld>
            <a:endParaRPr lang="en-US" dirty="0"/>
          </a:p>
        </p:txBody>
      </p:sp>
      <p:sp>
        <p:nvSpPr>
          <p:cNvPr id="4" name="Title 3"/>
          <p:cNvSpPr>
            <a:spLocks noGrp="1"/>
          </p:cNvSpPr>
          <p:nvPr>
            <p:ph type="title"/>
          </p:nvPr>
        </p:nvSpPr>
        <p:spPr>
          <a:xfrm>
            <a:off x="1981201" y="463382"/>
            <a:ext cx="8226425" cy="637097"/>
          </a:xfrm>
        </p:spPr>
        <p:txBody>
          <a:bodyPr>
            <a:normAutofit fontScale="90000"/>
          </a:bodyPr>
          <a:lstStyle/>
          <a:p>
            <a:r>
              <a:rPr lang="en-GB" sz="2400" dirty="0">
                <a:solidFill>
                  <a:srgbClr val="000066"/>
                </a:solidFill>
                <a:latin typeface="Gill Sans MT" panose="020B0502020104020203" pitchFamily="34" charset="0"/>
                <a:ea typeface="Arial" charset="0"/>
              </a:rPr>
              <a:t>How to prepare for vaccination</a:t>
            </a:r>
            <a:br>
              <a:rPr lang="en-GB" sz="2400" dirty="0">
                <a:solidFill>
                  <a:srgbClr val="000066"/>
                </a:solidFill>
                <a:latin typeface="Gill Sans MT" panose="020B0502020104020203" pitchFamily="34" charset="0"/>
                <a:ea typeface="Arial" charset="0"/>
              </a:rPr>
            </a:br>
            <a:endParaRPr lang="en-US" dirty="0"/>
          </a:p>
        </p:txBody>
      </p:sp>
      <p:sp>
        <p:nvSpPr>
          <p:cNvPr id="5" name="Content Placeholder 4"/>
          <p:cNvSpPr>
            <a:spLocks noGrp="1"/>
          </p:cNvSpPr>
          <p:nvPr>
            <p:ph idx="1"/>
          </p:nvPr>
        </p:nvSpPr>
        <p:spPr/>
        <p:txBody>
          <a:bodyPr/>
          <a:lstStyle/>
          <a:p>
            <a:pPr>
              <a:spcBef>
                <a:spcPts val="1200"/>
              </a:spcBef>
            </a:pPr>
            <a:r>
              <a:rPr lang="en-US" altLang="en-US" dirty="0"/>
              <a:t>Prepare IPV at the same time you prepare other vaccines </a:t>
            </a:r>
          </a:p>
          <a:p>
            <a:pPr>
              <a:spcBef>
                <a:spcPts val="1200"/>
              </a:spcBef>
            </a:pPr>
            <a:r>
              <a:rPr lang="en-US" altLang="en-US" dirty="0"/>
              <a:t>IPV can be administered with any of the following routine childhood vaccines without interfering with their effectiveness:</a:t>
            </a:r>
          </a:p>
          <a:p>
            <a:pPr lvl="2">
              <a:buFont typeface="Arial" pitchFamily="34" charset="0"/>
              <a:buChar char="–"/>
            </a:pPr>
            <a:r>
              <a:rPr lang="fr-FR" altLang="en-US" sz="1800" dirty="0">
                <a:ea typeface="MS PGothic" pitchFamily="34" charset="-128"/>
              </a:rPr>
              <a:t>Pentavalent vaccine</a:t>
            </a:r>
          </a:p>
          <a:p>
            <a:pPr lvl="2">
              <a:buFont typeface="Arial" pitchFamily="34" charset="0"/>
              <a:buChar char="–"/>
            </a:pPr>
            <a:r>
              <a:rPr lang="fr-FR" altLang="en-US" sz="1800" dirty="0" err="1">
                <a:ea typeface="MS PGothic" pitchFamily="34" charset="-128"/>
              </a:rPr>
              <a:t>Pneumococcal</a:t>
            </a:r>
            <a:r>
              <a:rPr lang="fr-FR" altLang="en-US" sz="1800" dirty="0">
                <a:ea typeface="MS PGothic" pitchFamily="34" charset="-128"/>
              </a:rPr>
              <a:t> vaccine</a:t>
            </a:r>
          </a:p>
          <a:p>
            <a:pPr lvl="2">
              <a:buFont typeface="Arial" pitchFamily="34" charset="0"/>
              <a:buChar char="–"/>
            </a:pPr>
            <a:r>
              <a:rPr lang="fr-FR" altLang="en-US" sz="1800" dirty="0">
                <a:ea typeface="MS PGothic" pitchFamily="34" charset="-128"/>
              </a:rPr>
              <a:t>Oral polio vaccine (OPV)</a:t>
            </a:r>
          </a:p>
          <a:p>
            <a:pPr lvl="2">
              <a:buFont typeface="Arial" pitchFamily="34" charset="0"/>
              <a:buChar char="–"/>
            </a:pPr>
            <a:r>
              <a:rPr lang="fr-FR" altLang="en-US" sz="1800" dirty="0" err="1">
                <a:ea typeface="MS PGothic" pitchFamily="34" charset="-128"/>
              </a:rPr>
              <a:t>Rotavirus</a:t>
            </a:r>
            <a:r>
              <a:rPr lang="fr-FR" altLang="en-US" sz="1800" dirty="0">
                <a:ea typeface="MS PGothic" pitchFamily="34" charset="-128"/>
              </a:rPr>
              <a:t> vaccine</a:t>
            </a:r>
            <a:endParaRPr lang="en-US" altLang="en-US" sz="1800" dirty="0">
              <a:ea typeface="MS PGothic" pitchFamily="34" charset="-128"/>
            </a:endParaRPr>
          </a:p>
          <a:p>
            <a:r>
              <a:rPr lang="en-US" altLang="en-US" b="1" dirty="0"/>
              <a:t>Never mix IPV with other vaccines in the same vial or syringe</a:t>
            </a:r>
            <a:endParaRPr lang="en-US" altLang="en-US" dirty="0"/>
          </a:p>
          <a:p>
            <a:endParaRPr lang="en-US" dirty="0"/>
          </a:p>
        </p:txBody>
      </p:sp>
    </p:spTree>
    <p:extLst>
      <p:ext uri="{BB962C8B-B14F-4D97-AF65-F5344CB8AC3E}">
        <p14:creationId xmlns:p14="http://schemas.microsoft.com/office/powerpoint/2010/main" val="7943531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idx="4294967295"/>
          </p:nvPr>
        </p:nvSpPr>
        <p:spPr>
          <a:xfrm>
            <a:off x="1981201" y="463382"/>
            <a:ext cx="8226425" cy="886397"/>
          </a:xfrm>
        </p:spPr>
        <p:txBody>
          <a:bodyPr>
            <a:normAutofit fontScale="90000"/>
          </a:bodyPr>
          <a:lstStyle/>
          <a:p>
            <a:pPr>
              <a:defRPr/>
            </a:pPr>
            <a:r>
              <a:rPr lang="fr-FR" sz="3200" dirty="0" err="1">
                <a:latin typeface="Gill Sans MT" panose="020B0502020104020203" pitchFamily="34" charset="0"/>
              </a:rPr>
              <a:t>Sequence</a:t>
            </a:r>
            <a:r>
              <a:rPr lang="fr-FR" sz="3200" dirty="0">
                <a:latin typeface="Gill Sans MT" panose="020B0502020104020203" pitchFamily="34" charset="0"/>
              </a:rPr>
              <a:t> and injection site for IPV and </a:t>
            </a:r>
            <a:r>
              <a:rPr lang="fr-FR" sz="3200" dirty="0" err="1">
                <a:latin typeface="Gill Sans MT" panose="020B0502020104020203" pitchFamily="34" charset="0"/>
              </a:rPr>
              <a:t>other</a:t>
            </a:r>
            <a:r>
              <a:rPr lang="fr-FR" sz="3200" dirty="0">
                <a:latin typeface="Gill Sans MT" panose="020B0502020104020203" pitchFamily="34" charset="0"/>
              </a:rPr>
              <a:t> vaccines</a:t>
            </a:r>
          </a:p>
        </p:txBody>
      </p:sp>
      <p:sp>
        <p:nvSpPr>
          <p:cNvPr id="19459" name="Rectangle 5"/>
          <p:cNvSpPr>
            <a:spLocks noChangeArrowheads="1"/>
          </p:cNvSpPr>
          <p:nvPr/>
        </p:nvSpPr>
        <p:spPr bwMode="auto">
          <a:xfrm>
            <a:off x="2495550" y="27082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80000"/>
              </a:spcBef>
              <a:buClr>
                <a:srgbClr val="1E7FB8"/>
              </a:buClr>
              <a:buFont typeface="Wingdings" pitchFamily="2" charset="2"/>
              <a:buChar char="l"/>
              <a:defRPr sz="2500">
                <a:solidFill>
                  <a:srgbClr val="000066"/>
                </a:solidFill>
                <a:latin typeface="Arial" pitchFamily="34" charset="0"/>
                <a:ea typeface="MS PGothic" pitchFamily="34" charset="-128"/>
                <a:cs typeface="Arial" pitchFamily="34" charset="0"/>
              </a:defRPr>
            </a:lvl1pPr>
            <a:lvl2pPr marL="742950" indent="-285750" eaLnBrk="0" hangingPunct="0">
              <a:spcBef>
                <a:spcPct val="20000"/>
              </a:spcBef>
              <a:buClr>
                <a:srgbClr val="1E7FB8"/>
              </a:buClr>
              <a:buFont typeface="Arial" pitchFamily="34" charset="0"/>
              <a:buChar char="–"/>
              <a:defRPr sz="2100">
                <a:solidFill>
                  <a:srgbClr val="000066"/>
                </a:solidFill>
                <a:latin typeface="Arial" pitchFamily="34" charset="0"/>
                <a:ea typeface="Arial" pitchFamily="34" charset="0"/>
                <a:cs typeface="Arial" pitchFamily="34" charset="0"/>
              </a:defRPr>
            </a:lvl2pPr>
            <a:lvl3pPr marL="1143000" indent="-228600" eaLnBrk="0" hangingPunct="0">
              <a:spcBef>
                <a:spcPct val="20000"/>
              </a:spcBef>
              <a:buClr>
                <a:srgbClr val="1E7FB8"/>
              </a:buClr>
              <a:buChar char="•"/>
              <a:defRPr sz="2100">
                <a:solidFill>
                  <a:srgbClr val="000066"/>
                </a:solidFill>
                <a:latin typeface="Arial Narrow" pitchFamily="34" charset="0"/>
                <a:ea typeface="Arial" pitchFamily="34" charset="0"/>
                <a:cs typeface="Arial" pitchFamily="34" charset="0"/>
              </a:defRPr>
            </a:lvl3pPr>
            <a:lvl4pPr marL="1600200" indent="-228600" eaLnBrk="0" hangingPunct="0">
              <a:spcBef>
                <a:spcPct val="20000"/>
              </a:spcBef>
              <a:buClr>
                <a:srgbClr val="1E7FB8"/>
              </a:buClr>
              <a:buChar char="–"/>
              <a:defRPr sz="2100">
                <a:solidFill>
                  <a:srgbClr val="000066"/>
                </a:solidFill>
                <a:latin typeface="Arial Narrow" pitchFamily="34" charset="0"/>
                <a:ea typeface="Arial" pitchFamily="34" charset="0"/>
                <a:cs typeface="Arial" pitchFamily="34" charset="0"/>
              </a:defRPr>
            </a:lvl4pPr>
            <a:lvl5pPr marL="2057400" indent="-228600" algn="r" rtl="1" eaLnBrk="0" hangingPunct="0">
              <a:spcBef>
                <a:spcPct val="20000"/>
              </a:spcBef>
              <a:buChar char="»"/>
              <a:defRPr sz="2000">
                <a:solidFill>
                  <a:srgbClr val="000066"/>
                </a:solidFill>
                <a:latin typeface="Arial" pitchFamily="34" charset="0"/>
                <a:ea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9pPr>
          </a:lstStyle>
          <a:p>
            <a:pPr eaLnBrk="1" hangingPunct="1">
              <a:spcBef>
                <a:spcPct val="0"/>
              </a:spcBef>
              <a:buClrTx/>
              <a:buFontTx/>
              <a:buNone/>
            </a:pPr>
            <a:endParaRPr lang="fr-FR" altLang="en-US" sz="1800">
              <a:solidFill>
                <a:schemeClr val="tx1"/>
              </a:solidFill>
              <a:latin typeface="Limon F3" charset="0"/>
            </a:endParaRPr>
          </a:p>
        </p:txBody>
      </p:sp>
      <p:sp>
        <p:nvSpPr>
          <p:cNvPr id="19460" name="Espace réservé du contenu 3"/>
          <p:cNvSpPr txBox="1">
            <a:spLocks/>
          </p:cNvSpPr>
          <p:nvPr/>
        </p:nvSpPr>
        <p:spPr bwMode="auto">
          <a:xfrm>
            <a:off x="1703388" y="1268413"/>
            <a:ext cx="885666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defTabSz="912813" eaLnBrk="0" hangingPunct="0">
              <a:spcBef>
                <a:spcPct val="80000"/>
              </a:spcBef>
              <a:buClr>
                <a:srgbClr val="1E7FB8"/>
              </a:buClr>
              <a:buFont typeface="Wingdings" pitchFamily="2" charset="2"/>
              <a:buChar char="l"/>
              <a:defRPr sz="2500">
                <a:solidFill>
                  <a:srgbClr val="000066"/>
                </a:solidFill>
                <a:latin typeface="Arial" pitchFamily="34" charset="0"/>
                <a:ea typeface="MS PGothic" pitchFamily="34" charset="-128"/>
                <a:cs typeface="Arial" pitchFamily="34" charset="0"/>
              </a:defRPr>
            </a:lvl1pPr>
            <a:lvl2pPr marL="742950" indent="-285750" defTabSz="912813" eaLnBrk="0" hangingPunct="0">
              <a:spcBef>
                <a:spcPct val="20000"/>
              </a:spcBef>
              <a:buClr>
                <a:srgbClr val="1E7FB8"/>
              </a:buClr>
              <a:buFont typeface="Arial" pitchFamily="34" charset="0"/>
              <a:buChar char="–"/>
              <a:defRPr sz="2100">
                <a:solidFill>
                  <a:srgbClr val="000066"/>
                </a:solidFill>
                <a:latin typeface="Arial" pitchFamily="34" charset="0"/>
                <a:ea typeface="Arial" pitchFamily="34" charset="0"/>
                <a:cs typeface="Arial" pitchFamily="34" charset="0"/>
              </a:defRPr>
            </a:lvl2pPr>
            <a:lvl3pPr marL="1262063" indent="-280988" defTabSz="912813" eaLnBrk="0" hangingPunct="0">
              <a:spcBef>
                <a:spcPct val="20000"/>
              </a:spcBef>
              <a:buClr>
                <a:srgbClr val="1E7FB8"/>
              </a:buClr>
              <a:buChar char="•"/>
              <a:defRPr sz="2100">
                <a:solidFill>
                  <a:srgbClr val="000066"/>
                </a:solidFill>
                <a:latin typeface="Arial Narrow" pitchFamily="34" charset="0"/>
                <a:ea typeface="Arial" pitchFamily="34" charset="0"/>
                <a:cs typeface="Arial" pitchFamily="34" charset="0"/>
              </a:defRPr>
            </a:lvl3pPr>
            <a:lvl4pPr marL="1600200" indent="-228600" defTabSz="912813" eaLnBrk="0" hangingPunct="0">
              <a:spcBef>
                <a:spcPct val="20000"/>
              </a:spcBef>
              <a:buClr>
                <a:srgbClr val="1E7FB8"/>
              </a:buClr>
              <a:buChar char="–"/>
              <a:defRPr sz="2100">
                <a:solidFill>
                  <a:srgbClr val="000066"/>
                </a:solidFill>
                <a:latin typeface="Arial Narrow" pitchFamily="34" charset="0"/>
                <a:ea typeface="Arial" pitchFamily="34" charset="0"/>
                <a:cs typeface="Arial" pitchFamily="34" charset="0"/>
              </a:defRPr>
            </a:lvl4pPr>
            <a:lvl5pPr marL="2057400" indent="-228600" algn="r" defTabSz="912813" rtl="1" eaLnBrk="0" hangingPunct="0">
              <a:spcBef>
                <a:spcPct val="20000"/>
              </a:spcBef>
              <a:buChar char="»"/>
              <a:defRPr sz="2000">
                <a:solidFill>
                  <a:srgbClr val="000066"/>
                </a:solidFill>
                <a:latin typeface="Arial" pitchFamily="34" charset="0"/>
                <a:ea typeface="Arial" pitchFamily="34" charset="0"/>
                <a:cs typeface="Arial" pitchFamily="34" charset="0"/>
              </a:defRPr>
            </a:lvl5pPr>
            <a:lvl6pPr marL="2514600" indent="-228600" algn="r" defTabSz="912813"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6pPr>
            <a:lvl7pPr marL="2971800" indent="-228600" algn="r" defTabSz="912813"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7pPr>
            <a:lvl8pPr marL="3429000" indent="-228600" algn="r" defTabSz="912813"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8pPr>
            <a:lvl9pPr marL="3886200" indent="-228600" algn="r" defTabSz="912813"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9pPr>
          </a:lstStyle>
          <a:p>
            <a:pPr>
              <a:spcBef>
                <a:spcPts val="1200"/>
              </a:spcBef>
              <a:buClr>
                <a:schemeClr val="accent6"/>
              </a:buClr>
              <a:buFont typeface="Arial" panose="020B0604020202020204" pitchFamily="34" charset="0"/>
              <a:buChar char="•"/>
            </a:pPr>
            <a:r>
              <a:rPr lang="en-US" altLang="en-US" sz="1800" dirty="0">
                <a:solidFill>
                  <a:schemeClr val="accent6"/>
                </a:solidFill>
                <a:latin typeface="+mn-lt"/>
              </a:rPr>
              <a:t>Give </a:t>
            </a:r>
            <a:r>
              <a:rPr lang="en-US" altLang="en-US" sz="1800" dirty="0" err="1">
                <a:solidFill>
                  <a:schemeClr val="accent6"/>
                </a:solidFill>
                <a:latin typeface="+mn-lt"/>
              </a:rPr>
              <a:t>bOPV</a:t>
            </a:r>
            <a:r>
              <a:rPr lang="en-US" altLang="en-US" sz="1800" dirty="0">
                <a:solidFill>
                  <a:schemeClr val="accent6"/>
                </a:solidFill>
                <a:latin typeface="+mn-lt"/>
              </a:rPr>
              <a:t> vaccine first</a:t>
            </a:r>
          </a:p>
          <a:p>
            <a:pPr>
              <a:spcBef>
                <a:spcPts val="1200"/>
              </a:spcBef>
              <a:buClr>
                <a:schemeClr val="accent6"/>
              </a:buClr>
              <a:buFont typeface="Arial" panose="020B0604020202020204" pitchFamily="34" charset="0"/>
              <a:buChar char="•"/>
            </a:pPr>
            <a:r>
              <a:rPr lang="en-US" altLang="en-US" sz="1800" dirty="0">
                <a:solidFill>
                  <a:schemeClr val="accent6"/>
                </a:solidFill>
                <a:latin typeface="+mn-lt"/>
              </a:rPr>
              <a:t>Then;</a:t>
            </a:r>
          </a:p>
          <a:p>
            <a:pPr lvl="1"/>
            <a:r>
              <a:rPr lang="en-US" altLang="en-US" sz="1800" dirty="0">
                <a:solidFill>
                  <a:schemeClr val="accent6"/>
                </a:solidFill>
                <a:latin typeface="+mn-lt"/>
              </a:rPr>
              <a:t> Give IPV and PCV in one thigh,  separated by at least 2.5 cm</a:t>
            </a:r>
          </a:p>
          <a:p>
            <a:pPr lvl="1"/>
            <a:r>
              <a:rPr lang="en-US" altLang="en-US" sz="1800" dirty="0">
                <a:solidFill>
                  <a:schemeClr val="accent6"/>
                </a:solidFill>
                <a:latin typeface="+mn-lt"/>
              </a:rPr>
              <a:t>Give Pentavalent in the other thigh because it can cause more swelling and redness</a:t>
            </a:r>
            <a:endParaRPr lang="fr-FR" altLang="en-US" sz="1800" dirty="0">
              <a:solidFill>
                <a:schemeClr val="accent6"/>
              </a:solidFill>
              <a:latin typeface="+mn-lt"/>
            </a:endParaRPr>
          </a:p>
        </p:txBody>
      </p:sp>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8272" t="2734" r="27836" b="16664"/>
          <a:stretch/>
        </p:blipFill>
        <p:spPr>
          <a:xfrm>
            <a:off x="8565184" y="3078164"/>
            <a:ext cx="1800199" cy="2367061"/>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9521616">
            <a:off x="9212568" y="4787058"/>
            <a:ext cx="412304" cy="533568"/>
          </a:xfrm>
          <a:prstGeom prst="rect">
            <a:avLst/>
          </a:prstGeom>
        </p:spPr>
      </p:pic>
      <p:pic>
        <p:nvPicPr>
          <p:cNvPr id="7" name="Picture 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8272" t="2734" r="27836" b="16211"/>
          <a:stretch/>
        </p:blipFill>
        <p:spPr>
          <a:xfrm flipH="1">
            <a:off x="4077841" y="3048000"/>
            <a:ext cx="1800199" cy="2380346"/>
          </a:xfrm>
          <a:prstGeom prst="rect">
            <a:avLst/>
          </a:prstGeom>
        </p:spPr>
      </p:pic>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2078384" flipH="1">
            <a:off x="4666680" y="4637800"/>
            <a:ext cx="412304" cy="533568"/>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528" y="3423796"/>
            <a:ext cx="1924050" cy="186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8272" t="2734" r="27836" b="16664"/>
          <a:stretch/>
        </p:blipFill>
        <p:spPr>
          <a:xfrm flipH="1">
            <a:off x="6240017" y="3078164"/>
            <a:ext cx="1800199" cy="2367061"/>
          </a:xfrm>
          <a:prstGeom prst="rect">
            <a:avLst/>
          </a:prstGeom>
        </p:spPr>
      </p:pic>
      <p:pic>
        <p:nvPicPr>
          <p:cNvPr id="11" name="Picture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2078384" flipH="1">
            <a:off x="6970936" y="4782976"/>
            <a:ext cx="412304" cy="533568"/>
          </a:xfrm>
          <a:prstGeom prst="rect">
            <a:avLst/>
          </a:prstGeom>
        </p:spPr>
      </p:pic>
      <p:sp>
        <p:nvSpPr>
          <p:cNvPr id="2" name="TextBox 1"/>
          <p:cNvSpPr txBox="1"/>
          <p:nvPr/>
        </p:nvSpPr>
        <p:spPr>
          <a:xfrm>
            <a:off x="2063552" y="5445224"/>
            <a:ext cx="1728192" cy="369332"/>
          </a:xfrm>
          <a:prstGeom prst="rect">
            <a:avLst/>
          </a:prstGeom>
          <a:noFill/>
        </p:spPr>
        <p:txBody>
          <a:bodyPr wrap="square" rtlCol="0">
            <a:spAutoFit/>
          </a:bodyPr>
          <a:lstStyle/>
          <a:p>
            <a:r>
              <a:rPr lang="en-US" dirty="0">
                <a:latin typeface="Gill Sans MT" panose="020B0502020104020203" pitchFamily="34" charset="0"/>
              </a:rPr>
              <a:t>Step 1: OPV</a:t>
            </a:r>
          </a:p>
        </p:txBody>
      </p:sp>
      <p:sp>
        <p:nvSpPr>
          <p:cNvPr id="13" name="TextBox 12"/>
          <p:cNvSpPr txBox="1"/>
          <p:nvPr/>
        </p:nvSpPr>
        <p:spPr>
          <a:xfrm>
            <a:off x="4439816" y="5445224"/>
            <a:ext cx="1224136" cy="553998"/>
          </a:xfrm>
          <a:prstGeom prst="rect">
            <a:avLst/>
          </a:prstGeom>
          <a:noFill/>
        </p:spPr>
        <p:txBody>
          <a:bodyPr wrap="square" rtlCol="0">
            <a:spAutoFit/>
          </a:bodyPr>
          <a:lstStyle/>
          <a:p>
            <a:pPr algn="ctr"/>
            <a:r>
              <a:rPr lang="en-US" dirty="0">
                <a:latin typeface="Gill Sans MT" panose="020B0502020104020203" pitchFamily="34" charset="0"/>
              </a:rPr>
              <a:t>Step 2: IPV</a:t>
            </a:r>
          </a:p>
          <a:p>
            <a:pPr algn="ctr"/>
            <a:r>
              <a:rPr lang="en-US" sz="1200" dirty="0">
                <a:latin typeface="Gill Sans MT" panose="020B0502020104020203" pitchFamily="34" charset="0"/>
              </a:rPr>
              <a:t>(right thigh)</a:t>
            </a:r>
          </a:p>
        </p:txBody>
      </p:sp>
      <p:sp>
        <p:nvSpPr>
          <p:cNvPr id="14" name="TextBox 13"/>
          <p:cNvSpPr txBox="1"/>
          <p:nvPr/>
        </p:nvSpPr>
        <p:spPr>
          <a:xfrm>
            <a:off x="5828881" y="5455364"/>
            <a:ext cx="2736303" cy="553998"/>
          </a:xfrm>
          <a:prstGeom prst="rect">
            <a:avLst/>
          </a:prstGeom>
          <a:noFill/>
        </p:spPr>
        <p:txBody>
          <a:bodyPr wrap="square" rtlCol="0">
            <a:spAutoFit/>
          </a:bodyPr>
          <a:lstStyle/>
          <a:p>
            <a:pPr algn="ctr"/>
            <a:r>
              <a:rPr lang="en-US" dirty="0">
                <a:latin typeface="Gill Sans MT" panose="020B0502020104020203" pitchFamily="34" charset="0"/>
              </a:rPr>
              <a:t>Step 3: PCV</a:t>
            </a:r>
          </a:p>
          <a:p>
            <a:pPr algn="ctr"/>
            <a:r>
              <a:rPr lang="en-US" sz="1100" dirty="0">
                <a:latin typeface="Gill Sans MT" panose="020B0502020104020203" pitchFamily="34" charset="0"/>
              </a:rPr>
              <a:t>(right thigh separated by 2.5 cm)</a:t>
            </a:r>
          </a:p>
        </p:txBody>
      </p:sp>
      <p:sp>
        <p:nvSpPr>
          <p:cNvPr id="15" name="TextBox 14"/>
          <p:cNvSpPr txBox="1"/>
          <p:nvPr/>
        </p:nvSpPr>
        <p:spPr>
          <a:xfrm>
            <a:off x="8760296" y="5445224"/>
            <a:ext cx="1368152" cy="553998"/>
          </a:xfrm>
          <a:prstGeom prst="rect">
            <a:avLst/>
          </a:prstGeom>
          <a:noFill/>
        </p:spPr>
        <p:txBody>
          <a:bodyPr wrap="square" rtlCol="0">
            <a:spAutoFit/>
          </a:bodyPr>
          <a:lstStyle/>
          <a:p>
            <a:pPr algn="ctr"/>
            <a:r>
              <a:rPr lang="en-US" dirty="0">
                <a:latin typeface="Gill Sans MT" panose="020B0502020104020203" pitchFamily="34" charset="0"/>
              </a:rPr>
              <a:t>Step 4: </a:t>
            </a:r>
            <a:r>
              <a:rPr lang="en-US" dirty="0" err="1">
                <a:latin typeface="Gill Sans MT" panose="020B0502020104020203" pitchFamily="34" charset="0"/>
              </a:rPr>
              <a:t>Penta</a:t>
            </a:r>
            <a:r>
              <a:rPr lang="en-US" dirty="0">
                <a:latin typeface="Gill Sans MT" panose="020B0502020104020203" pitchFamily="34" charset="0"/>
              </a:rPr>
              <a:t> </a:t>
            </a:r>
          </a:p>
          <a:p>
            <a:pPr algn="ctr"/>
            <a:r>
              <a:rPr lang="en-US" sz="1100" dirty="0">
                <a:latin typeface="Gill Sans MT" panose="020B0502020104020203" pitchFamily="34" charset="0"/>
              </a:rPr>
              <a:t>(left thigh)</a:t>
            </a:r>
          </a:p>
        </p:txBody>
      </p:sp>
    </p:spTree>
    <p:extLst>
      <p:ext uri="{BB962C8B-B14F-4D97-AF65-F5344CB8AC3E}">
        <p14:creationId xmlns:p14="http://schemas.microsoft.com/office/powerpoint/2010/main" val="9229445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3"/>
          <p:cNvSpPr>
            <a:spLocks noChangeArrowheads="1"/>
          </p:cNvSpPr>
          <p:nvPr/>
        </p:nvSpPr>
        <p:spPr bwMode="auto">
          <a:xfrm>
            <a:off x="1919288" y="1628998"/>
            <a:ext cx="557319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1313" indent="-341313" defTabSz="912813" eaLnBrk="0" hangingPunct="0">
              <a:spcBef>
                <a:spcPct val="80000"/>
              </a:spcBef>
              <a:buClr>
                <a:srgbClr val="1E7FB8"/>
              </a:buClr>
              <a:buFont typeface="Wingdings" pitchFamily="2" charset="2"/>
              <a:buChar char="l"/>
              <a:defRPr sz="2500">
                <a:solidFill>
                  <a:srgbClr val="000066"/>
                </a:solidFill>
                <a:latin typeface="Arial" pitchFamily="34" charset="0"/>
                <a:ea typeface="MS PGothic" pitchFamily="34" charset="-128"/>
                <a:cs typeface="Arial" pitchFamily="34" charset="0"/>
              </a:defRPr>
            </a:lvl1pPr>
            <a:lvl2pPr marL="742950" indent="-285750" defTabSz="912813" eaLnBrk="0" hangingPunct="0">
              <a:spcBef>
                <a:spcPct val="20000"/>
              </a:spcBef>
              <a:buClr>
                <a:srgbClr val="1E7FB8"/>
              </a:buClr>
              <a:buFont typeface="Arial" pitchFamily="34" charset="0"/>
              <a:buChar char="–"/>
              <a:defRPr sz="2100">
                <a:solidFill>
                  <a:srgbClr val="000066"/>
                </a:solidFill>
                <a:latin typeface="Arial" pitchFamily="34" charset="0"/>
                <a:ea typeface="Arial" pitchFamily="34" charset="0"/>
                <a:cs typeface="Arial" pitchFamily="34" charset="0"/>
              </a:defRPr>
            </a:lvl2pPr>
            <a:lvl3pPr marL="1143000" indent="-228600" defTabSz="912813" eaLnBrk="0" hangingPunct="0">
              <a:spcBef>
                <a:spcPct val="20000"/>
              </a:spcBef>
              <a:buClr>
                <a:srgbClr val="1E7FB8"/>
              </a:buClr>
              <a:buChar char="•"/>
              <a:defRPr sz="2100">
                <a:solidFill>
                  <a:srgbClr val="000066"/>
                </a:solidFill>
                <a:latin typeface="Arial Narrow" pitchFamily="34" charset="0"/>
                <a:ea typeface="Arial" pitchFamily="34" charset="0"/>
                <a:cs typeface="Arial" pitchFamily="34" charset="0"/>
              </a:defRPr>
            </a:lvl3pPr>
            <a:lvl4pPr marL="1600200" indent="-228600" defTabSz="912813" eaLnBrk="0" hangingPunct="0">
              <a:spcBef>
                <a:spcPct val="20000"/>
              </a:spcBef>
              <a:buClr>
                <a:srgbClr val="1E7FB8"/>
              </a:buClr>
              <a:buChar char="–"/>
              <a:defRPr sz="2100">
                <a:solidFill>
                  <a:srgbClr val="000066"/>
                </a:solidFill>
                <a:latin typeface="Arial Narrow" pitchFamily="34" charset="0"/>
                <a:ea typeface="Arial" pitchFamily="34" charset="0"/>
                <a:cs typeface="Arial" pitchFamily="34" charset="0"/>
              </a:defRPr>
            </a:lvl4pPr>
            <a:lvl5pPr marL="2057400" indent="-228600" algn="r" defTabSz="912813" rtl="1" eaLnBrk="0" hangingPunct="0">
              <a:spcBef>
                <a:spcPct val="20000"/>
              </a:spcBef>
              <a:buChar char="»"/>
              <a:defRPr sz="2000">
                <a:solidFill>
                  <a:srgbClr val="000066"/>
                </a:solidFill>
                <a:latin typeface="Arial" pitchFamily="34" charset="0"/>
                <a:ea typeface="Arial" pitchFamily="34" charset="0"/>
                <a:cs typeface="Arial" pitchFamily="34" charset="0"/>
              </a:defRPr>
            </a:lvl5pPr>
            <a:lvl6pPr marL="2514600" indent="-228600" algn="r" defTabSz="912813"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6pPr>
            <a:lvl7pPr marL="2971800" indent="-228600" algn="r" defTabSz="912813"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7pPr>
            <a:lvl8pPr marL="3429000" indent="-228600" algn="r" defTabSz="912813"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8pPr>
            <a:lvl9pPr marL="3886200" indent="-228600" algn="r" defTabSz="912813"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9pPr>
          </a:lstStyle>
          <a:p>
            <a:pPr>
              <a:spcBef>
                <a:spcPts val="1200"/>
              </a:spcBef>
              <a:buClr>
                <a:schemeClr val="accent6"/>
              </a:buClr>
              <a:buFont typeface="Arial" panose="020B0604020202020204" pitchFamily="34" charset="0"/>
              <a:buChar char="•"/>
            </a:pPr>
            <a:r>
              <a:rPr lang="en-US" altLang="en-US" dirty="0">
                <a:solidFill>
                  <a:schemeClr val="accent6"/>
                </a:solidFill>
                <a:latin typeface="Gill Sans MT" panose="020B0502020104020203" pitchFamily="34" charset="0"/>
              </a:rPr>
              <a:t> </a:t>
            </a:r>
            <a:r>
              <a:rPr lang="en-US" altLang="en-US" sz="1800" dirty="0">
                <a:solidFill>
                  <a:schemeClr val="accent6"/>
                </a:solidFill>
                <a:latin typeface="+mn-lt"/>
              </a:rPr>
              <a:t>The child should be held in a upright position by the caregiver </a:t>
            </a:r>
          </a:p>
          <a:p>
            <a:pPr>
              <a:spcBef>
                <a:spcPts val="1200"/>
              </a:spcBef>
              <a:buClr>
                <a:schemeClr val="accent6"/>
              </a:buClr>
              <a:buFont typeface="Arial" panose="020B0604020202020204" pitchFamily="34" charset="0"/>
              <a:buChar char="•"/>
            </a:pPr>
            <a:r>
              <a:rPr lang="en-US" altLang="en-US" sz="1800" dirty="0">
                <a:solidFill>
                  <a:schemeClr val="accent6"/>
                </a:solidFill>
                <a:latin typeface="+mn-lt"/>
              </a:rPr>
              <a:t>The caregiver should hold the child’s arms and legs very firmly</a:t>
            </a:r>
          </a:p>
          <a:p>
            <a:pPr>
              <a:spcBef>
                <a:spcPts val="1200"/>
              </a:spcBef>
              <a:buClr>
                <a:schemeClr val="accent6"/>
              </a:buClr>
              <a:buFont typeface="Arial" panose="020B0604020202020204" pitchFamily="34" charset="0"/>
              <a:buChar char="•"/>
            </a:pPr>
            <a:r>
              <a:rPr lang="en-US" altLang="en-US" sz="1800" dirty="0">
                <a:solidFill>
                  <a:schemeClr val="accent6"/>
                </a:solidFill>
                <a:latin typeface="+mn-lt"/>
              </a:rPr>
              <a:t>The vaccine is injected into the thigh muscle at a 90⁰ angle by the health care provider</a:t>
            </a:r>
          </a:p>
          <a:p>
            <a:pPr>
              <a:spcBef>
                <a:spcPts val="1200"/>
              </a:spcBef>
              <a:buNone/>
            </a:pPr>
            <a:endParaRPr lang="en-US" altLang="en-US" dirty="0">
              <a:latin typeface="Gill Sans MT" panose="020B0502020104020203" pitchFamily="34" charset="0"/>
            </a:endParaRPr>
          </a:p>
        </p:txBody>
      </p:sp>
      <p:sp>
        <p:nvSpPr>
          <p:cNvPr id="16387" name="Rectangle 2"/>
          <p:cNvSpPr txBox="1">
            <a:spLocks noChangeArrowheads="1"/>
          </p:cNvSpPr>
          <p:nvPr/>
        </p:nvSpPr>
        <p:spPr bwMode="auto">
          <a:xfrm>
            <a:off x="1524000" y="0"/>
            <a:ext cx="9144000" cy="1238250"/>
          </a:xfrm>
          <a:prstGeom prst="rect">
            <a:avLst/>
          </a:prstGeom>
          <a:noFill/>
          <a:ln w="9525">
            <a:noFill/>
            <a:miter lim="800000"/>
            <a:headEnd/>
            <a:tailEnd/>
          </a:ln>
          <a:effectLst>
            <a:outerShdw blurRad="63500" dist="17961" dir="2700000" algn="ctr" rotWithShape="0">
              <a:srgbClr val="96CCEE">
                <a:alpha val="74998"/>
              </a:srgbClr>
            </a:outerShdw>
          </a:effectLst>
        </p:spPr>
        <p:txBody>
          <a:bodyPr lIns="0" tIns="0" rIns="0" bIns="0" anchor="ctr"/>
          <a:lstStyle/>
          <a:p>
            <a:pPr algn="ctr">
              <a:defRPr/>
            </a:pPr>
            <a:r>
              <a:rPr lang="en-GB" sz="3500" b="1" dirty="0">
                <a:solidFill>
                  <a:schemeClr val="accent6"/>
                </a:solidFill>
                <a:latin typeface="Gill Sans MT" panose="020B0502020104020203" pitchFamily="34" charset="0"/>
                <a:ea typeface="Arial" charset="0"/>
              </a:rPr>
              <a:t>How to position the child for IPV vaccination </a:t>
            </a:r>
          </a:p>
        </p:txBody>
      </p:sp>
      <p:sp>
        <p:nvSpPr>
          <p:cNvPr id="12292" name="Rectangle 2"/>
          <p:cNvSpPr>
            <a:spLocks noChangeArrowheads="1"/>
          </p:cNvSpPr>
          <p:nvPr/>
        </p:nvSpPr>
        <p:spPr bwMode="auto">
          <a:xfrm>
            <a:off x="7535863" y="5300664"/>
            <a:ext cx="647700"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42988" eaLnBrk="0" hangingPunct="0">
              <a:spcBef>
                <a:spcPct val="80000"/>
              </a:spcBef>
              <a:buClr>
                <a:srgbClr val="1E7FB8"/>
              </a:buClr>
              <a:buFont typeface="Wingdings" pitchFamily="2" charset="2"/>
              <a:buChar char="l"/>
              <a:defRPr sz="2500">
                <a:solidFill>
                  <a:srgbClr val="000066"/>
                </a:solidFill>
                <a:latin typeface="Arial" pitchFamily="34" charset="0"/>
                <a:ea typeface="MS PGothic" pitchFamily="34" charset="-128"/>
                <a:cs typeface="Arial" pitchFamily="34" charset="0"/>
              </a:defRPr>
            </a:lvl1pPr>
            <a:lvl2pPr marL="742950" indent="-285750" defTabSz="1042988" eaLnBrk="0" hangingPunct="0">
              <a:spcBef>
                <a:spcPct val="20000"/>
              </a:spcBef>
              <a:buClr>
                <a:srgbClr val="1E7FB8"/>
              </a:buClr>
              <a:buFont typeface="Arial" pitchFamily="34" charset="0"/>
              <a:buChar char="–"/>
              <a:defRPr sz="2100">
                <a:solidFill>
                  <a:srgbClr val="000066"/>
                </a:solidFill>
                <a:latin typeface="Arial" pitchFamily="34" charset="0"/>
                <a:ea typeface="Arial" pitchFamily="34" charset="0"/>
                <a:cs typeface="Arial" pitchFamily="34" charset="0"/>
              </a:defRPr>
            </a:lvl2pPr>
            <a:lvl3pPr marL="1143000" indent="-228600" defTabSz="1042988" eaLnBrk="0" hangingPunct="0">
              <a:spcBef>
                <a:spcPct val="20000"/>
              </a:spcBef>
              <a:buClr>
                <a:srgbClr val="1E7FB8"/>
              </a:buClr>
              <a:buChar char="•"/>
              <a:defRPr sz="2100">
                <a:solidFill>
                  <a:srgbClr val="000066"/>
                </a:solidFill>
                <a:latin typeface="Arial Narrow" pitchFamily="34" charset="0"/>
                <a:ea typeface="Arial" pitchFamily="34" charset="0"/>
                <a:cs typeface="Arial" pitchFamily="34" charset="0"/>
              </a:defRPr>
            </a:lvl3pPr>
            <a:lvl4pPr marL="1600200" indent="-228600" defTabSz="1042988" eaLnBrk="0" hangingPunct="0">
              <a:spcBef>
                <a:spcPct val="20000"/>
              </a:spcBef>
              <a:buClr>
                <a:srgbClr val="1E7FB8"/>
              </a:buClr>
              <a:buChar char="–"/>
              <a:defRPr sz="2100">
                <a:solidFill>
                  <a:srgbClr val="000066"/>
                </a:solidFill>
                <a:latin typeface="Arial Narrow" pitchFamily="34" charset="0"/>
                <a:ea typeface="Arial" pitchFamily="34" charset="0"/>
                <a:cs typeface="Arial" pitchFamily="34" charset="0"/>
              </a:defRPr>
            </a:lvl4pPr>
            <a:lvl5pPr marL="2057400" indent="-228600" algn="r" defTabSz="1042988" rtl="1" eaLnBrk="0" hangingPunct="0">
              <a:spcBef>
                <a:spcPct val="20000"/>
              </a:spcBef>
              <a:buChar char="»"/>
              <a:defRPr sz="2000">
                <a:solidFill>
                  <a:srgbClr val="000066"/>
                </a:solidFill>
                <a:latin typeface="Arial" pitchFamily="34" charset="0"/>
                <a:ea typeface="Arial" pitchFamily="34" charset="0"/>
                <a:cs typeface="Arial" pitchFamily="34" charset="0"/>
              </a:defRPr>
            </a:lvl5pPr>
            <a:lvl6pPr marL="2514600" indent="-228600" algn="r" defTabSz="1042988"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6pPr>
            <a:lvl7pPr marL="2971800" indent="-228600" algn="r" defTabSz="1042988"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7pPr>
            <a:lvl8pPr marL="3429000" indent="-228600" algn="r" defTabSz="1042988"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8pPr>
            <a:lvl9pPr marL="3886200" indent="-228600" algn="r" defTabSz="1042988"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9pPr>
          </a:lstStyle>
          <a:p>
            <a:pPr eaLnBrk="1" hangingPunct="1">
              <a:spcBef>
                <a:spcPct val="50000"/>
              </a:spcBef>
              <a:buClrTx/>
              <a:buFontTx/>
              <a:buNone/>
            </a:pPr>
            <a:endParaRPr lang="en-US" altLang="en-US" sz="3900" b="1"/>
          </a:p>
        </p:txBody>
      </p:sp>
      <p:pic>
        <p:nvPicPr>
          <p:cNvPr id="2050"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927" t="2200" r="-1"/>
          <a:stretch/>
        </p:blipFill>
        <p:spPr bwMode="auto">
          <a:xfrm>
            <a:off x="7492479" y="2619375"/>
            <a:ext cx="3029199" cy="3185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0411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9"/>
          <p:cNvSpPr>
            <a:spLocks noChangeArrowheads="1"/>
          </p:cNvSpPr>
          <p:nvPr/>
        </p:nvSpPr>
        <p:spPr bwMode="auto">
          <a:xfrm>
            <a:off x="2208214" y="2997201"/>
            <a:ext cx="184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80000"/>
              </a:spcBef>
              <a:buClr>
                <a:srgbClr val="1E7FB8"/>
              </a:buClr>
              <a:buFont typeface="Wingdings" pitchFamily="2" charset="2"/>
              <a:buChar char="l"/>
              <a:defRPr sz="2500">
                <a:solidFill>
                  <a:srgbClr val="000066"/>
                </a:solidFill>
                <a:latin typeface="Arial" pitchFamily="34" charset="0"/>
                <a:ea typeface="MS PGothic" pitchFamily="34" charset="-128"/>
                <a:cs typeface="Arial" pitchFamily="34" charset="0"/>
              </a:defRPr>
            </a:lvl1pPr>
            <a:lvl2pPr marL="742950" indent="-285750" eaLnBrk="0" hangingPunct="0">
              <a:spcBef>
                <a:spcPct val="20000"/>
              </a:spcBef>
              <a:buClr>
                <a:srgbClr val="1E7FB8"/>
              </a:buClr>
              <a:buFont typeface="Arial" pitchFamily="34" charset="0"/>
              <a:buChar char="–"/>
              <a:defRPr sz="2100">
                <a:solidFill>
                  <a:srgbClr val="000066"/>
                </a:solidFill>
                <a:latin typeface="Arial" pitchFamily="34" charset="0"/>
                <a:ea typeface="Arial" pitchFamily="34" charset="0"/>
                <a:cs typeface="Arial" pitchFamily="34" charset="0"/>
              </a:defRPr>
            </a:lvl2pPr>
            <a:lvl3pPr marL="1143000" indent="-228600" eaLnBrk="0" hangingPunct="0">
              <a:spcBef>
                <a:spcPct val="20000"/>
              </a:spcBef>
              <a:buClr>
                <a:srgbClr val="1E7FB8"/>
              </a:buClr>
              <a:buChar char="•"/>
              <a:defRPr sz="2100">
                <a:solidFill>
                  <a:srgbClr val="000066"/>
                </a:solidFill>
                <a:latin typeface="Arial Narrow" pitchFamily="34" charset="0"/>
                <a:ea typeface="Arial" pitchFamily="34" charset="0"/>
                <a:cs typeface="Arial" pitchFamily="34" charset="0"/>
              </a:defRPr>
            </a:lvl3pPr>
            <a:lvl4pPr marL="1600200" indent="-228600" eaLnBrk="0" hangingPunct="0">
              <a:spcBef>
                <a:spcPct val="20000"/>
              </a:spcBef>
              <a:buClr>
                <a:srgbClr val="1E7FB8"/>
              </a:buClr>
              <a:buChar char="–"/>
              <a:defRPr sz="2100">
                <a:solidFill>
                  <a:srgbClr val="000066"/>
                </a:solidFill>
                <a:latin typeface="Arial Narrow" pitchFamily="34" charset="0"/>
                <a:ea typeface="Arial" pitchFamily="34" charset="0"/>
                <a:cs typeface="Arial" pitchFamily="34" charset="0"/>
              </a:defRPr>
            </a:lvl4pPr>
            <a:lvl5pPr marL="2057400" indent="-228600" algn="r" rtl="1" eaLnBrk="0" hangingPunct="0">
              <a:spcBef>
                <a:spcPct val="20000"/>
              </a:spcBef>
              <a:buChar char="»"/>
              <a:defRPr sz="2000">
                <a:solidFill>
                  <a:srgbClr val="000066"/>
                </a:solidFill>
                <a:latin typeface="Arial" pitchFamily="34" charset="0"/>
                <a:ea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9pPr>
          </a:lstStyle>
          <a:p>
            <a:pPr eaLnBrk="1" hangingPunct="1">
              <a:spcBef>
                <a:spcPct val="0"/>
              </a:spcBef>
              <a:buClrTx/>
              <a:buFontTx/>
              <a:buNone/>
            </a:pPr>
            <a:endParaRPr lang="en-US" altLang="en-US" sz="2400">
              <a:latin typeface="Limon F3" charset="0"/>
            </a:endParaRPr>
          </a:p>
          <a:p>
            <a:pPr eaLnBrk="1" hangingPunct="1">
              <a:spcBef>
                <a:spcPct val="0"/>
              </a:spcBef>
              <a:buClrTx/>
              <a:buFontTx/>
              <a:buNone/>
            </a:pPr>
            <a:endParaRPr lang="fr-FR" altLang="en-US" sz="2400">
              <a:latin typeface="Limon F3" charset="0"/>
            </a:endParaRPr>
          </a:p>
        </p:txBody>
      </p:sp>
      <p:sp>
        <p:nvSpPr>
          <p:cNvPr id="11267" name="Rectangle 2"/>
          <p:cNvSpPr txBox="1">
            <a:spLocks noChangeArrowheads="1"/>
          </p:cNvSpPr>
          <p:nvPr/>
        </p:nvSpPr>
        <p:spPr bwMode="auto">
          <a:xfrm>
            <a:off x="1524000" y="0"/>
            <a:ext cx="9144000" cy="1238250"/>
          </a:xfrm>
          <a:prstGeom prst="rect">
            <a:avLst/>
          </a:prstGeom>
          <a:noFill/>
          <a:ln w="9525">
            <a:noFill/>
            <a:miter lim="800000"/>
            <a:headEnd/>
            <a:tailEnd/>
          </a:ln>
          <a:effectLst>
            <a:outerShdw blurRad="63500" dist="17961" dir="2700000" algn="ctr" rotWithShape="0">
              <a:srgbClr val="96CCEE">
                <a:alpha val="74998"/>
              </a:srgbClr>
            </a:outerShdw>
          </a:effectLst>
        </p:spPr>
        <p:txBody>
          <a:bodyPr lIns="0" tIns="0" rIns="0" bIns="0" anchor="ctr"/>
          <a:lstStyle/>
          <a:p>
            <a:pPr algn="ctr">
              <a:defRPr/>
            </a:pPr>
            <a:r>
              <a:rPr lang="en-GB" sz="3500" b="1" dirty="0">
                <a:solidFill>
                  <a:schemeClr val="accent6"/>
                </a:solidFill>
                <a:latin typeface="Gill Sans MT" panose="020B0502020104020203" pitchFamily="34" charset="0"/>
                <a:ea typeface="Arial" charset="0"/>
              </a:rPr>
              <a:t>How to administer IPV</a:t>
            </a:r>
          </a:p>
        </p:txBody>
      </p:sp>
      <p:sp>
        <p:nvSpPr>
          <p:cNvPr id="11268" name="Rectangle 8"/>
          <p:cNvSpPr>
            <a:spLocks noChangeArrowheads="1"/>
          </p:cNvSpPr>
          <p:nvPr/>
        </p:nvSpPr>
        <p:spPr bwMode="auto">
          <a:xfrm>
            <a:off x="1919537" y="1484785"/>
            <a:ext cx="5424487" cy="46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1313" indent="-341313" defTabSz="912813" eaLnBrk="0" hangingPunct="0">
              <a:spcBef>
                <a:spcPct val="80000"/>
              </a:spcBef>
              <a:buClr>
                <a:srgbClr val="1E7FB8"/>
              </a:buClr>
              <a:buFont typeface="Wingdings" pitchFamily="2" charset="2"/>
              <a:buChar char="l"/>
              <a:defRPr sz="2500">
                <a:solidFill>
                  <a:srgbClr val="000066"/>
                </a:solidFill>
                <a:latin typeface="Arial" pitchFamily="34" charset="0"/>
                <a:ea typeface="MS PGothic" pitchFamily="34" charset="-128"/>
                <a:cs typeface="Arial" pitchFamily="34" charset="0"/>
              </a:defRPr>
            </a:lvl1pPr>
            <a:lvl2pPr marL="742950" indent="-285750" defTabSz="912813" eaLnBrk="0" hangingPunct="0">
              <a:spcBef>
                <a:spcPct val="20000"/>
              </a:spcBef>
              <a:buClr>
                <a:srgbClr val="1E7FB8"/>
              </a:buClr>
              <a:buFont typeface="Arial" pitchFamily="34" charset="0"/>
              <a:buChar char="–"/>
              <a:defRPr sz="2100">
                <a:solidFill>
                  <a:srgbClr val="000066"/>
                </a:solidFill>
                <a:latin typeface="Arial" pitchFamily="34" charset="0"/>
                <a:ea typeface="Arial" pitchFamily="34" charset="0"/>
                <a:cs typeface="Arial" pitchFamily="34" charset="0"/>
              </a:defRPr>
            </a:lvl2pPr>
            <a:lvl3pPr marL="1143000" indent="-228600" defTabSz="912813" eaLnBrk="0" hangingPunct="0">
              <a:spcBef>
                <a:spcPct val="20000"/>
              </a:spcBef>
              <a:buClr>
                <a:srgbClr val="1E7FB8"/>
              </a:buClr>
              <a:buChar char="•"/>
              <a:defRPr sz="2100">
                <a:solidFill>
                  <a:srgbClr val="000066"/>
                </a:solidFill>
                <a:latin typeface="Arial Narrow" pitchFamily="34" charset="0"/>
                <a:ea typeface="Arial" pitchFamily="34" charset="0"/>
                <a:cs typeface="Arial" pitchFamily="34" charset="0"/>
              </a:defRPr>
            </a:lvl3pPr>
            <a:lvl4pPr marL="1600200" indent="-228600" defTabSz="912813" eaLnBrk="0" hangingPunct="0">
              <a:spcBef>
                <a:spcPct val="20000"/>
              </a:spcBef>
              <a:buClr>
                <a:srgbClr val="1E7FB8"/>
              </a:buClr>
              <a:buChar char="–"/>
              <a:defRPr sz="2100">
                <a:solidFill>
                  <a:srgbClr val="000066"/>
                </a:solidFill>
                <a:latin typeface="Arial Narrow" pitchFamily="34" charset="0"/>
                <a:ea typeface="Arial" pitchFamily="34" charset="0"/>
                <a:cs typeface="Arial" pitchFamily="34" charset="0"/>
              </a:defRPr>
            </a:lvl4pPr>
            <a:lvl5pPr marL="2057400" indent="-228600" algn="r" defTabSz="912813" rtl="1" eaLnBrk="0" hangingPunct="0">
              <a:spcBef>
                <a:spcPct val="20000"/>
              </a:spcBef>
              <a:buChar char="»"/>
              <a:defRPr sz="2000">
                <a:solidFill>
                  <a:srgbClr val="000066"/>
                </a:solidFill>
                <a:latin typeface="Arial" pitchFamily="34" charset="0"/>
                <a:ea typeface="Arial" pitchFamily="34" charset="0"/>
                <a:cs typeface="Arial" pitchFamily="34" charset="0"/>
              </a:defRPr>
            </a:lvl5pPr>
            <a:lvl6pPr marL="2514600" indent="-228600" algn="r" defTabSz="912813"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6pPr>
            <a:lvl7pPr marL="2971800" indent="-228600" algn="r" defTabSz="912813"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7pPr>
            <a:lvl8pPr marL="3429000" indent="-228600" algn="r" defTabSz="912813"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8pPr>
            <a:lvl9pPr marL="3886200" indent="-228600" algn="r" defTabSz="912813"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9pPr>
          </a:lstStyle>
          <a:p>
            <a:pPr>
              <a:buClr>
                <a:schemeClr val="accent6"/>
              </a:buClr>
              <a:buFont typeface="Arial" panose="020B0604020202020204" pitchFamily="34" charset="0"/>
              <a:buChar char="•"/>
              <a:defRPr/>
            </a:pPr>
            <a:r>
              <a:rPr lang="en-US" altLang="en-US" sz="1800" dirty="0">
                <a:solidFill>
                  <a:schemeClr val="accent6"/>
                </a:solidFill>
                <a:latin typeface="+mn-lt"/>
              </a:rPr>
              <a:t>Location</a:t>
            </a:r>
          </a:p>
          <a:p>
            <a:pPr lvl="1">
              <a:defRPr/>
            </a:pPr>
            <a:r>
              <a:rPr lang="en-US" altLang="en-US" sz="1800" dirty="0">
                <a:solidFill>
                  <a:schemeClr val="accent6"/>
                </a:solidFill>
                <a:latin typeface="+mn-lt"/>
              </a:rPr>
              <a:t>IPV is administered as a 0.5 ml dose into the muscle in the outer part of the thigh</a:t>
            </a:r>
          </a:p>
          <a:p>
            <a:pPr>
              <a:spcBef>
                <a:spcPts val="1200"/>
              </a:spcBef>
              <a:buClr>
                <a:schemeClr val="accent6"/>
              </a:buClr>
              <a:buFont typeface="Arial" panose="020B0604020202020204" pitchFamily="34" charset="0"/>
              <a:buChar char="•"/>
              <a:defRPr/>
            </a:pPr>
            <a:r>
              <a:rPr lang="en-US" altLang="en-US" sz="1800" dirty="0">
                <a:solidFill>
                  <a:schemeClr val="accent6"/>
                </a:solidFill>
                <a:latin typeface="+mn-lt"/>
              </a:rPr>
              <a:t>Procedure</a:t>
            </a:r>
          </a:p>
          <a:p>
            <a:pPr lvl="1">
              <a:defRPr/>
            </a:pPr>
            <a:r>
              <a:rPr lang="en-US" altLang="en-US" sz="1800" dirty="0">
                <a:solidFill>
                  <a:schemeClr val="accent6"/>
                </a:solidFill>
                <a:latin typeface="+mn-lt"/>
              </a:rPr>
              <a:t>Wash your hands well for 15 seconds</a:t>
            </a:r>
          </a:p>
          <a:p>
            <a:pPr lvl="1">
              <a:defRPr/>
            </a:pPr>
            <a:r>
              <a:rPr lang="en-US" altLang="en-US" sz="1800" dirty="0">
                <a:solidFill>
                  <a:schemeClr val="accent6"/>
                </a:solidFill>
                <a:latin typeface="+mn-lt"/>
              </a:rPr>
              <a:t>Hold the muscle firmly between your thumb and index finger</a:t>
            </a:r>
          </a:p>
          <a:p>
            <a:pPr lvl="1">
              <a:defRPr/>
            </a:pPr>
            <a:r>
              <a:rPr lang="en-US" altLang="en-US" sz="1800" dirty="0">
                <a:solidFill>
                  <a:schemeClr val="accent6"/>
                </a:solidFill>
                <a:latin typeface="+mn-lt"/>
              </a:rPr>
              <a:t>Hold the syringe like a pencil</a:t>
            </a:r>
          </a:p>
          <a:p>
            <a:pPr lvl="1">
              <a:defRPr/>
            </a:pPr>
            <a:r>
              <a:rPr lang="en-US" altLang="en-US" sz="1800" dirty="0">
                <a:solidFill>
                  <a:schemeClr val="accent6"/>
                </a:solidFill>
                <a:latin typeface="+mn-lt"/>
              </a:rPr>
              <a:t>Quickly insert the needle through the skin at a 90-degree angle</a:t>
            </a:r>
          </a:p>
          <a:p>
            <a:pPr lvl="1">
              <a:defRPr/>
            </a:pPr>
            <a:r>
              <a:rPr lang="en-US" altLang="en-US" sz="1800" dirty="0">
                <a:solidFill>
                  <a:schemeClr val="accent6"/>
                </a:solidFill>
                <a:latin typeface="+mn-lt"/>
              </a:rPr>
              <a:t>Depress the plunger</a:t>
            </a:r>
          </a:p>
        </p:txBody>
      </p:sp>
      <p:pic>
        <p:nvPicPr>
          <p:cNvPr id="13318"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500" t="6075" r="4146" b="6902"/>
          <a:stretch/>
        </p:blipFill>
        <p:spPr bwMode="auto">
          <a:xfrm>
            <a:off x="7032104" y="1516284"/>
            <a:ext cx="3179516" cy="17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1"/>
          <p:cNvSpPr>
            <a:spLocks noChangeArrowheads="1"/>
          </p:cNvSpPr>
          <p:nvPr/>
        </p:nvSpPr>
        <p:spPr bwMode="auto">
          <a:xfrm>
            <a:off x="8472488" y="3819526"/>
            <a:ext cx="144462"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42988" eaLnBrk="0" hangingPunct="0">
              <a:spcBef>
                <a:spcPct val="80000"/>
              </a:spcBef>
              <a:buClr>
                <a:srgbClr val="1E7FB8"/>
              </a:buClr>
              <a:buFont typeface="Wingdings" pitchFamily="2" charset="2"/>
              <a:buChar char="l"/>
              <a:defRPr sz="2500">
                <a:solidFill>
                  <a:srgbClr val="000066"/>
                </a:solidFill>
                <a:latin typeface="Arial" pitchFamily="34" charset="0"/>
                <a:ea typeface="MS PGothic" pitchFamily="34" charset="-128"/>
                <a:cs typeface="Arial" pitchFamily="34" charset="0"/>
              </a:defRPr>
            </a:lvl1pPr>
            <a:lvl2pPr marL="742950" indent="-285750" defTabSz="1042988" eaLnBrk="0" hangingPunct="0">
              <a:spcBef>
                <a:spcPct val="20000"/>
              </a:spcBef>
              <a:buClr>
                <a:srgbClr val="1E7FB8"/>
              </a:buClr>
              <a:buFont typeface="Arial" pitchFamily="34" charset="0"/>
              <a:buChar char="–"/>
              <a:defRPr sz="2100">
                <a:solidFill>
                  <a:srgbClr val="000066"/>
                </a:solidFill>
                <a:latin typeface="Arial" pitchFamily="34" charset="0"/>
                <a:ea typeface="Arial" pitchFamily="34" charset="0"/>
                <a:cs typeface="Arial" pitchFamily="34" charset="0"/>
              </a:defRPr>
            </a:lvl2pPr>
            <a:lvl3pPr marL="1143000" indent="-228600" defTabSz="1042988" eaLnBrk="0" hangingPunct="0">
              <a:spcBef>
                <a:spcPct val="20000"/>
              </a:spcBef>
              <a:buClr>
                <a:srgbClr val="1E7FB8"/>
              </a:buClr>
              <a:buChar char="•"/>
              <a:defRPr sz="2100">
                <a:solidFill>
                  <a:srgbClr val="000066"/>
                </a:solidFill>
                <a:latin typeface="Arial Narrow" pitchFamily="34" charset="0"/>
                <a:ea typeface="Arial" pitchFamily="34" charset="0"/>
                <a:cs typeface="Arial" pitchFamily="34" charset="0"/>
              </a:defRPr>
            </a:lvl3pPr>
            <a:lvl4pPr marL="1600200" indent="-228600" defTabSz="1042988" eaLnBrk="0" hangingPunct="0">
              <a:spcBef>
                <a:spcPct val="20000"/>
              </a:spcBef>
              <a:buClr>
                <a:srgbClr val="1E7FB8"/>
              </a:buClr>
              <a:buChar char="–"/>
              <a:defRPr sz="2100">
                <a:solidFill>
                  <a:srgbClr val="000066"/>
                </a:solidFill>
                <a:latin typeface="Arial Narrow" pitchFamily="34" charset="0"/>
                <a:ea typeface="Arial" pitchFamily="34" charset="0"/>
                <a:cs typeface="Arial" pitchFamily="34" charset="0"/>
              </a:defRPr>
            </a:lvl4pPr>
            <a:lvl5pPr marL="2057400" indent="-228600" algn="r" defTabSz="1042988" rtl="1" eaLnBrk="0" hangingPunct="0">
              <a:spcBef>
                <a:spcPct val="20000"/>
              </a:spcBef>
              <a:buChar char="»"/>
              <a:defRPr sz="2000">
                <a:solidFill>
                  <a:srgbClr val="000066"/>
                </a:solidFill>
                <a:latin typeface="Arial" pitchFamily="34" charset="0"/>
                <a:ea typeface="Arial" pitchFamily="34" charset="0"/>
                <a:cs typeface="Arial" pitchFamily="34" charset="0"/>
              </a:defRPr>
            </a:lvl5pPr>
            <a:lvl6pPr marL="2514600" indent="-228600" algn="r" defTabSz="1042988"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6pPr>
            <a:lvl7pPr marL="2971800" indent="-228600" algn="r" defTabSz="1042988"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7pPr>
            <a:lvl8pPr marL="3429000" indent="-228600" algn="r" defTabSz="1042988"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8pPr>
            <a:lvl9pPr marL="3886200" indent="-228600" algn="r" defTabSz="1042988"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9pPr>
          </a:lstStyle>
          <a:p>
            <a:pPr eaLnBrk="1" hangingPunct="1">
              <a:spcBef>
                <a:spcPct val="50000"/>
              </a:spcBef>
              <a:buClrTx/>
              <a:buFontTx/>
              <a:buNone/>
            </a:pPr>
            <a:endParaRPr lang="en-US" altLang="en-US" sz="3900" b="1"/>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8392" y="3492216"/>
            <a:ext cx="2926080" cy="2097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52397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95400"/>
            <a:ext cx="9116704" cy="1676400"/>
          </a:xfrm>
          <a:solidFill>
            <a:srgbClr val="00B0F0"/>
          </a:solidFill>
        </p:spPr>
        <p:txBody>
          <a:bodyPr>
            <a:normAutofit/>
          </a:bodyPr>
          <a:lstStyle/>
          <a:p>
            <a:r>
              <a:rPr lang="en-US" sz="3600" dirty="0"/>
              <a:t>HPV and IPV introduction and Microplanning Workshop</a:t>
            </a:r>
          </a:p>
        </p:txBody>
      </p:sp>
      <p:sp>
        <p:nvSpPr>
          <p:cNvPr id="3" name="Subtitle 2"/>
          <p:cNvSpPr>
            <a:spLocks noGrp="1"/>
          </p:cNvSpPr>
          <p:nvPr>
            <p:ph type="subTitle" idx="1"/>
          </p:nvPr>
        </p:nvSpPr>
        <p:spPr>
          <a:xfrm>
            <a:off x="1676400" y="3429000"/>
            <a:ext cx="8812212" cy="1143000"/>
          </a:xfrm>
          <a:solidFill>
            <a:srgbClr val="92D050"/>
          </a:solidFill>
        </p:spPr>
        <p:txBody>
          <a:bodyPr>
            <a:noAutofit/>
          </a:bodyPr>
          <a:lstStyle/>
          <a:p>
            <a:r>
              <a:rPr lang="en-GB" b="1" dirty="0">
                <a:solidFill>
                  <a:schemeClr val="bg1"/>
                </a:solidFill>
              </a:rPr>
              <a:t>HPV Infection, Cervical Cancer and HPV Vaccine</a:t>
            </a:r>
            <a:endParaRPr lang="en-US" dirty="0">
              <a:solidFill>
                <a:schemeClr val="bg1"/>
              </a:solidFill>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7709"/>
            <a:ext cx="1295400" cy="115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971800" y="293220"/>
            <a:ext cx="6057900" cy="8382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dirty="0"/>
              <a:t>MINISTRY OF HEALTH,COMMUNITY DEVELOPMENT, GENDER, ELDERLY AND CHILDREN</a:t>
            </a:r>
          </a:p>
          <a:p>
            <a:pPr algn="ctr">
              <a:defRPr/>
            </a:pPr>
            <a:endParaRPr lang="en-US" dirty="0"/>
          </a:p>
        </p:txBody>
      </p:sp>
      <p:pic>
        <p:nvPicPr>
          <p:cNvPr id="7" name="Picture 6"/>
          <p:cNvPicPr>
            <a:picLocks noChangeAspect="1"/>
          </p:cNvPicPr>
          <p:nvPr/>
        </p:nvPicPr>
        <p:blipFill>
          <a:blip r:embed="rId3"/>
          <a:stretch>
            <a:fillRect/>
          </a:stretch>
        </p:blipFill>
        <p:spPr>
          <a:xfrm>
            <a:off x="9342144" y="174"/>
            <a:ext cx="1298561" cy="1012024"/>
          </a:xfrm>
          <a:prstGeom prst="rect">
            <a:avLst/>
          </a:prstGeom>
        </p:spPr>
      </p:pic>
      <p:graphicFrame>
        <p:nvGraphicFramePr>
          <p:cNvPr id="5" name="Table 4"/>
          <p:cNvGraphicFramePr>
            <a:graphicFrameLocks noGrp="1"/>
          </p:cNvGraphicFramePr>
          <p:nvPr/>
        </p:nvGraphicFramePr>
        <p:xfrm>
          <a:off x="4724400" y="5267960"/>
          <a:ext cx="2667000" cy="37084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tblGrid>
              <a:tr h="370840">
                <a:tc>
                  <a:txBody>
                    <a:bodyPr/>
                    <a:lstStyle/>
                    <a:p>
                      <a:pPr algn="ctr"/>
                      <a:r>
                        <a:rPr lang="en-US" dirty="0"/>
                        <a:t>January 2018</a:t>
                      </a:r>
                    </a:p>
                  </a:txBody>
                  <a:tcPr/>
                </a:tc>
                <a:extLst>
                  <a:ext uri="{0D108BD9-81ED-4DB2-BD59-A6C34878D82A}">
                    <a16:rowId xmlns:a16="http://schemas.microsoft.com/office/drawing/2014/main" val="10000"/>
                  </a:ext>
                </a:extLst>
              </a:tr>
            </a:tbl>
          </a:graphicData>
        </a:graphic>
      </p:graphicFrame>
      <p:pic>
        <p:nvPicPr>
          <p:cNvPr id="10" name="Picture 9" descr="C:\Users\user\Documents\DPP Kibaha Giacomo 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5216994"/>
            <a:ext cx="1981200" cy="1641007"/>
          </a:xfrm>
          <a:prstGeom prst="rect">
            <a:avLst/>
          </a:prstGeom>
          <a:noFill/>
          <a:ln>
            <a:noFill/>
          </a:ln>
        </p:spPr>
      </p:pic>
    </p:spTree>
    <p:extLst>
      <p:ext uri="{BB962C8B-B14F-4D97-AF65-F5344CB8AC3E}">
        <p14:creationId xmlns:p14="http://schemas.microsoft.com/office/powerpoint/2010/main" val="19618941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Multi-dose vials of IPV</a:t>
            </a:r>
          </a:p>
        </p:txBody>
      </p:sp>
      <p:sp>
        <p:nvSpPr>
          <p:cNvPr id="14339" name="Content Placeholder 2"/>
          <p:cNvSpPr>
            <a:spLocks noGrp="1"/>
          </p:cNvSpPr>
          <p:nvPr>
            <p:ph idx="1"/>
          </p:nvPr>
        </p:nvSpPr>
        <p:spPr>
          <a:xfrm>
            <a:off x="1981201" y="3835302"/>
            <a:ext cx="8226425" cy="2041971"/>
          </a:xfrm>
        </p:spPr>
        <p:txBody>
          <a:bodyPr/>
          <a:lstStyle/>
          <a:p>
            <a:pPr lvl="1"/>
            <a:endParaRPr lang="en-US" altLang="en-US" sz="2800" dirty="0"/>
          </a:p>
          <a:p>
            <a:pPr lvl="1"/>
            <a:endParaRPr lang="en-US" altLang="en-US" dirty="0"/>
          </a:p>
        </p:txBody>
      </p:sp>
      <p:sp>
        <p:nvSpPr>
          <p:cNvPr id="13" name="Rectangle 12"/>
          <p:cNvSpPr/>
          <p:nvPr/>
        </p:nvSpPr>
        <p:spPr>
          <a:xfrm>
            <a:off x="1919537" y="1219201"/>
            <a:ext cx="8288088" cy="2616101"/>
          </a:xfrm>
          <a:prstGeom prst="rect">
            <a:avLst/>
          </a:prstGeom>
        </p:spPr>
        <p:txBody>
          <a:bodyPr wrap="square">
            <a:spAutoFit/>
          </a:bodyPr>
          <a:lstStyle/>
          <a:p>
            <a:pPr>
              <a:spcBef>
                <a:spcPts val="600"/>
              </a:spcBef>
              <a:defRPr/>
            </a:pPr>
            <a:r>
              <a:rPr lang="en-US" altLang="en-US" b="1" dirty="0"/>
              <a:t>Open multi-dose vials of IPV may be used up to 28 days after opening, if all of the following WHO recommendations </a:t>
            </a:r>
            <a:r>
              <a:rPr lang="en-US" altLang="en-US" b="1" dirty="0" err="1"/>
              <a:t>heve</a:t>
            </a:r>
            <a:r>
              <a:rPr lang="en-US" altLang="en-US" b="1" dirty="0"/>
              <a:t> been fully met: </a:t>
            </a:r>
            <a:endParaRPr lang="en-US" b="1" dirty="0"/>
          </a:p>
          <a:p>
            <a:pPr marL="285750" indent="-285750">
              <a:spcBef>
                <a:spcPts val="600"/>
              </a:spcBef>
              <a:buFont typeface="Arial" panose="020B0604020202020204" pitchFamily="34" charset="0"/>
              <a:buChar char="•"/>
              <a:defRPr/>
            </a:pPr>
            <a:r>
              <a:rPr lang="en-US" dirty="0"/>
              <a:t>The vaccine is currently prequalified by WHO. </a:t>
            </a:r>
          </a:p>
          <a:p>
            <a:pPr marL="285750" indent="-285750">
              <a:spcBef>
                <a:spcPts val="600"/>
              </a:spcBef>
              <a:buFont typeface="Arial" panose="020B0604020202020204" pitchFamily="34" charset="0"/>
              <a:buChar char="•"/>
              <a:defRPr/>
            </a:pPr>
            <a:r>
              <a:rPr lang="en-US" dirty="0"/>
              <a:t>The vaccine is approved for use for up to 28 days after opening the vial, as determined by WHO. </a:t>
            </a:r>
          </a:p>
          <a:p>
            <a:pPr marL="285750" indent="-285750">
              <a:spcBef>
                <a:spcPts val="600"/>
              </a:spcBef>
              <a:buFont typeface="Arial" panose="020B0604020202020204" pitchFamily="34" charset="0"/>
              <a:buChar char="•"/>
              <a:defRPr/>
            </a:pPr>
            <a:r>
              <a:rPr lang="en-US" dirty="0"/>
              <a:t>The expiration date of the vaccine has not passed. </a:t>
            </a:r>
          </a:p>
          <a:p>
            <a:pPr marL="285750" indent="-285750">
              <a:spcBef>
                <a:spcPts val="600"/>
              </a:spcBef>
              <a:buFont typeface="Arial" panose="020B0604020202020204" pitchFamily="34" charset="0"/>
              <a:buChar char="•"/>
              <a:defRPr/>
            </a:pPr>
            <a:r>
              <a:rPr lang="en-US" dirty="0"/>
              <a:t>The vaccine vial has been, and will continue to be, stored at WHO- or manufacturer-recommended temperatures. </a:t>
            </a:r>
          </a:p>
        </p:txBody>
      </p:sp>
      <p:sp>
        <p:nvSpPr>
          <p:cNvPr id="14" name="Rectangle 13"/>
          <p:cNvSpPr/>
          <p:nvPr/>
        </p:nvSpPr>
        <p:spPr>
          <a:xfrm>
            <a:off x="2133600" y="3835302"/>
            <a:ext cx="8074025" cy="1985159"/>
          </a:xfrm>
          <a:prstGeom prst="rect">
            <a:avLst/>
          </a:prstGeom>
        </p:spPr>
        <p:txBody>
          <a:bodyPr wrap="square">
            <a:spAutoFit/>
          </a:bodyPr>
          <a:lstStyle/>
          <a:p>
            <a:pPr marL="285750" indent="-285750">
              <a:spcBef>
                <a:spcPts val="600"/>
              </a:spcBef>
              <a:buFont typeface="Arial" panose="020B0604020202020204" pitchFamily="34" charset="0"/>
              <a:buChar char="•"/>
              <a:defRPr/>
            </a:pPr>
            <a:r>
              <a:rPr lang="en-US" dirty="0"/>
              <a:t>The cap of the vaccine has not been submerged in water.</a:t>
            </a:r>
          </a:p>
          <a:p>
            <a:pPr marL="285750" indent="-285750">
              <a:spcBef>
                <a:spcPts val="600"/>
              </a:spcBef>
              <a:buFont typeface="Arial" panose="020B0604020202020204" pitchFamily="34" charset="0"/>
              <a:buChar char="•"/>
              <a:defRPr/>
            </a:pPr>
            <a:r>
              <a:rPr lang="en-US" dirty="0"/>
              <a:t> Any vaccine vial missing a label, or attached with a label that cannot be read, should never be used.</a:t>
            </a:r>
          </a:p>
          <a:p>
            <a:pPr marL="285750" indent="-285750">
              <a:spcBef>
                <a:spcPts val="600"/>
              </a:spcBef>
              <a:buFont typeface="Arial" panose="020B0604020202020204" pitchFamily="34" charset="0"/>
              <a:buChar char="•"/>
              <a:defRPr/>
            </a:pPr>
            <a:r>
              <a:rPr lang="en-US" dirty="0"/>
              <a:t> The vials are handled with good hygienic practices.</a:t>
            </a:r>
          </a:p>
          <a:p>
            <a:pPr marL="285750" indent="-285750">
              <a:spcBef>
                <a:spcPts val="600"/>
              </a:spcBef>
              <a:buFont typeface="Arial" panose="020B0604020202020204" pitchFamily="34" charset="0"/>
              <a:buChar char="•"/>
              <a:defRPr/>
            </a:pPr>
            <a:r>
              <a:rPr lang="en-US" dirty="0"/>
              <a:t>The vaccine vial monitor is visible on the vaccine label and is not past its discard point </a:t>
            </a:r>
          </a:p>
        </p:txBody>
      </p:sp>
    </p:spTree>
    <p:extLst>
      <p:ext uri="{BB962C8B-B14F-4D97-AF65-F5344CB8AC3E}">
        <p14:creationId xmlns:p14="http://schemas.microsoft.com/office/powerpoint/2010/main" val="35777170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457200" y="6409102"/>
            <a:ext cx="2133600" cy="365125"/>
          </a:xfrm>
          <a:prstGeom prst="rect">
            <a:avLst/>
          </a:prstGeom>
        </p:spPr>
        <p:txBody>
          <a:bodyPr vert="horz" lIns="91440" tIns="45720" rIns="91440" bIns="45720" rtlCol="0" anchor="ctr"/>
          <a:lstStyle>
            <a:defPPr>
              <a:defRPr lang="en-US"/>
            </a:defPPr>
            <a:lvl1pPr marL="0" algn="l" defTabSz="914363" rtl="0" eaLnBrk="1" latinLnBrk="0" hangingPunct="1">
              <a:defRPr sz="800" kern="1200">
                <a:solidFill>
                  <a:schemeClr val="bg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25D643A6-340E-4C3B-ACA5-05A023EBF489}" type="datetime1">
              <a:rPr lang="en-US" smtClean="0"/>
              <a:pPr/>
              <a:t>4/2/2021</a:t>
            </a:fld>
            <a:endParaRPr lang="en-US" dirty="0"/>
          </a:p>
        </p:txBody>
      </p:sp>
      <p:sp>
        <p:nvSpPr>
          <p:cNvPr id="3" name="Slide Number Placeholder 2"/>
          <p:cNvSpPr>
            <a:spLocks noGrp="1"/>
          </p:cNvSpPr>
          <p:nvPr>
            <p:ph type="sldNum" sz="quarter" idx="4"/>
          </p:nvPr>
        </p:nvSpPr>
        <p:spPr>
          <a:xfrm>
            <a:off x="8394192" y="6412056"/>
            <a:ext cx="384048" cy="365125"/>
          </a:xfrm>
          <a:prstGeom prst="rect">
            <a:avLst/>
          </a:prstGeom>
        </p:spPr>
        <p:txBody>
          <a:bodyPr vert="horz" lIns="91440" tIns="45720" rIns="91440" bIns="45720" rtlCol="0" anchor="ctr"/>
          <a:lstStyle>
            <a:defPPr>
              <a:defRPr lang="en-US"/>
            </a:defPPr>
            <a:lvl1pPr marL="0" algn="r" defTabSz="914363" rtl="0" eaLnBrk="1" latinLnBrk="0" hangingPunct="1">
              <a:defRPr sz="1000" kern="1200">
                <a:solidFill>
                  <a:schemeClr val="bg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01052961-14CD-45D2-98DF-50022118EB18}" type="slidenum">
              <a:rPr lang="en-US" smtClean="0"/>
              <a:pPr/>
              <a:t>71</a:t>
            </a:fld>
            <a:endParaRPr lang="en-US" dirty="0"/>
          </a:p>
        </p:txBody>
      </p:sp>
      <p:sp>
        <p:nvSpPr>
          <p:cNvPr id="4" name="Title 3"/>
          <p:cNvSpPr>
            <a:spLocks noGrp="1"/>
          </p:cNvSpPr>
          <p:nvPr>
            <p:ph type="title"/>
          </p:nvPr>
        </p:nvSpPr>
        <p:spPr>
          <a:xfrm>
            <a:off x="1981201" y="463382"/>
            <a:ext cx="8226425" cy="304699"/>
          </a:xfrm>
        </p:spPr>
        <p:txBody>
          <a:bodyPr>
            <a:normAutofit fontScale="90000"/>
          </a:bodyPr>
          <a:lstStyle/>
          <a:p>
            <a:r>
              <a:rPr lang="en-GB" dirty="0"/>
              <a:t>ABSOLUTE CONTRAINDICATIONS TO IPV</a:t>
            </a:r>
            <a:endParaRPr lang="en-US" dirty="0"/>
          </a:p>
        </p:txBody>
      </p:sp>
      <p:sp>
        <p:nvSpPr>
          <p:cNvPr id="5" name="Content Placeholder 4"/>
          <p:cNvSpPr>
            <a:spLocks noGrp="1"/>
          </p:cNvSpPr>
          <p:nvPr>
            <p:ph idx="1"/>
          </p:nvPr>
        </p:nvSpPr>
        <p:spPr/>
        <p:txBody>
          <a:bodyPr/>
          <a:lstStyle/>
          <a:p>
            <a:pPr lvl="0"/>
            <a:r>
              <a:rPr lang="en-US" b="1" dirty="0"/>
              <a:t>Do not vaccinate if recipient has:-</a:t>
            </a:r>
            <a:endParaRPr lang="en-US" sz="2000" dirty="0"/>
          </a:p>
          <a:p>
            <a:pPr lvl="0"/>
            <a:r>
              <a:rPr lang="en-US" dirty="0"/>
              <a:t>Known or documented allergy to vaccine components, including:</a:t>
            </a:r>
            <a:endParaRPr lang="en-US" sz="2000" dirty="0"/>
          </a:p>
          <a:p>
            <a:pPr lvl="1">
              <a:buFont typeface="Wingdings" panose="05000000000000000000" pitchFamily="2" charset="2"/>
              <a:buChar char="Ø"/>
            </a:pPr>
            <a:r>
              <a:rPr lang="en-US" dirty="0"/>
              <a:t>Streptomycin</a:t>
            </a:r>
          </a:p>
          <a:p>
            <a:pPr lvl="1">
              <a:buFont typeface="Wingdings" panose="05000000000000000000" pitchFamily="2" charset="2"/>
              <a:buChar char="Ø"/>
            </a:pPr>
            <a:r>
              <a:rPr lang="en-US" dirty="0"/>
              <a:t>Neomycin</a:t>
            </a:r>
          </a:p>
          <a:p>
            <a:pPr lvl="1">
              <a:buFont typeface="Wingdings" panose="05000000000000000000" pitchFamily="2" charset="2"/>
              <a:buChar char="Ø"/>
            </a:pPr>
            <a:r>
              <a:rPr lang="en-US" dirty="0" err="1"/>
              <a:t>Polymyxin</a:t>
            </a:r>
            <a:r>
              <a:rPr lang="en-US" dirty="0"/>
              <a:t> B</a:t>
            </a:r>
          </a:p>
          <a:p>
            <a:pPr lvl="0"/>
            <a:r>
              <a:rPr lang="en-US" dirty="0"/>
              <a:t>History of an allergic reaction following a previous IPV injection</a:t>
            </a:r>
            <a:endParaRPr lang="en-US" sz="2000" dirty="0"/>
          </a:p>
          <a:p>
            <a:pPr lvl="0"/>
            <a:r>
              <a:rPr lang="en-US" dirty="0"/>
              <a:t>Thrombocytopenia (insufficient blood platelets, which play an important role in coagulation)</a:t>
            </a:r>
            <a:endParaRPr lang="en-US" sz="2000" dirty="0"/>
          </a:p>
          <a:p>
            <a:pPr lvl="0"/>
            <a:r>
              <a:rPr lang="en-US" dirty="0"/>
              <a:t>Other bleeding disorder</a:t>
            </a:r>
            <a:endParaRPr lang="en-US" sz="2000" dirty="0"/>
          </a:p>
          <a:p>
            <a:endParaRPr lang="en-US" dirty="0"/>
          </a:p>
        </p:txBody>
      </p:sp>
    </p:spTree>
    <p:extLst>
      <p:ext uri="{BB962C8B-B14F-4D97-AF65-F5344CB8AC3E}">
        <p14:creationId xmlns:p14="http://schemas.microsoft.com/office/powerpoint/2010/main" val="10444893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457200" y="6409102"/>
            <a:ext cx="2133600" cy="365125"/>
          </a:xfrm>
          <a:prstGeom prst="rect">
            <a:avLst/>
          </a:prstGeom>
        </p:spPr>
        <p:txBody>
          <a:bodyPr vert="horz" lIns="91440" tIns="45720" rIns="91440" bIns="45720" rtlCol="0" anchor="ctr"/>
          <a:lstStyle>
            <a:defPPr>
              <a:defRPr lang="en-US"/>
            </a:defPPr>
            <a:lvl1pPr marL="0" algn="l" defTabSz="914363" rtl="0" eaLnBrk="1" latinLnBrk="0" hangingPunct="1">
              <a:defRPr sz="800" kern="1200">
                <a:solidFill>
                  <a:schemeClr val="bg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25D643A6-340E-4C3B-ACA5-05A023EBF489}" type="datetime1">
              <a:rPr lang="en-US" smtClean="0"/>
              <a:pPr/>
              <a:t>4/2/2021</a:t>
            </a:fld>
            <a:endParaRPr lang="en-US" dirty="0"/>
          </a:p>
        </p:txBody>
      </p:sp>
      <p:sp>
        <p:nvSpPr>
          <p:cNvPr id="3" name="Slide Number Placeholder 2"/>
          <p:cNvSpPr>
            <a:spLocks noGrp="1"/>
          </p:cNvSpPr>
          <p:nvPr>
            <p:ph type="sldNum" sz="quarter" idx="4"/>
          </p:nvPr>
        </p:nvSpPr>
        <p:spPr>
          <a:xfrm>
            <a:off x="8394192" y="6412056"/>
            <a:ext cx="384048" cy="365125"/>
          </a:xfrm>
          <a:prstGeom prst="rect">
            <a:avLst/>
          </a:prstGeom>
        </p:spPr>
        <p:txBody>
          <a:bodyPr vert="horz" lIns="91440" tIns="45720" rIns="91440" bIns="45720" rtlCol="0" anchor="ctr"/>
          <a:lstStyle>
            <a:defPPr>
              <a:defRPr lang="en-US"/>
            </a:defPPr>
            <a:lvl1pPr marL="0" algn="r" defTabSz="914363" rtl="0" eaLnBrk="1" latinLnBrk="0" hangingPunct="1">
              <a:defRPr sz="1000" kern="1200">
                <a:solidFill>
                  <a:schemeClr val="bg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01052961-14CD-45D2-98DF-50022118EB18}" type="slidenum">
              <a:rPr lang="en-US" smtClean="0"/>
              <a:pPr/>
              <a:t>72</a:t>
            </a:fld>
            <a:endParaRPr lang="en-US" dirty="0"/>
          </a:p>
        </p:txBody>
      </p:sp>
      <p:sp>
        <p:nvSpPr>
          <p:cNvPr id="4" name="Title 3"/>
          <p:cNvSpPr>
            <a:spLocks noGrp="1"/>
          </p:cNvSpPr>
          <p:nvPr>
            <p:ph type="title"/>
          </p:nvPr>
        </p:nvSpPr>
        <p:spPr>
          <a:xfrm>
            <a:off x="1981201" y="463382"/>
            <a:ext cx="8226425" cy="304699"/>
          </a:xfrm>
        </p:spPr>
        <p:txBody>
          <a:bodyPr>
            <a:normAutofit fontScale="90000"/>
          </a:bodyPr>
          <a:lstStyle/>
          <a:p>
            <a:r>
              <a:rPr lang="en-US" dirty="0"/>
              <a:t>Cont..</a:t>
            </a:r>
          </a:p>
        </p:txBody>
      </p:sp>
      <p:sp>
        <p:nvSpPr>
          <p:cNvPr id="5" name="Content Placeholder 4"/>
          <p:cNvSpPr>
            <a:spLocks noGrp="1"/>
          </p:cNvSpPr>
          <p:nvPr>
            <p:ph idx="1"/>
          </p:nvPr>
        </p:nvSpPr>
        <p:spPr/>
        <p:txBody>
          <a:bodyPr/>
          <a:lstStyle/>
          <a:p>
            <a:pPr lvl="0"/>
            <a:r>
              <a:rPr lang="en-US" b="1" dirty="0"/>
              <a:t>Postpone vaccination if recipient is:-</a:t>
            </a:r>
            <a:endParaRPr lang="en-US" dirty="0"/>
          </a:p>
          <a:p>
            <a:r>
              <a:rPr lang="en-US" dirty="0"/>
              <a:t>Taking temporary treatment that suppresses the immune response</a:t>
            </a:r>
          </a:p>
          <a:p>
            <a:pPr lvl="0"/>
            <a:r>
              <a:rPr lang="en-US" dirty="0"/>
              <a:t>Treatment could reduce immune response to the vaccine </a:t>
            </a:r>
          </a:p>
          <a:p>
            <a:pPr lvl="0"/>
            <a:r>
              <a:rPr lang="en-US" b="1" dirty="0"/>
              <a:t>Postpone</a:t>
            </a:r>
            <a:r>
              <a:rPr lang="en-US" dirty="0"/>
              <a:t> vaccination until the end of the treatment to make sure the infant is well protected by the vaccine</a:t>
            </a:r>
          </a:p>
          <a:p>
            <a:endParaRPr lang="en-US" dirty="0"/>
          </a:p>
        </p:txBody>
      </p:sp>
    </p:spTree>
    <p:extLst>
      <p:ext uri="{BB962C8B-B14F-4D97-AF65-F5344CB8AC3E}">
        <p14:creationId xmlns:p14="http://schemas.microsoft.com/office/powerpoint/2010/main" val="25852339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457200" y="6409102"/>
            <a:ext cx="2133600" cy="365125"/>
          </a:xfrm>
          <a:prstGeom prst="rect">
            <a:avLst/>
          </a:prstGeom>
        </p:spPr>
        <p:txBody>
          <a:bodyPr vert="horz" lIns="91440" tIns="45720" rIns="91440" bIns="45720" rtlCol="0" anchor="ctr"/>
          <a:lstStyle>
            <a:defPPr>
              <a:defRPr lang="en-US"/>
            </a:defPPr>
            <a:lvl1pPr marL="0" algn="l" defTabSz="914363" rtl="0" eaLnBrk="1" latinLnBrk="0" hangingPunct="1">
              <a:defRPr sz="800" kern="1200">
                <a:solidFill>
                  <a:schemeClr val="bg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25D643A6-340E-4C3B-ACA5-05A023EBF489}" type="datetime1">
              <a:rPr lang="en-US" smtClean="0"/>
              <a:pPr/>
              <a:t>4/2/2021</a:t>
            </a:fld>
            <a:endParaRPr lang="en-US" dirty="0"/>
          </a:p>
        </p:txBody>
      </p:sp>
      <p:sp>
        <p:nvSpPr>
          <p:cNvPr id="3" name="Slide Number Placeholder 2"/>
          <p:cNvSpPr>
            <a:spLocks noGrp="1"/>
          </p:cNvSpPr>
          <p:nvPr>
            <p:ph type="sldNum" sz="quarter" idx="4"/>
          </p:nvPr>
        </p:nvSpPr>
        <p:spPr>
          <a:xfrm>
            <a:off x="8394192" y="6412056"/>
            <a:ext cx="384048" cy="365125"/>
          </a:xfrm>
          <a:prstGeom prst="rect">
            <a:avLst/>
          </a:prstGeom>
        </p:spPr>
        <p:txBody>
          <a:bodyPr vert="horz" lIns="91440" tIns="45720" rIns="91440" bIns="45720" rtlCol="0" anchor="ctr"/>
          <a:lstStyle>
            <a:defPPr>
              <a:defRPr lang="en-US"/>
            </a:defPPr>
            <a:lvl1pPr marL="0" algn="r" defTabSz="914363" rtl="0" eaLnBrk="1" latinLnBrk="0" hangingPunct="1">
              <a:defRPr sz="1000" kern="1200">
                <a:solidFill>
                  <a:schemeClr val="bg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01052961-14CD-45D2-98DF-50022118EB18}" type="slidenum">
              <a:rPr lang="en-US" smtClean="0"/>
              <a:pPr/>
              <a:t>73</a:t>
            </a:fld>
            <a:endParaRPr lang="en-US" dirty="0"/>
          </a:p>
        </p:txBody>
      </p:sp>
      <p:sp>
        <p:nvSpPr>
          <p:cNvPr id="4" name="Title 3"/>
          <p:cNvSpPr>
            <a:spLocks noGrp="1"/>
          </p:cNvSpPr>
          <p:nvPr>
            <p:ph type="title"/>
          </p:nvPr>
        </p:nvSpPr>
        <p:spPr>
          <a:xfrm>
            <a:off x="1883792" y="185177"/>
            <a:ext cx="8226425" cy="914096"/>
          </a:xfrm>
        </p:spPr>
        <p:txBody>
          <a:bodyPr>
            <a:normAutofit fontScale="90000"/>
          </a:bodyPr>
          <a:lstStyle/>
          <a:p>
            <a:r>
              <a:rPr lang="en-GB" dirty="0"/>
              <a:t>CAN IPV BE ADMINISTERED ON SCHEDULE TO IMMUNODEFICIENT INFANTS OR INFANTS BORN PREMATURELY?</a:t>
            </a:r>
            <a:endParaRPr lang="en-US" dirty="0"/>
          </a:p>
        </p:txBody>
      </p:sp>
      <p:sp>
        <p:nvSpPr>
          <p:cNvPr id="5" name="Content Placeholder 4"/>
          <p:cNvSpPr>
            <a:spLocks noGrp="1"/>
          </p:cNvSpPr>
          <p:nvPr>
            <p:ph idx="1"/>
          </p:nvPr>
        </p:nvSpPr>
        <p:spPr/>
        <p:txBody>
          <a:bodyPr/>
          <a:lstStyle/>
          <a:p>
            <a:pPr lvl="0"/>
            <a:r>
              <a:rPr lang="en-US" dirty="0"/>
              <a:t>Immunodeficiency does not prevent  administration of IPV</a:t>
            </a:r>
          </a:p>
          <a:p>
            <a:pPr lvl="0"/>
            <a:r>
              <a:rPr lang="en-US" dirty="0"/>
              <a:t>Vaccination of infants with immunodeficiency, such as HIV infection, </a:t>
            </a:r>
            <a:r>
              <a:rPr lang="en-US" b="1" dirty="0"/>
              <a:t>is</a:t>
            </a:r>
            <a:r>
              <a:rPr lang="en-US" dirty="0"/>
              <a:t> </a:t>
            </a:r>
            <a:r>
              <a:rPr lang="en-US" b="1" dirty="0"/>
              <a:t>recommended</a:t>
            </a:r>
            <a:r>
              <a:rPr lang="en-US" dirty="0"/>
              <a:t> </a:t>
            </a:r>
          </a:p>
          <a:p>
            <a:pPr lvl="0"/>
            <a:r>
              <a:rPr lang="en-US" dirty="0"/>
              <a:t>Infants born prematurely should receive IPV </a:t>
            </a:r>
            <a:r>
              <a:rPr lang="en-US" b="1" dirty="0"/>
              <a:t>on schedule </a:t>
            </a:r>
            <a:r>
              <a:rPr lang="en-US" dirty="0"/>
              <a:t>(at or after 14 weeks of age) </a:t>
            </a:r>
          </a:p>
          <a:p>
            <a:endParaRPr lang="en-US" dirty="0"/>
          </a:p>
        </p:txBody>
      </p:sp>
    </p:spTree>
    <p:extLst>
      <p:ext uri="{BB962C8B-B14F-4D97-AF65-F5344CB8AC3E}">
        <p14:creationId xmlns:p14="http://schemas.microsoft.com/office/powerpoint/2010/main" val="20247335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463382"/>
            <a:ext cx="8226425" cy="304699"/>
          </a:xfrm>
        </p:spPr>
        <p:txBody>
          <a:bodyPr>
            <a:normAutofit fontScale="90000"/>
          </a:bodyPr>
          <a:lstStyle/>
          <a:p>
            <a:r>
              <a:rPr lang="en-GB" dirty="0"/>
              <a:t>CONTRAINDICATION CHECKLIST</a:t>
            </a:r>
            <a:endParaRPr lang="en-US" dirty="0"/>
          </a:p>
        </p:txBody>
      </p:sp>
      <p:graphicFrame>
        <p:nvGraphicFramePr>
          <p:cNvPr id="6" name="Content Placeholder 5"/>
          <p:cNvGraphicFramePr>
            <a:graphicFrameLocks noGrp="1"/>
          </p:cNvGraphicFramePr>
          <p:nvPr>
            <p:ph idx="1"/>
          </p:nvPr>
        </p:nvGraphicFramePr>
        <p:xfrm>
          <a:off x="2152650" y="1219201"/>
          <a:ext cx="7886700" cy="5400010"/>
        </p:xfrm>
        <a:graphic>
          <a:graphicData uri="http://schemas.openxmlformats.org/drawingml/2006/table">
            <a:tbl>
              <a:tblPr firstRow="1" bandRow="1">
                <a:tableStyleId>{5C22544A-7EE6-4342-B048-85BDC9FD1C3A}</a:tableStyleId>
              </a:tblPr>
              <a:tblGrid>
                <a:gridCol w="3428195">
                  <a:extLst>
                    <a:ext uri="{9D8B030D-6E8A-4147-A177-3AD203B41FA5}">
                      <a16:colId xmlns:a16="http://schemas.microsoft.com/office/drawing/2014/main" val="20000"/>
                    </a:ext>
                  </a:extLst>
                </a:gridCol>
                <a:gridCol w="1690352">
                  <a:extLst>
                    <a:ext uri="{9D8B030D-6E8A-4147-A177-3AD203B41FA5}">
                      <a16:colId xmlns:a16="http://schemas.microsoft.com/office/drawing/2014/main" val="20001"/>
                    </a:ext>
                  </a:extLst>
                </a:gridCol>
                <a:gridCol w="1323304">
                  <a:extLst>
                    <a:ext uri="{9D8B030D-6E8A-4147-A177-3AD203B41FA5}">
                      <a16:colId xmlns:a16="http://schemas.microsoft.com/office/drawing/2014/main" val="20002"/>
                    </a:ext>
                  </a:extLst>
                </a:gridCol>
                <a:gridCol w="1444849">
                  <a:extLst>
                    <a:ext uri="{9D8B030D-6E8A-4147-A177-3AD203B41FA5}">
                      <a16:colId xmlns:a16="http://schemas.microsoft.com/office/drawing/2014/main" val="20003"/>
                    </a:ext>
                  </a:extLst>
                </a:gridCol>
              </a:tblGrid>
              <a:tr h="714429">
                <a:tc>
                  <a:txBody>
                    <a:bodyPr/>
                    <a:lstStyle/>
                    <a:p>
                      <a:pPr fontAlgn="base">
                        <a:lnSpc>
                          <a:spcPct val="115000"/>
                        </a:lnSpc>
                        <a:spcAft>
                          <a:spcPts val="0"/>
                        </a:spcAft>
                      </a:pPr>
                      <a:r>
                        <a:rPr lang="en-US" sz="1800" b="1" kern="1200" dirty="0">
                          <a:solidFill>
                            <a:srgbClr val="000000"/>
                          </a:solidFill>
                          <a:effectLst/>
                          <a:latin typeface="+mn-lt"/>
                          <a:ea typeface="MS PGothic" panose="020B0600070205080204" pitchFamily="34" charset="-128"/>
                          <a:cs typeface="Times New Roman" panose="02020603050405020304" pitchFamily="18" charset="0"/>
                        </a:rPr>
                        <a:t>Do I still give IPV if recipient has….?</a:t>
                      </a:r>
                      <a:endParaRPr lang="en-US" sz="1800" dirty="0">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algn="ctr" fontAlgn="base">
                        <a:lnSpc>
                          <a:spcPct val="115000"/>
                        </a:lnSpc>
                        <a:spcAft>
                          <a:spcPts val="0"/>
                        </a:spcAft>
                      </a:pPr>
                      <a:r>
                        <a:rPr lang="en-US" sz="1800" b="1" kern="1200">
                          <a:solidFill>
                            <a:srgbClr val="000000"/>
                          </a:solidFill>
                          <a:effectLst/>
                          <a:latin typeface="+mn-lt"/>
                          <a:ea typeface="MS PGothic" panose="020B0600070205080204" pitchFamily="34" charset="-128"/>
                          <a:cs typeface="Times New Roman" panose="02020603050405020304" pitchFamily="18" charset="0"/>
                        </a:rPr>
                        <a:t>Yes</a:t>
                      </a:r>
                      <a:endParaRPr lang="en-US" sz="1800">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algn="ctr" fontAlgn="base">
                        <a:lnSpc>
                          <a:spcPct val="115000"/>
                        </a:lnSpc>
                        <a:spcAft>
                          <a:spcPts val="0"/>
                        </a:spcAft>
                      </a:pPr>
                      <a:r>
                        <a:rPr lang="en-US" sz="1800" b="1" kern="1200">
                          <a:solidFill>
                            <a:srgbClr val="000000"/>
                          </a:solidFill>
                          <a:effectLst/>
                          <a:latin typeface="+mn-lt"/>
                          <a:ea typeface="MS PGothic" panose="020B0600070205080204" pitchFamily="34" charset="-128"/>
                          <a:cs typeface="Times New Roman" panose="02020603050405020304" pitchFamily="18" charset="0"/>
                        </a:rPr>
                        <a:t>No</a:t>
                      </a:r>
                      <a:endParaRPr lang="en-US" sz="1800">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algn="ctr" fontAlgn="base">
                        <a:lnSpc>
                          <a:spcPct val="115000"/>
                        </a:lnSpc>
                        <a:spcAft>
                          <a:spcPts val="0"/>
                        </a:spcAft>
                      </a:pPr>
                      <a:r>
                        <a:rPr lang="en-US" sz="1800" b="1" kern="1200">
                          <a:solidFill>
                            <a:srgbClr val="000000"/>
                          </a:solidFill>
                          <a:effectLst/>
                          <a:latin typeface="+mn-lt"/>
                          <a:ea typeface="MS PGothic" panose="020B0600070205080204" pitchFamily="34" charset="-128"/>
                          <a:cs typeface="Times New Roman" panose="02020603050405020304" pitchFamily="18" charset="0"/>
                        </a:rPr>
                        <a:t>Postpone</a:t>
                      </a:r>
                      <a:endParaRPr lang="en-US" sz="1800">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10000"/>
                  </a:ext>
                </a:extLst>
              </a:tr>
              <a:tr h="384287">
                <a:tc>
                  <a:txBody>
                    <a:bodyPr/>
                    <a:lstStyle/>
                    <a:p>
                      <a:pPr marL="342900" lvl="0" indent="-342900" fontAlgn="base">
                        <a:spcAft>
                          <a:spcPts val="0"/>
                        </a:spcAft>
                        <a:buFont typeface="Gill Sans MT" panose="020B0502020104020203" pitchFamily="34" charset="0"/>
                        <a:buChar char="…"/>
                        <a:tabLst>
                          <a:tab pos="457200" algn="l"/>
                        </a:tabLst>
                      </a:pPr>
                      <a:r>
                        <a:rPr lang="en-US" sz="1800" kern="1200" dirty="0">
                          <a:solidFill>
                            <a:srgbClr val="000000"/>
                          </a:solidFill>
                          <a:effectLst/>
                          <a:latin typeface="+mn-lt"/>
                          <a:ea typeface="MS PGothic" panose="020B0600070205080204" pitchFamily="34" charset="-128"/>
                        </a:rPr>
                        <a:t>mild illness</a:t>
                      </a:r>
                      <a:endParaRPr lang="en-US" sz="1800" dirty="0">
                        <a:effectLst/>
                        <a:latin typeface="+mn-lt"/>
                      </a:endParaRPr>
                    </a:p>
                  </a:txBody>
                  <a:tcPr marL="68580" marR="68580" marT="34290" marB="34290"/>
                </a:tc>
                <a:tc>
                  <a:txBody>
                    <a:bodyPr/>
                    <a:lstStyle/>
                    <a:p>
                      <a:pPr marL="0" marR="0" indent="0" algn="l" defTabSz="914400" rtl="0" eaLnBrk="1" fontAlgn="auto" latinLnBrk="0" hangingPunct="1">
                        <a:lnSpc>
                          <a:spcPct val="115000"/>
                        </a:lnSpc>
                        <a:spcBef>
                          <a:spcPts val="0"/>
                        </a:spcBef>
                        <a:spcAft>
                          <a:spcPts val="0"/>
                        </a:spcAft>
                        <a:buClrTx/>
                        <a:buSzTx/>
                        <a:buFont typeface="Wingdings" panose="05000000000000000000" pitchFamily="2" charset="2"/>
                        <a:buNone/>
                        <a:tabLst/>
                        <a:defRPr/>
                      </a:pPr>
                      <a:r>
                        <a:rPr lang="en-US" sz="1800" dirty="0">
                          <a:effectLst/>
                          <a:latin typeface="+mn-lt"/>
                        </a:rPr>
                        <a:t>√</a:t>
                      </a:r>
                    </a:p>
                  </a:txBody>
                  <a:tcPr marL="68580" marR="68580" marT="34290" marB="34290"/>
                </a:tc>
                <a:tc>
                  <a:txBody>
                    <a:bodyPr/>
                    <a:lstStyle/>
                    <a:p>
                      <a:endParaRPr lang="en-US" sz="1800">
                        <a:effectLst/>
                        <a:latin typeface="+mn-lt"/>
                      </a:endParaRPr>
                    </a:p>
                  </a:txBody>
                  <a:tcPr marL="68580" marR="68580" marT="34290" marB="34290"/>
                </a:tc>
                <a:tc>
                  <a:txBody>
                    <a:bodyPr/>
                    <a:lstStyle/>
                    <a:p>
                      <a:pPr>
                        <a:lnSpc>
                          <a:spcPct val="115000"/>
                        </a:lnSpc>
                        <a:spcAft>
                          <a:spcPts val="0"/>
                        </a:spcAft>
                      </a:pPr>
                      <a:r>
                        <a:rPr lang="en-GB" sz="1800">
                          <a:effectLst/>
                          <a:latin typeface="+mn-lt"/>
                          <a:ea typeface="Times New Roman" panose="02020603050405020304" pitchFamily="18" charset="0"/>
                          <a:cs typeface="Times New Roman" panose="02020603050405020304" pitchFamily="18" charset="0"/>
                        </a:rPr>
                        <a:t>       </a:t>
                      </a:r>
                      <a:endParaRPr lang="en-US" sz="1800">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10001"/>
                  </a:ext>
                </a:extLst>
              </a:tr>
              <a:tr h="806283">
                <a:tc>
                  <a:txBody>
                    <a:bodyPr/>
                    <a:lstStyle/>
                    <a:p>
                      <a:pPr marL="342900" lvl="0" indent="-342900" fontAlgn="base">
                        <a:spcAft>
                          <a:spcPts val="0"/>
                        </a:spcAft>
                        <a:buFont typeface="Gill Sans MT" panose="020B0502020104020203" pitchFamily="34" charset="0"/>
                        <a:buChar char="…"/>
                        <a:tabLst>
                          <a:tab pos="457200" algn="l"/>
                        </a:tabLst>
                      </a:pPr>
                      <a:r>
                        <a:rPr lang="en-US" sz="1800" kern="1200" dirty="0">
                          <a:solidFill>
                            <a:srgbClr val="000000"/>
                          </a:solidFill>
                          <a:effectLst/>
                          <a:latin typeface="+mn-lt"/>
                          <a:ea typeface="MS PGothic" panose="020B0600070205080204" pitchFamily="34" charset="-128"/>
                        </a:rPr>
                        <a:t>Malnutrition</a:t>
                      </a:r>
                      <a:endParaRPr lang="en-US" sz="1800" dirty="0">
                        <a:effectLst/>
                        <a:latin typeface="+mn-lt"/>
                      </a:endParaRPr>
                    </a:p>
                  </a:txBody>
                  <a:tcPr marL="68580" marR="68580" marT="34290" marB="34290"/>
                </a:tc>
                <a:tc>
                  <a:txBody>
                    <a:bodyPr/>
                    <a:lstStyle/>
                    <a:p>
                      <a:pPr>
                        <a:lnSpc>
                          <a:spcPct val="115000"/>
                        </a:lnSpc>
                        <a:spcAft>
                          <a:spcPts val="0"/>
                        </a:spcAft>
                      </a:pPr>
                      <a:r>
                        <a:rPr lang="en-GB" sz="1800" dirty="0">
                          <a:effectLst/>
                          <a:latin typeface="+mn-lt"/>
                          <a:ea typeface="Times New Roman" panose="02020603050405020304" pitchFamily="18" charset="0"/>
                          <a:cs typeface="Times New Roman" panose="02020603050405020304" pitchFamily="18" charset="0"/>
                        </a:rPr>
                        <a:t>     </a:t>
                      </a:r>
                      <a:endParaRPr lang="en-US" sz="1800" dirty="0">
                        <a:effectLst/>
                        <a:latin typeface="+mn-lt"/>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15000"/>
                        </a:lnSpc>
                        <a:spcBef>
                          <a:spcPts val="0"/>
                        </a:spcBef>
                        <a:spcAft>
                          <a:spcPts val="0"/>
                        </a:spcAft>
                        <a:buClrTx/>
                        <a:buSzTx/>
                        <a:buFont typeface="Wingdings" panose="05000000000000000000" pitchFamily="2" charset="2"/>
                        <a:buNone/>
                        <a:tabLst/>
                        <a:defRPr/>
                      </a:pPr>
                      <a:r>
                        <a:rPr lang="en-US" sz="1800" dirty="0">
                          <a:effectLst/>
                          <a:latin typeface="+mn-lt"/>
                        </a:rPr>
                        <a:t>√</a:t>
                      </a:r>
                      <a:r>
                        <a:rPr lang="en-GB" sz="1800" dirty="0">
                          <a:effectLst/>
                          <a:latin typeface="+mn-lt"/>
                          <a:ea typeface="Times New Roman" panose="02020603050405020304" pitchFamily="18" charset="0"/>
                          <a:cs typeface="Times New Roman" panose="02020603050405020304" pitchFamily="18" charset="0"/>
                        </a:rPr>
                        <a:t>  </a:t>
                      </a:r>
                      <a:endParaRPr lang="en-US" sz="18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800" dirty="0">
                          <a:effectLst/>
                          <a:latin typeface="+mn-lt"/>
                          <a:ea typeface="Times New Roman" panose="02020603050405020304" pitchFamily="18" charset="0"/>
                          <a:cs typeface="Times New Roman" panose="02020603050405020304" pitchFamily="18" charset="0"/>
                        </a:rPr>
                        <a:t>     </a:t>
                      </a:r>
                      <a:endParaRPr lang="en-US" sz="1800" dirty="0">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endParaRPr lang="en-US" sz="1800" dirty="0">
                        <a:effectLst/>
                        <a:latin typeface="+mn-lt"/>
                      </a:endParaRPr>
                    </a:p>
                  </a:txBody>
                  <a:tcPr marL="68580" marR="68580" marT="34290" marB="34290"/>
                </a:tc>
                <a:tc>
                  <a:txBody>
                    <a:bodyPr/>
                    <a:lstStyle/>
                    <a:p>
                      <a:endParaRPr lang="en-US" sz="1800" dirty="0">
                        <a:effectLst/>
                        <a:latin typeface="+mn-lt"/>
                      </a:endParaRPr>
                    </a:p>
                  </a:txBody>
                  <a:tcPr marL="68580" marR="68580" marT="34290" marB="34290"/>
                </a:tc>
                <a:extLst>
                  <a:ext uri="{0D108BD9-81ED-4DB2-BD59-A6C34878D82A}">
                    <a16:rowId xmlns:a16="http://schemas.microsoft.com/office/drawing/2014/main" val="10002"/>
                  </a:ext>
                </a:extLst>
              </a:tr>
              <a:tr h="360519">
                <a:tc>
                  <a:txBody>
                    <a:bodyPr/>
                    <a:lstStyle/>
                    <a:p>
                      <a:pPr marL="342900" lvl="0" indent="-342900" fontAlgn="base">
                        <a:spcAft>
                          <a:spcPts val="0"/>
                        </a:spcAft>
                        <a:buFont typeface="Gill Sans MT" panose="020B0502020104020203" pitchFamily="34" charset="0"/>
                        <a:buChar char="…"/>
                        <a:tabLst>
                          <a:tab pos="457200" algn="l"/>
                        </a:tabLst>
                      </a:pPr>
                      <a:r>
                        <a:rPr lang="en-US" sz="1800" kern="1200" dirty="0">
                          <a:solidFill>
                            <a:srgbClr val="000000"/>
                          </a:solidFill>
                          <a:effectLst/>
                          <a:latin typeface="+mn-lt"/>
                          <a:ea typeface="MS PGothic" panose="020B0600070205080204" pitchFamily="34" charset="-128"/>
                        </a:rPr>
                        <a:t>HIV</a:t>
                      </a:r>
                      <a:endParaRPr lang="en-US" sz="1800" dirty="0">
                        <a:effectLst/>
                        <a:latin typeface="+mn-lt"/>
                      </a:endParaRPr>
                    </a:p>
                  </a:txBody>
                  <a:tcPr marL="68580" marR="68580" marT="34290" marB="34290"/>
                </a:tc>
                <a:tc>
                  <a:txBody>
                    <a:bodyPr/>
                    <a:lstStyle/>
                    <a:p>
                      <a:pPr marL="0" indent="0">
                        <a:buFont typeface="Wingdings" panose="05000000000000000000" pitchFamily="2" charset="2"/>
                        <a:buNone/>
                      </a:pPr>
                      <a:r>
                        <a:rPr lang="en-US" sz="1800" dirty="0">
                          <a:effectLst/>
                          <a:latin typeface="+mn-lt"/>
                        </a:rPr>
                        <a:t>√</a:t>
                      </a:r>
                    </a:p>
                  </a:txBody>
                  <a:tcPr marL="68580" marR="68580" marT="34290" marB="34290"/>
                </a:tc>
                <a:tc>
                  <a:txBody>
                    <a:bodyPr/>
                    <a:lstStyle/>
                    <a:p>
                      <a:endParaRPr lang="en-US" sz="1800" dirty="0">
                        <a:effectLst/>
                        <a:latin typeface="+mn-lt"/>
                      </a:endParaRPr>
                    </a:p>
                  </a:txBody>
                  <a:tcPr marL="68580" marR="68580" marT="34290" marB="34290"/>
                </a:tc>
                <a:tc>
                  <a:txBody>
                    <a:bodyPr/>
                    <a:lstStyle/>
                    <a:p>
                      <a:endParaRPr lang="en-US" sz="1800" dirty="0">
                        <a:effectLst/>
                        <a:latin typeface="+mn-lt"/>
                      </a:endParaRPr>
                    </a:p>
                  </a:txBody>
                  <a:tcPr marL="68580" marR="68580" marT="34290" marB="34290"/>
                </a:tc>
                <a:extLst>
                  <a:ext uri="{0D108BD9-81ED-4DB2-BD59-A6C34878D82A}">
                    <a16:rowId xmlns:a16="http://schemas.microsoft.com/office/drawing/2014/main" val="10003"/>
                  </a:ext>
                </a:extLst>
              </a:tr>
              <a:tr h="382751">
                <a:tc>
                  <a:txBody>
                    <a:bodyPr/>
                    <a:lstStyle/>
                    <a:p>
                      <a:pPr marL="342900" lvl="0" indent="-342900" fontAlgn="base">
                        <a:spcAft>
                          <a:spcPts val="0"/>
                        </a:spcAft>
                        <a:buFont typeface="Gill Sans MT" panose="020B0502020104020203" pitchFamily="34" charset="0"/>
                        <a:buChar char="…"/>
                        <a:tabLst>
                          <a:tab pos="457200" algn="l"/>
                        </a:tabLst>
                      </a:pPr>
                      <a:r>
                        <a:rPr lang="en-US" sz="1800" kern="1200">
                          <a:solidFill>
                            <a:srgbClr val="000000"/>
                          </a:solidFill>
                          <a:effectLst/>
                          <a:latin typeface="+mn-lt"/>
                          <a:ea typeface="MS PGothic" panose="020B0600070205080204" pitchFamily="34" charset="-128"/>
                        </a:rPr>
                        <a:t>prematurity                                      </a:t>
                      </a:r>
                      <a:endParaRPr lang="en-US" sz="1800">
                        <a:effectLst/>
                        <a:latin typeface="+mn-lt"/>
                      </a:endParaRPr>
                    </a:p>
                  </a:txBody>
                  <a:tcPr marL="68580" marR="68580" marT="34290" marB="34290"/>
                </a:tc>
                <a:tc>
                  <a:txBody>
                    <a:bodyPr/>
                    <a:lstStyle/>
                    <a:p>
                      <a:pPr marL="0" marR="0" indent="0" algn="l" defTabSz="914400" rtl="0" eaLnBrk="1" fontAlgn="auto" latinLnBrk="0" hangingPunct="1">
                        <a:lnSpc>
                          <a:spcPct val="115000"/>
                        </a:lnSpc>
                        <a:spcBef>
                          <a:spcPts val="0"/>
                        </a:spcBef>
                        <a:spcAft>
                          <a:spcPts val="0"/>
                        </a:spcAft>
                        <a:buClrTx/>
                        <a:buSzTx/>
                        <a:buFont typeface="Wingdings" panose="05000000000000000000" pitchFamily="2" charset="2"/>
                        <a:buNone/>
                        <a:tabLst/>
                        <a:defRPr/>
                      </a:pPr>
                      <a:r>
                        <a:rPr lang="en-US" sz="1800" dirty="0">
                          <a:effectLst/>
                          <a:latin typeface="+mn-lt"/>
                        </a:rPr>
                        <a:t>√</a:t>
                      </a:r>
                      <a:r>
                        <a:rPr lang="en-GB" sz="1800" dirty="0">
                          <a:effectLst/>
                          <a:latin typeface="+mn-lt"/>
                          <a:ea typeface="Times New Roman" panose="02020603050405020304" pitchFamily="18" charset="0"/>
                          <a:cs typeface="Times New Roman" panose="02020603050405020304" pitchFamily="18" charset="0"/>
                        </a:rPr>
                        <a:t>     </a:t>
                      </a:r>
                      <a:endParaRPr lang="en-US" sz="1800" dirty="0">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endParaRPr lang="en-US" sz="1800" dirty="0">
                        <a:effectLst/>
                        <a:latin typeface="+mn-lt"/>
                      </a:endParaRPr>
                    </a:p>
                  </a:txBody>
                  <a:tcPr marL="68580" marR="68580" marT="34290" marB="34290"/>
                </a:tc>
                <a:tc>
                  <a:txBody>
                    <a:bodyPr/>
                    <a:lstStyle/>
                    <a:p>
                      <a:endParaRPr lang="en-US" sz="1800" dirty="0">
                        <a:effectLst/>
                        <a:latin typeface="+mn-lt"/>
                      </a:endParaRPr>
                    </a:p>
                  </a:txBody>
                  <a:tcPr marL="68580" marR="68580" marT="34290" marB="34290"/>
                </a:tc>
                <a:extLst>
                  <a:ext uri="{0D108BD9-81ED-4DB2-BD59-A6C34878D82A}">
                    <a16:rowId xmlns:a16="http://schemas.microsoft.com/office/drawing/2014/main" val="10004"/>
                  </a:ext>
                </a:extLst>
              </a:tr>
              <a:tr h="648935">
                <a:tc>
                  <a:txBody>
                    <a:bodyPr/>
                    <a:lstStyle/>
                    <a:p>
                      <a:pPr marL="342900" lvl="0" indent="-342900" fontAlgn="base">
                        <a:spcAft>
                          <a:spcPts val="0"/>
                        </a:spcAft>
                        <a:buFont typeface="Gill Sans MT" panose="020B0502020104020203" pitchFamily="34" charset="0"/>
                        <a:buChar char="…"/>
                        <a:tabLst>
                          <a:tab pos="457200" algn="l"/>
                        </a:tabLst>
                      </a:pPr>
                      <a:r>
                        <a:rPr lang="en-US" sz="1800" kern="1200">
                          <a:solidFill>
                            <a:srgbClr val="000000"/>
                          </a:solidFill>
                          <a:effectLst/>
                          <a:latin typeface="+mn-lt"/>
                          <a:ea typeface="MS PGothic" panose="020B0600070205080204" pitchFamily="34" charset="-128"/>
                        </a:rPr>
                        <a:t>allergy to streptomycin, neomycin or polymyxin B</a:t>
                      </a:r>
                      <a:endParaRPr lang="en-US" sz="1800">
                        <a:effectLst/>
                        <a:latin typeface="+mn-lt"/>
                      </a:endParaRPr>
                    </a:p>
                  </a:txBody>
                  <a:tcPr marL="68580" marR="68580" marT="34290" marB="34290"/>
                </a:tc>
                <a:tc>
                  <a:txBody>
                    <a:bodyPr/>
                    <a:lstStyle/>
                    <a:p>
                      <a:pPr>
                        <a:lnSpc>
                          <a:spcPct val="115000"/>
                        </a:lnSpc>
                        <a:spcAft>
                          <a:spcPts val="0"/>
                        </a:spcAft>
                      </a:pPr>
                      <a:r>
                        <a:rPr lang="en-GB" sz="1800" dirty="0">
                          <a:effectLst/>
                          <a:latin typeface="+mn-lt"/>
                          <a:ea typeface="Times New Roman" panose="02020603050405020304" pitchFamily="18" charset="0"/>
                          <a:cs typeface="Times New Roman" panose="02020603050405020304" pitchFamily="18" charset="0"/>
                        </a:rPr>
                        <a:t>     </a:t>
                      </a:r>
                      <a:endParaRPr lang="en-US" sz="1800" dirty="0">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l" defTabSz="914400" rtl="0" eaLnBrk="1" fontAlgn="auto" latinLnBrk="0" hangingPunct="1">
                        <a:lnSpc>
                          <a:spcPct val="115000"/>
                        </a:lnSpc>
                        <a:spcBef>
                          <a:spcPts val="0"/>
                        </a:spcBef>
                        <a:spcAft>
                          <a:spcPts val="0"/>
                        </a:spcAft>
                        <a:buClrTx/>
                        <a:buSzTx/>
                        <a:buFont typeface="Wingdings" panose="05000000000000000000" pitchFamily="2" charset="2"/>
                        <a:buNone/>
                        <a:tabLst/>
                        <a:defRPr/>
                      </a:pPr>
                      <a:r>
                        <a:rPr lang="en-US" sz="1800" dirty="0">
                          <a:effectLst/>
                          <a:latin typeface="+mn-lt"/>
                        </a:rPr>
                        <a:t>√</a:t>
                      </a:r>
                    </a:p>
                  </a:txBody>
                  <a:tcPr marL="68580" marR="68580" marT="34290" marB="34290"/>
                </a:tc>
                <a:tc>
                  <a:txBody>
                    <a:bodyPr/>
                    <a:lstStyle/>
                    <a:p>
                      <a:endParaRPr lang="en-US" sz="1800" dirty="0">
                        <a:effectLst/>
                        <a:latin typeface="+mn-lt"/>
                      </a:endParaRPr>
                    </a:p>
                  </a:txBody>
                  <a:tcPr marL="68580" marR="68580" marT="34290" marB="34290"/>
                </a:tc>
                <a:extLst>
                  <a:ext uri="{0D108BD9-81ED-4DB2-BD59-A6C34878D82A}">
                    <a16:rowId xmlns:a16="http://schemas.microsoft.com/office/drawing/2014/main" val="10005"/>
                  </a:ext>
                </a:extLst>
              </a:tr>
              <a:tr h="382751">
                <a:tc>
                  <a:txBody>
                    <a:bodyPr/>
                    <a:lstStyle/>
                    <a:p>
                      <a:pPr marL="342900" lvl="0" indent="-342900" fontAlgn="base">
                        <a:spcAft>
                          <a:spcPts val="0"/>
                        </a:spcAft>
                        <a:buFont typeface="Gill Sans MT" panose="020B0502020104020203" pitchFamily="34" charset="0"/>
                        <a:buChar char="…"/>
                        <a:tabLst>
                          <a:tab pos="457200" algn="l"/>
                        </a:tabLst>
                      </a:pPr>
                      <a:r>
                        <a:rPr lang="en-US" sz="1800" kern="1200">
                          <a:solidFill>
                            <a:srgbClr val="000000"/>
                          </a:solidFill>
                          <a:effectLst/>
                          <a:latin typeface="+mn-lt"/>
                          <a:ea typeface="MS PGothic" panose="020B0600070205080204" pitchFamily="34" charset="-128"/>
                        </a:rPr>
                        <a:t>bleeding disorder</a:t>
                      </a:r>
                      <a:endParaRPr lang="en-US" sz="1800">
                        <a:effectLst/>
                        <a:latin typeface="+mn-lt"/>
                      </a:endParaRPr>
                    </a:p>
                  </a:txBody>
                  <a:tcPr marL="68580" marR="68580" marT="34290" marB="34290"/>
                </a:tc>
                <a:tc>
                  <a:txBody>
                    <a:bodyPr/>
                    <a:lstStyle/>
                    <a:p>
                      <a:pPr>
                        <a:lnSpc>
                          <a:spcPct val="115000"/>
                        </a:lnSpc>
                        <a:spcAft>
                          <a:spcPts val="0"/>
                        </a:spcAft>
                      </a:pPr>
                      <a:r>
                        <a:rPr lang="en-GB" sz="1800" dirty="0">
                          <a:effectLst/>
                          <a:latin typeface="+mn-lt"/>
                          <a:ea typeface="Times New Roman" panose="02020603050405020304" pitchFamily="18" charset="0"/>
                          <a:cs typeface="Times New Roman" panose="02020603050405020304" pitchFamily="18" charset="0"/>
                        </a:rPr>
                        <a:t>      </a:t>
                      </a:r>
                      <a:endParaRPr lang="en-US" sz="1800" dirty="0">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l" defTabSz="914400" rtl="0" eaLnBrk="1" fontAlgn="auto" latinLnBrk="0" hangingPunct="1">
                        <a:lnSpc>
                          <a:spcPct val="115000"/>
                        </a:lnSpc>
                        <a:spcBef>
                          <a:spcPts val="0"/>
                        </a:spcBef>
                        <a:spcAft>
                          <a:spcPts val="0"/>
                        </a:spcAft>
                        <a:buClrTx/>
                        <a:buSzTx/>
                        <a:buFont typeface="Wingdings" panose="05000000000000000000" pitchFamily="2" charset="2"/>
                        <a:buNone/>
                        <a:tabLst/>
                        <a:defRPr/>
                      </a:pPr>
                      <a:r>
                        <a:rPr lang="en-US" sz="1800" dirty="0">
                          <a:effectLst/>
                          <a:latin typeface="+mn-lt"/>
                        </a:rPr>
                        <a:t>√</a:t>
                      </a:r>
                      <a:r>
                        <a:rPr lang="en-GB" sz="1800" dirty="0">
                          <a:effectLst/>
                          <a:latin typeface="+mn-lt"/>
                          <a:ea typeface="Times New Roman" panose="02020603050405020304" pitchFamily="18" charset="0"/>
                          <a:cs typeface="Times New Roman" panose="02020603050405020304" pitchFamily="18" charset="0"/>
                        </a:rPr>
                        <a:t>    </a:t>
                      </a:r>
                      <a:endParaRPr lang="en-US" sz="1800" dirty="0">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endParaRPr lang="en-US" sz="1800" dirty="0">
                        <a:effectLst/>
                        <a:latin typeface="+mn-lt"/>
                      </a:endParaRPr>
                    </a:p>
                  </a:txBody>
                  <a:tcPr marL="68580" marR="68580" marT="34290" marB="34290"/>
                </a:tc>
                <a:extLst>
                  <a:ext uri="{0D108BD9-81ED-4DB2-BD59-A6C34878D82A}">
                    <a16:rowId xmlns:a16="http://schemas.microsoft.com/office/drawing/2014/main" val="10006"/>
                  </a:ext>
                </a:extLst>
              </a:tr>
              <a:tr h="384287">
                <a:tc>
                  <a:txBody>
                    <a:bodyPr/>
                    <a:lstStyle/>
                    <a:p>
                      <a:pPr marL="342900" lvl="0" indent="-342900" fontAlgn="base">
                        <a:spcAft>
                          <a:spcPts val="0"/>
                        </a:spcAft>
                        <a:buFont typeface="Gill Sans MT" panose="020B0502020104020203" pitchFamily="34" charset="0"/>
                        <a:buChar char="…"/>
                        <a:tabLst>
                          <a:tab pos="457200" algn="l"/>
                        </a:tabLst>
                      </a:pPr>
                      <a:r>
                        <a:rPr lang="en-US" sz="1800" kern="1200">
                          <a:solidFill>
                            <a:srgbClr val="000000"/>
                          </a:solidFill>
                          <a:effectLst/>
                          <a:latin typeface="+mn-lt"/>
                          <a:ea typeface="MS PGothic" panose="020B0600070205080204" pitchFamily="34" charset="-128"/>
                        </a:rPr>
                        <a:t>had a previous reaction to IPV</a:t>
                      </a:r>
                      <a:endParaRPr lang="en-US" sz="1800">
                        <a:effectLst/>
                        <a:latin typeface="+mn-lt"/>
                      </a:endParaRPr>
                    </a:p>
                  </a:txBody>
                  <a:tcPr marL="68580" marR="68580" marT="34290" marB="34290"/>
                </a:tc>
                <a:tc>
                  <a:txBody>
                    <a:bodyPr/>
                    <a:lstStyle/>
                    <a:p>
                      <a:pPr>
                        <a:lnSpc>
                          <a:spcPct val="115000"/>
                        </a:lnSpc>
                        <a:spcAft>
                          <a:spcPts val="0"/>
                        </a:spcAft>
                      </a:pPr>
                      <a:r>
                        <a:rPr lang="en-GB" sz="1800" dirty="0">
                          <a:effectLst/>
                          <a:latin typeface="+mn-lt"/>
                          <a:ea typeface="Times New Roman" panose="02020603050405020304" pitchFamily="18" charset="0"/>
                          <a:cs typeface="Times New Roman" panose="02020603050405020304" pitchFamily="18" charset="0"/>
                        </a:rPr>
                        <a:t>   </a:t>
                      </a:r>
                      <a:endParaRPr lang="en-US" sz="1800" dirty="0">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l" defTabSz="914400" rtl="0" eaLnBrk="1" fontAlgn="auto" latinLnBrk="0" hangingPunct="1">
                        <a:lnSpc>
                          <a:spcPct val="115000"/>
                        </a:lnSpc>
                        <a:spcBef>
                          <a:spcPts val="0"/>
                        </a:spcBef>
                        <a:spcAft>
                          <a:spcPts val="0"/>
                        </a:spcAft>
                        <a:buClrTx/>
                        <a:buSzTx/>
                        <a:buFont typeface="Wingdings" panose="05000000000000000000" pitchFamily="2" charset="2"/>
                        <a:buNone/>
                        <a:tabLst/>
                        <a:defRPr/>
                      </a:pPr>
                      <a:r>
                        <a:rPr lang="en-US" sz="1800" dirty="0">
                          <a:effectLst/>
                          <a:latin typeface="+mn-lt"/>
                        </a:rPr>
                        <a:t>√</a:t>
                      </a:r>
                    </a:p>
                  </a:txBody>
                  <a:tcPr marL="68580" marR="68580" marT="34290" marB="34290"/>
                </a:tc>
                <a:tc>
                  <a:txBody>
                    <a:bodyPr/>
                    <a:lstStyle/>
                    <a:p>
                      <a:endParaRPr lang="en-US" sz="1800" dirty="0">
                        <a:effectLst/>
                        <a:latin typeface="+mn-lt"/>
                      </a:endParaRPr>
                    </a:p>
                  </a:txBody>
                  <a:tcPr marL="68580" marR="68580" marT="34290" marB="34290"/>
                </a:tc>
                <a:extLst>
                  <a:ext uri="{0D108BD9-81ED-4DB2-BD59-A6C34878D82A}">
                    <a16:rowId xmlns:a16="http://schemas.microsoft.com/office/drawing/2014/main" val="10007"/>
                  </a:ext>
                </a:extLst>
              </a:tr>
              <a:tr h="648935">
                <a:tc>
                  <a:txBody>
                    <a:bodyPr/>
                    <a:lstStyle/>
                    <a:p>
                      <a:pPr marL="342900" lvl="0" indent="-342900" fontAlgn="base">
                        <a:spcAft>
                          <a:spcPts val="0"/>
                        </a:spcAft>
                        <a:buFont typeface="Gill Sans MT" panose="020B0502020104020203" pitchFamily="34" charset="0"/>
                        <a:buChar char="…"/>
                        <a:tabLst>
                          <a:tab pos="457200" algn="l"/>
                        </a:tabLst>
                      </a:pPr>
                      <a:r>
                        <a:rPr lang="en-US" sz="1800" kern="1200">
                          <a:solidFill>
                            <a:srgbClr val="000000"/>
                          </a:solidFill>
                          <a:effectLst/>
                          <a:latin typeface="+mn-lt"/>
                          <a:ea typeface="MS PGothic" panose="020B0600070205080204" pitchFamily="34" charset="-128"/>
                        </a:rPr>
                        <a:t>taking treatment that suppresses immune response</a:t>
                      </a:r>
                      <a:endParaRPr lang="en-US" sz="1800">
                        <a:effectLst/>
                        <a:latin typeface="+mn-lt"/>
                      </a:endParaRPr>
                    </a:p>
                  </a:txBody>
                  <a:tcPr marL="68580" marR="68580" marT="34290" marB="34290"/>
                </a:tc>
                <a:tc>
                  <a:txBody>
                    <a:bodyPr/>
                    <a:lstStyle/>
                    <a:p>
                      <a:pPr>
                        <a:lnSpc>
                          <a:spcPct val="115000"/>
                        </a:lnSpc>
                        <a:spcAft>
                          <a:spcPts val="0"/>
                        </a:spcAft>
                      </a:pPr>
                      <a:r>
                        <a:rPr lang="en-GB" sz="1800" dirty="0">
                          <a:effectLst/>
                          <a:latin typeface="+mn-lt"/>
                          <a:ea typeface="Times New Roman" panose="02020603050405020304" pitchFamily="18" charset="0"/>
                          <a:cs typeface="Times New Roman" panose="02020603050405020304" pitchFamily="18" charset="0"/>
                        </a:rPr>
                        <a:t>    </a:t>
                      </a:r>
                      <a:endParaRPr lang="en-US" sz="1800" dirty="0">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a:lnSpc>
                          <a:spcPct val="115000"/>
                        </a:lnSpc>
                        <a:spcAft>
                          <a:spcPts val="0"/>
                        </a:spcAft>
                      </a:pPr>
                      <a:r>
                        <a:rPr lang="en-GB" sz="1800">
                          <a:effectLst/>
                          <a:latin typeface="+mn-lt"/>
                          <a:ea typeface="Times New Roman" panose="02020603050405020304" pitchFamily="18" charset="0"/>
                          <a:cs typeface="Times New Roman" panose="02020603050405020304" pitchFamily="18" charset="0"/>
                        </a:rPr>
                        <a:t>              </a:t>
                      </a:r>
                      <a:endParaRPr lang="en-US" sz="1800">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l" defTabSz="914400" rtl="0" eaLnBrk="1" fontAlgn="auto" latinLnBrk="0" hangingPunct="1">
                        <a:lnSpc>
                          <a:spcPct val="115000"/>
                        </a:lnSpc>
                        <a:spcBef>
                          <a:spcPts val="0"/>
                        </a:spcBef>
                        <a:spcAft>
                          <a:spcPts val="0"/>
                        </a:spcAft>
                        <a:buClrTx/>
                        <a:buSzTx/>
                        <a:buFont typeface="Wingdings" panose="05000000000000000000" pitchFamily="2" charset="2"/>
                        <a:buNone/>
                        <a:tabLst/>
                        <a:defRPr/>
                      </a:pPr>
                      <a:r>
                        <a:rPr lang="en-US" sz="1800" dirty="0">
                          <a:effectLst/>
                          <a:latin typeface="+mn-lt"/>
                        </a:rPr>
                        <a:t>√</a:t>
                      </a:r>
                      <a:r>
                        <a:rPr lang="en-GB" sz="1800" dirty="0">
                          <a:effectLst/>
                          <a:latin typeface="+mn-lt"/>
                          <a:ea typeface="Times New Roman" panose="02020603050405020304" pitchFamily="18" charset="0"/>
                          <a:cs typeface="Times New Roman" panose="02020603050405020304" pitchFamily="18" charset="0"/>
                        </a:rPr>
                        <a:t>    </a:t>
                      </a:r>
                      <a:endParaRPr lang="en-US" sz="1800" dirty="0">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793413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457200" y="6409102"/>
            <a:ext cx="2133600" cy="365125"/>
          </a:xfrm>
          <a:prstGeom prst="rect">
            <a:avLst/>
          </a:prstGeom>
        </p:spPr>
        <p:txBody>
          <a:bodyPr vert="horz" lIns="91440" tIns="45720" rIns="91440" bIns="45720" rtlCol="0" anchor="ctr"/>
          <a:lstStyle>
            <a:defPPr>
              <a:defRPr lang="en-US"/>
            </a:defPPr>
            <a:lvl1pPr marL="0" algn="l" defTabSz="914363" rtl="0" eaLnBrk="1" latinLnBrk="0" hangingPunct="1">
              <a:defRPr sz="800" kern="1200">
                <a:solidFill>
                  <a:schemeClr val="bg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25D643A6-340E-4C3B-ACA5-05A023EBF489}" type="datetime1">
              <a:rPr lang="en-US" smtClean="0"/>
              <a:pPr/>
              <a:t>4/2/2021</a:t>
            </a:fld>
            <a:endParaRPr lang="en-US" dirty="0"/>
          </a:p>
        </p:txBody>
      </p:sp>
      <p:sp>
        <p:nvSpPr>
          <p:cNvPr id="3" name="Slide Number Placeholder 2"/>
          <p:cNvSpPr>
            <a:spLocks noGrp="1"/>
          </p:cNvSpPr>
          <p:nvPr>
            <p:ph type="sldNum" sz="quarter" idx="4"/>
          </p:nvPr>
        </p:nvSpPr>
        <p:spPr>
          <a:xfrm>
            <a:off x="8394192" y="6412056"/>
            <a:ext cx="384048" cy="365125"/>
          </a:xfrm>
          <a:prstGeom prst="rect">
            <a:avLst/>
          </a:prstGeom>
        </p:spPr>
        <p:txBody>
          <a:bodyPr vert="horz" lIns="91440" tIns="45720" rIns="91440" bIns="45720" rtlCol="0" anchor="ctr"/>
          <a:lstStyle>
            <a:defPPr>
              <a:defRPr lang="en-US"/>
            </a:defPPr>
            <a:lvl1pPr marL="0" algn="r" defTabSz="914363" rtl="0" eaLnBrk="1" latinLnBrk="0" hangingPunct="1">
              <a:defRPr sz="1000" kern="1200">
                <a:solidFill>
                  <a:schemeClr val="bg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01052961-14CD-45D2-98DF-50022118EB18}" type="slidenum">
              <a:rPr lang="en-US" smtClean="0"/>
              <a:pPr/>
              <a:t>75</a:t>
            </a:fld>
            <a:endParaRPr lang="en-US" dirty="0"/>
          </a:p>
        </p:txBody>
      </p:sp>
      <p:sp>
        <p:nvSpPr>
          <p:cNvPr id="4" name="Title 3"/>
          <p:cNvSpPr>
            <a:spLocks noGrp="1"/>
          </p:cNvSpPr>
          <p:nvPr>
            <p:ph type="title"/>
          </p:nvPr>
        </p:nvSpPr>
        <p:spPr>
          <a:xfrm>
            <a:off x="2286001" y="463382"/>
            <a:ext cx="7921625" cy="304699"/>
          </a:xfrm>
        </p:spPr>
        <p:txBody>
          <a:bodyPr>
            <a:normAutofit fontScale="90000"/>
          </a:bodyPr>
          <a:lstStyle/>
          <a:p>
            <a:pPr algn="ctr"/>
            <a:r>
              <a:rPr lang="en-US" dirty="0"/>
              <a:t>HPV safety and administration</a:t>
            </a:r>
          </a:p>
        </p:txBody>
      </p:sp>
      <p:sp>
        <p:nvSpPr>
          <p:cNvPr id="5" name="Content Placeholder 4"/>
          <p:cNvSpPr>
            <a:spLocks noGrp="1"/>
          </p:cNvSpPr>
          <p:nvPr>
            <p:ph idx="1"/>
          </p:nvPr>
        </p:nvSpPr>
        <p:spPr/>
        <p:txBody>
          <a:bodyPr/>
          <a:lstStyle/>
          <a:p>
            <a:r>
              <a:rPr lang="en-US" dirty="0"/>
              <a:t>The continued use of safety boxes even when providing services out of the health facilities. </a:t>
            </a:r>
          </a:p>
          <a:p>
            <a:r>
              <a:rPr lang="en-US" dirty="0"/>
              <a:t>Given Intramuscular anterior-lateral aspect of left upper arm</a:t>
            </a:r>
          </a:p>
          <a:p>
            <a:r>
              <a:rPr lang="en-US" dirty="0"/>
              <a:t>Make sure there is enough 0.5ml syringes and safety boxes when going for outreach and at the facility</a:t>
            </a:r>
          </a:p>
          <a:p>
            <a:r>
              <a:rPr lang="en-US" dirty="0"/>
              <a:t>Bring back to the facilities all the used syringes in a safety boxes when immunizing out of the facility</a:t>
            </a:r>
          </a:p>
          <a:p>
            <a:endParaRPr lang="en-US" dirty="0"/>
          </a:p>
        </p:txBody>
      </p:sp>
    </p:spTree>
    <p:extLst>
      <p:ext uri="{BB962C8B-B14F-4D97-AF65-F5344CB8AC3E}">
        <p14:creationId xmlns:p14="http://schemas.microsoft.com/office/powerpoint/2010/main" val="28853858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457200" y="6409102"/>
            <a:ext cx="2133600" cy="365125"/>
          </a:xfrm>
          <a:prstGeom prst="rect">
            <a:avLst/>
          </a:prstGeom>
        </p:spPr>
        <p:txBody>
          <a:bodyPr vert="horz" lIns="91440" tIns="45720" rIns="91440" bIns="45720" rtlCol="0" anchor="ctr"/>
          <a:lstStyle>
            <a:defPPr>
              <a:defRPr lang="en-US"/>
            </a:defPPr>
            <a:lvl1pPr marL="0" algn="l" defTabSz="914363" rtl="0" eaLnBrk="1" latinLnBrk="0" hangingPunct="1">
              <a:defRPr sz="800" kern="1200">
                <a:solidFill>
                  <a:schemeClr val="bg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25D643A6-340E-4C3B-ACA5-05A023EBF489}" type="datetime1">
              <a:rPr lang="en-US" smtClean="0"/>
              <a:pPr/>
              <a:t>4/2/2021</a:t>
            </a:fld>
            <a:endParaRPr lang="en-US" dirty="0"/>
          </a:p>
        </p:txBody>
      </p:sp>
      <p:sp>
        <p:nvSpPr>
          <p:cNvPr id="3" name="Slide Number Placeholder 2"/>
          <p:cNvSpPr>
            <a:spLocks noGrp="1"/>
          </p:cNvSpPr>
          <p:nvPr>
            <p:ph type="sldNum" sz="quarter" idx="4"/>
          </p:nvPr>
        </p:nvSpPr>
        <p:spPr>
          <a:xfrm>
            <a:off x="8394192" y="6412056"/>
            <a:ext cx="384048" cy="365125"/>
          </a:xfrm>
          <a:prstGeom prst="rect">
            <a:avLst/>
          </a:prstGeom>
        </p:spPr>
        <p:txBody>
          <a:bodyPr vert="horz" lIns="91440" tIns="45720" rIns="91440" bIns="45720" rtlCol="0" anchor="ctr"/>
          <a:lstStyle>
            <a:defPPr>
              <a:defRPr lang="en-US"/>
            </a:defPPr>
            <a:lvl1pPr marL="0" algn="r" defTabSz="914363" rtl="0" eaLnBrk="1" latinLnBrk="0" hangingPunct="1">
              <a:defRPr sz="1000" kern="1200">
                <a:solidFill>
                  <a:schemeClr val="bg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01052961-14CD-45D2-98DF-50022118EB18}" type="slidenum">
              <a:rPr lang="en-US" smtClean="0"/>
              <a:pPr/>
              <a:t>76</a:t>
            </a:fld>
            <a:endParaRPr lang="en-US" dirty="0"/>
          </a:p>
        </p:txBody>
      </p:sp>
      <p:sp>
        <p:nvSpPr>
          <p:cNvPr id="4" name="Title 3"/>
          <p:cNvSpPr>
            <a:spLocks noGrp="1"/>
          </p:cNvSpPr>
          <p:nvPr>
            <p:ph type="title"/>
          </p:nvPr>
        </p:nvSpPr>
        <p:spPr>
          <a:xfrm>
            <a:off x="1981201" y="463382"/>
            <a:ext cx="8226425" cy="304699"/>
          </a:xfrm>
        </p:spPr>
        <p:txBody>
          <a:bodyPr>
            <a:normAutofit fontScale="90000"/>
          </a:bodyPr>
          <a:lstStyle/>
          <a:p>
            <a:r>
              <a:rPr lang="en-US" dirty="0"/>
              <a:t>HPV contraindications</a:t>
            </a:r>
          </a:p>
        </p:txBody>
      </p:sp>
      <p:sp>
        <p:nvSpPr>
          <p:cNvPr id="5" name="Content Placeholder 4"/>
          <p:cNvSpPr>
            <a:spLocks noGrp="1"/>
          </p:cNvSpPr>
          <p:nvPr>
            <p:ph idx="1"/>
          </p:nvPr>
        </p:nvSpPr>
        <p:spPr/>
        <p:txBody>
          <a:bodyPr/>
          <a:lstStyle/>
          <a:p>
            <a:r>
              <a:rPr lang="en-US" dirty="0"/>
              <a:t>Severe allergic reaction after a previous HPV vaccine dose, or to a component of the vaccine</a:t>
            </a:r>
          </a:p>
          <a:p>
            <a:r>
              <a:rPr lang="en-US" dirty="0"/>
              <a:t>Data on the safety of HPV vaccination in pregnancy are limited, and HPV vaccination of pregnant women should therefore be avoided</a:t>
            </a:r>
          </a:p>
          <a:p>
            <a:pPr lvl="1"/>
            <a:r>
              <a:rPr lang="en-US" dirty="0"/>
              <a:t>The vaccines can be used in persons who are immunocompromised and/or HIV-infected.</a:t>
            </a:r>
          </a:p>
          <a:p>
            <a:pPr lvl="1"/>
            <a:endParaRPr lang="en-US" dirty="0"/>
          </a:p>
        </p:txBody>
      </p:sp>
    </p:spTree>
    <p:extLst>
      <p:ext uri="{BB962C8B-B14F-4D97-AF65-F5344CB8AC3E}">
        <p14:creationId xmlns:p14="http://schemas.microsoft.com/office/powerpoint/2010/main" val="21312087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457200" y="6409102"/>
            <a:ext cx="2133600" cy="365125"/>
          </a:xfrm>
          <a:prstGeom prst="rect">
            <a:avLst/>
          </a:prstGeom>
        </p:spPr>
        <p:txBody>
          <a:bodyPr vert="horz" lIns="91440" tIns="45720" rIns="91440" bIns="45720" rtlCol="0" anchor="ctr"/>
          <a:lstStyle>
            <a:defPPr>
              <a:defRPr lang="en-US"/>
            </a:defPPr>
            <a:lvl1pPr marL="0" algn="l" defTabSz="914363" rtl="0" eaLnBrk="1" latinLnBrk="0" hangingPunct="1">
              <a:defRPr sz="800" kern="1200">
                <a:solidFill>
                  <a:schemeClr val="bg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25D643A6-340E-4C3B-ACA5-05A023EBF489}" type="datetime1">
              <a:rPr lang="en-US" smtClean="0"/>
              <a:pPr/>
              <a:t>4/2/2021</a:t>
            </a:fld>
            <a:endParaRPr lang="en-US" dirty="0"/>
          </a:p>
        </p:txBody>
      </p:sp>
      <p:sp>
        <p:nvSpPr>
          <p:cNvPr id="3" name="Slide Number Placeholder 2"/>
          <p:cNvSpPr>
            <a:spLocks noGrp="1"/>
          </p:cNvSpPr>
          <p:nvPr>
            <p:ph type="sldNum" sz="quarter" idx="4"/>
          </p:nvPr>
        </p:nvSpPr>
        <p:spPr>
          <a:xfrm>
            <a:off x="8394192" y="6412056"/>
            <a:ext cx="384048" cy="365125"/>
          </a:xfrm>
          <a:prstGeom prst="rect">
            <a:avLst/>
          </a:prstGeom>
        </p:spPr>
        <p:txBody>
          <a:bodyPr vert="horz" lIns="91440" tIns="45720" rIns="91440" bIns="45720" rtlCol="0" anchor="ctr"/>
          <a:lstStyle>
            <a:defPPr>
              <a:defRPr lang="en-US"/>
            </a:defPPr>
            <a:lvl1pPr marL="0" algn="r" defTabSz="914363" rtl="0" eaLnBrk="1" latinLnBrk="0" hangingPunct="1">
              <a:defRPr sz="1000" kern="1200">
                <a:solidFill>
                  <a:schemeClr val="bg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01052961-14CD-45D2-98DF-50022118EB18}" type="slidenum">
              <a:rPr lang="en-US" smtClean="0"/>
              <a:pPr/>
              <a:t>77</a:t>
            </a:fld>
            <a:endParaRPr lang="en-US" dirty="0"/>
          </a:p>
        </p:txBody>
      </p:sp>
      <p:sp>
        <p:nvSpPr>
          <p:cNvPr id="4" name="Title 3"/>
          <p:cNvSpPr>
            <a:spLocks noGrp="1"/>
          </p:cNvSpPr>
          <p:nvPr>
            <p:ph type="title"/>
          </p:nvPr>
        </p:nvSpPr>
        <p:spPr>
          <a:xfrm>
            <a:off x="2133601" y="10256"/>
            <a:ext cx="8074025" cy="304699"/>
          </a:xfrm>
        </p:spPr>
        <p:txBody>
          <a:bodyPr>
            <a:normAutofit fontScale="90000"/>
          </a:bodyPr>
          <a:lstStyle/>
          <a:p>
            <a:pPr algn="ctr"/>
            <a:r>
              <a:rPr lang="en-US" dirty="0"/>
              <a:t>Revised Immunization Schedule</a:t>
            </a:r>
          </a:p>
        </p:txBody>
      </p:sp>
      <p:graphicFrame>
        <p:nvGraphicFramePr>
          <p:cNvPr id="6" name="Content Placeholder 5"/>
          <p:cNvGraphicFramePr>
            <a:graphicFrameLocks noGrp="1"/>
          </p:cNvGraphicFramePr>
          <p:nvPr>
            <p:ph idx="1"/>
          </p:nvPr>
        </p:nvGraphicFramePr>
        <p:xfrm>
          <a:off x="1524000" y="421365"/>
          <a:ext cx="9448800" cy="8228311"/>
        </p:xfrm>
        <a:graphic>
          <a:graphicData uri="http://schemas.openxmlformats.org/drawingml/2006/table">
            <a:tbl>
              <a:tblPr>
                <a:tableStyleId>{5C22544A-7EE6-4342-B048-85BDC9FD1C3A}</a:tableStyleId>
              </a:tblPr>
              <a:tblGrid>
                <a:gridCol w="1613210">
                  <a:extLst>
                    <a:ext uri="{9D8B030D-6E8A-4147-A177-3AD203B41FA5}">
                      <a16:colId xmlns:a16="http://schemas.microsoft.com/office/drawing/2014/main" val="20000"/>
                    </a:ext>
                  </a:extLst>
                </a:gridCol>
                <a:gridCol w="1382752">
                  <a:extLst>
                    <a:ext uri="{9D8B030D-6E8A-4147-A177-3AD203B41FA5}">
                      <a16:colId xmlns:a16="http://schemas.microsoft.com/office/drawing/2014/main" val="20001"/>
                    </a:ext>
                  </a:extLst>
                </a:gridCol>
                <a:gridCol w="845015">
                  <a:extLst>
                    <a:ext uri="{9D8B030D-6E8A-4147-A177-3AD203B41FA5}">
                      <a16:colId xmlns:a16="http://schemas.microsoft.com/office/drawing/2014/main" val="20002"/>
                    </a:ext>
                  </a:extLst>
                </a:gridCol>
                <a:gridCol w="5607823">
                  <a:extLst>
                    <a:ext uri="{9D8B030D-6E8A-4147-A177-3AD203B41FA5}">
                      <a16:colId xmlns:a16="http://schemas.microsoft.com/office/drawing/2014/main" val="20003"/>
                    </a:ext>
                  </a:extLst>
                </a:gridCol>
              </a:tblGrid>
              <a:tr h="267725">
                <a:tc>
                  <a:txBody>
                    <a:bodyPr/>
                    <a:lstStyle/>
                    <a:p>
                      <a:pPr algn="ctr" rtl="0" fontAlgn="ctr"/>
                      <a:r>
                        <a:rPr lang="en-US" sz="1800" u="none" strike="noStrike" dirty="0">
                          <a:effectLst/>
                        </a:rPr>
                        <a:t>Age</a:t>
                      </a:r>
                      <a:endParaRPr lang="en-US" sz="1800" b="1" i="0" u="none" strike="noStrike" dirty="0">
                        <a:solidFill>
                          <a:srgbClr val="000000"/>
                        </a:solidFill>
                        <a:effectLst/>
                        <a:latin typeface="Calibri" panose="020F0502020204030204" pitchFamily="34" charset="0"/>
                      </a:endParaRPr>
                    </a:p>
                  </a:txBody>
                  <a:tcPr marL="4628" marR="4628" marT="4628" marB="0" anchor="ctr"/>
                </a:tc>
                <a:tc>
                  <a:txBody>
                    <a:bodyPr/>
                    <a:lstStyle/>
                    <a:p>
                      <a:pPr algn="ctr" rtl="0" fontAlgn="ctr"/>
                      <a:r>
                        <a:rPr lang="en-US" sz="1800" u="none" strike="noStrike">
                          <a:effectLst/>
                        </a:rPr>
                        <a:t>Vaccine</a:t>
                      </a:r>
                      <a:endParaRPr lang="en-US" sz="1800" b="1" i="0" u="none" strike="noStrike">
                        <a:solidFill>
                          <a:srgbClr val="000000"/>
                        </a:solidFill>
                        <a:effectLst/>
                        <a:latin typeface="Calibri" panose="020F0502020204030204" pitchFamily="34" charset="0"/>
                      </a:endParaRPr>
                    </a:p>
                  </a:txBody>
                  <a:tcPr marL="4628" marR="4628" marT="4628" marB="0" anchor="ctr"/>
                </a:tc>
                <a:tc>
                  <a:txBody>
                    <a:bodyPr/>
                    <a:lstStyle/>
                    <a:p>
                      <a:pPr algn="ctr" rtl="0" fontAlgn="ctr"/>
                      <a:r>
                        <a:rPr lang="en-US" sz="1800" u="none" strike="noStrike">
                          <a:effectLst/>
                        </a:rPr>
                        <a:t>Dose</a:t>
                      </a:r>
                      <a:endParaRPr lang="en-US" sz="1800" b="1" i="0" u="none" strike="noStrike">
                        <a:solidFill>
                          <a:srgbClr val="000000"/>
                        </a:solidFill>
                        <a:effectLst/>
                        <a:latin typeface="Calibri" panose="020F0502020204030204" pitchFamily="34" charset="0"/>
                      </a:endParaRPr>
                    </a:p>
                  </a:txBody>
                  <a:tcPr marL="4628" marR="4628" marT="4628" marB="0" anchor="ctr"/>
                </a:tc>
                <a:tc>
                  <a:txBody>
                    <a:bodyPr/>
                    <a:lstStyle/>
                    <a:p>
                      <a:pPr algn="ctr" rtl="0" fontAlgn="ctr"/>
                      <a:r>
                        <a:rPr lang="en-US" sz="1800" u="none" strike="noStrike">
                          <a:effectLst/>
                        </a:rPr>
                        <a:t>Route</a:t>
                      </a:r>
                      <a:endParaRPr lang="en-US" sz="1800" b="1" i="0" u="none" strike="noStrike">
                        <a:solidFill>
                          <a:srgbClr val="000000"/>
                        </a:solidFill>
                        <a:effectLst/>
                        <a:latin typeface="Calibri" panose="020F0502020204030204" pitchFamily="34" charset="0"/>
                      </a:endParaRPr>
                    </a:p>
                  </a:txBody>
                  <a:tcPr marL="4628" marR="4628" marT="4628" marB="0" anchor="ctr"/>
                </a:tc>
                <a:extLst>
                  <a:ext uri="{0D108BD9-81ED-4DB2-BD59-A6C34878D82A}">
                    <a16:rowId xmlns:a16="http://schemas.microsoft.com/office/drawing/2014/main" val="10000"/>
                  </a:ext>
                </a:extLst>
              </a:tr>
              <a:tr h="360760">
                <a:tc rowSpan="2">
                  <a:txBody>
                    <a:bodyPr/>
                    <a:lstStyle/>
                    <a:p>
                      <a:pPr algn="just" rtl="0" fontAlgn="ctr"/>
                      <a:r>
                        <a:rPr lang="en-US" sz="1800" u="none" strike="noStrike" dirty="0">
                          <a:effectLst/>
                        </a:rPr>
                        <a:t>At birth</a:t>
                      </a:r>
                      <a:endParaRPr lang="en-US" sz="1800" b="0" i="0" u="none" strike="noStrike" dirty="0">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a:effectLst/>
                        </a:rPr>
                        <a:t>BCG </a:t>
                      </a:r>
                      <a:endParaRPr lang="en-US" sz="1800" b="0" i="0" u="none" strike="noStrike">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a:effectLst/>
                        </a:rPr>
                        <a:t>0.05 ml</a:t>
                      </a:r>
                      <a:endParaRPr lang="en-US" sz="1800" b="0" i="0" u="none" strike="noStrike">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a:effectLst/>
                        </a:rPr>
                        <a:t>Intradermal deltoid muscle right arm</a:t>
                      </a:r>
                      <a:endParaRPr lang="en-US" sz="1800" b="0" i="0" u="none" strike="noStrike">
                        <a:solidFill>
                          <a:srgbClr val="000000"/>
                        </a:solidFill>
                        <a:effectLst/>
                        <a:latin typeface="Calibri" panose="020F0502020204030204" pitchFamily="34" charset="0"/>
                      </a:endParaRPr>
                    </a:p>
                  </a:txBody>
                  <a:tcPr marL="4628" marR="4628" marT="4628" marB="0" anchor="ctr"/>
                </a:tc>
                <a:extLst>
                  <a:ext uri="{0D108BD9-81ED-4DB2-BD59-A6C34878D82A}">
                    <a16:rowId xmlns:a16="http://schemas.microsoft.com/office/drawing/2014/main" val="10001"/>
                  </a:ext>
                </a:extLst>
              </a:tr>
              <a:tr h="267725">
                <a:tc vMerge="1">
                  <a:txBody>
                    <a:bodyPr/>
                    <a:lstStyle/>
                    <a:p>
                      <a:endParaRPr lang="en-US"/>
                    </a:p>
                  </a:txBody>
                  <a:tcPr/>
                </a:tc>
                <a:tc>
                  <a:txBody>
                    <a:bodyPr/>
                    <a:lstStyle/>
                    <a:p>
                      <a:pPr algn="just" rtl="0" fontAlgn="ctr"/>
                      <a:r>
                        <a:rPr lang="en-US" sz="1800" u="none" strike="noStrike" dirty="0">
                          <a:effectLst/>
                        </a:rPr>
                        <a:t>OPV 0</a:t>
                      </a:r>
                      <a:endParaRPr lang="en-US" sz="1800" b="0" i="0" u="none" strike="noStrike" dirty="0">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a:effectLst/>
                        </a:rPr>
                        <a:t>2 drops</a:t>
                      </a:r>
                      <a:endParaRPr lang="en-US" sz="1800" b="0" i="0" u="none" strike="noStrike">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a:effectLst/>
                        </a:rPr>
                        <a:t>Oral</a:t>
                      </a:r>
                      <a:endParaRPr lang="en-US" sz="1800" b="0" i="0" u="none" strike="noStrike">
                        <a:solidFill>
                          <a:srgbClr val="000000"/>
                        </a:solidFill>
                        <a:effectLst/>
                        <a:latin typeface="Calibri" panose="020F0502020204030204" pitchFamily="34" charset="0"/>
                      </a:endParaRPr>
                    </a:p>
                  </a:txBody>
                  <a:tcPr marL="4628" marR="4628" marT="4628" marB="0" anchor="ctr"/>
                </a:tc>
                <a:extLst>
                  <a:ext uri="{0D108BD9-81ED-4DB2-BD59-A6C34878D82A}">
                    <a16:rowId xmlns:a16="http://schemas.microsoft.com/office/drawing/2014/main" val="10002"/>
                  </a:ext>
                </a:extLst>
              </a:tr>
              <a:tr h="267725">
                <a:tc rowSpan="4">
                  <a:txBody>
                    <a:bodyPr/>
                    <a:lstStyle/>
                    <a:p>
                      <a:pPr algn="l" rtl="0" fontAlgn="ctr"/>
                      <a:r>
                        <a:rPr lang="en-US" sz="1800" u="none" strike="noStrike" dirty="0">
                          <a:effectLst/>
                        </a:rPr>
                        <a:t>6 weeks </a:t>
                      </a:r>
                      <a:endParaRPr lang="en-US" sz="1800" b="0" i="0" u="none" strike="noStrike" dirty="0">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a:effectLst/>
                        </a:rPr>
                        <a:t>OPV 1</a:t>
                      </a:r>
                      <a:endParaRPr lang="en-US" sz="1800" b="0" i="0" u="none" strike="noStrike">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a:effectLst/>
                        </a:rPr>
                        <a:t>2 drops</a:t>
                      </a:r>
                      <a:endParaRPr lang="en-US" sz="1800" b="0" i="0" u="none" strike="noStrike">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a:effectLst/>
                        </a:rPr>
                        <a:t>Oral</a:t>
                      </a:r>
                      <a:endParaRPr lang="en-US" sz="1800" b="0" i="0" u="none" strike="noStrike">
                        <a:solidFill>
                          <a:srgbClr val="000000"/>
                        </a:solidFill>
                        <a:effectLst/>
                        <a:latin typeface="Calibri" panose="020F0502020204030204" pitchFamily="34" charset="0"/>
                      </a:endParaRPr>
                    </a:p>
                  </a:txBody>
                  <a:tcPr marL="4628" marR="4628" marT="4628" marB="0" anchor="ctr"/>
                </a:tc>
                <a:extLst>
                  <a:ext uri="{0D108BD9-81ED-4DB2-BD59-A6C34878D82A}">
                    <a16:rowId xmlns:a16="http://schemas.microsoft.com/office/drawing/2014/main" val="10003"/>
                  </a:ext>
                </a:extLst>
              </a:tr>
              <a:tr h="531008">
                <a:tc vMerge="1">
                  <a:txBody>
                    <a:bodyPr/>
                    <a:lstStyle/>
                    <a:p>
                      <a:endParaRPr lang="en-US"/>
                    </a:p>
                  </a:txBody>
                  <a:tcPr/>
                </a:tc>
                <a:tc>
                  <a:txBody>
                    <a:bodyPr/>
                    <a:lstStyle/>
                    <a:p>
                      <a:pPr algn="just" rtl="0" fontAlgn="ctr"/>
                      <a:r>
                        <a:rPr lang="en-US" sz="1800" u="none" strike="noStrike">
                          <a:effectLst/>
                        </a:rPr>
                        <a:t>Pentavalent 1</a:t>
                      </a:r>
                      <a:endParaRPr lang="en-US" sz="1800" b="0" i="0" u="none" strike="noStrike">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a:effectLst/>
                        </a:rPr>
                        <a:t>0.5 ml</a:t>
                      </a:r>
                      <a:endParaRPr lang="en-US" sz="1800" b="0" i="0" u="none" strike="noStrike">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a:effectLst/>
                        </a:rPr>
                        <a:t>Intramuscular anterior-lateral aspect of  the left mid-thigh</a:t>
                      </a:r>
                      <a:endParaRPr lang="en-US" sz="1800" b="0" i="0" u="none" strike="noStrike">
                        <a:solidFill>
                          <a:srgbClr val="000000"/>
                        </a:solidFill>
                        <a:effectLst/>
                        <a:latin typeface="Calibri" panose="020F0502020204030204" pitchFamily="34" charset="0"/>
                      </a:endParaRPr>
                    </a:p>
                  </a:txBody>
                  <a:tcPr marL="4628" marR="4628" marT="4628" marB="0" anchor="ctr"/>
                </a:tc>
                <a:extLst>
                  <a:ext uri="{0D108BD9-81ED-4DB2-BD59-A6C34878D82A}">
                    <a16:rowId xmlns:a16="http://schemas.microsoft.com/office/drawing/2014/main" val="10004"/>
                  </a:ext>
                </a:extLst>
              </a:tr>
              <a:tr h="531008">
                <a:tc vMerge="1">
                  <a:txBody>
                    <a:bodyPr/>
                    <a:lstStyle/>
                    <a:p>
                      <a:endParaRPr lang="en-US"/>
                    </a:p>
                  </a:txBody>
                  <a:tcPr/>
                </a:tc>
                <a:tc>
                  <a:txBody>
                    <a:bodyPr/>
                    <a:lstStyle/>
                    <a:p>
                      <a:pPr algn="just" rtl="0" fontAlgn="ctr"/>
                      <a:r>
                        <a:rPr lang="en-US" sz="1800" u="none" strike="noStrike" dirty="0">
                          <a:effectLst/>
                        </a:rPr>
                        <a:t>PCV 1</a:t>
                      </a:r>
                      <a:endParaRPr lang="en-US" sz="1800" b="0" i="0" u="none" strike="noStrike" dirty="0">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a:effectLst/>
                        </a:rPr>
                        <a:t>0.5 ml</a:t>
                      </a:r>
                      <a:endParaRPr lang="en-US" sz="1800" b="0" i="0" u="none" strike="noStrike">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dirty="0">
                          <a:effectLst/>
                        </a:rPr>
                        <a:t>Intramuscular anterior-lateral aspect of the right mid- thigh</a:t>
                      </a:r>
                      <a:endParaRPr lang="en-US" sz="1800" b="0" i="0" u="none" strike="noStrike" dirty="0">
                        <a:solidFill>
                          <a:srgbClr val="000000"/>
                        </a:solidFill>
                        <a:effectLst/>
                        <a:latin typeface="Calibri" panose="020F0502020204030204" pitchFamily="34" charset="0"/>
                      </a:endParaRPr>
                    </a:p>
                  </a:txBody>
                  <a:tcPr marL="4628" marR="4628" marT="4628" marB="0" anchor="ctr"/>
                </a:tc>
                <a:extLst>
                  <a:ext uri="{0D108BD9-81ED-4DB2-BD59-A6C34878D82A}">
                    <a16:rowId xmlns:a16="http://schemas.microsoft.com/office/drawing/2014/main" val="10005"/>
                  </a:ext>
                </a:extLst>
              </a:tr>
              <a:tr h="267725">
                <a:tc vMerge="1">
                  <a:txBody>
                    <a:bodyPr/>
                    <a:lstStyle/>
                    <a:p>
                      <a:endParaRPr lang="en-US"/>
                    </a:p>
                  </a:txBody>
                  <a:tcPr/>
                </a:tc>
                <a:tc>
                  <a:txBody>
                    <a:bodyPr/>
                    <a:lstStyle/>
                    <a:p>
                      <a:pPr algn="just" rtl="0" fontAlgn="ctr"/>
                      <a:r>
                        <a:rPr lang="en-US" sz="1800" u="none" strike="noStrike" dirty="0">
                          <a:effectLst/>
                        </a:rPr>
                        <a:t>Rota 1</a:t>
                      </a:r>
                      <a:endParaRPr lang="en-US" sz="1800" b="0" i="0" u="none" strike="noStrike" dirty="0">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a:effectLst/>
                        </a:rPr>
                        <a:t>1.5 ml</a:t>
                      </a:r>
                      <a:endParaRPr lang="en-US" sz="1800" b="0" i="0" u="none" strike="noStrike">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a:effectLst/>
                        </a:rPr>
                        <a:t>Oral</a:t>
                      </a:r>
                      <a:endParaRPr lang="en-US" sz="1800" b="0" i="0" u="none" strike="noStrike">
                        <a:solidFill>
                          <a:srgbClr val="000000"/>
                        </a:solidFill>
                        <a:effectLst/>
                        <a:latin typeface="Calibri" panose="020F0502020204030204" pitchFamily="34" charset="0"/>
                      </a:endParaRPr>
                    </a:p>
                  </a:txBody>
                  <a:tcPr marL="4628" marR="4628" marT="4628" marB="0" anchor="ctr"/>
                </a:tc>
                <a:extLst>
                  <a:ext uri="{0D108BD9-81ED-4DB2-BD59-A6C34878D82A}">
                    <a16:rowId xmlns:a16="http://schemas.microsoft.com/office/drawing/2014/main" val="10006"/>
                  </a:ext>
                </a:extLst>
              </a:tr>
              <a:tr h="267725">
                <a:tc rowSpan="4">
                  <a:txBody>
                    <a:bodyPr/>
                    <a:lstStyle/>
                    <a:p>
                      <a:pPr algn="l" rtl="0" fontAlgn="ctr"/>
                      <a:r>
                        <a:rPr lang="en-US" sz="1800" u="none" strike="noStrike" dirty="0">
                          <a:effectLst/>
                        </a:rPr>
                        <a:t>10 weeks </a:t>
                      </a:r>
                      <a:endParaRPr lang="en-US" sz="1800" b="0" i="0" u="none" strike="noStrike" dirty="0">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dirty="0">
                          <a:effectLst/>
                        </a:rPr>
                        <a:t>OPV 2</a:t>
                      </a:r>
                      <a:endParaRPr lang="en-US" sz="1800" b="0" i="0" u="none" strike="noStrike" dirty="0">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a:effectLst/>
                        </a:rPr>
                        <a:t>2 Drops</a:t>
                      </a:r>
                      <a:endParaRPr lang="en-US" sz="1800" b="0" i="0" u="none" strike="noStrike">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a:effectLst/>
                        </a:rPr>
                        <a:t>Oral</a:t>
                      </a:r>
                      <a:endParaRPr lang="en-US" sz="1800" b="0" i="0" u="none" strike="noStrike">
                        <a:solidFill>
                          <a:srgbClr val="000000"/>
                        </a:solidFill>
                        <a:effectLst/>
                        <a:latin typeface="Calibri" panose="020F0502020204030204" pitchFamily="34" charset="0"/>
                      </a:endParaRPr>
                    </a:p>
                  </a:txBody>
                  <a:tcPr marL="4628" marR="4628" marT="4628" marB="0" anchor="ctr"/>
                </a:tc>
                <a:extLst>
                  <a:ext uri="{0D108BD9-81ED-4DB2-BD59-A6C34878D82A}">
                    <a16:rowId xmlns:a16="http://schemas.microsoft.com/office/drawing/2014/main" val="10007"/>
                  </a:ext>
                </a:extLst>
              </a:tr>
              <a:tr h="531008">
                <a:tc vMerge="1">
                  <a:txBody>
                    <a:bodyPr/>
                    <a:lstStyle/>
                    <a:p>
                      <a:endParaRPr lang="en-US"/>
                    </a:p>
                  </a:txBody>
                  <a:tcPr/>
                </a:tc>
                <a:tc>
                  <a:txBody>
                    <a:bodyPr/>
                    <a:lstStyle/>
                    <a:p>
                      <a:pPr algn="just" rtl="0" fontAlgn="ctr"/>
                      <a:r>
                        <a:rPr lang="en-US" sz="1800" u="none" strike="noStrike">
                          <a:effectLst/>
                        </a:rPr>
                        <a:t>Pentavalent 2</a:t>
                      </a:r>
                      <a:endParaRPr lang="en-US" sz="1800" b="0" i="0" u="none" strike="noStrike">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dirty="0">
                          <a:effectLst/>
                        </a:rPr>
                        <a:t>0.5 ml</a:t>
                      </a:r>
                      <a:endParaRPr lang="en-US" sz="1800" b="0" i="0" u="none" strike="noStrike" dirty="0">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a:effectLst/>
                        </a:rPr>
                        <a:t>Intramuscular anterior-lateral aspect of  the left mid-thigh</a:t>
                      </a:r>
                      <a:endParaRPr lang="en-US" sz="1800" b="0" i="0" u="none" strike="noStrike">
                        <a:solidFill>
                          <a:srgbClr val="000000"/>
                        </a:solidFill>
                        <a:effectLst/>
                        <a:latin typeface="Calibri" panose="020F0502020204030204" pitchFamily="34" charset="0"/>
                      </a:endParaRPr>
                    </a:p>
                  </a:txBody>
                  <a:tcPr marL="4628" marR="4628" marT="4628" marB="0" anchor="ctr"/>
                </a:tc>
                <a:extLst>
                  <a:ext uri="{0D108BD9-81ED-4DB2-BD59-A6C34878D82A}">
                    <a16:rowId xmlns:a16="http://schemas.microsoft.com/office/drawing/2014/main" val="10008"/>
                  </a:ext>
                </a:extLst>
              </a:tr>
              <a:tr h="531008">
                <a:tc vMerge="1">
                  <a:txBody>
                    <a:bodyPr/>
                    <a:lstStyle/>
                    <a:p>
                      <a:endParaRPr lang="en-US"/>
                    </a:p>
                  </a:txBody>
                  <a:tcPr/>
                </a:tc>
                <a:tc>
                  <a:txBody>
                    <a:bodyPr/>
                    <a:lstStyle/>
                    <a:p>
                      <a:pPr algn="just" rtl="0" fontAlgn="ctr"/>
                      <a:r>
                        <a:rPr lang="en-US" sz="1800" u="none" strike="noStrike" dirty="0">
                          <a:effectLst/>
                        </a:rPr>
                        <a:t>PCV 2</a:t>
                      </a:r>
                      <a:endParaRPr lang="en-US" sz="1800" b="0" i="0" u="none" strike="noStrike" dirty="0">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a:effectLst/>
                        </a:rPr>
                        <a:t>0.5 ml</a:t>
                      </a:r>
                      <a:endParaRPr lang="en-US" sz="1800" b="0" i="0" u="none" strike="noStrike">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dirty="0">
                          <a:effectLst/>
                        </a:rPr>
                        <a:t>Intramuscular anterior-lateral aspect of the right mid- thigh</a:t>
                      </a:r>
                      <a:endParaRPr lang="en-US" sz="1800" b="0" i="0" u="none" strike="noStrike" dirty="0">
                        <a:solidFill>
                          <a:srgbClr val="000000"/>
                        </a:solidFill>
                        <a:effectLst/>
                        <a:latin typeface="Calibri" panose="020F0502020204030204" pitchFamily="34" charset="0"/>
                      </a:endParaRPr>
                    </a:p>
                  </a:txBody>
                  <a:tcPr marL="4628" marR="4628" marT="4628" marB="0" anchor="ctr"/>
                </a:tc>
                <a:extLst>
                  <a:ext uri="{0D108BD9-81ED-4DB2-BD59-A6C34878D82A}">
                    <a16:rowId xmlns:a16="http://schemas.microsoft.com/office/drawing/2014/main" val="10009"/>
                  </a:ext>
                </a:extLst>
              </a:tr>
              <a:tr h="267725">
                <a:tc vMerge="1">
                  <a:txBody>
                    <a:bodyPr/>
                    <a:lstStyle/>
                    <a:p>
                      <a:endParaRPr lang="en-US"/>
                    </a:p>
                  </a:txBody>
                  <a:tcPr/>
                </a:tc>
                <a:tc>
                  <a:txBody>
                    <a:bodyPr/>
                    <a:lstStyle/>
                    <a:p>
                      <a:pPr algn="just" rtl="0" fontAlgn="ctr"/>
                      <a:r>
                        <a:rPr lang="en-US" sz="1800" u="none" strike="noStrike" dirty="0">
                          <a:effectLst/>
                        </a:rPr>
                        <a:t>Rota 2</a:t>
                      </a:r>
                      <a:endParaRPr lang="en-US" sz="1800" b="0" i="0" u="none" strike="noStrike" dirty="0">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a:effectLst/>
                        </a:rPr>
                        <a:t>1.5 ml</a:t>
                      </a:r>
                      <a:endParaRPr lang="en-US" sz="1800" b="0" i="0" u="none" strike="noStrike">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a:effectLst/>
                        </a:rPr>
                        <a:t>Oral</a:t>
                      </a:r>
                      <a:endParaRPr lang="en-US" sz="1800" b="0" i="0" u="none" strike="noStrike">
                        <a:solidFill>
                          <a:srgbClr val="000000"/>
                        </a:solidFill>
                        <a:effectLst/>
                        <a:latin typeface="Calibri" panose="020F0502020204030204" pitchFamily="34" charset="0"/>
                      </a:endParaRPr>
                    </a:p>
                  </a:txBody>
                  <a:tcPr marL="4628" marR="4628" marT="4628" marB="0" anchor="ctr"/>
                </a:tc>
                <a:extLst>
                  <a:ext uri="{0D108BD9-81ED-4DB2-BD59-A6C34878D82A}">
                    <a16:rowId xmlns:a16="http://schemas.microsoft.com/office/drawing/2014/main" val="10010"/>
                  </a:ext>
                </a:extLst>
              </a:tr>
              <a:tr h="267725">
                <a:tc rowSpan="4">
                  <a:txBody>
                    <a:bodyPr/>
                    <a:lstStyle/>
                    <a:p>
                      <a:pPr algn="ctr" rtl="0" fontAlgn="ctr"/>
                      <a:r>
                        <a:rPr lang="en-US" sz="1800" u="none" strike="noStrike">
                          <a:effectLst/>
                        </a:rPr>
                        <a:t>14 weeks </a:t>
                      </a:r>
                      <a:endParaRPr lang="en-US" sz="1800" b="0" i="0" u="none" strike="noStrike">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dirty="0">
                          <a:effectLst/>
                        </a:rPr>
                        <a:t>OPV 3</a:t>
                      </a:r>
                      <a:endParaRPr lang="en-US" sz="1800" b="0" i="0" u="none" strike="noStrike" dirty="0">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a:effectLst/>
                        </a:rPr>
                        <a:t>2 Drops</a:t>
                      </a:r>
                      <a:endParaRPr lang="en-US" sz="1800" b="0" i="0" u="none" strike="noStrike">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a:effectLst/>
                        </a:rPr>
                        <a:t>Oral</a:t>
                      </a:r>
                      <a:endParaRPr lang="en-US" sz="1800" b="0" i="0" u="none" strike="noStrike">
                        <a:solidFill>
                          <a:srgbClr val="000000"/>
                        </a:solidFill>
                        <a:effectLst/>
                        <a:latin typeface="Calibri" panose="020F0502020204030204" pitchFamily="34" charset="0"/>
                      </a:endParaRPr>
                    </a:p>
                  </a:txBody>
                  <a:tcPr marL="4628" marR="4628" marT="4628" marB="0" anchor="ctr"/>
                </a:tc>
                <a:extLst>
                  <a:ext uri="{0D108BD9-81ED-4DB2-BD59-A6C34878D82A}">
                    <a16:rowId xmlns:a16="http://schemas.microsoft.com/office/drawing/2014/main" val="10011"/>
                  </a:ext>
                </a:extLst>
              </a:tr>
              <a:tr h="531008">
                <a:tc vMerge="1">
                  <a:txBody>
                    <a:bodyPr/>
                    <a:lstStyle/>
                    <a:p>
                      <a:endParaRPr lang="en-US"/>
                    </a:p>
                  </a:txBody>
                  <a:tcPr/>
                </a:tc>
                <a:tc>
                  <a:txBody>
                    <a:bodyPr/>
                    <a:lstStyle/>
                    <a:p>
                      <a:pPr algn="just" rtl="0" fontAlgn="ctr"/>
                      <a:r>
                        <a:rPr lang="en-US" sz="1800" u="none" strike="noStrike" dirty="0">
                          <a:effectLst/>
                        </a:rPr>
                        <a:t>Pentavalent 3</a:t>
                      </a:r>
                      <a:endParaRPr lang="en-US" sz="1800" b="0" i="0" u="none" strike="noStrike" dirty="0">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a:effectLst/>
                        </a:rPr>
                        <a:t>0.5 ml</a:t>
                      </a:r>
                      <a:endParaRPr lang="en-US" sz="1800" b="0" i="0" u="none" strike="noStrike">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dirty="0">
                          <a:effectLst/>
                        </a:rPr>
                        <a:t>Intramuscular anterior-lateral aspect of  the left mid-thigh</a:t>
                      </a:r>
                      <a:endParaRPr lang="en-US" sz="1800" b="0" i="0" u="none" strike="noStrike" dirty="0">
                        <a:solidFill>
                          <a:srgbClr val="000000"/>
                        </a:solidFill>
                        <a:effectLst/>
                        <a:latin typeface="Calibri" panose="020F0502020204030204" pitchFamily="34" charset="0"/>
                      </a:endParaRPr>
                    </a:p>
                  </a:txBody>
                  <a:tcPr marL="4628" marR="4628" marT="4628" marB="0" anchor="ctr"/>
                </a:tc>
                <a:extLst>
                  <a:ext uri="{0D108BD9-81ED-4DB2-BD59-A6C34878D82A}">
                    <a16:rowId xmlns:a16="http://schemas.microsoft.com/office/drawing/2014/main" val="10012"/>
                  </a:ext>
                </a:extLst>
              </a:tr>
              <a:tr h="531008">
                <a:tc vMerge="1">
                  <a:txBody>
                    <a:bodyPr/>
                    <a:lstStyle/>
                    <a:p>
                      <a:endParaRPr lang="en-US"/>
                    </a:p>
                  </a:txBody>
                  <a:tcPr/>
                </a:tc>
                <a:tc>
                  <a:txBody>
                    <a:bodyPr/>
                    <a:lstStyle/>
                    <a:p>
                      <a:pPr algn="just" rtl="0" fontAlgn="ctr"/>
                      <a:r>
                        <a:rPr lang="en-US" sz="1800" u="none" strike="noStrike" dirty="0">
                          <a:effectLst/>
                        </a:rPr>
                        <a:t>PCV 3</a:t>
                      </a:r>
                      <a:endParaRPr lang="en-US" sz="1800" b="0" i="0" u="none" strike="noStrike" dirty="0">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a:effectLst/>
                        </a:rPr>
                        <a:t>0.5 ml</a:t>
                      </a:r>
                      <a:endParaRPr lang="en-US" sz="1800" b="0" i="0" u="none" strike="noStrike">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a:effectLst/>
                        </a:rPr>
                        <a:t>Intramuscular anterior-lateral aspect of the right mid- thigh</a:t>
                      </a:r>
                      <a:endParaRPr lang="en-US" sz="1800" b="0" i="0" u="none" strike="noStrike">
                        <a:solidFill>
                          <a:srgbClr val="000000"/>
                        </a:solidFill>
                        <a:effectLst/>
                        <a:latin typeface="Calibri" panose="020F0502020204030204" pitchFamily="34" charset="0"/>
                      </a:endParaRPr>
                    </a:p>
                  </a:txBody>
                  <a:tcPr marL="4628" marR="4628" marT="4628" marB="0" anchor="ctr"/>
                </a:tc>
                <a:extLst>
                  <a:ext uri="{0D108BD9-81ED-4DB2-BD59-A6C34878D82A}">
                    <a16:rowId xmlns:a16="http://schemas.microsoft.com/office/drawing/2014/main" val="10013"/>
                  </a:ext>
                </a:extLst>
              </a:tr>
              <a:tr h="531008">
                <a:tc vMerge="1">
                  <a:txBody>
                    <a:bodyPr/>
                    <a:lstStyle/>
                    <a:p>
                      <a:endParaRPr lang="en-US"/>
                    </a:p>
                  </a:txBody>
                  <a:tcPr/>
                </a:tc>
                <a:tc>
                  <a:txBody>
                    <a:bodyPr/>
                    <a:lstStyle/>
                    <a:p>
                      <a:pPr algn="just" rtl="0" fontAlgn="ctr"/>
                      <a:r>
                        <a:rPr lang="en-US" sz="1800" u="none" strike="noStrike">
                          <a:effectLst/>
                        </a:rPr>
                        <a:t>IPV</a:t>
                      </a:r>
                      <a:endParaRPr lang="en-US" sz="1800" b="0" i="0" u="none" strike="noStrike">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dirty="0">
                          <a:effectLst/>
                        </a:rPr>
                        <a:t>0.5 ml</a:t>
                      </a:r>
                      <a:endParaRPr lang="en-US" sz="1800" b="0" i="0" u="none" strike="noStrike" dirty="0">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dirty="0">
                          <a:effectLst/>
                        </a:rPr>
                        <a:t>Intramuscular anterior-lateral aspect of the right mid- thigh</a:t>
                      </a:r>
                      <a:endParaRPr lang="en-US" sz="1800" b="0" i="0" u="none" strike="noStrike" dirty="0">
                        <a:solidFill>
                          <a:srgbClr val="000000"/>
                        </a:solidFill>
                        <a:effectLst/>
                        <a:latin typeface="Calibri" panose="020F0502020204030204" pitchFamily="34" charset="0"/>
                      </a:endParaRPr>
                    </a:p>
                  </a:txBody>
                  <a:tcPr marL="4628" marR="4628" marT="4628" marB="0" anchor="ctr"/>
                </a:tc>
                <a:extLst>
                  <a:ext uri="{0D108BD9-81ED-4DB2-BD59-A6C34878D82A}">
                    <a16:rowId xmlns:a16="http://schemas.microsoft.com/office/drawing/2014/main" val="10014"/>
                  </a:ext>
                </a:extLst>
              </a:tr>
              <a:tr h="404817">
                <a:tc>
                  <a:txBody>
                    <a:bodyPr/>
                    <a:lstStyle/>
                    <a:p>
                      <a:pPr algn="just" rtl="0" fontAlgn="ctr"/>
                      <a:r>
                        <a:rPr lang="en-US" sz="1800" u="none" strike="noStrike">
                          <a:effectLst/>
                        </a:rPr>
                        <a:t>9 months</a:t>
                      </a:r>
                      <a:endParaRPr lang="en-US" sz="1800" b="0" i="0" u="none" strike="noStrike">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a:effectLst/>
                        </a:rPr>
                        <a:t>MR 1</a:t>
                      </a:r>
                      <a:endParaRPr lang="en-US" sz="1800" b="0" i="0" u="none" strike="noStrike">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dirty="0">
                          <a:effectLst/>
                        </a:rPr>
                        <a:t>0.5 ml</a:t>
                      </a:r>
                      <a:endParaRPr lang="en-US" sz="1800" b="0" i="0" u="none" strike="noStrike" dirty="0">
                        <a:solidFill>
                          <a:srgbClr val="000000"/>
                        </a:solidFill>
                        <a:effectLst/>
                        <a:latin typeface="Calibri" panose="020F0502020204030204" pitchFamily="34" charset="0"/>
                      </a:endParaRPr>
                    </a:p>
                  </a:txBody>
                  <a:tcPr marL="4628" marR="4628" marT="4628" marB="0" anchor="ctr"/>
                </a:tc>
                <a:tc>
                  <a:txBody>
                    <a:bodyPr/>
                    <a:lstStyle/>
                    <a:p>
                      <a:pPr algn="just" rtl="0" fontAlgn="ctr"/>
                      <a:r>
                        <a:rPr lang="en-US" sz="1800" u="none" strike="noStrike" dirty="0">
                          <a:effectLst/>
                        </a:rPr>
                        <a:t>Subcutaneous anterior-lateral aspect of left upper arm</a:t>
                      </a:r>
                      <a:endParaRPr lang="en-US" sz="1800" b="0" i="0" u="none" strike="noStrike" dirty="0">
                        <a:solidFill>
                          <a:srgbClr val="000000"/>
                        </a:solidFill>
                        <a:effectLst/>
                        <a:latin typeface="Calibri" panose="020F0502020204030204" pitchFamily="34" charset="0"/>
                      </a:endParaRPr>
                    </a:p>
                  </a:txBody>
                  <a:tcPr marL="4628" marR="4628" marT="4628" marB="0" anchor="ctr"/>
                </a:tc>
                <a:extLst>
                  <a:ext uri="{0D108BD9-81ED-4DB2-BD59-A6C34878D82A}">
                    <a16:rowId xmlns:a16="http://schemas.microsoft.com/office/drawing/2014/main" val="10015"/>
                  </a:ext>
                </a:extLst>
              </a:tr>
              <a:tr h="404817">
                <a:tc>
                  <a:txBody>
                    <a:bodyPr/>
                    <a:lstStyle/>
                    <a:p>
                      <a:pPr algn="just" fontAlgn="ctr"/>
                      <a:r>
                        <a:rPr lang="en-US" sz="1800" u="none" strike="noStrike">
                          <a:effectLst/>
                        </a:rPr>
                        <a:t>18 months</a:t>
                      </a:r>
                      <a:endParaRPr lang="en-US" sz="1800" b="0" i="0" u="none" strike="noStrike">
                        <a:solidFill>
                          <a:srgbClr val="000000"/>
                        </a:solidFill>
                        <a:effectLst/>
                        <a:latin typeface="Calibri" panose="020F0502020204030204" pitchFamily="34" charset="0"/>
                      </a:endParaRPr>
                    </a:p>
                  </a:txBody>
                  <a:tcPr marL="4628" marR="4628" marT="4628" marB="0" anchor="ctr"/>
                </a:tc>
                <a:tc>
                  <a:txBody>
                    <a:bodyPr/>
                    <a:lstStyle/>
                    <a:p>
                      <a:pPr algn="just" fontAlgn="ctr"/>
                      <a:r>
                        <a:rPr lang="en-US" sz="1800" u="none" strike="noStrike">
                          <a:effectLst/>
                        </a:rPr>
                        <a:t>MR 2</a:t>
                      </a:r>
                      <a:endParaRPr lang="en-US" sz="1800" b="0" i="0" u="none" strike="noStrike">
                        <a:solidFill>
                          <a:srgbClr val="000000"/>
                        </a:solidFill>
                        <a:effectLst/>
                        <a:latin typeface="Calibri" panose="020F0502020204030204" pitchFamily="34" charset="0"/>
                      </a:endParaRPr>
                    </a:p>
                  </a:txBody>
                  <a:tcPr marL="4628" marR="4628" marT="4628" marB="0" anchor="ctr"/>
                </a:tc>
                <a:tc>
                  <a:txBody>
                    <a:bodyPr/>
                    <a:lstStyle/>
                    <a:p>
                      <a:pPr algn="just" fontAlgn="ctr"/>
                      <a:r>
                        <a:rPr lang="en-US" sz="1800" u="none" strike="noStrike" dirty="0">
                          <a:effectLst/>
                        </a:rPr>
                        <a:t>0.5 ml</a:t>
                      </a:r>
                      <a:endParaRPr lang="en-US" sz="1800" b="0" i="0" u="none" strike="noStrike" dirty="0">
                        <a:solidFill>
                          <a:srgbClr val="000000"/>
                        </a:solidFill>
                        <a:effectLst/>
                        <a:latin typeface="Calibri" panose="020F0502020204030204" pitchFamily="34" charset="0"/>
                      </a:endParaRPr>
                    </a:p>
                  </a:txBody>
                  <a:tcPr marL="4628" marR="4628" marT="4628" marB="0" anchor="ctr"/>
                </a:tc>
                <a:tc>
                  <a:txBody>
                    <a:bodyPr/>
                    <a:lstStyle/>
                    <a:p>
                      <a:pPr algn="just" fontAlgn="ctr"/>
                      <a:r>
                        <a:rPr lang="en-US" sz="1800" u="none" strike="noStrike" dirty="0">
                          <a:effectLst/>
                        </a:rPr>
                        <a:t>Subcutaneous anterior-lateral aspect of left upper arm</a:t>
                      </a:r>
                      <a:endParaRPr lang="en-US" sz="1800" b="0" i="0" u="none" strike="noStrike" dirty="0">
                        <a:solidFill>
                          <a:srgbClr val="000000"/>
                        </a:solidFill>
                        <a:effectLst/>
                        <a:latin typeface="Calibri" panose="020F0502020204030204" pitchFamily="34" charset="0"/>
                      </a:endParaRPr>
                    </a:p>
                  </a:txBody>
                  <a:tcPr marL="4628" marR="4628" marT="4628" marB="0" anchor="ctr"/>
                </a:tc>
                <a:extLst>
                  <a:ext uri="{0D108BD9-81ED-4DB2-BD59-A6C34878D82A}">
                    <a16:rowId xmlns:a16="http://schemas.microsoft.com/office/drawing/2014/main" val="10016"/>
                  </a:ext>
                </a:extLst>
              </a:tr>
              <a:tr h="404817">
                <a:tc>
                  <a:txBody>
                    <a:bodyPr/>
                    <a:lstStyle/>
                    <a:p>
                      <a:pPr algn="just" fontAlgn="ctr"/>
                      <a:r>
                        <a:rPr lang="en-US" sz="1800" u="none" strike="noStrike">
                          <a:effectLst/>
                        </a:rPr>
                        <a:t>14 years </a:t>
                      </a:r>
                      <a:endParaRPr lang="en-US" sz="1800" b="0" i="0" u="none" strike="noStrike">
                        <a:solidFill>
                          <a:srgbClr val="000000"/>
                        </a:solidFill>
                        <a:effectLst/>
                        <a:latin typeface="Calibri" panose="020F0502020204030204" pitchFamily="34" charset="0"/>
                      </a:endParaRPr>
                    </a:p>
                  </a:txBody>
                  <a:tcPr marL="4628" marR="4628" marT="4628" marB="0" anchor="ctr"/>
                </a:tc>
                <a:tc>
                  <a:txBody>
                    <a:bodyPr/>
                    <a:lstStyle/>
                    <a:p>
                      <a:pPr algn="just" fontAlgn="ctr"/>
                      <a:r>
                        <a:rPr lang="en-US" sz="1800" u="none" strike="noStrike">
                          <a:effectLst/>
                        </a:rPr>
                        <a:t>HPV1 </a:t>
                      </a:r>
                      <a:endParaRPr lang="en-US" sz="1800" b="0" i="0" u="none" strike="noStrike">
                        <a:solidFill>
                          <a:srgbClr val="000000"/>
                        </a:solidFill>
                        <a:effectLst/>
                        <a:latin typeface="Calibri" panose="020F0502020204030204" pitchFamily="34" charset="0"/>
                      </a:endParaRPr>
                    </a:p>
                  </a:txBody>
                  <a:tcPr marL="4628" marR="4628" marT="4628" marB="0" anchor="ctr"/>
                </a:tc>
                <a:tc>
                  <a:txBody>
                    <a:bodyPr/>
                    <a:lstStyle/>
                    <a:p>
                      <a:pPr algn="just" fontAlgn="ctr"/>
                      <a:r>
                        <a:rPr lang="en-US" sz="1800" u="none" strike="noStrike" dirty="0">
                          <a:effectLst/>
                        </a:rPr>
                        <a:t>0.5 ml</a:t>
                      </a:r>
                      <a:endParaRPr lang="en-US" sz="1800" b="0" i="0" u="none" strike="noStrike" dirty="0">
                        <a:solidFill>
                          <a:srgbClr val="000000"/>
                        </a:solidFill>
                        <a:effectLst/>
                        <a:latin typeface="Calibri" panose="020F0502020204030204" pitchFamily="34" charset="0"/>
                      </a:endParaRPr>
                    </a:p>
                  </a:txBody>
                  <a:tcPr marL="4628" marR="4628" marT="4628" marB="0" anchor="ctr"/>
                </a:tc>
                <a:tc>
                  <a:txBody>
                    <a:bodyPr/>
                    <a:lstStyle/>
                    <a:p>
                      <a:pPr algn="just" fontAlgn="ctr"/>
                      <a:r>
                        <a:rPr lang="en-US" sz="1800" u="none" strike="noStrike" dirty="0">
                          <a:effectLst/>
                        </a:rPr>
                        <a:t>Intramuscular anterior-lateral aspect of left upper arm</a:t>
                      </a:r>
                      <a:endParaRPr lang="en-US" sz="1800" b="0" i="0" u="none" strike="noStrike" dirty="0">
                        <a:solidFill>
                          <a:srgbClr val="000000"/>
                        </a:solidFill>
                        <a:effectLst/>
                        <a:latin typeface="Calibri" panose="020F0502020204030204" pitchFamily="34" charset="0"/>
                      </a:endParaRPr>
                    </a:p>
                  </a:txBody>
                  <a:tcPr marL="4628" marR="4628" marT="4628" marB="0" anchor="ctr"/>
                </a:tc>
                <a:extLst>
                  <a:ext uri="{0D108BD9-81ED-4DB2-BD59-A6C34878D82A}">
                    <a16:rowId xmlns:a16="http://schemas.microsoft.com/office/drawing/2014/main" val="10017"/>
                  </a:ext>
                </a:extLst>
              </a:tr>
              <a:tr h="794291">
                <a:tc>
                  <a:txBody>
                    <a:bodyPr/>
                    <a:lstStyle/>
                    <a:p>
                      <a:pPr algn="just" fontAlgn="ctr"/>
                      <a:r>
                        <a:rPr lang="en-US" sz="1800" u="none" strike="noStrike">
                          <a:effectLst/>
                        </a:rPr>
                        <a:t>At least 6 months after 1st dose</a:t>
                      </a:r>
                      <a:endParaRPr lang="en-US" sz="1800" b="0" i="0" u="none" strike="noStrike">
                        <a:solidFill>
                          <a:srgbClr val="000000"/>
                        </a:solidFill>
                        <a:effectLst/>
                        <a:latin typeface="Calibri" panose="020F0502020204030204" pitchFamily="34" charset="0"/>
                      </a:endParaRPr>
                    </a:p>
                  </a:txBody>
                  <a:tcPr marL="4628" marR="4628" marT="4628" marB="0" anchor="ctr"/>
                </a:tc>
                <a:tc>
                  <a:txBody>
                    <a:bodyPr/>
                    <a:lstStyle/>
                    <a:p>
                      <a:pPr algn="just" fontAlgn="ctr"/>
                      <a:r>
                        <a:rPr lang="en-US" sz="1800" u="none" strike="noStrike">
                          <a:effectLst/>
                        </a:rPr>
                        <a:t>HPV 2</a:t>
                      </a:r>
                      <a:endParaRPr lang="en-US" sz="1800" b="0" i="0" u="none" strike="noStrike">
                        <a:solidFill>
                          <a:srgbClr val="000000"/>
                        </a:solidFill>
                        <a:effectLst/>
                        <a:latin typeface="Calibri" panose="020F0502020204030204" pitchFamily="34" charset="0"/>
                      </a:endParaRPr>
                    </a:p>
                  </a:txBody>
                  <a:tcPr marL="4628" marR="4628" marT="4628" marB="0" anchor="ctr"/>
                </a:tc>
                <a:tc>
                  <a:txBody>
                    <a:bodyPr/>
                    <a:lstStyle/>
                    <a:p>
                      <a:pPr algn="just" fontAlgn="ctr"/>
                      <a:r>
                        <a:rPr lang="en-US" sz="1800" u="none" strike="noStrike">
                          <a:effectLst/>
                        </a:rPr>
                        <a:t>0.5 ml</a:t>
                      </a:r>
                      <a:endParaRPr lang="en-US" sz="1800" b="0" i="0" u="none" strike="noStrike">
                        <a:solidFill>
                          <a:srgbClr val="000000"/>
                        </a:solidFill>
                        <a:effectLst/>
                        <a:latin typeface="Calibri" panose="020F0502020204030204" pitchFamily="34" charset="0"/>
                      </a:endParaRPr>
                    </a:p>
                  </a:txBody>
                  <a:tcPr marL="4628" marR="4628" marT="4628" marB="0" anchor="ctr"/>
                </a:tc>
                <a:tc>
                  <a:txBody>
                    <a:bodyPr/>
                    <a:lstStyle/>
                    <a:p>
                      <a:pPr algn="just" fontAlgn="ctr"/>
                      <a:r>
                        <a:rPr lang="en-US" sz="1800" u="none" strike="noStrike" dirty="0">
                          <a:effectLst/>
                        </a:rPr>
                        <a:t>Intramuscular anterior-lateral aspect of left upper arm</a:t>
                      </a:r>
                      <a:endParaRPr lang="en-US" sz="1800" b="0" i="0" u="none" strike="noStrike" dirty="0">
                        <a:solidFill>
                          <a:srgbClr val="000000"/>
                        </a:solidFill>
                        <a:effectLst/>
                        <a:latin typeface="Calibri" panose="020F0502020204030204" pitchFamily="34" charset="0"/>
                      </a:endParaRPr>
                    </a:p>
                  </a:txBody>
                  <a:tcPr marL="4628" marR="4628" marT="4628" marB="0" anchor="ct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3293311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doctor_goodb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575" y="1773239"/>
            <a:ext cx="2522538"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re 1"/>
          <p:cNvSpPr>
            <a:spLocks noGrp="1"/>
          </p:cNvSpPr>
          <p:nvPr>
            <p:ph type="title"/>
          </p:nvPr>
        </p:nvSpPr>
        <p:spPr>
          <a:xfrm>
            <a:off x="1981201" y="463381"/>
            <a:ext cx="8226425" cy="498598"/>
          </a:xfrm>
        </p:spPr>
        <p:txBody>
          <a:bodyPr>
            <a:normAutofit fontScale="90000"/>
          </a:bodyPr>
          <a:lstStyle/>
          <a:p>
            <a:pPr>
              <a:defRPr/>
            </a:pPr>
            <a:endParaRPr lang="fr-FR" sz="3600" dirty="0"/>
          </a:p>
        </p:txBody>
      </p:sp>
      <p:sp>
        <p:nvSpPr>
          <p:cNvPr id="7" name="Rectangle à coins arrondis 6"/>
          <p:cNvSpPr/>
          <p:nvPr/>
        </p:nvSpPr>
        <p:spPr bwMode="auto">
          <a:xfrm>
            <a:off x="5448300" y="2060575"/>
            <a:ext cx="3671888" cy="1512888"/>
          </a:xfrm>
          <a:prstGeom prst="wedgeRoundRectCallout">
            <a:avLst>
              <a:gd name="adj1" fmla="val -80920"/>
              <a:gd name="adj2" fmla="val -26776"/>
              <a:gd name="adj3" fmla="val 16667"/>
            </a:avLst>
          </a:prstGeom>
          <a:ln>
            <a:solidFill>
              <a:srgbClr val="C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lvl1pPr eaLnBrk="0" hangingPunct="0">
              <a:defRPr>
                <a:solidFill>
                  <a:schemeClr val="tx1"/>
                </a:solidFill>
                <a:latin typeface="Limon F3" charset="0"/>
                <a:ea typeface="MS PGothic" pitchFamily="34" charset="-128"/>
              </a:defRPr>
            </a:lvl1pPr>
            <a:lvl2pPr marL="742950" indent="-285750" eaLnBrk="0" hangingPunct="0">
              <a:defRPr>
                <a:solidFill>
                  <a:schemeClr val="tx1"/>
                </a:solidFill>
                <a:latin typeface="Limon F3" charset="0"/>
                <a:ea typeface="MS PGothic" pitchFamily="34" charset="-128"/>
              </a:defRPr>
            </a:lvl2pPr>
            <a:lvl3pPr marL="1143000" indent="-228600" eaLnBrk="0" hangingPunct="0">
              <a:defRPr>
                <a:solidFill>
                  <a:schemeClr val="tx1"/>
                </a:solidFill>
                <a:latin typeface="Limon F3" charset="0"/>
                <a:ea typeface="MS PGothic" pitchFamily="34" charset="-128"/>
              </a:defRPr>
            </a:lvl3pPr>
            <a:lvl4pPr marL="1600200" indent="-228600" eaLnBrk="0" hangingPunct="0">
              <a:defRPr>
                <a:solidFill>
                  <a:schemeClr val="tx1"/>
                </a:solidFill>
                <a:latin typeface="Limon F3" charset="0"/>
                <a:ea typeface="MS PGothic" pitchFamily="34" charset="-128"/>
              </a:defRPr>
            </a:lvl4pPr>
            <a:lvl5pPr marL="2057400" indent="-228600" eaLnBrk="0" hangingPunct="0">
              <a:defRPr>
                <a:solidFill>
                  <a:schemeClr val="tx1"/>
                </a:solidFill>
                <a:latin typeface="Limon F3" charset="0"/>
                <a:ea typeface="MS PGothic" pitchFamily="34" charset="-128"/>
              </a:defRPr>
            </a:lvl5pPr>
            <a:lvl6pPr marL="2514600" indent="-228600" eaLnBrk="0" fontAlgn="base" hangingPunct="0">
              <a:spcBef>
                <a:spcPct val="0"/>
              </a:spcBef>
              <a:spcAft>
                <a:spcPct val="0"/>
              </a:spcAft>
              <a:defRPr>
                <a:solidFill>
                  <a:schemeClr val="tx1"/>
                </a:solidFill>
                <a:latin typeface="Limon F3" charset="0"/>
                <a:ea typeface="MS PGothic" pitchFamily="34" charset="-128"/>
              </a:defRPr>
            </a:lvl6pPr>
            <a:lvl7pPr marL="2971800" indent="-228600" eaLnBrk="0" fontAlgn="base" hangingPunct="0">
              <a:spcBef>
                <a:spcPct val="0"/>
              </a:spcBef>
              <a:spcAft>
                <a:spcPct val="0"/>
              </a:spcAft>
              <a:defRPr>
                <a:solidFill>
                  <a:schemeClr val="tx1"/>
                </a:solidFill>
                <a:latin typeface="Limon F3" charset="0"/>
                <a:ea typeface="MS PGothic" pitchFamily="34" charset="-128"/>
              </a:defRPr>
            </a:lvl7pPr>
            <a:lvl8pPr marL="3429000" indent="-228600" eaLnBrk="0" fontAlgn="base" hangingPunct="0">
              <a:spcBef>
                <a:spcPct val="0"/>
              </a:spcBef>
              <a:spcAft>
                <a:spcPct val="0"/>
              </a:spcAft>
              <a:defRPr>
                <a:solidFill>
                  <a:schemeClr val="tx1"/>
                </a:solidFill>
                <a:latin typeface="Limon F3" charset="0"/>
                <a:ea typeface="MS PGothic" pitchFamily="34" charset="-128"/>
              </a:defRPr>
            </a:lvl8pPr>
            <a:lvl9pPr marL="3886200" indent="-228600" eaLnBrk="0" fontAlgn="base" hangingPunct="0">
              <a:spcBef>
                <a:spcPct val="0"/>
              </a:spcBef>
              <a:spcAft>
                <a:spcPct val="0"/>
              </a:spcAft>
              <a:defRPr>
                <a:solidFill>
                  <a:schemeClr val="tx1"/>
                </a:solidFill>
                <a:latin typeface="Limon F3" charset="0"/>
                <a:ea typeface="MS PGothic" pitchFamily="34" charset="-128"/>
              </a:defRPr>
            </a:lvl9pPr>
          </a:lstStyle>
          <a:p>
            <a:pPr algn="ctr" rtl="1" eaLnBrk="1" hangingPunct="1">
              <a:defRPr/>
            </a:pPr>
            <a:br>
              <a:rPr lang="en-US" altLang="en-US" sz="1400" b="1" dirty="0">
                <a:solidFill>
                  <a:srgbClr val="000066"/>
                </a:solidFill>
                <a:latin typeface="Arial" pitchFamily="34" charset="0"/>
              </a:rPr>
            </a:br>
            <a:r>
              <a:rPr lang="en-US" altLang="en-US" b="1" dirty="0">
                <a:solidFill>
                  <a:schemeClr val="accent6"/>
                </a:solidFill>
                <a:latin typeface="+mn-lt"/>
              </a:rPr>
              <a:t>Thank you</a:t>
            </a:r>
          </a:p>
          <a:p>
            <a:pPr algn="ctr" rtl="1" eaLnBrk="1" hangingPunct="1">
              <a:defRPr/>
            </a:pPr>
            <a:r>
              <a:rPr lang="en-US" altLang="en-US" b="1" dirty="0">
                <a:solidFill>
                  <a:schemeClr val="accent6"/>
                </a:solidFill>
                <a:latin typeface="+mn-lt"/>
              </a:rPr>
              <a:t>for your attention! </a:t>
            </a:r>
            <a:br>
              <a:rPr lang="en-US" altLang="en-US" sz="2400" b="1" dirty="0">
                <a:solidFill>
                  <a:srgbClr val="000066"/>
                </a:solidFill>
                <a:latin typeface="Arial" pitchFamily="34" charset="0"/>
              </a:rPr>
            </a:br>
            <a:br>
              <a:rPr lang="en-US" altLang="en-US" sz="2400" b="1" dirty="0">
                <a:solidFill>
                  <a:srgbClr val="000066"/>
                </a:solidFill>
                <a:latin typeface="Arial" pitchFamily="34" charset="0"/>
              </a:rPr>
            </a:br>
            <a:endParaRPr lang="en-US" altLang="en-US" sz="2400" b="1" dirty="0">
              <a:solidFill>
                <a:srgbClr val="000066"/>
              </a:solidFill>
              <a:latin typeface="Arial" pitchFamily="34" charset="0"/>
            </a:endParaRPr>
          </a:p>
          <a:p>
            <a:pPr rtl="1" eaLnBrk="1" hangingPunct="1">
              <a:defRPr/>
            </a:pPr>
            <a:endParaRPr lang="en-US" altLang="en-US" sz="2000" b="1" dirty="0">
              <a:solidFill>
                <a:srgbClr val="000066"/>
              </a:solidFill>
              <a:latin typeface="Arial" pitchFamily="34" charset="0"/>
            </a:endParaRPr>
          </a:p>
          <a:p>
            <a:pPr rtl="1" eaLnBrk="1" hangingPunct="1">
              <a:defRPr/>
            </a:pPr>
            <a:endParaRPr lang="en-US" altLang="en-US" sz="2000" b="1" dirty="0">
              <a:solidFill>
                <a:srgbClr val="000066"/>
              </a:solidFill>
              <a:latin typeface="Arial" pitchFamily="34" charset="0"/>
            </a:endParaRPr>
          </a:p>
          <a:p>
            <a:pPr rtl="1" eaLnBrk="1" hangingPunct="1">
              <a:defRPr/>
            </a:pPr>
            <a:endParaRPr lang="en-US" altLang="en-US" sz="2000" b="1" dirty="0">
              <a:solidFill>
                <a:srgbClr val="000066"/>
              </a:solidFill>
              <a:latin typeface="Arial" pitchFamily="34" charset="0"/>
            </a:endParaRPr>
          </a:p>
          <a:p>
            <a:pPr rtl="1" eaLnBrk="1" hangingPunct="1">
              <a:defRPr/>
            </a:pPr>
            <a:endParaRPr lang="en-US" altLang="en-US" sz="2000" b="1" dirty="0">
              <a:solidFill>
                <a:srgbClr val="000066"/>
              </a:solidFill>
              <a:latin typeface="Arial" pitchFamily="34" charset="0"/>
            </a:endParaRPr>
          </a:p>
          <a:p>
            <a:pPr rtl="1" eaLnBrk="1" hangingPunct="1">
              <a:defRPr/>
            </a:pPr>
            <a:r>
              <a:rPr lang="fr-FR" altLang="en-US" sz="2000" b="1" dirty="0">
                <a:solidFill>
                  <a:srgbClr val="000066"/>
                </a:solidFill>
                <a:latin typeface="Arial" pitchFamily="34" charset="0"/>
              </a:rPr>
              <a:t> </a:t>
            </a:r>
          </a:p>
        </p:txBody>
      </p:sp>
    </p:spTree>
    <p:extLst>
      <p:ext uri="{BB962C8B-B14F-4D97-AF65-F5344CB8AC3E}">
        <p14:creationId xmlns:p14="http://schemas.microsoft.com/office/powerpoint/2010/main" val="7434261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8771-6268-4E05-93F4-AD2561DE5C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7A73694-1C53-46D1-95B7-C6339845F31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08666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774825" y="779569"/>
            <a:ext cx="8742460" cy="5926031"/>
          </a:xfrm>
        </p:spPr>
        <p:txBody>
          <a:bodyPr>
            <a:noAutofit/>
          </a:bodyPr>
          <a:lstStyle/>
          <a:p>
            <a:pPr marL="0" indent="0">
              <a:buNone/>
            </a:pPr>
            <a:endParaRPr lang="en-US" sz="1600" dirty="0"/>
          </a:p>
          <a:p>
            <a:r>
              <a:rPr lang="en-US" sz="2400" dirty="0"/>
              <a:t>Cervical cancer is the fourth most common cancer among women worldwide. </a:t>
            </a:r>
          </a:p>
          <a:p>
            <a:pPr lvl="1"/>
            <a:r>
              <a:rPr lang="en-US" dirty="0"/>
              <a:t>It is estimated that each year there are approximately 528,000 new cases and more than 266,000 deaths from cervical cancer. </a:t>
            </a:r>
          </a:p>
          <a:p>
            <a:pPr lvl="1"/>
            <a:r>
              <a:rPr lang="en-US" dirty="0"/>
              <a:t>More than 85% of all new cases and deaths occur in less developed countries, partly because routine cervical cancer screening and treatment are not widely available. </a:t>
            </a:r>
          </a:p>
          <a:p>
            <a:pPr lvl="1"/>
            <a:r>
              <a:rPr lang="en-US" dirty="0"/>
              <a:t>Unless cervical cancer prevention and control measures are successfully implemented, it is estimated that by 2030, approximately 800,000 new cases of cervical cancer will be annually diagnosed. </a:t>
            </a:r>
          </a:p>
          <a:p>
            <a:pPr lvl="1"/>
            <a:r>
              <a:rPr lang="en-US" dirty="0"/>
              <a:t>The vast majority of these cases will be in developing countries including Tanzania</a:t>
            </a:r>
          </a:p>
        </p:txBody>
      </p:sp>
      <p:sp>
        <p:nvSpPr>
          <p:cNvPr id="4" name="Title 3"/>
          <p:cNvSpPr txBox="1">
            <a:spLocks/>
          </p:cNvSpPr>
          <p:nvPr/>
        </p:nvSpPr>
        <p:spPr>
          <a:xfrm>
            <a:off x="2664619" y="78235"/>
            <a:ext cx="6934200" cy="584775"/>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200" b="1" dirty="0"/>
              <a:t>Burden of Cervical cancer  </a:t>
            </a:r>
            <a:endParaRPr lang="en-US" sz="3200" b="1"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9644537" y="37757"/>
            <a:ext cx="872748" cy="680170"/>
          </a:xfrm>
          <a:prstGeom prst="rect">
            <a:avLst/>
          </a:prstGeom>
        </p:spPr>
      </p:pic>
    </p:spTree>
    <p:extLst>
      <p:ext uri="{BB962C8B-B14F-4D97-AF65-F5344CB8AC3E}">
        <p14:creationId xmlns:p14="http://schemas.microsoft.com/office/powerpoint/2010/main" val="36848629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7608" y="1196752"/>
            <a:ext cx="7772400" cy="2381250"/>
          </a:xfrm>
        </p:spPr>
        <p:txBody>
          <a:bodyPr>
            <a:normAutofit fontScale="90000"/>
          </a:bodyPr>
          <a:lstStyle/>
          <a:p>
            <a:br>
              <a:rPr lang="en-US" dirty="0"/>
            </a:br>
            <a:r>
              <a:rPr lang="en-US" b="1" dirty="0"/>
              <a:t>VACCINE MANAGEMENT </a:t>
            </a:r>
            <a:br>
              <a:rPr lang="en-US" b="1" dirty="0"/>
            </a:br>
            <a:r>
              <a:rPr lang="en-US" b="1" dirty="0"/>
              <a:t>(HPV &amp;IPV)</a:t>
            </a:r>
          </a:p>
        </p:txBody>
      </p:sp>
      <p:sp>
        <p:nvSpPr>
          <p:cNvPr id="3" name="Subtitle 2"/>
          <p:cNvSpPr>
            <a:spLocks noGrp="1"/>
          </p:cNvSpPr>
          <p:nvPr>
            <p:ph type="subTitle" idx="1"/>
          </p:nvPr>
        </p:nvSpPr>
        <p:spPr>
          <a:xfrm>
            <a:off x="2895600" y="4267200"/>
            <a:ext cx="6400800" cy="1371600"/>
          </a:xfrm>
        </p:spPr>
        <p:txBody>
          <a:bodyPr/>
          <a:lstStyle/>
          <a:p>
            <a:r>
              <a:rPr lang="en-US" dirty="0"/>
              <a:t>Dodoma</a:t>
            </a:r>
          </a:p>
        </p:txBody>
      </p:sp>
    </p:spTree>
    <p:extLst>
      <p:ext uri="{BB962C8B-B14F-4D97-AF65-F5344CB8AC3E}">
        <p14:creationId xmlns:p14="http://schemas.microsoft.com/office/powerpoint/2010/main" val="20387747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6090"/>
          </a:xfrm>
        </p:spPr>
        <p:txBody>
          <a:bodyPr>
            <a:normAutofit/>
          </a:bodyPr>
          <a:lstStyle/>
          <a:p>
            <a:r>
              <a:rPr lang="en-US" dirty="0">
                <a:solidFill>
                  <a:srgbClr val="FF0000"/>
                </a:solidFill>
              </a:rPr>
              <a:t>HPV VACCINE</a:t>
            </a:r>
          </a:p>
        </p:txBody>
      </p:sp>
      <p:sp>
        <p:nvSpPr>
          <p:cNvPr id="3" name="Content Placeholder 2"/>
          <p:cNvSpPr>
            <a:spLocks noGrp="1"/>
          </p:cNvSpPr>
          <p:nvPr>
            <p:ph idx="1"/>
          </p:nvPr>
        </p:nvSpPr>
        <p:spPr>
          <a:xfrm>
            <a:off x="1981200" y="1196752"/>
            <a:ext cx="8229600" cy="5472608"/>
          </a:xfrm>
        </p:spPr>
        <p:txBody>
          <a:bodyPr>
            <a:normAutofit lnSpcReduction="10000"/>
          </a:bodyPr>
          <a:lstStyle/>
          <a:p>
            <a:r>
              <a:rPr lang="en-US" dirty="0"/>
              <a:t>The vaccines are most effective when administered to a person prior to exposure to HPV. </a:t>
            </a:r>
          </a:p>
          <a:p>
            <a:r>
              <a:rPr lang="en-US" dirty="0"/>
              <a:t>HPV vaccines are not therapeutic and cannot be used for treatment of cervical cancer or HPV infection. </a:t>
            </a:r>
          </a:p>
          <a:p>
            <a:r>
              <a:rPr lang="en-US" dirty="0"/>
              <a:t>HPV vaccines used in Tanzania under immunization programme protects against four HPV types of 6,11, 16 and 18 (</a:t>
            </a:r>
            <a:r>
              <a:rPr lang="en-US" dirty="0" err="1"/>
              <a:t>quadrivalent</a:t>
            </a:r>
            <a:r>
              <a:rPr lang="en-US" dirty="0"/>
              <a:t> vaccine).</a:t>
            </a:r>
          </a:p>
          <a:p>
            <a:r>
              <a:rPr lang="en-US" dirty="0"/>
              <a:t>HPV vaccine should be stored between +2° to +8°C.</a:t>
            </a:r>
          </a:p>
          <a:p>
            <a:r>
              <a:rPr lang="en-US" dirty="0"/>
              <a:t> </a:t>
            </a:r>
            <a:r>
              <a:rPr lang="en-US" sz="1600" dirty="0"/>
              <a:t> </a:t>
            </a:r>
            <a:r>
              <a:rPr lang="en-US" dirty="0"/>
              <a:t>Regular temperature monitoring procedures should be maintained in all cold storage equipment </a:t>
            </a:r>
          </a:p>
          <a:p>
            <a:r>
              <a:rPr lang="en-US" dirty="0"/>
              <a:t>Fridge tags and freeze tags should be used</a:t>
            </a:r>
          </a:p>
          <a:p>
            <a:pPr marL="0" indent="0">
              <a:buNone/>
            </a:pPr>
            <a:r>
              <a:rPr lang="en-US" sz="2000" b="1" i="1" dirty="0"/>
              <a:t>NB:</a:t>
            </a:r>
            <a:r>
              <a:rPr lang="en-US" sz="2000" i="1" dirty="0"/>
              <a:t> As of to date, the authorities in Tanzania have only approved </a:t>
            </a:r>
            <a:r>
              <a:rPr lang="en-US" sz="2000" i="1" dirty="0" err="1"/>
              <a:t>quadrivalent</a:t>
            </a:r>
            <a:r>
              <a:rPr lang="en-US" sz="2000" i="1" dirty="0"/>
              <a:t> to be used as HPV vaccine to prevent cervical cancer for all eligible girls in Tanzania</a:t>
            </a:r>
            <a:endParaRPr lang="en-US" sz="2000" dirty="0"/>
          </a:p>
          <a:p>
            <a:endParaRPr lang="en-US" dirty="0"/>
          </a:p>
        </p:txBody>
      </p:sp>
    </p:spTree>
    <p:extLst>
      <p:ext uri="{BB962C8B-B14F-4D97-AF65-F5344CB8AC3E}">
        <p14:creationId xmlns:p14="http://schemas.microsoft.com/office/powerpoint/2010/main" val="4949601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8"/>
          <p:cNvSpPr>
            <a:spLocks noGrp="1" noChangeArrowheads="1"/>
          </p:cNvSpPr>
          <p:nvPr>
            <p:ph type="title"/>
          </p:nvPr>
        </p:nvSpPr>
        <p:spPr>
          <a:xfrm>
            <a:off x="1981200" y="152400"/>
            <a:ext cx="8229600" cy="914400"/>
          </a:xfrm>
        </p:spPr>
        <p:txBody>
          <a:bodyPr>
            <a:normAutofit/>
          </a:bodyPr>
          <a:lstStyle/>
          <a:p>
            <a:pPr eaLnBrk="1" hangingPunct="1"/>
            <a:r>
              <a:rPr lang="en-US" altLang="en-US" sz="3200" dirty="0">
                <a:solidFill>
                  <a:srgbClr val="FF0000"/>
                </a:solidFill>
                <a:latin typeface="Arial Black" panose="020B0A04020102020204" pitchFamily="34" charset="0"/>
              </a:rPr>
              <a:t>HPV vaccines</a:t>
            </a:r>
            <a:r>
              <a:rPr lang="en-US" altLang="en-US" dirty="0">
                <a:solidFill>
                  <a:srgbClr val="FF0000"/>
                </a:solidFill>
              </a:rPr>
              <a:t> </a:t>
            </a:r>
            <a:endParaRPr lang="en-US" altLang="en-US" sz="1600" dirty="0"/>
          </a:p>
        </p:txBody>
      </p:sp>
      <p:sp>
        <p:nvSpPr>
          <p:cNvPr id="32771" name="Text Box 4"/>
          <p:cNvSpPr txBox="1">
            <a:spLocks noChangeArrowheads="1"/>
          </p:cNvSpPr>
          <p:nvPr/>
        </p:nvSpPr>
        <p:spPr bwMode="auto">
          <a:xfrm>
            <a:off x="2133600" y="1828801"/>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p:graphicFrame>
        <p:nvGraphicFramePr>
          <p:cNvPr id="33872" name="Group 80"/>
          <p:cNvGraphicFramePr>
            <a:graphicFrameLocks noGrp="1"/>
          </p:cNvGraphicFramePr>
          <p:nvPr>
            <p:ph idx="1"/>
          </p:nvPr>
        </p:nvGraphicFramePr>
        <p:xfrm>
          <a:off x="1981200" y="1143000"/>
          <a:ext cx="8382000" cy="5297488"/>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62797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err="1">
                          <a:ln>
                            <a:noFill/>
                          </a:ln>
                          <a:solidFill>
                            <a:schemeClr val="tx1"/>
                          </a:solidFill>
                          <a:effectLst>
                            <a:outerShdw blurRad="38100" dist="38100" dir="2700000" algn="tl">
                              <a:srgbClr val="000000"/>
                            </a:outerShdw>
                          </a:effectLst>
                          <a:latin typeface="Arial" charset="0"/>
                          <a:cs typeface="Arial" charset="0"/>
                        </a:rPr>
                        <a:t>Quadrivalent</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Bivalent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862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Manufacturer/ Name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Merck/ Gardasil</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GSK/</a:t>
                      </a:r>
                      <a:r>
                        <a:rPr kumimoji="0" lang="en-US" sz="1600" b="0" i="0" u="none" strike="noStrike" cap="none" normalizeH="0" baseline="0" dirty="0" err="1">
                          <a:ln>
                            <a:noFill/>
                          </a:ln>
                          <a:solidFill>
                            <a:schemeClr val="tx1"/>
                          </a:solidFill>
                          <a:effectLst>
                            <a:outerShdw blurRad="38100" dist="38100" dir="2700000" algn="tl">
                              <a:srgbClr val="000000"/>
                            </a:outerShdw>
                          </a:effectLst>
                          <a:latin typeface="Arial" charset="0"/>
                          <a:cs typeface="Arial" charset="0"/>
                        </a:rPr>
                        <a:t>Cervarix</a:t>
                      </a:r>
                      <a:endParaRPr kumimoji="0" lang="en-US" sz="16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303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HPV Serotypes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Arial" charset="0"/>
                          <a:cs typeface="Arial" charset="0"/>
                        </a:rPr>
                        <a:t>6,11, 16, 18</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16,18</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16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Schedule</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 ( Two doses)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0 and 6 months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0, 1 month, 6 months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333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Target group</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Arial" charset="0"/>
                          <a:cs typeface="Arial" charset="0"/>
                        </a:rPr>
                        <a:t>9- 15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10-14</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716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Storage Temperature</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+ 2 to 8 degree Celsius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+ 2 to 8 degrees Celsius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08124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Injection Site</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Arial" charset="0"/>
                          <a:cs typeface="Arial" charset="0"/>
                        </a:rPr>
                        <a:t>0.5 cc, IM, in deltoid region or exterior part of thigh</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0.5 cc, IM in deltoid region</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396170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HPV Vaccine Vial Monitor (VVM) </a:t>
            </a:r>
          </a:p>
        </p:txBody>
      </p:sp>
      <p:sp>
        <p:nvSpPr>
          <p:cNvPr id="3" name="Content Placeholder 2"/>
          <p:cNvSpPr>
            <a:spLocks noGrp="1"/>
          </p:cNvSpPr>
          <p:nvPr>
            <p:ph sz="half" idx="1"/>
          </p:nvPr>
        </p:nvSpPr>
        <p:spPr/>
        <p:txBody>
          <a:bodyPr>
            <a:normAutofit/>
          </a:bodyPr>
          <a:lstStyle/>
          <a:p>
            <a:r>
              <a:rPr lang="en-US" dirty="0"/>
              <a:t>HPV vaccine has VVM sticker at the top of the vial </a:t>
            </a:r>
          </a:p>
          <a:p>
            <a:r>
              <a:rPr lang="en-US" dirty="0"/>
              <a:t>VVM records cumulative heat exposure through a gradual change in color</a:t>
            </a:r>
          </a:p>
          <a:p>
            <a:r>
              <a:rPr lang="en-US" dirty="0"/>
              <a:t>The VVM status will hence decide which vaccines can safely be kept after a cold chain break occurs </a:t>
            </a:r>
          </a:p>
        </p:txBody>
      </p:sp>
      <p:pic>
        <p:nvPicPr>
          <p:cNvPr id="5" name="Content Placeholder 4" descr="C:\Users\Emmanuel\Desktop\download.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00850" y="2060849"/>
            <a:ext cx="3759646" cy="3528392"/>
          </a:xfrm>
          <a:prstGeom prst="rect">
            <a:avLst/>
          </a:prstGeom>
          <a:noFill/>
          <a:ln>
            <a:noFill/>
          </a:ln>
        </p:spPr>
      </p:pic>
    </p:spTree>
    <p:extLst>
      <p:ext uri="{BB962C8B-B14F-4D97-AF65-F5344CB8AC3E}">
        <p14:creationId xmlns:p14="http://schemas.microsoft.com/office/powerpoint/2010/main" val="19044193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HPV VACCINE</a:t>
            </a:r>
          </a:p>
        </p:txBody>
      </p:sp>
      <p:pic>
        <p:nvPicPr>
          <p:cNvPr id="4" name="Content Placeholder 3"/>
          <p:cNvPicPr>
            <a:picLocks noGrp="1"/>
          </p:cNvPicPr>
          <p:nvPr>
            <p:ph idx="1"/>
          </p:nvPr>
        </p:nvPicPr>
        <p:blipFill>
          <a:blip r:embed="rId2"/>
          <a:srcRect t="7359" b="7359"/>
          <a:stretch>
            <a:fillRect/>
          </a:stretch>
        </p:blipFill>
        <p:spPr bwMode="auto">
          <a:xfrm>
            <a:off x="2495600" y="1628801"/>
            <a:ext cx="7488832" cy="3096344"/>
          </a:xfrm>
          <a:prstGeom prst="rect">
            <a:avLst/>
          </a:prstGeom>
          <a:noFill/>
          <a:ln>
            <a:noFill/>
          </a:ln>
        </p:spPr>
      </p:pic>
      <p:sp>
        <p:nvSpPr>
          <p:cNvPr id="5" name="Rectangle 4"/>
          <p:cNvSpPr/>
          <p:nvPr/>
        </p:nvSpPr>
        <p:spPr>
          <a:xfrm flipH="1">
            <a:off x="2279576" y="4936308"/>
            <a:ext cx="7931224" cy="388696"/>
          </a:xfrm>
          <a:prstGeom prst="rect">
            <a:avLst/>
          </a:prstGeom>
        </p:spPr>
        <p:txBody>
          <a:bodyPr wrap="square">
            <a:spAutoFit/>
          </a:bodyPr>
          <a:lstStyle/>
          <a:p>
            <a:pPr algn="ct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Cumulative heat exposure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ight Arrow 5"/>
          <p:cNvSpPr/>
          <p:nvPr/>
        </p:nvSpPr>
        <p:spPr>
          <a:xfrm flipV="1">
            <a:off x="2711624" y="5325004"/>
            <a:ext cx="7272808" cy="408252"/>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1616851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Forecast and quantification for HPV vaccine</a:t>
            </a:r>
          </a:p>
        </p:txBody>
      </p:sp>
      <p:sp>
        <p:nvSpPr>
          <p:cNvPr id="3" name="Content Placeholder 2"/>
          <p:cNvSpPr>
            <a:spLocks noGrp="1"/>
          </p:cNvSpPr>
          <p:nvPr>
            <p:ph idx="1"/>
          </p:nvPr>
        </p:nvSpPr>
        <p:spPr/>
        <p:txBody>
          <a:bodyPr>
            <a:normAutofit/>
          </a:bodyPr>
          <a:lstStyle/>
          <a:p>
            <a:r>
              <a:rPr lang="en-US" dirty="0"/>
              <a:t>HPV vaccine forecast and quantification follow the standard procedures for calculating vaccine supply of other vaccines </a:t>
            </a:r>
          </a:p>
          <a:p>
            <a:r>
              <a:rPr lang="en-US" dirty="0"/>
              <a:t>Will be integrated into existing mechanisms to order other vaccines</a:t>
            </a:r>
          </a:p>
          <a:p>
            <a:r>
              <a:rPr lang="en-US" dirty="0"/>
              <a:t>Doses required for the annual supply is based on target population, expected vaccine coverage of the first dose, and vaccine wastage. </a:t>
            </a:r>
          </a:p>
          <a:p>
            <a:endParaRPr lang="en-US" dirty="0"/>
          </a:p>
          <a:p>
            <a:endParaRPr lang="en-US" dirty="0"/>
          </a:p>
        </p:txBody>
      </p:sp>
      <mc:AlternateContent xmlns:mc="http://schemas.openxmlformats.org/markup-compatibility/2006" xmlns:a14="http://schemas.microsoft.com/office/drawing/2010/main">
        <mc:Choice Requires="a14">
          <p:sp>
            <p:nvSpPr>
              <p:cNvPr id="4" name="Text Box 19"/>
              <p:cNvSpPr txBox="1"/>
              <p:nvPr/>
            </p:nvSpPr>
            <p:spPr>
              <a:xfrm rot="10800000" flipV="1">
                <a:off x="1775520" y="5445224"/>
                <a:ext cx="8435281" cy="680939"/>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14:m>
                  <m:oMath xmlns:m="http://schemas.openxmlformats.org/officeDocument/2006/math">
                    <m:r>
                      <a:rPr lang="en-US" sz="1600" b="1" i="1">
                        <a:latin typeface="Cambria Math" panose="02040503050406030204" pitchFamily="18" charset="0"/>
                        <a:ea typeface="Calibri" panose="020F0502020204030204" pitchFamily="34" charset="0"/>
                        <a:cs typeface="Times New Roman" panose="02020603050405020304" pitchFamily="18" charset="0"/>
                      </a:rPr>
                      <m:t>𝑽𝒂𝒄𝒄𝒊𝒏𝒆𝒔</m:t>
                    </m:r>
                    <m:r>
                      <a:rPr lang="en-US" sz="1600" b="1" i="1">
                        <a:latin typeface="Cambria Math" panose="02040503050406030204" pitchFamily="18" charset="0"/>
                        <a:ea typeface="Calibri" panose="020F0502020204030204" pitchFamily="34" charset="0"/>
                        <a:cs typeface="Times New Roman" panose="02020603050405020304" pitchFamily="18" charset="0"/>
                      </a:rPr>
                      <m:t> </m:t>
                    </m:r>
                    <m:r>
                      <a:rPr lang="en-US" sz="1600" b="1" i="1">
                        <a:latin typeface="Cambria Math" panose="02040503050406030204" pitchFamily="18" charset="0"/>
                        <a:ea typeface="Calibri" panose="020F0502020204030204" pitchFamily="34" charset="0"/>
                        <a:cs typeface="Times New Roman" panose="02020603050405020304" pitchFamily="18" charset="0"/>
                      </a:rPr>
                      <m:t>𝒏𝒆𝒆𝒅𝒆𝒅</m:t>
                    </m:r>
                    <m:r>
                      <a:rPr lang="en-US" sz="1600" b="1" i="1">
                        <a:latin typeface="Cambria Math" panose="02040503050406030204" pitchFamily="18" charset="0"/>
                        <a:ea typeface="Calibri" panose="020F0502020204030204" pitchFamily="34" charset="0"/>
                        <a:cs typeface="Times New Roman" panose="02020603050405020304" pitchFamily="18" charset="0"/>
                      </a:rPr>
                      <m:t>=</m:t>
                    </m:r>
                    <m:r>
                      <a:rPr lang="en-US" sz="1600" b="1" i="1">
                        <a:latin typeface="Cambria Math" panose="02040503050406030204" pitchFamily="18" charset="0"/>
                        <a:ea typeface="Calibri" panose="020F0502020204030204" pitchFamily="34" charset="0"/>
                        <a:cs typeface="Times New Roman" panose="02020603050405020304" pitchFamily="18" charset="0"/>
                      </a:rPr>
                      <m:t>𝑻𝒂𝒓𝒈𝒆𝒕</m:t>
                    </m:r>
                    <m:r>
                      <a:rPr lang="en-US" sz="1600" b="1" i="1">
                        <a:latin typeface="Cambria Math" panose="02040503050406030204" pitchFamily="18" charset="0"/>
                        <a:ea typeface="Calibri" panose="020F0502020204030204" pitchFamily="34" charset="0"/>
                        <a:cs typeface="Times New Roman" panose="02020603050405020304" pitchFamily="18" charset="0"/>
                      </a:rPr>
                      <m:t> </m:t>
                    </m:r>
                    <m:r>
                      <a:rPr lang="en-US" sz="1600" b="1" i="1">
                        <a:latin typeface="Cambria Math" panose="02040503050406030204" pitchFamily="18" charset="0"/>
                        <a:ea typeface="Calibri" panose="020F0502020204030204" pitchFamily="34" charset="0"/>
                        <a:cs typeface="Times New Roman" panose="02020603050405020304" pitchFamily="18" charset="0"/>
                      </a:rPr>
                      <m:t>𝒑𝒐𝒑𝒖𝒍𝒂𝒕𝒊𝒐𝒏</m:t>
                    </m:r>
                    <m:r>
                      <a:rPr lang="en-US" sz="1600" b="1" i="1">
                        <a:latin typeface="Cambria Math" panose="02040503050406030204" pitchFamily="18" charset="0"/>
                        <a:ea typeface="Calibri" panose="020F0502020204030204" pitchFamily="34" charset="0"/>
                        <a:cs typeface="Times New Roman" panose="02020603050405020304" pitchFamily="18" charset="0"/>
                      </a:rPr>
                      <m:t>∗</m:t>
                    </m:r>
                    <m:r>
                      <a:rPr lang="en-US" sz="1600" b="1" i="1">
                        <a:latin typeface="Cambria Math" panose="02040503050406030204" pitchFamily="18" charset="0"/>
                        <a:ea typeface="Calibri" panose="020F0502020204030204" pitchFamily="34" charset="0"/>
                        <a:cs typeface="Times New Roman" panose="02020603050405020304" pitchFamily="18" charset="0"/>
                      </a:rPr>
                      <m:t>𝑪𝒐𝒗𝒆𝒓𝒂𝒈𝒆</m:t>
                    </m:r>
                    <m:r>
                      <a:rPr lang="en-US" sz="1600" b="1" i="1">
                        <a:latin typeface="Cambria Math" panose="02040503050406030204" pitchFamily="18" charset="0"/>
                        <a:ea typeface="Calibri" panose="020F0502020204030204" pitchFamily="34" charset="0"/>
                        <a:cs typeface="Times New Roman" panose="02020603050405020304" pitchFamily="18" charset="0"/>
                      </a:rPr>
                      <m:t>∗</m:t>
                    </m:r>
                    <m:r>
                      <a:rPr lang="en-US" sz="1600" b="1" i="1">
                        <a:latin typeface="Cambria Math" panose="02040503050406030204" pitchFamily="18" charset="0"/>
                        <a:ea typeface="Calibri" panose="020F0502020204030204" pitchFamily="34" charset="0"/>
                        <a:cs typeface="Times New Roman" panose="02020603050405020304" pitchFamily="18" charset="0"/>
                      </a:rPr>
                      <m:t>𝑵𝒖𝒎𝒃𝒆𝒓</m:t>
                    </m:r>
                    <m:r>
                      <a:rPr lang="en-US" sz="1600" b="1" i="1">
                        <a:latin typeface="Cambria Math" panose="02040503050406030204" pitchFamily="18" charset="0"/>
                        <a:ea typeface="Calibri" panose="020F0502020204030204" pitchFamily="34" charset="0"/>
                        <a:cs typeface="Times New Roman" panose="02020603050405020304" pitchFamily="18" charset="0"/>
                      </a:rPr>
                      <m:t> </m:t>
                    </m:r>
                    <m:r>
                      <a:rPr lang="en-US" sz="1600" b="1" i="1">
                        <a:latin typeface="Cambria Math" panose="02040503050406030204" pitchFamily="18" charset="0"/>
                        <a:ea typeface="Calibri" panose="020F0502020204030204" pitchFamily="34" charset="0"/>
                        <a:cs typeface="Times New Roman" panose="02020603050405020304" pitchFamily="18" charset="0"/>
                      </a:rPr>
                      <m:t>𝒐𝒇</m:t>
                    </m:r>
                    <m:r>
                      <a:rPr lang="en-US" sz="1600" b="1" i="1">
                        <a:latin typeface="Cambria Math" panose="02040503050406030204" pitchFamily="18" charset="0"/>
                        <a:ea typeface="Calibri" panose="020F0502020204030204" pitchFamily="34" charset="0"/>
                        <a:cs typeface="Times New Roman" panose="02020603050405020304" pitchFamily="18" charset="0"/>
                      </a:rPr>
                      <m:t> </m:t>
                    </m:r>
                    <m:r>
                      <a:rPr lang="en-US" sz="1600" b="1" i="1">
                        <a:latin typeface="Cambria Math" panose="02040503050406030204" pitchFamily="18" charset="0"/>
                        <a:ea typeface="Calibri" panose="020F0502020204030204" pitchFamily="34" charset="0"/>
                        <a:cs typeface="Times New Roman" panose="02020603050405020304" pitchFamily="18" charset="0"/>
                      </a:rPr>
                      <m:t>𝒅𝒐𝒔𝒆𝒔</m:t>
                    </m:r>
                    <m:r>
                      <a:rPr lang="en-US" sz="1600" b="1" i="1">
                        <a:latin typeface="Cambria Math" panose="02040503050406030204" pitchFamily="18" charset="0"/>
                        <a:ea typeface="Calibri" panose="020F0502020204030204" pitchFamily="34" charset="0"/>
                        <a:cs typeface="Times New Roman" panose="02020603050405020304" pitchFamily="18" charset="0"/>
                      </a:rPr>
                      <m:t> </m:t>
                    </m:r>
                    <m:r>
                      <a:rPr lang="en-US" sz="1600" b="1" i="1">
                        <a:latin typeface="Cambria Math" panose="02040503050406030204" pitchFamily="18" charset="0"/>
                        <a:ea typeface="Calibri" panose="020F0502020204030204" pitchFamily="34" charset="0"/>
                        <a:cs typeface="Times New Roman" panose="02020603050405020304" pitchFamily="18" charset="0"/>
                      </a:rPr>
                      <m:t>𝒑𝒆𝒓</m:t>
                    </m:r>
                    <m:r>
                      <a:rPr lang="en-US" sz="1600" b="1" i="1">
                        <a:latin typeface="Cambria Math" panose="02040503050406030204" pitchFamily="18" charset="0"/>
                        <a:ea typeface="Calibri" panose="020F0502020204030204" pitchFamily="34" charset="0"/>
                        <a:cs typeface="Times New Roman" panose="02020603050405020304" pitchFamily="18" charset="0"/>
                      </a:rPr>
                      <m:t> </m:t>
                    </m:r>
                    <m:r>
                      <a:rPr lang="en-US" sz="1600" b="1" i="1">
                        <a:latin typeface="Cambria Math" panose="02040503050406030204" pitchFamily="18" charset="0"/>
                        <a:ea typeface="Calibri" panose="020F0502020204030204" pitchFamily="34" charset="0"/>
                        <a:cs typeface="Times New Roman" panose="02020603050405020304" pitchFamily="18" charset="0"/>
                      </a:rPr>
                      <m:t>𝒔𝒄𝒉𝒆𝒅𝒖𝒍𝒆</m:t>
                    </m:r>
                  </m:oMath>
                </a14:m>
                <a:r>
                  <a:rPr lang="en-US" sz="1600" b="1" dirty="0">
                    <a:latin typeface="Calibri" panose="020F0502020204030204" pitchFamily="34" charset="0"/>
                    <a:ea typeface="Times New Roman" panose="02020603050405020304" pitchFamily="18" charset="0"/>
                    <a:cs typeface="Times New Roman" panose="02020603050405020304" pitchFamily="18" charset="0"/>
                  </a:rPr>
                  <a:t>*</a:t>
                </a:r>
                <a:r>
                  <a:rPr lang="en-US" sz="1600" b="1" dirty="0">
                    <a:latin typeface="Calibri" panose="020F0502020204030204" pitchFamily="34" charset="0"/>
                    <a:ea typeface="Calibri" panose="020F0502020204030204" pitchFamily="34" charset="0"/>
                    <a:cs typeface="Times New Roman" panose="02020603050405020304" pitchFamily="18" charset="0"/>
                  </a:rPr>
                  <a:t> Wastage factor  plus 25% buffer because is new vaccine </a:t>
                </a:r>
              </a:p>
            </p:txBody>
          </p:sp>
        </mc:Choice>
        <mc:Fallback xmlns="">
          <p:sp>
            <p:nvSpPr>
              <p:cNvPr id="4" name="Text Box 19"/>
              <p:cNvSpPr txBox="1">
                <a:spLocks noRot="1" noChangeAspect="1" noMove="1" noResize="1" noEditPoints="1" noAdjustHandles="1" noChangeArrowheads="1" noChangeShapeType="1" noTextEdit="1"/>
              </p:cNvSpPr>
              <p:nvPr/>
            </p:nvSpPr>
            <p:spPr>
              <a:xfrm rot="10800000" flipV="1">
                <a:off x="1775520" y="5445224"/>
                <a:ext cx="8435281" cy="680939"/>
              </a:xfrm>
              <a:prstGeom prst="rect">
                <a:avLst/>
              </a:prstGeom>
              <a:blipFill>
                <a:blip r:embed="rId2"/>
                <a:stretch>
                  <a:fillRect l="-361" t="-1770" r="-217"/>
                </a:stretch>
              </a:blipFill>
              <a:ln w="6350">
                <a:solidFill>
                  <a:prstClr val="black"/>
                </a:solidFill>
              </a:ln>
              <a:effectLst/>
            </p:spPr>
            <p:txBody>
              <a:bodyPr/>
              <a:lstStyle/>
              <a:p>
                <a:r>
                  <a:rPr lang="en-US">
                    <a:noFill/>
                  </a:rPr>
                  <a:t> </a:t>
                </a:r>
              </a:p>
            </p:txBody>
          </p:sp>
        </mc:Fallback>
      </mc:AlternateContent>
    </p:spTree>
    <p:extLst>
      <p:ext uri="{BB962C8B-B14F-4D97-AF65-F5344CB8AC3E}">
        <p14:creationId xmlns:p14="http://schemas.microsoft.com/office/powerpoint/2010/main" val="24046499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Forecast and quantification for HPV vaccine……….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HPV vaccine is packed in single dose vial.</a:t>
                </a:r>
              </a:p>
              <a:p>
                <a:r>
                  <a:rPr lang="en-US" dirty="0"/>
                  <a:t>Wastage rate is 5%.</a:t>
                </a:r>
              </a:p>
              <a:p>
                <a14:m>
                  <m:oMath xmlns:m="http://schemas.openxmlformats.org/officeDocument/2006/math">
                    <m:r>
                      <a:rPr lang="en-US" i="1">
                        <a:latin typeface="Cambria Math" panose="02040503050406030204" pitchFamily="18" charset="0"/>
                      </a:rPr>
                      <m:t>𝑊𝑎𝑠𝑡𝑎𝑔𝑒</m:t>
                    </m:r>
                    <m:r>
                      <a:rPr lang="en-US" i="1">
                        <a:latin typeface="Cambria Math" panose="02040503050406030204" pitchFamily="18" charset="0"/>
                      </a:rPr>
                      <m:t> </m:t>
                    </m:r>
                    <m:r>
                      <a:rPr lang="en-US" i="1">
                        <a:latin typeface="Cambria Math" panose="02040503050406030204" pitchFamily="18" charset="0"/>
                      </a:rPr>
                      <m:t>𝑓𝑎𝑐𝑡𝑜𝑟</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100</m:t>
                        </m:r>
                      </m:num>
                      <m:den>
                        <m:r>
                          <a:rPr lang="en-US" i="1">
                            <a:latin typeface="Cambria Math" panose="02040503050406030204" pitchFamily="18" charset="0"/>
                          </a:rPr>
                          <m:t>(100−</m:t>
                        </m:r>
                        <m:r>
                          <a:rPr lang="en-US" i="1">
                            <a:latin typeface="Cambria Math" panose="02040503050406030204" pitchFamily="18" charset="0"/>
                          </a:rPr>
                          <m:t>𝑊𝑎𝑠𝑡𝑎𝑔𝑒</m:t>
                        </m:r>
                        <m:r>
                          <a:rPr lang="en-US" i="1">
                            <a:latin typeface="Cambria Math" panose="02040503050406030204" pitchFamily="18" charset="0"/>
                          </a:rPr>
                          <m:t> </m:t>
                        </m:r>
                        <m:r>
                          <a:rPr lang="en-US" i="1">
                            <a:latin typeface="Cambria Math" panose="02040503050406030204" pitchFamily="18" charset="0"/>
                          </a:rPr>
                          <m:t>𝑅𝑎𝑡𝑒</m:t>
                        </m:r>
                        <m:r>
                          <a:rPr lang="en-US" i="1">
                            <a:latin typeface="Cambria Math" panose="02040503050406030204" pitchFamily="18" charset="0"/>
                          </a:rPr>
                          <m:t>)</m:t>
                        </m:r>
                      </m:den>
                    </m:f>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100</m:t>
                        </m:r>
                      </m:num>
                      <m:den>
                        <m:r>
                          <a:rPr lang="en-US" i="1">
                            <a:latin typeface="Cambria Math" panose="02040503050406030204" pitchFamily="18" charset="0"/>
                          </a:rPr>
                          <m:t>(100−5)</m:t>
                        </m:r>
                      </m:den>
                    </m:f>
                  </m:oMath>
                </a14:m>
                <a:r>
                  <a:rPr lang="en-US" dirty="0"/>
                  <a:t> =1.05</a:t>
                </a:r>
              </a:p>
              <a:p>
                <a14:m>
                  <m:oMath xmlns:m="http://schemas.openxmlformats.org/officeDocument/2006/math">
                    <m:r>
                      <a:rPr lang="en-US" i="1">
                        <a:latin typeface="Cambria Math" panose="02040503050406030204" pitchFamily="18" charset="0"/>
                      </a:rPr>
                      <m:t>𝐻𝑃𝑉</m:t>
                    </m:r>
                    <m:r>
                      <a:rPr lang="en-US" i="1">
                        <a:latin typeface="Cambria Math" panose="02040503050406030204" pitchFamily="18" charset="0"/>
                      </a:rPr>
                      <m:t> </m:t>
                    </m:r>
                    <m:r>
                      <a:rPr lang="en-US" i="1">
                        <a:latin typeface="Cambria Math" panose="02040503050406030204" pitchFamily="18" charset="0"/>
                      </a:rPr>
                      <m:t>𝑉𝑎𝑐𝑐𝑖𝑛𝑒𝑠</m:t>
                    </m:r>
                    <m:r>
                      <a:rPr lang="en-US" i="1">
                        <a:latin typeface="Cambria Math" panose="02040503050406030204" pitchFamily="18" charset="0"/>
                      </a:rPr>
                      <m:t> </m:t>
                    </m:r>
                    <m:r>
                      <a:rPr lang="en-US" i="1">
                        <a:latin typeface="Cambria Math" panose="02040503050406030204" pitchFamily="18" charset="0"/>
                      </a:rPr>
                      <m:t>𝑛𝑒𝑒𝑑𝑒𝑑</m:t>
                    </m:r>
                    <m:r>
                      <a:rPr lang="en-US" i="1">
                        <a:latin typeface="Cambria Math" panose="02040503050406030204" pitchFamily="18" charset="0"/>
                      </a:rPr>
                      <m:t>=</m:t>
                    </m:r>
                    <m:r>
                      <a:rPr lang="en-US" i="1">
                        <a:latin typeface="Cambria Math" panose="02040503050406030204" pitchFamily="18" charset="0"/>
                      </a:rPr>
                      <m:t>𝑇𝑎𝑟𝑔𝑒𝑡</m:t>
                    </m:r>
                    <m:r>
                      <a:rPr lang="en-US" i="1">
                        <a:latin typeface="Cambria Math" panose="02040503050406030204" pitchFamily="18" charset="0"/>
                      </a:rPr>
                      <m:t> </m:t>
                    </m:r>
                    <m:r>
                      <a:rPr lang="en-US" i="1">
                        <a:latin typeface="Cambria Math" panose="02040503050406030204" pitchFamily="18" charset="0"/>
                      </a:rPr>
                      <m:t>𝑝𝑜𝑝𝑢𝑙𝑎𝑡𝑖𝑜𝑛</m:t>
                    </m:r>
                    <m:r>
                      <a:rPr lang="en-US" i="1">
                        <a:latin typeface="Cambria Math" panose="02040503050406030204" pitchFamily="18" charset="0"/>
                      </a:rPr>
                      <m:t>∗</m:t>
                    </m:r>
                    <m:r>
                      <a:rPr lang="en-US" i="1">
                        <a:latin typeface="Cambria Math" panose="02040503050406030204" pitchFamily="18" charset="0"/>
                      </a:rPr>
                      <m:t>𝐶𝑜𝑣𝑒𝑟𝑎𝑔𝑒</m:t>
                    </m:r>
                    <m:r>
                      <a:rPr lang="en-US" i="1">
                        <a:latin typeface="Cambria Math" panose="02040503050406030204" pitchFamily="18" charset="0"/>
                      </a:rPr>
                      <m:t>∗</m:t>
                    </m:r>
                    <m:r>
                      <a:rPr lang="en-US" i="1">
                        <a:latin typeface="Cambria Math" panose="02040503050406030204" pitchFamily="18" charset="0"/>
                      </a:rPr>
                      <m:t>𝑁𝑢𝑚𝑏𝑒𝑟</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𝑑𝑜𝑠𝑒𝑠</m:t>
                    </m:r>
                    <m:r>
                      <a:rPr lang="en-US" i="1">
                        <a:latin typeface="Cambria Math" panose="02040503050406030204" pitchFamily="18" charset="0"/>
                      </a:rPr>
                      <m:t> </m:t>
                    </m:r>
                    <m:r>
                      <a:rPr lang="en-US" i="1">
                        <a:latin typeface="Cambria Math" panose="02040503050406030204" pitchFamily="18" charset="0"/>
                      </a:rPr>
                      <m:t>𝑝𝑒𝑟</m:t>
                    </m:r>
                    <m:r>
                      <a:rPr lang="en-US" i="1">
                        <a:latin typeface="Cambria Math" panose="02040503050406030204" pitchFamily="18" charset="0"/>
                      </a:rPr>
                      <m:t> </m:t>
                    </m:r>
                    <m:r>
                      <a:rPr lang="en-US" i="1">
                        <a:latin typeface="Cambria Math" panose="02040503050406030204" pitchFamily="18" charset="0"/>
                      </a:rPr>
                      <m:t>𝑠𝑐h𝑒𝑑𝑢𝑙𝑒</m:t>
                    </m:r>
                  </m:oMath>
                </a14:m>
                <a:r>
                  <a:rPr lang="en-US" dirty="0"/>
                  <a:t>* 1.05</a:t>
                </a:r>
              </a:p>
              <a:p>
                <a:r>
                  <a:rPr lang="en-US" dirty="0"/>
                  <a:t>For example, if the target population for the 14 years old for district is 2000 and aim to reach 90% coverage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1275" b="-700"/>
                </a:stretch>
              </a:blipFill>
            </p:spPr>
            <p:txBody>
              <a:bodyPr/>
              <a:lstStyle/>
              <a:p>
                <a:r>
                  <a:rPr lang="en-US">
                    <a:noFill/>
                  </a:rPr>
                  <a:t> </a:t>
                </a:r>
              </a:p>
            </p:txBody>
          </p:sp>
        </mc:Fallback>
      </mc:AlternateContent>
    </p:spTree>
    <p:extLst>
      <p:ext uri="{BB962C8B-B14F-4D97-AF65-F5344CB8AC3E}">
        <p14:creationId xmlns:p14="http://schemas.microsoft.com/office/powerpoint/2010/main" val="22145367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Forecast and quantification for HPV vaccine……….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a:latin typeface="Cambria Math" panose="02040503050406030204" pitchFamily="18" charset="0"/>
                      </a:rPr>
                      <m:t>𝐻𝑃𝑉</m:t>
                    </m:r>
                    <m:r>
                      <a:rPr lang="en-US" i="1">
                        <a:latin typeface="Cambria Math" panose="02040503050406030204" pitchFamily="18" charset="0"/>
                      </a:rPr>
                      <m:t> </m:t>
                    </m:r>
                    <m:r>
                      <a:rPr lang="en-US" i="1">
                        <a:latin typeface="Cambria Math" panose="02040503050406030204" pitchFamily="18" charset="0"/>
                      </a:rPr>
                      <m:t>𝑉𝑎𝑐𝑐𝑖𝑛𝑒𝑠</m:t>
                    </m:r>
                    <m:r>
                      <a:rPr lang="en-US" i="1">
                        <a:latin typeface="Cambria Math" panose="02040503050406030204" pitchFamily="18" charset="0"/>
                      </a:rPr>
                      <m:t> </m:t>
                    </m:r>
                    <m:r>
                      <a:rPr lang="en-US" i="1">
                        <a:latin typeface="Cambria Math" panose="02040503050406030204" pitchFamily="18" charset="0"/>
                      </a:rPr>
                      <m:t>𝑛𝑒𝑒𝑑𝑒𝑑</m:t>
                    </m:r>
                    <m:r>
                      <a:rPr lang="en-US" i="1">
                        <a:latin typeface="Cambria Math" panose="02040503050406030204" pitchFamily="18" charset="0"/>
                      </a:rPr>
                      <m:t>=</m:t>
                    </m:r>
                    <m:r>
                      <a:rPr lang="en-US" i="1">
                        <a:latin typeface="Cambria Math" panose="02040503050406030204" pitchFamily="18" charset="0"/>
                      </a:rPr>
                      <m:t>2000</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9</m:t>
                    </m:r>
                    <m:r>
                      <a:rPr lang="en-US" i="1">
                        <a:latin typeface="Cambria Math" panose="02040503050406030204" pitchFamily="18" charset="0"/>
                      </a:rPr>
                      <m:t>∗</m:t>
                    </m:r>
                    <m:r>
                      <a:rPr lang="en-US" i="1">
                        <a:latin typeface="Cambria Math" panose="02040503050406030204" pitchFamily="18" charset="0"/>
                      </a:rPr>
                      <m:t>2</m:t>
                    </m:r>
                  </m:oMath>
                </a14:m>
                <a:r>
                  <a:rPr lang="en-US" dirty="0"/>
                  <a:t>* 1.05 </a:t>
                </a:r>
                <a:r>
                  <a:rPr lang="en-US" b="1" dirty="0"/>
                  <a:t>=3,780 doses</a:t>
                </a:r>
              </a:p>
              <a:p>
                <a:r>
                  <a:rPr lang="en-US" i="1" dirty="0"/>
                  <a:t>The first year of introduction add 25% buffer</a:t>
                </a:r>
              </a:p>
              <a:p>
                <a:r>
                  <a:rPr lang="en-US" i="1" dirty="0"/>
                  <a:t>3,780 *1.25= </a:t>
                </a:r>
                <a:r>
                  <a:rPr lang="en-US" b="1" i="1" dirty="0"/>
                  <a:t>4,725 doses</a:t>
                </a:r>
                <a:r>
                  <a:rPr lang="en-US" i="1" dirty="0"/>
                  <a:t>.</a:t>
                </a:r>
              </a:p>
              <a:p>
                <a:pPr marL="0" indent="0">
                  <a:buNone/>
                </a:pPr>
                <a:r>
                  <a:rPr lang="en-US" i="1" dirty="0"/>
                  <a:t>     Or </a:t>
                </a:r>
                <a:r>
                  <a:rPr lang="en-US" dirty="0"/>
                  <a:t>=3780 doses + (3780 doses*0.25)</a:t>
                </a:r>
              </a:p>
              <a:p>
                <a:pPr marL="0" indent="0">
                  <a:buNone/>
                </a:pPr>
                <a:r>
                  <a:rPr lang="en-US" dirty="0"/>
                  <a:t>	</a:t>
                </a:r>
                <a:r>
                  <a:rPr lang="en-US" b="1" dirty="0"/>
                  <a:t>=3780+945=4725 doses</a:t>
                </a:r>
                <a:endParaRPr lang="en-US" dirty="0"/>
              </a:p>
              <a:p>
                <a:pPr marL="0" indent="0">
                  <a:buNone/>
                </a:pPr>
                <a:endParaRPr lang="en-US" i="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04" t="-1617"/>
                </a:stretch>
              </a:blipFill>
            </p:spPr>
            <p:txBody>
              <a:bodyPr/>
              <a:lstStyle/>
              <a:p>
                <a:r>
                  <a:rPr lang="en-US">
                    <a:noFill/>
                  </a:rPr>
                  <a:t> </a:t>
                </a:r>
              </a:p>
            </p:txBody>
          </p:sp>
        </mc:Fallback>
      </mc:AlternateContent>
    </p:spTree>
    <p:extLst>
      <p:ext uri="{BB962C8B-B14F-4D97-AF65-F5344CB8AC3E}">
        <p14:creationId xmlns:p14="http://schemas.microsoft.com/office/powerpoint/2010/main" val="8167634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Syringes and safety boxes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1200" y="1268760"/>
                <a:ext cx="8229600" cy="5589240"/>
              </a:xfrm>
            </p:spPr>
            <p:txBody>
              <a:bodyPr>
                <a:normAutofit fontScale="92500" lnSpcReduction="10000"/>
              </a:bodyPr>
              <a:lstStyle/>
              <a:p>
                <a:r>
                  <a:rPr lang="en-US" dirty="0"/>
                  <a:t>The delivery of the HPV vaccine should be accompanied by 0.5 ml syringes and safety boxes.</a:t>
                </a:r>
              </a:p>
              <a:p>
                <a:r>
                  <a:rPr lang="en-US" dirty="0"/>
                  <a:t>The amount of syringes needed are equal to target population x expected coverage x doses plus 10% wastage plus 25 buffer.</a:t>
                </a:r>
              </a:p>
              <a:p>
                <a14:m>
                  <m:oMath xmlns:m="http://schemas.openxmlformats.org/officeDocument/2006/math">
                    <m:r>
                      <a:rPr lang="en-US" i="1">
                        <a:latin typeface="Cambria Math" panose="02040503050406030204" pitchFamily="18" charset="0"/>
                      </a:rPr>
                      <m:t>𝑊𝑎𝑠𝑡𝑎𝑔𝑒</m:t>
                    </m:r>
                    <m:r>
                      <a:rPr lang="en-US" i="1">
                        <a:latin typeface="Cambria Math" panose="02040503050406030204" pitchFamily="18" charset="0"/>
                      </a:rPr>
                      <m:t> </m:t>
                    </m:r>
                    <m:r>
                      <a:rPr lang="en-US" i="1">
                        <a:latin typeface="Cambria Math" panose="02040503050406030204" pitchFamily="18" charset="0"/>
                      </a:rPr>
                      <m:t>𝑓𝑎𝑐𝑡𝑜𝑟</m:t>
                    </m:r>
                    <m:r>
                      <a:rPr lang="en-US" i="1">
                        <a:latin typeface="Cambria Math" panose="02040503050406030204" pitchFamily="18" charset="0"/>
                      </a:rPr>
                      <m:t> </m:t>
                    </m:r>
                    <m:r>
                      <a:rPr lang="en-US" i="1">
                        <a:latin typeface="Cambria Math" panose="02040503050406030204" pitchFamily="18" charset="0"/>
                      </a:rPr>
                      <m:t>𝑓𝑜𝑟</m:t>
                    </m:r>
                    <m:r>
                      <a:rPr lang="en-US" i="1">
                        <a:latin typeface="Cambria Math" panose="02040503050406030204" pitchFamily="18" charset="0"/>
                      </a:rPr>
                      <m:t> </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𝑚𝑙</m:t>
                    </m:r>
                    <m:r>
                      <a:rPr lang="en-US" i="1">
                        <a:latin typeface="Cambria Math" panose="02040503050406030204" pitchFamily="18" charset="0"/>
                      </a:rPr>
                      <m:t> </m:t>
                    </m:r>
                    <m:r>
                      <a:rPr lang="en-US" i="1">
                        <a:latin typeface="Cambria Math" panose="02040503050406030204" pitchFamily="18" charset="0"/>
                      </a:rPr>
                      <m:t>𝑠𝑦𝑟𝑖𝑛𝑔𝑒𝑠</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100</m:t>
                        </m:r>
                      </m:num>
                      <m:den>
                        <m:r>
                          <a:rPr lang="en-US" i="1">
                            <a:latin typeface="Cambria Math" panose="02040503050406030204" pitchFamily="18" charset="0"/>
                          </a:rPr>
                          <m:t>(</m:t>
                        </m:r>
                        <m:r>
                          <a:rPr lang="en-US" i="1">
                            <a:latin typeface="Cambria Math" panose="02040503050406030204" pitchFamily="18" charset="0"/>
                          </a:rPr>
                          <m:t>100</m:t>
                        </m:r>
                        <m:r>
                          <a:rPr lang="en-US" i="1">
                            <a:latin typeface="Cambria Math" panose="02040503050406030204" pitchFamily="18" charset="0"/>
                          </a:rPr>
                          <m:t>−</m:t>
                        </m:r>
                        <m:r>
                          <a:rPr lang="en-US" i="1">
                            <a:latin typeface="Cambria Math" panose="02040503050406030204" pitchFamily="18" charset="0"/>
                          </a:rPr>
                          <m:t>𝑊𝑎𝑠𝑡𝑎𝑔𝑒</m:t>
                        </m:r>
                        <m:r>
                          <a:rPr lang="en-US" i="1">
                            <a:latin typeface="Cambria Math" panose="02040503050406030204" pitchFamily="18" charset="0"/>
                          </a:rPr>
                          <m:t> </m:t>
                        </m:r>
                        <m:r>
                          <a:rPr lang="en-US" i="1">
                            <a:latin typeface="Cambria Math" panose="02040503050406030204" pitchFamily="18" charset="0"/>
                          </a:rPr>
                          <m:t>𝑅𝑎𝑡𝑒</m:t>
                        </m:r>
                        <m:r>
                          <a:rPr lang="en-US" i="1">
                            <a:latin typeface="Cambria Math" panose="02040503050406030204" pitchFamily="18" charset="0"/>
                          </a:rPr>
                          <m:t>)</m:t>
                        </m:r>
                      </m:den>
                    </m:f>
                  </m:oMath>
                </a14:m>
                <a:endParaRPr lang="en-US" dirty="0"/>
              </a:p>
              <a:p>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100</m:t>
                        </m:r>
                      </m:num>
                      <m:den>
                        <m:r>
                          <a:rPr lang="en-US" i="1">
                            <a:latin typeface="Cambria Math" panose="02040503050406030204" pitchFamily="18" charset="0"/>
                          </a:rPr>
                          <m:t>(</m:t>
                        </m:r>
                        <m:r>
                          <a:rPr lang="en-US" i="1">
                            <a:latin typeface="Cambria Math" panose="02040503050406030204" pitchFamily="18" charset="0"/>
                          </a:rPr>
                          <m:t>100</m:t>
                        </m:r>
                        <m:r>
                          <a:rPr lang="en-US" i="1">
                            <a:latin typeface="Cambria Math" panose="02040503050406030204" pitchFamily="18" charset="0"/>
                          </a:rPr>
                          <m:t>−</m:t>
                        </m:r>
                        <m:r>
                          <a:rPr lang="en-US" i="1">
                            <a:latin typeface="Cambria Math" panose="02040503050406030204" pitchFamily="18" charset="0"/>
                          </a:rPr>
                          <m:t>10</m:t>
                        </m:r>
                        <m:r>
                          <a:rPr lang="en-US" i="1">
                            <a:latin typeface="Cambria Math" panose="02040503050406030204" pitchFamily="18" charset="0"/>
                          </a:rPr>
                          <m:t>)</m:t>
                        </m:r>
                      </m:den>
                    </m:f>
                  </m:oMath>
                </a14:m>
                <a:r>
                  <a:rPr lang="en-US" dirty="0"/>
                  <a:t> =1.11</a:t>
                </a:r>
              </a:p>
              <a:p>
                <a:r>
                  <a:rPr lang="en-US" dirty="0"/>
                  <a:t>= 2,000 * 0.9*2*1.11</a:t>
                </a:r>
              </a:p>
              <a:p>
                <a:r>
                  <a:rPr lang="en-US" dirty="0"/>
                  <a:t>0.5 ml syringes = 3,996 pieces</a:t>
                </a:r>
              </a:p>
              <a:p>
                <a:r>
                  <a:rPr lang="en-US" dirty="0"/>
                  <a:t>3,996 syringes + (3,996 syringes *0.25)</a:t>
                </a:r>
              </a:p>
              <a:p>
                <a:r>
                  <a:rPr lang="en-US" dirty="0"/>
                  <a:t>3,996+999 =</a:t>
                </a:r>
                <a:r>
                  <a:rPr lang="en-US" b="1" dirty="0"/>
                  <a:t>4,995 syringes required</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1200" y="1268760"/>
                <a:ext cx="8229600" cy="5589240"/>
              </a:xfrm>
              <a:blipFill>
                <a:blip r:embed="rId2"/>
                <a:stretch>
                  <a:fillRect l="-1111" t="-2181" r="-1556"/>
                </a:stretch>
              </a:blipFill>
            </p:spPr>
            <p:txBody>
              <a:bodyPr/>
              <a:lstStyle/>
              <a:p>
                <a:r>
                  <a:rPr lang="en-US">
                    <a:noFill/>
                  </a:rPr>
                  <a:t> </a:t>
                </a:r>
              </a:p>
            </p:txBody>
          </p:sp>
        </mc:Fallback>
      </mc:AlternateContent>
    </p:spTree>
    <p:extLst>
      <p:ext uri="{BB962C8B-B14F-4D97-AF65-F5344CB8AC3E}">
        <p14:creationId xmlns:p14="http://schemas.microsoft.com/office/powerpoint/2010/main" val="13019553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Syringes and safety boxes…..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1 safety box can hold 100 used syringes and needles </a:t>
                </a:r>
              </a:p>
              <a:p>
                <a14:m>
                  <m:oMath xmlns:m="http://schemas.openxmlformats.org/officeDocument/2006/math">
                    <m:f>
                      <m:fPr>
                        <m:ctrlPr>
                          <a:rPr lang="en-US" i="1">
                            <a:latin typeface="Cambria Math" panose="02040503050406030204" pitchFamily="18" charset="0"/>
                          </a:rPr>
                        </m:ctrlPr>
                      </m:fPr>
                      <m:num>
                        <m:r>
                          <m:rPr>
                            <m:nor/>
                          </m:rPr>
                          <a:rPr lang="en-US" dirty="0"/>
                          <m:t>4,995</m:t>
                        </m:r>
                      </m:num>
                      <m:den>
                        <m:r>
                          <a:rPr lang="en-US" b="0" i="1">
                            <a:latin typeface="Cambria Math" panose="02040503050406030204" pitchFamily="18" charset="0"/>
                          </a:rPr>
                          <m:t>100</m:t>
                        </m:r>
                      </m:den>
                    </m:f>
                    <m:r>
                      <a:rPr lang="en-US" i="1">
                        <a:latin typeface="Cambria Math" panose="02040503050406030204" pitchFamily="18" charset="0"/>
                      </a:rPr>
                      <m:t>=</m:t>
                    </m:r>
                    <m:r>
                      <a:rPr lang="en-US" b="0" i="1" smtClean="0">
                        <a:latin typeface="Cambria Math" panose="02040503050406030204" pitchFamily="18" charset="0"/>
                      </a:rPr>
                      <m:t>49.95 </m:t>
                    </m:r>
                    <m:r>
                      <a:rPr lang="en-US" b="0" i="1" smtClean="0">
                        <a:latin typeface="Cambria Math" panose="02040503050406030204" pitchFamily="18" charset="0"/>
                      </a:rPr>
                      <m:t>𝑎𝑝𝑝𝑟𝑜𝑥</m:t>
                    </m:r>
                    <m:r>
                      <a:rPr lang="en-US" b="0" i="1" smtClean="0">
                        <a:latin typeface="Cambria Math" panose="02040503050406030204" pitchFamily="18" charset="0"/>
                      </a:rPr>
                      <m:t>. 50 </m:t>
                    </m:r>
                    <m:r>
                      <a:rPr lang="en-US" b="0" i="1" smtClean="0">
                        <a:latin typeface="Cambria Math" panose="02040503050406030204" pitchFamily="18" charset="0"/>
                      </a:rPr>
                      <m:t>𝑠𝑎𝑓𝑒𝑡𝑦</m:t>
                    </m:r>
                    <m:r>
                      <a:rPr lang="en-US" b="0" i="1" smtClean="0">
                        <a:latin typeface="Cambria Math" panose="02040503050406030204" pitchFamily="18" charset="0"/>
                      </a:rPr>
                      <m:t> </m:t>
                    </m:r>
                    <m:r>
                      <a:rPr lang="en-US" b="0" i="1" smtClean="0">
                        <a:latin typeface="Cambria Math" panose="02040503050406030204" pitchFamily="18" charset="0"/>
                      </a:rPr>
                      <m:t>𝑏𝑜𝑥𝑒𝑠</m:t>
                    </m:r>
                  </m:oMath>
                </a14:m>
                <a:endParaRPr lang="en-US" dirty="0"/>
              </a:p>
              <a:p>
                <a:r>
                  <a:rPr lang="en-US" dirty="0"/>
                  <a:t>Plus 10% wastage rate</a:t>
                </a:r>
              </a:p>
              <a:p>
                <a:r>
                  <a:rPr lang="en-US" dirty="0"/>
                  <a:t>50*1.11 = 55.6 approx. 56.</a:t>
                </a:r>
              </a:p>
              <a:p>
                <a:r>
                  <a:rPr lang="en-US" dirty="0"/>
                  <a:t>Safety boxes required are 56 pieces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04" t="-1752"/>
                </a:stretch>
              </a:blipFill>
            </p:spPr>
            <p:txBody>
              <a:bodyPr/>
              <a:lstStyle/>
              <a:p>
                <a:r>
                  <a:rPr lang="en-US">
                    <a:noFill/>
                  </a:rPr>
                  <a:t> </a:t>
                </a:r>
              </a:p>
            </p:txBody>
          </p:sp>
        </mc:Fallback>
      </mc:AlternateContent>
    </p:spTree>
    <p:extLst>
      <p:ext uri="{BB962C8B-B14F-4D97-AF65-F5344CB8AC3E}">
        <p14:creationId xmlns:p14="http://schemas.microsoft.com/office/powerpoint/2010/main" val="1005992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774825" y="779569"/>
            <a:ext cx="8742460" cy="5926031"/>
          </a:xfrm>
        </p:spPr>
        <p:txBody>
          <a:bodyPr>
            <a:noAutofit/>
          </a:bodyPr>
          <a:lstStyle/>
          <a:p>
            <a:r>
              <a:rPr lang="en-US" sz="2400" dirty="0"/>
              <a:t>Tanzania has a population of 14.88 million women ages 15 years and older who are at risk of developing cervical cancer. </a:t>
            </a:r>
          </a:p>
          <a:p>
            <a:r>
              <a:rPr lang="en-US" sz="2400" dirty="0"/>
              <a:t>Current estimates indicate that every year 7304 women are diagnosed with cervical cancer and 4216 (58%) die from the disease. </a:t>
            </a:r>
          </a:p>
          <a:p>
            <a:r>
              <a:rPr lang="en-US" sz="2400" dirty="0"/>
              <a:t>Cervical cancer ranks as the 1st most frequent cancer among women in Tanzania and the 1st most frequent cancer among women between 15 and 44 years of age. </a:t>
            </a:r>
          </a:p>
          <a:p>
            <a:r>
              <a:rPr lang="en-US" sz="2400" dirty="0"/>
              <a:t>About 3.3% of women in the general population are estimated to harbor cervical HPV-16/18 infection at a given time, and 68% of invasive cervical cancers are attributed to HPVs 16 or 18</a:t>
            </a:r>
            <a:r>
              <a:rPr lang="en-US" sz="2400" baseline="30000" dirty="0"/>
              <a:t>1</a:t>
            </a:r>
            <a:endParaRPr lang="en-US" sz="2400" dirty="0"/>
          </a:p>
        </p:txBody>
      </p:sp>
      <p:sp>
        <p:nvSpPr>
          <p:cNvPr id="4" name="Title 3"/>
          <p:cNvSpPr txBox="1">
            <a:spLocks/>
          </p:cNvSpPr>
          <p:nvPr/>
        </p:nvSpPr>
        <p:spPr>
          <a:xfrm>
            <a:off x="2664619" y="78235"/>
            <a:ext cx="6934200" cy="584775"/>
          </a:xfrm>
          <a:prstGeom prst="rect">
            <a:avLst/>
          </a:prstGeom>
          <a:solidFill>
            <a:srgbClr val="00B050"/>
          </a:solid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200" b="1" dirty="0"/>
              <a:t>Burden of  Cervical cancer </a:t>
            </a:r>
            <a:r>
              <a:rPr lang="en-GB" sz="3200" b="1" dirty="0" err="1"/>
              <a:t>Cont</a:t>
            </a:r>
            <a:r>
              <a:rPr lang="en-GB" sz="3200" b="1" dirty="0"/>
              <a:t> </a:t>
            </a:r>
            <a:endParaRPr lang="en-US" sz="3200" b="1"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1101725" cy="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9644537" y="37757"/>
            <a:ext cx="872748" cy="680170"/>
          </a:xfrm>
          <a:prstGeom prst="rect">
            <a:avLst/>
          </a:prstGeom>
        </p:spPr>
      </p:pic>
    </p:spTree>
    <p:extLst>
      <p:ext uri="{BB962C8B-B14F-4D97-AF65-F5344CB8AC3E}">
        <p14:creationId xmlns:p14="http://schemas.microsoft.com/office/powerpoint/2010/main" val="29481076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Forecasting……….</a:t>
            </a:r>
          </a:p>
        </p:txBody>
      </p:sp>
      <p:sp>
        <p:nvSpPr>
          <p:cNvPr id="3" name="Content Placeholder 2"/>
          <p:cNvSpPr>
            <a:spLocks noGrp="1"/>
          </p:cNvSpPr>
          <p:nvPr>
            <p:ph idx="1"/>
          </p:nvPr>
        </p:nvSpPr>
        <p:spPr/>
        <p:txBody>
          <a:bodyPr/>
          <a:lstStyle/>
          <a:p>
            <a:r>
              <a:rPr lang="en-US" dirty="0"/>
              <a:t>3-6 months after introduction of the vaccine in the routine immunization the consumption can be reviewed at the health facility level and consumption method used in the computation of the quantity of vaccines to be ordered.</a:t>
            </a:r>
          </a:p>
          <a:p>
            <a:endParaRPr lang="en-US" dirty="0"/>
          </a:p>
        </p:txBody>
      </p:sp>
    </p:spTree>
    <p:extLst>
      <p:ext uri="{BB962C8B-B14F-4D97-AF65-F5344CB8AC3E}">
        <p14:creationId xmlns:p14="http://schemas.microsoft.com/office/powerpoint/2010/main" val="34028358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548680"/>
          </a:xfrm>
        </p:spPr>
        <p:txBody>
          <a:bodyPr>
            <a:normAutofit fontScale="90000"/>
          </a:bodyPr>
          <a:lstStyle/>
          <a:p>
            <a:r>
              <a:rPr lang="en-GB" dirty="0">
                <a:solidFill>
                  <a:srgbClr val="002060"/>
                </a:solidFill>
                <a:latin typeface="Gill Sans MT" panose="020B0502020104020203" pitchFamily="34" charset="0"/>
              </a:rPr>
              <a:t>HPV</a:t>
            </a:r>
            <a:r>
              <a:rPr lang="en-GB" dirty="0">
                <a:solidFill>
                  <a:srgbClr val="002060"/>
                </a:solidFill>
                <a:latin typeface="Gill Sans MT" panose="020B0502020104020203" pitchFamily="34" charset="0"/>
                <a:ea typeface="+mj-ea"/>
              </a:rPr>
              <a:t> Key messages </a:t>
            </a:r>
            <a:endParaRPr lang="en-US" dirty="0"/>
          </a:p>
        </p:txBody>
      </p:sp>
      <p:sp>
        <p:nvSpPr>
          <p:cNvPr id="3" name="Content Placeholder 2"/>
          <p:cNvSpPr>
            <a:spLocks noGrp="1"/>
          </p:cNvSpPr>
          <p:nvPr>
            <p:ph idx="1"/>
          </p:nvPr>
        </p:nvSpPr>
        <p:spPr>
          <a:xfrm>
            <a:off x="1981200" y="685800"/>
            <a:ext cx="8229600" cy="6172200"/>
          </a:xfrm>
        </p:spPr>
        <p:txBody>
          <a:bodyPr>
            <a:noAutofit/>
          </a:bodyPr>
          <a:lstStyle/>
          <a:p>
            <a:pPr>
              <a:spcBef>
                <a:spcPts val="600"/>
              </a:spcBef>
              <a:spcAft>
                <a:spcPts val="600"/>
              </a:spcAft>
            </a:pPr>
            <a:r>
              <a:rPr lang="en-US" altLang="zh-CN" dirty="0">
                <a:latin typeface="Gill Sans MT" pitchFamily="34" charset="0"/>
                <a:ea typeface="SimSun" pitchFamily="2" charset="-122"/>
              </a:rPr>
              <a:t>HPV is a liquid, injectable formulation</a:t>
            </a:r>
          </a:p>
          <a:p>
            <a:pPr>
              <a:spcBef>
                <a:spcPts val="600"/>
              </a:spcBef>
              <a:spcAft>
                <a:spcPts val="600"/>
              </a:spcAft>
            </a:pPr>
            <a:r>
              <a:rPr lang="en-US" altLang="zh-CN" dirty="0">
                <a:latin typeface="Gill Sans MT" pitchFamily="34" charset="0"/>
                <a:ea typeface="SimSun" pitchFamily="2" charset="-122"/>
              </a:rPr>
              <a:t>Store vaccines between +2⁰C and +8⁰C, never freeze</a:t>
            </a:r>
          </a:p>
          <a:p>
            <a:pPr>
              <a:spcBef>
                <a:spcPts val="600"/>
              </a:spcBef>
              <a:spcAft>
                <a:spcPts val="600"/>
              </a:spcAft>
            </a:pPr>
            <a:r>
              <a:rPr lang="en-US" dirty="0">
                <a:latin typeface="Gill Sans MT" pitchFamily="34" charset="0"/>
                <a:ea typeface="SimSun" pitchFamily="2" charset="-122"/>
              </a:rPr>
              <a:t>HPV vaccines SHOULD NOT BE FROZEN as they are exceptionally sensitive to temperatures lower than +2°C and lose efficacy if frozen</a:t>
            </a:r>
          </a:p>
          <a:p>
            <a:pPr>
              <a:spcBef>
                <a:spcPts val="600"/>
              </a:spcBef>
              <a:spcAft>
                <a:spcPts val="600"/>
              </a:spcAft>
            </a:pPr>
            <a:r>
              <a:rPr lang="en-US" dirty="0"/>
              <a:t>HPV vaccines are sensitive to light and should be stored in safe place</a:t>
            </a:r>
            <a:r>
              <a:rPr lang="en-US" b="1" dirty="0"/>
              <a:t>.</a:t>
            </a:r>
            <a:endParaRPr lang="en-US" altLang="zh-CN" dirty="0">
              <a:latin typeface="Gill Sans MT" pitchFamily="34" charset="0"/>
              <a:ea typeface="SimSun" pitchFamily="2" charset="-122"/>
            </a:endParaRPr>
          </a:p>
          <a:p>
            <a:pPr>
              <a:spcBef>
                <a:spcPts val="1200"/>
              </a:spcBef>
              <a:spcAft>
                <a:spcPts val="600"/>
              </a:spcAft>
            </a:pPr>
            <a:r>
              <a:rPr lang="en-US" altLang="zh-CN" dirty="0">
                <a:latin typeface="Gill Sans MT" pitchFamily="34" charset="0"/>
                <a:ea typeface="SimSun" pitchFamily="2" charset="-122"/>
              </a:rPr>
              <a:t>Vaccine comes in</a:t>
            </a:r>
            <a:r>
              <a:rPr lang="en-US" altLang="en-US" dirty="0">
                <a:latin typeface="Gill Sans MT" pitchFamily="34" charset="0"/>
                <a:ea typeface="SimSun" pitchFamily="2" charset="-122"/>
              </a:rPr>
              <a:t>: 1-dose vial</a:t>
            </a:r>
          </a:p>
          <a:p>
            <a:pPr>
              <a:spcBef>
                <a:spcPts val="1200"/>
              </a:spcBef>
              <a:spcAft>
                <a:spcPts val="600"/>
              </a:spcAft>
            </a:pPr>
            <a:r>
              <a:rPr lang="en-US" dirty="0"/>
              <a:t>Use cool water packs  for transportation of the vaccine.</a:t>
            </a:r>
            <a:endParaRPr lang="en-US" altLang="en-US" dirty="0">
              <a:latin typeface="Gill Sans MT" pitchFamily="34" charset="0"/>
              <a:ea typeface="SimSun" pitchFamily="2" charset="-122"/>
            </a:endParaRPr>
          </a:p>
          <a:p>
            <a:pPr>
              <a:spcBef>
                <a:spcPts val="600"/>
              </a:spcBef>
              <a:spcAft>
                <a:spcPts val="600"/>
              </a:spcAft>
            </a:pPr>
            <a:r>
              <a:rPr lang="en-US" altLang="zh-CN" dirty="0">
                <a:latin typeface="Gill Sans MT" pitchFamily="34" charset="0"/>
                <a:ea typeface="SimSun" pitchFamily="2" charset="-122"/>
              </a:rPr>
              <a:t>Keep vaccines with early expiration dates in the front of the refrigerator and use first</a:t>
            </a:r>
          </a:p>
          <a:p>
            <a:endParaRPr lang="en-US" dirty="0"/>
          </a:p>
        </p:txBody>
      </p:sp>
    </p:spTree>
    <p:extLst>
      <p:ext uri="{BB962C8B-B14F-4D97-AF65-F5344CB8AC3E}">
        <p14:creationId xmlns:p14="http://schemas.microsoft.com/office/powerpoint/2010/main" val="7936957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kern="0" dirty="0">
                <a:solidFill>
                  <a:srgbClr val="002060"/>
                </a:solidFill>
                <a:latin typeface="+mj-lt"/>
                <a:ea typeface="+mj-ea"/>
                <a:cs typeface="+mj-cs"/>
              </a:rPr>
              <a:t>IPV is freeze sensitive</a:t>
            </a:r>
            <a:br>
              <a:rPr lang="en-US" b="1" kern="0" dirty="0">
                <a:solidFill>
                  <a:srgbClr val="002060"/>
                </a:solidFill>
                <a:latin typeface="+mj-lt"/>
                <a:ea typeface="+mj-ea"/>
                <a:cs typeface="+mj-cs"/>
              </a:rPr>
            </a:br>
            <a:endParaRPr lang="en-US" dirty="0"/>
          </a:p>
        </p:txBody>
      </p:sp>
      <p:sp>
        <p:nvSpPr>
          <p:cNvPr id="3" name="Content Placeholder 2"/>
          <p:cNvSpPr>
            <a:spLocks noGrp="1"/>
          </p:cNvSpPr>
          <p:nvPr>
            <p:ph idx="1"/>
          </p:nvPr>
        </p:nvSpPr>
        <p:spPr/>
        <p:txBody>
          <a:bodyPr>
            <a:noAutofit/>
          </a:bodyPr>
          <a:lstStyle/>
          <a:p>
            <a:pPr>
              <a:spcBef>
                <a:spcPts val="1200"/>
              </a:spcBef>
            </a:pPr>
            <a:r>
              <a:rPr lang="en-US" altLang="en-US" b="1" dirty="0">
                <a:latin typeface="Gill Sans MT" pitchFamily="34" charset="0"/>
              </a:rPr>
              <a:t>IPV is freeze sensitive vaccine (unlike OPV)</a:t>
            </a:r>
          </a:p>
          <a:p>
            <a:pPr lvl="1"/>
            <a:r>
              <a:rPr lang="en-US" altLang="en-US" sz="3200" dirty="0">
                <a:latin typeface="Gill Sans MT" pitchFamily="34" charset="0"/>
                <a:ea typeface="MS PGothic" pitchFamily="34" charset="-128"/>
              </a:rPr>
              <a:t>the “shake test” is </a:t>
            </a:r>
            <a:r>
              <a:rPr lang="en-US" altLang="en-US" sz="3200" u="sng" dirty="0">
                <a:latin typeface="Gill Sans MT" pitchFamily="34" charset="0"/>
                <a:ea typeface="MS PGothic" pitchFamily="34" charset="-128"/>
              </a:rPr>
              <a:t>not </a:t>
            </a:r>
            <a:r>
              <a:rPr lang="en-US" altLang="en-US" sz="3200" dirty="0">
                <a:latin typeface="Gill Sans MT" pitchFamily="34" charset="0"/>
                <a:ea typeface="MS PGothic" pitchFamily="34" charset="-128"/>
              </a:rPr>
              <a:t>effective in determining whether IPV has been frozen (Because it does not contain an aluminum adjuvant).</a:t>
            </a:r>
          </a:p>
          <a:p>
            <a:pPr lvl="1"/>
            <a:r>
              <a:rPr lang="en-US" altLang="en-US" sz="3200" dirty="0">
                <a:latin typeface="Gill Sans MT" pitchFamily="34" charset="0"/>
                <a:ea typeface="MS PGothic" pitchFamily="34" charset="-128"/>
              </a:rPr>
              <a:t>Therefore it is very important that if there is </a:t>
            </a:r>
            <a:r>
              <a:rPr lang="en-US" altLang="en-US" sz="3200" u="sng" dirty="0">
                <a:latin typeface="Gill Sans MT" pitchFamily="34" charset="0"/>
                <a:ea typeface="MS PGothic" pitchFamily="34" charset="-128"/>
              </a:rPr>
              <a:t>any</a:t>
            </a:r>
            <a:r>
              <a:rPr lang="en-US" altLang="en-US" sz="3200" dirty="0">
                <a:latin typeface="Gill Sans MT" pitchFamily="34" charset="0"/>
                <a:ea typeface="MS PGothic" pitchFamily="34" charset="-128"/>
              </a:rPr>
              <a:t> suspicion that IPV has been frozen, the vial </a:t>
            </a:r>
            <a:r>
              <a:rPr lang="en-US" altLang="en-US" sz="3200" u="sng" dirty="0">
                <a:latin typeface="Gill Sans MT" pitchFamily="34" charset="0"/>
                <a:ea typeface="MS PGothic" pitchFamily="34" charset="-128"/>
              </a:rPr>
              <a:t>must</a:t>
            </a:r>
            <a:r>
              <a:rPr lang="en-US" altLang="en-US" sz="3200" dirty="0">
                <a:latin typeface="Gill Sans MT" pitchFamily="34" charset="0"/>
                <a:ea typeface="MS PGothic" pitchFamily="34" charset="-128"/>
              </a:rPr>
              <a:t> be discarded</a:t>
            </a:r>
          </a:p>
          <a:p>
            <a:endParaRPr lang="en-US" dirty="0"/>
          </a:p>
        </p:txBody>
      </p:sp>
    </p:spTree>
    <p:extLst>
      <p:ext uri="{BB962C8B-B14F-4D97-AF65-F5344CB8AC3E}">
        <p14:creationId xmlns:p14="http://schemas.microsoft.com/office/powerpoint/2010/main" val="33182214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a:solidFill>
                  <a:srgbClr val="002060"/>
                </a:solidFill>
                <a:latin typeface="Arial" pitchFamily="34" charset="0"/>
              </a:rPr>
              <a:t>How do you store IPV vaccine?</a:t>
            </a:r>
            <a:endParaRPr lang="en-US" dirty="0"/>
          </a:p>
        </p:txBody>
      </p:sp>
      <p:sp>
        <p:nvSpPr>
          <p:cNvPr id="3" name="Content Placeholder 2"/>
          <p:cNvSpPr>
            <a:spLocks noGrp="1"/>
          </p:cNvSpPr>
          <p:nvPr>
            <p:ph sz="half" idx="1"/>
          </p:nvPr>
        </p:nvSpPr>
        <p:spPr/>
        <p:txBody>
          <a:bodyPr>
            <a:normAutofit/>
          </a:bodyPr>
          <a:lstStyle/>
          <a:p>
            <a:r>
              <a:rPr lang="en-GB" altLang="en-US" dirty="0"/>
              <a:t>Store IPV in a refrigerator, between </a:t>
            </a:r>
            <a:r>
              <a:rPr lang="en-US" altLang="en-US" dirty="0"/>
              <a:t>+2</a:t>
            </a:r>
            <a:r>
              <a:rPr lang="en-US" altLang="en-US" dirty="0">
                <a:latin typeface="Calibri" pitchFamily="34" charset="0"/>
              </a:rPr>
              <a:t>⁰</a:t>
            </a:r>
            <a:r>
              <a:rPr lang="en-US" altLang="en-US" dirty="0"/>
              <a:t>C and +8</a:t>
            </a:r>
            <a:r>
              <a:rPr lang="en-US" altLang="en-US" dirty="0">
                <a:latin typeface="Calibri" pitchFamily="34" charset="0"/>
              </a:rPr>
              <a:t>⁰</a:t>
            </a:r>
            <a:r>
              <a:rPr lang="en-US" altLang="en-US" dirty="0"/>
              <a:t>C</a:t>
            </a:r>
          </a:p>
          <a:p>
            <a:r>
              <a:rPr lang="en-US" altLang="en-US" dirty="0"/>
              <a:t>Do not open the door frequently (no more than 3x/day)</a:t>
            </a:r>
          </a:p>
          <a:p>
            <a:r>
              <a:rPr lang="en-US" altLang="en-US" dirty="0"/>
              <a:t>Monitor and </a:t>
            </a:r>
            <a:r>
              <a:rPr lang="en-US" altLang="en-US" b="1" dirty="0"/>
              <a:t>record</a:t>
            </a:r>
            <a:r>
              <a:rPr lang="en-US" altLang="en-US" dirty="0"/>
              <a:t> the fridge temperature twice daily</a:t>
            </a:r>
            <a:endParaRPr lang="en-US" altLang="en-US" dirty="0">
              <a:solidFill>
                <a:srgbClr val="FF0000"/>
              </a:solidFill>
            </a:endParaRPr>
          </a:p>
          <a:p>
            <a:r>
              <a:rPr lang="en-US" altLang="en-US" b="1" dirty="0"/>
              <a:t>Do not put IPV in the freezer </a:t>
            </a:r>
            <a:endParaRPr lang="en-GB" altLang="en-US" b="1" dirty="0"/>
          </a:p>
          <a:p>
            <a:endParaRPr lang="fr-FR" altLang="en-US" dirty="0"/>
          </a:p>
          <a:p>
            <a:endParaRPr lang="en-US" dirty="0"/>
          </a:p>
        </p:txBody>
      </p:sp>
      <p:sp>
        <p:nvSpPr>
          <p:cNvPr id="4" name="Content Placeholder 3"/>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39404500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a:solidFill>
                  <a:srgbClr val="002060"/>
                </a:solidFill>
              </a:rPr>
              <a:t>Best practices for storing IPV</a:t>
            </a:r>
            <a:br>
              <a:rPr lang="en-US" altLang="en-US" b="1" dirty="0">
                <a:solidFill>
                  <a:srgbClr val="002060"/>
                </a:solidFill>
              </a:rPr>
            </a:br>
            <a:endParaRPr lang="en-US" dirty="0"/>
          </a:p>
        </p:txBody>
      </p:sp>
      <p:sp>
        <p:nvSpPr>
          <p:cNvPr id="3" name="Content Placeholder 2"/>
          <p:cNvSpPr>
            <a:spLocks noGrp="1"/>
          </p:cNvSpPr>
          <p:nvPr>
            <p:ph idx="1"/>
          </p:nvPr>
        </p:nvSpPr>
        <p:spPr>
          <a:xfrm>
            <a:off x="1981200" y="1066800"/>
            <a:ext cx="8229600" cy="5562600"/>
          </a:xfrm>
        </p:spPr>
        <p:txBody>
          <a:bodyPr>
            <a:normAutofit/>
          </a:bodyPr>
          <a:lstStyle/>
          <a:p>
            <a:pPr>
              <a:spcBef>
                <a:spcPct val="0"/>
              </a:spcBef>
              <a:spcAft>
                <a:spcPts val="1200"/>
              </a:spcAft>
            </a:pPr>
            <a:r>
              <a:rPr lang="en-US" altLang="en-US" dirty="0"/>
              <a:t>Maintain the boxes in a neat row</a:t>
            </a:r>
          </a:p>
          <a:p>
            <a:pPr>
              <a:spcBef>
                <a:spcPct val="0"/>
              </a:spcBef>
              <a:spcAft>
                <a:spcPts val="1200"/>
              </a:spcAft>
            </a:pPr>
            <a:r>
              <a:rPr lang="en-US" altLang="en-US" dirty="0"/>
              <a:t>Keep around 2 cm of space between rows for circulation of air</a:t>
            </a:r>
          </a:p>
          <a:p>
            <a:pPr>
              <a:spcBef>
                <a:spcPct val="0"/>
              </a:spcBef>
              <a:spcAft>
                <a:spcPts val="1200"/>
              </a:spcAft>
            </a:pPr>
            <a:r>
              <a:rPr lang="en-US" altLang="en-US" dirty="0"/>
              <a:t>In front-opening refrigerators store IPV and other freeze-sensitive vaccines on the center shelves.</a:t>
            </a:r>
          </a:p>
          <a:p>
            <a:pPr>
              <a:spcBef>
                <a:spcPct val="0"/>
              </a:spcBef>
              <a:spcAft>
                <a:spcPts val="1200"/>
              </a:spcAft>
            </a:pPr>
            <a:r>
              <a:rPr lang="en-US" altLang="en-US" dirty="0"/>
              <a:t>In top-opening refrigerators, store IPV and other freeze-sensitive vaccines on the upper shelves</a:t>
            </a:r>
          </a:p>
          <a:p>
            <a:pPr>
              <a:spcBef>
                <a:spcPct val="0"/>
              </a:spcBef>
              <a:spcAft>
                <a:spcPts val="1200"/>
              </a:spcAft>
            </a:pPr>
            <a:r>
              <a:rPr lang="en-US" dirty="0"/>
              <a:t>During packing, use cooled water pack </a:t>
            </a:r>
            <a:r>
              <a:rPr lang="en-US" altLang="en-US" dirty="0"/>
              <a:t>in the cold boxes and vaccine carriers. </a:t>
            </a:r>
          </a:p>
          <a:p>
            <a:pPr>
              <a:spcBef>
                <a:spcPct val="0"/>
              </a:spcBef>
              <a:spcAft>
                <a:spcPts val="1200"/>
              </a:spcAft>
            </a:pPr>
            <a:endParaRPr lang="en-US" dirty="0"/>
          </a:p>
        </p:txBody>
      </p:sp>
    </p:spTree>
    <p:extLst>
      <p:ext uri="{BB962C8B-B14F-4D97-AF65-F5344CB8AC3E}">
        <p14:creationId xmlns:p14="http://schemas.microsoft.com/office/powerpoint/2010/main" val="29286011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a:bodyPr>
          <a:lstStyle/>
          <a:p>
            <a:r>
              <a:rPr lang="en-US" b="1" dirty="0"/>
              <a:t>Use of IPV during outreach</a:t>
            </a:r>
            <a:endParaRPr lang="en-US" dirty="0"/>
          </a:p>
        </p:txBody>
      </p:sp>
      <p:sp>
        <p:nvSpPr>
          <p:cNvPr id="3" name="Content Placeholder 2"/>
          <p:cNvSpPr>
            <a:spLocks noGrp="1"/>
          </p:cNvSpPr>
          <p:nvPr>
            <p:ph idx="1"/>
          </p:nvPr>
        </p:nvSpPr>
        <p:spPr>
          <a:xfrm>
            <a:off x="1981200" y="990600"/>
            <a:ext cx="8229600" cy="5715000"/>
          </a:xfrm>
        </p:spPr>
        <p:txBody>
          <a:bodyPr>
            <a:normAutofit fontScale="25000" lnSpcReduction="20000"/>
          </a:bodyPr>
          <a:lstStyle/>
          <a:p>
            <a:r>
              <a:rPr lang="en-US" dirty="0"/>
              <a:t> </a:t>
            </a:r>
            <a:r>
              <a:rPr lang="en-US" sz="12800" dirty="0"/>
              <a:t>IPV can be used during outreach.</a:t>
            </a:r>
          </a:p>
          <a:p>
            <a:pPr marL="0" indent="0">
              <a:buNone/>
            </a:pPr>
            <a:r>
              <a:rPr lang="en-US" sz="12800" dirty="0"/>
              <a:t> </a:t>
            </a:r>
          </a:p>
          <a:p>
            <a:r>
              <a:rPr lang="en-US" sz="12800" dirty="0"/>
              <a:t>Provided that vaccines meet the below criteria, keep opened multi-dose vials for up to 28 days</a:t>
            </a:r>
          </a:p>
          <a:p>
            <a:pPr lvl="1">
              <a:buFontTx/>
              <a:buChar char="-"/>
            </a:pPr>
            <a:r>
              <a:rPr lang="en-US" sz="12800" dirty="0"/>
              <a:t>Should be protected from freezing and sunlight </a:t>
            </a:r>
          </a:p>
          <a:p>
            <a:pPr lvl="1">
              <a:buFontTx/>
              <a:buChar char="-"/>
            </a:pPr>
            <a:r>
              <a:rPr lang="en-US" sz="12800" dirty="0"/>
              <a:t>The expiry date of the vaccine has not passed </a:t>
            </a:r>
          </a:p>
          <a:p>
            <a:pPr lvl="1">
              <a:buFontTx/>
              <a:buChar char="-"/>
            </a:pPr>
            <a:r>
              <a:rPr lang="en-US" sz="12800" dirty="0"/>
              <a:t>The vaccine stored at WHO- or manufacturer-recommended temperatures</a:t>
            </a:r>
            <a:r>
              <a:rPr lang="en-US" sz="12800" b="1" dirty="0"/>
              <a:t>.</a:t>
            </a:r>
          </a:p>
          <a:p>
            <a:pPr lvl="1">
              <a:buFontTx/>
              <a:buChar char="-"/>
            </a:pPr>
            <a:r>
              <a:rPr lang="en-US" sz="12800" dirty="0"/>
              <a:t>VVM not reached its discard point  </a:t>
            </a:r>
          </a:p>
          <a:p>
            <a:pPr lvl="1">
              <a:buFontTx/>
              <a:buChar char="-"/>
            </a:pPr>
            <a:endParaRPr lang="en-US" sz="9800" b="1" dirty="0"/>
          </a:p>
          <a:p>
            <a:pPr marL="0" indent="0">
              <a:buNone/>
            </a:pPr>
            <a:r>
              <a:rPr lang="en-US" sz="9800" dirty="0"/>
              <a:t> </a:t>
            </a:r>
          </a:p>
          <a:p>
            <a:pPr marL="0" indent="0">
              <a:buNone/>
            </a:pPr>
            <a:r>
              <a:rPr lang="en-US" sz="9800" b="1" dirty="0"/>
              <a:t> </a:t>
            </a:r>
            <a:endParaRPr lang="en-US" sz="9800" dirty="0"/>
          </a:p>
        </p:txBody>
      </p:sp>
    </p:spTree>
    <p:extLst>
      <p:ext uri="{BB962C8B-B14F-4D97-AF65-F5344CB8AC3E}">
        <p14:creationId xmlns:p14="http://schemas.microsoft.com/office/powerpoint/2010/main" val="36081905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Outreach ……2</a:t>
            </a:r>
            <a:endParaRPr lang="en-US" dirty="0"/>
          </a:p>
        </p:txBody>
      </p:sp>
      <p:sp>
        <p:nvSpPr>
          <p:cNvPr id="3" name="Content Placeholder 2"/>
          <p:cNvSpPr>
            <a:spLocks noGrp="1"/>
          </p:cNvSpPr>
          <p:nvPr>
            <p:ph idx="1"/>
          </p:nvPr>
        </p:nvSpPr>
        <p:spPr/>
        <p:txBody>
          <a:bodyPr>
            <a:normAutofit/>
          </a:bodyPr>
          <a:lstStyle/>
          <a:p>
            <a:pPr>
              <a:buFontTx/>
              <a:buChar char="-"/>
            </a:pPr>
            <a:r>
              <a:rPr lang="en-US" dirty="0"/>
              <a:t>The vaccine is currently prequalified by WHO. </a:t>
            </a:r>
          </a:p>
          <a:p>
            <a:pPr>
              <a:buFontTx/>
              <a:buChar char="-"/>
            </a:pPr>
            <a:r>
              <a:rPr lang="en-US" dirty="0"/>
              <a:t>The vaccine is approved for use for up to 28 days after opening the vial, as determined by WHO. </a:t>
            </a:r>
          </a:p>
          <a:p>
            <a:endParaRPr lang="en-US" dirty="0"/>
          </a:p>
        </p:txBody>
      </p:sp>
    </p:spTree>
    <p:extLst>
      <p:ext uri="{BB962C8B-B14F-4D97-AF65-F5344CB8AC3E}">
        <p14:creationId xmlns:p14="http://schemas.microsoft.com/office/powerpoint/2010/main" val="28878531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Forecast and quantification for IPV vaccine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HPV vaccine is packed in single dose vial.</a:t>
                </a:r>
              </a:p>
              <a:p>
                <a:r>
                  <a:rPr lang="en-US" dirty="0"/>
                  <a:t>Wastage rate is 10%.</a:t>
                </a:r>
              </a:p>
              <a:p>
                <a14:m>
                  <m:oMath xmlns:m="http://schemas.openxmlformats.org/officeDocument/2006/math">
                    <m:r>
                      <a:rPr lang="en-US" i="1">
                        <a:latin typeface="Cambria Math" panose="02040503050406030204" pitchFamily="18" charset="0"/>
                      </a:rPr>
                      <m:t>𝑊𝑎𝑠𝑡𝑎𝑔𝑒</m:t>
                    </m:r>
                    <m:r>
                      <a:rPr lang="en-US" i="1">
                        <a:latin typeface="Cambria Math" panose="02040503050406030204" pitchFamily="18" charset="0"/>
                      </a:rPr>
                      <m:t> </m:t>
                    </m:r>
                    <m:r>
                      <a:rPr lang="en-US" i="1">
                        <a:latin typeface="Cambria Math" panose="02040503050406030204" pitchFamily="18" charset="0"/>
                      </a:rPr>
                      <m:t>𝑓𝑎𝑐𝑡𝑜𝑟</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100</m:t>
                        </m:r>
                      </m:num>
                      <m:den>
                        <m:r>
                          <a:rPr lang="en-US" i="1">
                            <a:latin typeface="Cambria Math" panose="02040503050406030204" pitchFamily="18" charset="0"/>
                          </a:rPr>
                          <m:t>(100−</m:t>
                        </m:r>
                        <m:r>
                          <a:rPr lang="en-US" i="1">
                            <a:latin typeface="Cambria Math" panose="02040503050406030204" pitchFamily="18" charset="0"/>
                          </a:rPr>
                          <m:t>𝑊𝑎𝑠𝑡𝑎𝑔𝑒</m:t>
                        </m:r>
                        <m:r>
                          <a:rPr lang="en-US" i="1">
                            <a:latin typeface="Cambria Math" panose="02040503050406030204" pitchFamily="18" charset="0"/>
                          </a:rPr>
                          <m:t> </m:t>
                        </m:r>
                        <m:r>
                          <a:rPr lang="en-US" i="1">
                            <a:latin typeface="Cambria Math" panose="02040503050406030204" pitchFamily="18" charset="0"/>
                          </a:rPr>
                          <m:t>𝑅𝑎𝑡𝑒</m:t>
                        </m:r>
                        <m:r>
                          <a:rPr lang="en-US" i="1">
                            <a:latin typeface="Cambria Math" panose="02040503050406030204" pitchFamily="18" charset="0"/>
                          </a:rPr>
                          <m:t>)</m:t>
                        </m:r>
                      </m:den>
                    </m:f>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100</m:t>
                        </m:r>
                      </m:num>
                      <m:den>
                        <m:r>
                          <a:rPr lang="en-US" i="1">
                            <a:latin typeface="Cambria Math" panose="02040503050406030204" pitchFamily="18" charset="0"/>
                          </a:rPr>
                          <m:t>(100−5)</m:t>
                        </m:r>
                      </m:den>
                    </m:f>
                  </m:oMath>
                </a14:m>
                <a:r>
                  <a:rPr lang="en-US" dirty="0"/>
                  <a:t> =1.11</a:t>
                </a:r>
              </a:p>
              <a:p>
                <a14:m>
                  <m:oMath xmlns:m="http://schemas.openxmlformats.org/officeDocument/2006/math">
                    <m:r>
                      <a:rPr lang="en-US" i="1">
                        <a:latin typeface="Cambria Math" panose="02040503050406030204" pitchFamily="18" charset="0"/>
                      </a:rPr>
                      <m:t>𝐻𝑃𝑉</m:t>
                    </m:r>
                    <m:r>
                      <a:rPr lang="en-US" i="1">
                        <a:latin typeface="Cambria Math" panose="02040503050406030204" pitchFamily="18" charset="0"/>
                      </a:rPr>
                      <m:t> </m:t>
                    </m:r>
                    <m:r>
                      <a:rPr lang="en-US" i="1">
                        <a:latin typeface="Cambria Math" panose="02040503050406030204" pitchFamily="18" charset="0"/>
                      </a:rPr>
                      <m:t>𝑉𝑎𝑐𝑐𝑖𝑛𝑒𝑠</m:t>
                    </m:r>
                    <m:r>
                      <a:rPr lang="en-US" i="1">
                        <a:latin typeface="Cambria Math" panose="02040503050406030204" pitchFamily="18" charset="0"/>
                      </a:rPr>
                      <m:t> </m:t>
                    </m:r>
                    <m:r>
                      <a:rPr lang="en-US" i="1">
                        <a:latin typeface="Cambria Math" panose="02040503050406030204" pitchFamily="18" charset="0"/>
                      </a:rPr>
                      <m:t>𝑛𝑒𝑒𝑑𝑒𝑑</m:t>
                    </m:r>
                    <m:r>
                      <a:rPr lang="en-US" i="1">
                        <a:latin typeface="Cambria Math" panose="02040503050406030204" pitchFamily="18" charset="0"/>
                      </a:rPr>
                      <m:t>=</m:t>
                    </m:r>
                    <m:r>
                      <a:rPr lang="en-US" i="1">
                        <a:latin typeface="Cambria Math" panose="02040503050406030204" pitchFamily="18" charset="0"/>
                      </a:rPr>
                      <m:t>𝑇𝑎𝑟𝑔𝑒𝑡</m:t>
                    </m:r>
                    <m:r>
                      <a:rPr lang="en-US" i="1">
                        <a:latin typeface="Cambria Math" panose="02040503050406030204" pitchFamily="18" charset="0"/>
                      </a:rPr>
                      <m:t> </m:t>
                    </m:r>
                    <m:r>
                      <a:rPr lang="en-US" i="1">
                        <a:latin typeface="Cambria Math" panose="02040503050406030204" pitchFamily="18" charset="0"/>
                      </a:rPr>
                      <m:t>𝑝𝑜𝑝𝑢𝑙𝑎𝑡𝑖𝑜𝑛</m:t>
                    </m:r>
                    <m:r>
                      <a:rPr lang="en-US" i="1">
                        <a:latin typeface="Cambria Math" panose="02040503050406030204" pitchFamily="18" charset="0"/>
                      </a:rPr>
                      <m:t>∗</m:t>
                    </m:r>
                    <m:r>
                      <a:rPr lang="en-US" i="1">
                        <a:latin typeface="Cambria Math" panose="02040503050406030204" pitchFamily="18" charset="0"/>
                      </a:rPr>
                      <m:t>𝐶𝑜𝑣𝑒𝑟𝑎𝑔𝑒</m:t>
                    </m:r>
                    <m:r>
                      <a:rPr lang="en-US" i="1">
                        <a:latin typeface="Cambria Math" panose="02040503050406030204" pitchFamily="18" charset="0"/>
                      </a:rPr>
                      <m:t>∗</m:t>
                    </m:r>
                    <m:r>
                      <a:rPr lang="en-US" i="1">
                        <a:latin typeface="Cambria Math" panose="02040503050406030204" pitchFamily="18" charset="0"/>
                      </a:rPr>
                      <m:t>𝑁𝑢𝑚𝑏𝑒𝑟</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𝑑𝑜𝑠𝑒𝑠</m:t>
                    </m:r>
                    <m:r>
                      <a:rPr lang="en-US" i="1">
                        <a:latin typeface="Cambria Math" panose="02040503050406030204" pitchFamily="18" charset="0"/>
                      </a:rPr>
                      <m:t> </m:t>
                    </m:r>
                    <m:r>
                      <a:rPr lang="en-US" i="1">
                        <a:latin typeface="Cambria Math" panose="02040503050406030204" pitchFamily="18" charset="0"/>
                      </a:rPr>
                      <m:t>𝑝𝑒𝑟</m:t>
                    </m:r>
                    <m:r>
                      <a:rPr lang="en-US" i="1">
                        <a:latin typeface="Cambria Math" panose="02040503050406030204" pitchFamily="18" charset="0"/>
                      </a:rPr>
                      <m:t> </m:t>
                    </m:r>
                    <m:r>
                      <a:rPr lang="en-US" i="1">
                        <a:latin typeface="Cambria Math" panose="02040503050406030204" pitchFamily="18" charset="0"/>
                      </a:rPr>
                      <m:t>𝑠𝑐h𝑒𝑑𝑢𝑙𝑒</m:t>
                    </m:r>
                  </m:oMath>
                </a14:m>
                <a:r>
                  <a:rPr lang="en-US" dirty="0"/>
                  <a:t>* 1.11</a:t>
                </a:r>
              </a:p>
              <a:p>
                <a:r>
                  <a:rPr lang="en-US" dirty="0"/>
                  <a:t>For example, if the target population for the under one year old for district is 2000 and aim to reach 90% coverage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b="-700"/>
                </a:stretch>
              </a:blipFill>
            </p:spPr>
            <p:txBody>
              <a:bodyPr/>
              <a:lstStyle/>
              <a:p>
                <a:r>
                  <a:rPr lang="en-US">
                    <a:noFill/>
                  </a:rPr>
                  <a:t> </a:t>
                </a:r>
              </a:p>
            </p:txBody>
          </p:sp>
        </mc:Fallback>
      </mc:AlternateContent>
    </p:spTree>
    <p:extLst>
      <p:ext uri="{BB962C8B-B14F-4D97-AF65-F5344CB8AC3E}">
        <p14:creationId xmlns:p14="http://schemas.microsoft.com/office/powerpoint/2010/main" val="32284318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Forecast and quantification for IPV vaccine……….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a:latin typeface="Cambria Math" panose="02040503050406030204" pitchFamily="18" charset="0"/>
                      </a:rPr>
                      <m:t>𝐻𝑃𝑉</m:t>
                    </m:r>
                    <m:r>
                      <a:rPr lang="en-US" i="1">
                        <a:latin typeface="Cambria Math" panose="02040503050406030204" pitchFamily="18" charset="0"/>
                      </a:rPr>
                      <m:t> </m:t>
                    </m:r>
                    <m:r>
                      <a:rPr lang="en-US" i="1">
                        <a:latin typeface="Cambria Math" panose="02040503050406030204" pitchFamily="18" charset="0"/>
                      </a:rPr>
                      <m:t>𝑉𝑎𝑐𝑐𝑖𝑛𝑒𝑠</m:t>
                    </m:r>
                    <m:r>
                      <a:rPr lang="en-US" i="1">
                        <a:latin typeface="Cambria Math" panose="02040503050406030204" pitchFamily="18" charset="0"/>
                      </a:rPr>
                      <m:t> </m:t>
                    </m:r>
                    <m:r>
                      <a:rPr lang="en-US" i="1">
                        <a:latin typeface="Cambria Math" panose="02040503050406030204" pitchFamily="18" charset="0"/>
                      </a:rPr>
                      <m:t>𝑛𝑒𝑒𝑑𝑒𝑑</m:t>
                    </m:r>
                    <m:r>
                      <a:rPr lang="en-US" i="1">
                        <a:latin typeface="Cambria Math" panose="02040503050406030204" pitchFamily="18" charset="0"/>
                      </a:rPr>
                      <m:t>=</m:t>
                    </m:r>
                    <m:r>
                      <a:rPr lang="en-US" i="1">
                        <a:latin typeface="Cambria Math" panose="02040503050406030204" pitchFamily="18" charset="0"/>
                      </a:rPr>
                      <m:t>2000</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9</m:t>
                    </m:r>
                    <m:r>
                      <a:rPr lang="en-US" i="1">
                        <a:latin typeface="Cambria Math" panose="02040503050406030204" pitchFamily="18" charset="0"/>
                      </a:rPr>
                      <m:t>∗</m:t>
                    </m:r>
                  </m:oMath>
                </a14:m>
                <a:r>
                  <a:rPr lang="en-US" dirty="0"/>
                  <a:t>1* 1.11 </a:t>
                </a:r>
                <a:r>
                  <a:rPr lang="en-US" b="1" dirty="0"/>
                  <a:t>=1,998 doses</a:t>
                </a:r>
              </a:p>
              <a:p>
                <a:r>
                  <a:rPr lang="en-US" i="1" dirty="0"/>
                  <a:t>The first year of introduction add 25% buffer</a:t>
                </a:r>
              </a:p>
              <a:p>
                <a:r>
                  <a:rPr lang="en-US" i="1" dirty="0"/>
                  <a:t>1,998 *1.25= 2,497.5 approx. </a:t>
                </a:r>
                <a:r>
                  <a:rPr lang="en-US" b="1" i="1" dirty="0"/>
                  <a:t>2,498 doses</a:t>
                </a:r>
                <a:r>
                  <a:rPr lang="en-US" i="1" dirty="0"/>
                  <a:t>.</a:t>
                </a:r>
              </a:p>
              <a:p>
                <a:pPr marL="0" indent="0">
                  <a:buNone/>
                </a:pPr>
                <a:r>
                  <a:rPr lang="en-US" i="1" dirty="0"/>
                  <a:t>     Or </a:t>
                </a:r>
                <a:r>
                  <a:rPr lang="en-US" dirty="0"/>
                  <a:t>= 1,998 doses + (1,998 doses*0.25)</a:t>
                </a:r>
              </a:p>
              <a:p>
                <a:pPr marL="0" indent="0">
                  <a:buNone/>
                </a:pPr>
                <a:r>
                  <a:rPr lang="en-US" dirty="0"/>
                  <a:t>	= 1,998+499.5= 2,497.5 approx.</a:t>
                </a:r>
                <a:r>
                  <a:rPr lang="en-US" b="1" dirty="0"/>
                  <a:t> 2,498 	doses</a:t>
                </a:r>
                <a:endParaRPr lang="en-US" dirty="0"/>
              </a:p>
              <a:p>
                <a:pPr marL="0" indent="0">
                  <a:buNone/>
                </a:pPr>
                <a:endParaRPr lang="en-US" i="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04" t="-1617"/>
                </a:stretch>
              </a:blipFill>
            </p:spPr>
            <p:txBody>
              <a:bodyPr/>
              <a:lstStyle/>
              <a:p>
                <a:r>
                  <a:rPr lang="en-US">
                    <a:noFill/>
                  </a:rPr>
                  <a:t> </a:t>
                </a:r>
              </a:p>
            </p:txBody>
          </p:sp>
        </mc:Fallback>
      </mc:AlternateContent>
    </p:spTree>
    <p:extLst>
      <p:ext uri="{BB962C8B-B14F-4D97-AF65-F5344CB8AC3E}">
        <p14:creationId xmlns:p14="http://schemas.microsoft.com/office/powerpoint/2010/main" val="123032341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Syringes and safety boxes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1200" y="1600200"/>
                <a:ext cx="8229600" cy="5257800"/>
              </a:xfrm>
            </p:spPr>
            <p:txBody>
              <a:bodyPr>
                <a:normAutofit fontScale="92500" lnSpcReduction="10000"/>
              </a:bodyPr>
              <a:lstStyle/>
              <a:p>
                <a:r>
                  <a:rPr lang="en-US" dirty="0"/>
                  <a:t>The delivery of the HPV vaccine should be accompanied by 0.5 ml syringes and safety boxes.</a:t>
                </a:r>
              </a:p>
              <a:p>
                <a:r>
                  <a:rPr lang="en-US" dirty="0"/>
                  <a:t>The amount of syringes needed are equal to target population x doses plus 10% wastage.</a:t>
                </a:r>
              </a:p>
              <a:p>
                <a14:m>
                  <m:oMath xmlns:m="http://schemas.openxmlformats.org/officeDocument/2006/math">
                    <m:r>
                      <a:rPr lang="en-US" i="1">
                        <a:latin typeface="Cambria Math" panose="02040503050406030204" pitchFamily="18" charset="0"/>
                      </a:rPr>
                      <m:t>𝑊𝑎𝑠𝑡𝑎𝑔𝑒</m:t>
                    </m:r>
                    <m:r>
                      <a:rPr lang="en-US" i="1">
                        <a:latin typeface="Cambria Math" panose="02040503050406030204" pitchFamily="18" charset="0"/>
                      </a:rPr>
                      <m:t> </m:t>
                    </m:r>
                    <m:r>
                      <a:rPr lang="en-US" i="1">
                        <a:latin typeface="Cambria Math" panose="02040503050406030204" pitchFamily="18" charset="0"/>
                      </a:rPr>
                      <m:t>𝑓𝑎𝑐𝑡𝑜𝑟</m:t>
                    </m:r>
                    <m:r>
                      <a:rPr lang="en-US" i="1">
                        <a:latin typeface="Cambria Math" panose="02040503050406030204" pitchFamily="18" charset="0"/>
                      </a:rPr>
                      <m:t> </m:t>
                    </m:r>
                    <m:r>
                      <a:rPr lang="en-US" i="1">
                        <a:latin typeface="Cambria Math" panose="02040503050406030204" pitchFamily="18" charset="0"/>
                      </a:rPr>
                      <m:t>𝑓𝑜𝑟</m:t>
                    </m:r>
                    <m:r>
                      <a:rPr lang="en-US" i="1">
                        <a:latin typeface="Cambria Math" panose="02040503050406030204" pitchFamily="18" charset="0"/>
                      </a:rPr>
                      <m:t> 0.5</m:t>
                    </m:r>
                    <m:r>
                      <a:rPr lang="en-US" i="1">
                        <a:latin typeface="Cambria Math" panose="02040503050406030204" pitchFamily="18" charset="0"/>
                      </a:rPr>
                      <m:t>𝑚𝑙</m:t>
                    </m:r>
                    <m:r>
                      <a:rPr lang="en-US" i="1">
                        <a:latin typeface="Cambria Math" panose="02040503050406030204" pitchFamily="18" charset="0"/>
                      </a:rPr>
                      <m:t> </m:t>
                    </m:r>
                    <m:r>
                      <a:rPr lang="en-US" i="1">
                        <a:latin typeface="Cambria Math" panose="02040503050406030204" pitchFamily="18" charset="0"/>
                      </a:rPr>
                      <m:t>𝑠𝑦𝑟𝑖𝑛𝑔𝑒𝑠</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100</m:t>
                        </m:r>
                      </m:num>
                      <m:den>
                        <m:r>
                          <a:rPr lang="en-US" i="1">
                            <a:latin typeface="Cambria Math" panose="02040503050406030204" pitchFamily="18" charset="0"/>
                          </a:rPr>
                          <m:t>(100−</m:t>
                        </m:r>
                        <m:r>
                          <a:rPr lang="en-US" i="1">
                            <a:latin typeface="Cambria Math" panose="02040503050406030204" pitchFamily="18" charset="0"/>
                          </a:rPr>
                          <m:t>𝑊𝑎𝑠𝑡𝑎𝑔𝑒</m:t>
                        </m:r>
                        <m:r>
                          <a:rPr lang="en-US" i="1">
                            <a:latin typeface="Cambria Math" panose="02040503050406030204" pitchFamily="18" charset="0"/>
                          </a:rPr>
                          <m:t> </m:t>
                        </m:r>
                        <m:r>
                          <a:rPr lang="en-US" i="1">
                            <a:latin typeface="Cambria Math" panose="02040503050406030204" pitchFamily="18" charset="0"/>
                          </a:rPr>
                          <m:t>𝑅𝑎𝑡𝑒</m:t>
                        </m:r>
                        <m:r>
                          <a:rPr lang="en-US" i="1">
                            <a:latin typeface="Cambria Math" panose="02040503050406030204" pitchFamily="18" charset="0"/>
                          </a:rPr>
                          <m:t>)</m:t>
                        </m:r>
                      </m:den>
                    </m:f>
                  </m:oMath>
                </a14:m>
                <a:endParaRPr lang="en-US" dirty="0"/>
              </a:p>
              <a:p>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100</m:t>
                        </m:r>
                      </m:num>
                      <m:den>
                        <m:r>
                          <a:rPr lang="en-US" i="1">
                            <a:latin typeface="Cambria Math" panose="02040503050406030204" pitchFamily="18" charset="0"/>
                          </a:rPr>
                          <m:t>(100−10)</m:t>
                        </m:r>
                      </m:den>
                    </m:f>
                  </m:oMath>
                </a14:m>
                <a:r>
                  <a:rPr lang="en-US" dirty="0"/>
                  <a:t> =1.11</a:t>
                </a:r>
              </a:p>
              <a:p>
                <a:r>
                  <a:rPr lang="en-US" dirty="0"/>
                  <a:t>= 2,000 * 0.9 *1*1.11 </a:t>
                </a:r>
              </a:p>
              <a:p>
                <a:r>
                  <a:rPr lang="en-US" dirty="0"/>
                  <a:t>0.5 ml syringes = 1,998 </a:t>
                </a:r>
              </a:p>
              <a:p>
                <a:r>
                  <a:rPr lang="en-US" dirty="0"/>
                  <a:t>1,998 syringes + (1,998 syringes *0.25)</a:t>
                </a:r>
              </a:p>
              <a:p>
                <a:r>
                  <a:rPr lang="en-US" dirty="0"/>
                  <a:t>1,998+500 =</a:t>
                </a:r>
                <a:r>
                  <a:rPr lang="en-US" b="1" dirty="0"/>
                  <a:t>2,498 syringes required</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1200" y="1600200"/>
                <a:ext cx="8229600" cy="5257800"/>
              </a:xfrm>
              <a:blipFill>
                <a:blip r:embed="rId2"/>
                <a:stretch>
                  <a:fillRect l="-1111" t="-2436"/>
                </a:stretch>
              </a:blipFill>
            </p:spPr>
            <p:txBody>
              <a:bodyPr/>
              <a:lstStyle/>
              <a:p>
                <a:r>
                  <a:rPr lang="en-US">
                    <a:noFill/>
                  </a:rPr>
                  <a:t> </a:t>
                </a:r>
              </a:p>
            </p:txBody>
          </p:sp>
        </mc:Fallback>
      </mc:AlternateContent>
    </p:spTree>
    <p:extLst>
      <p:ext uri="{BB962C8B-B14F-4D97-AF65-F5344CB8AC3E}">
        <p14:creationId xmlns:p14="http://schemas.microsoft.com/office/powerpoint/2010/main" val="3705670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TotalTime>
  <Words>11219</Words>
  <Application>Microsoft Office PowerPoint</Application>
  <PresentationFormat>Widescreen</PresentationFormat>
  <Paragraphs>1444</Paragraphs>
  <Slides>164</Slides>
  <Notes>35</Notes>
  <HiddenSlides>0</HiddenSlides>
  <MMClips>0</MMClips>
  <ScaleCrop>false</ScaleCrop>
  <HeadingPairs>
    <vt:vector size="4" baseType="variant">
      <vt:variant>
        <vt:lpstr>Theme</vt:lpstr>
      </vt:variant>
      <vt:variant>
        <vt:i4>1</vt:i4>
      </vt:variant>
      <vt:variant>
        <vt:lpstr>Slide Titles</vt:lpstr>
      </vt:variant>
      <vt:variant>
        <vt:i4>164</vt:i4>
      </vt:variant>
    </vt:vector>
  </HeadingPairs>
  <TitlesOfParts>
    <vt:vector size="165" baseType="lpstr">
      <vt:lpstr>Office Theme</vt:lpstr>
      <vt:lpstr>HPV and IPV introduction and Microplanning Workshop</vt:lpstr>
      <vt:lpstr>OBJECTIVES</vt:lpstr>
      <vt:lpstr>Expected outcome</vt:lpstr>
      <vt:lpstr>Methods</vt:lpstr>
      <vt:lpstr> Thank You/ Asante Sana </vt:lpstr>
      <vt:lpstr>PowerPoint Presentation</vt:lpstr>
      <vt:lpstr>HPV and IPV introduction and Microplanning Workshop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HPV and IPV introduction and Microplanning Workshop</vt:lpstr>
      <vt:lpstr>Basic Demographic data </vt:lpstr>
      <vt:lpstr>PowerPoint Presentation</vt:lpstr>
      <vt:lpstr>Pre Implementation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HPV and IPV introduction and Microplanning Workshop</vt:lpstr>
      <vt:lpstr>HPV Introduction in Tanzania</vt:lpstr>
      <vt:lpstr>HPV Delivery Strategy</vt:lpstr>
      <vt:lpstr>HPV Delivery Strategy</vt:lpstr>
      <vt:lpstr>Eligibility</vt:lpstr>
      <vt:lpstr>Intensified routine immunization</vt:lpstr>
      <vt:lpstr>Pre implementation activities</vt:lpstr>
      <vt:lpstr>PowerPoint Presentation</vt:lpstr>
      <vt:lpstr>Responsibility</vt:lpstr>
      <vt:lpstr>Advocacy and Social Mobilization</vt:lpstr>
      <vt:lpstr>Advocacy and Social Mobilization</vt:lpstr>
      <vt:lpstr>Training</vt:lpstr>
      <vt:lpstr>Service delivery</vt:lpstr>
      <vt:lpstr>Micro plans</vt:lpstr>
      <vt:lpstr>Registration- Rural</vt:lpstr>
      <vt:lpstr>Sessions plan</vt:lpstr>
      <vt:lpstr>Micro plans summarizes</vt:lpstr>
      <vt:lpstr>Cold chain and Logistics</vt:lpstr>
      <vt:lpstr>Data management</vt:lpstr>
      <vt:lpstr>PowerPoint Presentation</vt:lpstr>
      <vt:lpstr>PowerPoint Presentation</vt:lpstr>
      <vt:lpstr>IPV and HPV Safety Administration &amp; Schedule. </vt:lpstr>
      <vt:lpstr>Inactivated Polio Vaccine</vt:lpstr>
      <vt:lpstr>Cont..</vt:lpstr>
      <vt:lpstr>AT WHAT AGE SHOULD IPV BE ADMINISTERED?</vt:lpstr>
      <vt:lpstr>How to prepare for vaccination </vt:lpstr>
      <vt:lpstr>Sequence and injection site for IPV and other vaccines</vt:lpstr>
      <vt:lpstr>PowerPoint Presentation</vt:lpstr>
      <vt:lpstr>PowerPoint Presentation</vt:lpstr>
      <vt:lpstr>Multi-dose vials of IPV</vt:lpstr>
      <vt:lpstr>ABSOLUTE CONTRAINDICATIONS TO IPV</vt:lpstr>
      <vt:lpstr>Cont..</vt:lpstr>
      <vt:lpstr>CAN IPV BE ADMINISTERED ON SCHEDULE TO IMMUNODEFICIENT INFANTS OR INFANTS BORN PREMATURELY?</vt:lpstr>
      <vt:lpstr>CONTRAINDICATION CHECKLIST</vt:lpstr>
      <vt:lpstr>HPV safety and administration</vt:lpstr>
      <vt:lpstr>HPV contraindications</vt:lpstr>
      <vt:lpstr>Revised Immunization Schedule</vt:lpstr>
      <vt:lpstr>PowerPoint Presentation</vt:lpstr>
      <vt:lpstr>PowerPoint Presentation</vt:lpstr>
      <vt:lpstr> VACCINE MANAGEMENT  (HPV &amp;IPV)</vt:lpstr>
      <vt:lpstr>HPV VACCINE</vt:lpstr>
      <vt:lpstr>HPV vaccines </vt:lpstr>
      <vt:lpstr>HPV Vaccine Vial Monitor (VVM) </vt:lpstr>
      <vt:lpstr>HPV VACCINE</vt:lpstr>
      <vt:lpstr>Forecast and quantification for HPV vaccine</vt:lpstr>
      <vt:lpstr>Forecast and quantification for HPV vaccine……….</vt:lpstr>
      <vt:lpstr>Forecast and quantification for HPV vaccine……….</vt:lpstr>
      <vt:lpstr>Syringes and safety boxes</vt:lpstr>
      <vt:lpstr>Syringes and safety boxes…..</vt:lpstr>
      <vt:lpstr>Forecasting……….</vt:lpstr>
      <vt:lpstr>HPV Key messages </vt:lpstr>
      <vt:lpstr>IPV is freeze sensitive </vt:lpstr>
      <vt:lpstr>How do you store IPV vaccine?</vt:lpstr>
      <vt:lpstr>Best practices for storing IPV </vt:lpstr>
      <vt:lpstr>Use of IPV during outreach</vt:lpstr>
      <vt:lpstr>Outreach ……2</vt:lpstr>
      <vt:lpstr>Forecast and quantification for IPV vaccine</vt:lpstr>
      <vt:lpstr>Forecast and quantification for IPV vaccine……….</vt:lpstr>
      <vt:lpstr>Syringes and safety boxes</vt:lpstr>
      <vt:lpstr>Syringes and safety boxes…..</vt:lpstr>
      <vt:lpstr>IPV Key messages </vt:lpstr>
      <vt:lpstr>Definition of MDVP</vt:lpstr>
      <vt:lpstr>Summary of the MDVP 2014</vt:lpstr>
      <vt:lpstr>Appropriate handling of multi-dose open vials</vt:lpstr>
      <vt:lpstr>Ahsanteni !!! </vt:lpstr>
      <vt:lpstr>PowerPoint Presentation</vt:lpstr>
      <vt:lpstr>HPV vaccine Introduction</vt:lpstr>
      <vt:lpstr>INTRODUCTION</vt:lpstr>
      <vt:lpstr>INTRODUCTION..</vt:lpstr>
      <vt:lpstr>INTRODUCTION..</vt:lpstr>
      <vt:lpstr>INTRODUCTION..</vt:lpstr>
      <vt:lpstr>ADVOCACY AND SENSITIZATION MEETINGS </vt:lpstr>
      <vt:lpstr>ADVOCACY AND SENSITIZATION MEETINGS </vt:lpstr>
      <vt:lpstr>ADVOCACY AND SENSITIZATION MEETINGS</vt:lpstr>
      <vt:lpstr>ADVOCACY AND SENSITIZATION MEETINGS</vt:lpstr>
      <vt:lpstr>ADVOCACY AND SENSITIZATION MEETINGS</vt:lpstr>
      <vt:lpstr>ADVOCACY AND SENSITIZATION MEETINGS</vt:lpstr>
      <vt:lpstr>ADVOCACY AND SENSITIZATION MEETINGS</vt:lpstr>
      <vt:lpstr>ADVOCACY AND SENSITIZATION MEETINGS</vt:lpstr>
      <vt:lpstr> MASS MEDIA INVOLVEMENT </vt:lpstr>
      <vt:lpstr>MASS MEDIA INVOLVEMENT..</vt:lpstr>
      <vt:lpstr>LAUNCHING </vt:lpstr>
      <vt:lpstr>LAUNCHING..</vt:lpstr>
      <vt:lpstr>IDENTIFICATION OF AUDIENCE&amp;MESSAGES</vt:lpstr>
      <vt:lpstr>AUDIENCES&amp;MESSAGES</vt:lpstr>
      <vt:lpstr>AUDIENCES&amp;MESSAGES..</vt:lpstr>
      <vt:lpstr>AUDIENCES&amp;MESSAGES..</vt:lpstr>
      <vt:lpstr>AUDIENCES&amp;MESSAGES..</vt:lpstr>
      <vt:lpstr>AUDIENCES&amp;MESSAGES..</vt:lpstr>
      <vt:lpstr>AUDIENCES&amp;MESSAGES..</vt:lpstr>
      <vt:lpstr>AUDIENCES&amp;MESSAGES..</vt:lpstr>
      <vt:lpstr>RUMORS COMM.PLAN </vt:lpstr>
      <vt:lpstr>CRISIS COMM. AND INFORMATION MANAG. FLOW</vt:lpstr>
      <vt:lpstr>HPV COMMUNICATION FACTS</vt:lpstr>
      <vt:lpstr> Thank You/ Asante Sana </vt:lpstr>
      <vt:lpstr>PowerPoint Presentation</vt:lpstr>
      <vt:lpstr>Monitoring and Evaluation</vt:lpstr>
      <vt:lpstr>PRESENTATION OUTLINE</vt:lpstr>
      <vt:lpstr>Introduction </vt:lpstr>
      <vt:lpstr>Monitoring Tools </vt:lpstr>
      <vt:lpstr>Immunization register</vt:lpstr>
      <vt:lpstr>HPV Immunization register - School </vt:lpstr>
      <vt:lpstr>HPV Immunization register - Community </vt:lpstr>
      <vt:lpstr>Tally Sheet</vt:lpstr>
      <vt:lpstr>Immunization Cards </vt:lpstr>
      <vt:lpstr>Tracking Doses and Defaulters </vt:lpstr>
      <vt:lpstr>Common ways of monitoring and follow-up of defaulters</vt:lpstr>
      <vt:lpstr>Monthly Summary Report </vt:lpstr>
      <vt:lpstr>Coverage Monitoring </vt:lpstr>
      <vt:lpstr>Electronic Tools</vt:lpstr>
      <vt:lpstr>EVALUATION TOOLS </vt:lpstr>
      <vt:lpstr>Thank you</vt:lpstr>
      <vt:lpstr>PowerPoint Presentation</vt:lpstr>
      <vt:lpstr>HPV and IPV introduction and Microplanning Workshop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Microplanning Exercise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Carlton, Julie (CDC/DDPHSIS/CGH/GID)</dc:creator>
  <cp:lastModifiedBy>Carlton, Julie (CDC/DDPHSIS/CGH/GID)</cp:lastModifiedBy>
  <cp:revision>2</cp:revision>
  <dcterms:created xsi:type="dcterms:W3CDTF">2021-04-02T20:33:51Z</dcterms:created>
  <dcterms:modified xsi:type="dcterms:W3CDTF">2021-04-02T20:48:10Z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2021-04-02T20:44:32Z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03969062-d985-4e8b-9143-d2fdb660ce04</vt:lpwstr>
  </property>
  <property fmtid="{D5CDD505-2E9C-101B-9397-08002B2CF9AE}" pid="8" name="MSIP_Label_7b94a7b8-f06c-4dfe-bdcc-9b548fd58c31_ContentBits">
    <vt:lpwstr>0</vt:lpwstr>
  </property>
</Properties>
</file>