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431" r:id="rId3"/>
    <p:sldId id="456" r:id="rId4"/>
    <p:sldId id="433" r:id="rId5"/>
    <p:sldId id="458" r:id="rId6"/>
    <p:sldId id="435" r:id="rId7"/>
    <p:sldId id="436" r:id="rId8"/>
    <p:sldId id="445" r:id="rId9"/>
    <p:sldId id="437" r:id="rId10"/>
    <p:sldId id="438" r:id="rId11"/>
    <p:sldId id="439" r:id="rId12"/>
    <p:sldId id="454" r:id="rId13"/>
    <p:sldId id="455" r:id="rId14"/>
    <p:sldId id="459" r:id="rId15"/>
  </p:sldIdLst>
  <p:sldSz cx="9144000" cy="5143500" type="screen16x9"/>
  <p:notesSz cx="6858000" cy="9144000"/>
  <p:embeddedFontLst>
    <p:embeddedFont>
      <p:font typeface="Arial Black" panose="020B0604020202020204" pitchFamily="34" charset="0"/>
      <p:bold r:id="rId17"/>
    </p:embeddedFon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5">
          <p15:clr>
            <a:srgbClr val="A4A3A4"/>
          </p15:clr>
        </p15:guide>
        <p15:guide id="2" pos="249">
          <p15:clr>
            <a:srgbClr val="A4A3A4"/>
          </p15:clr>
        </p15:guide>
        <p15:guide id="3" pos="5488">
          <p15:clr>
            <a:srgbClr val="A4A3A4"/>
          </p15:clr>
        </p15:guide>
        <p15:guide id="4" orient="horz" pos="1665">
          <p15:clr>
            <a:srgbClr val="A4A3A4"/>
          </p15:clr>
        </p15:guide>
        <p15:guide id="5" orient="horz" pos="169">
          <p15:clr>
            <a:srgbClr val="9AA0A6"/>
          </p15:clr>
        </p15:guide>
        <p15:guide id="6" pos="108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h+vzgVaAhk1a+ocAZKCVnCUpvz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Bessat (Consultant)" initials="OB(" lastIdx="161" clrIdx="1">
    <p:extLst>
      <p:ext uri="{19B8F6BF-5375-455C-9EA6-DF929625EA0E}">
        <p15:presenceInfo xmlns:p15="http://schemas.microsoft.com/office/powerpoint/2012/main" userId="S::obessat@Gavi.org::19295913-8dbd-43b4-8585-d479cff36cfa" providerId="AD"/>
      </p:ext>
    </p:extLst>
  </p:cmAuthor>
  <p:cmAuthor id="2" name="Carmit Keddem" initials="CK" lastIdx="7" clrIdx="2">
    <p:extLst>
      <p:ext uri="{19B8F6BF-5375-455C-9EA6-DF929625EA0E}">
        <p15:presenceInfo xmlns:p15="http://schemas.microsoft.com/office/powerpoint/2012/main" userId="Carmit Keddem" providerId="None"/>
      </p:ext>
    </p:extLst>
  </p:cmAuthor>
  <p:cmAuthor id="3" name="Bill Keough" initials="BK" lastIdx="63" clrIdx="3">
    <p:extLst>
      <p:ext uri="{19B8F6BF-5375-455C-9EA6-DF929625EA0E}">
        <p15:presenceInfo xmlns:p15="http://schemas.microsoft.com/office/powerpoint/2012/main" userId="Bill Keough" providerId="None"/>
      </p:ext>
    </p:extLst>
  </p:cmAuthor>
  <p:cmAuthor id="4" name="Wendy Prosser" initials="WP" lastIdx="1" clrIdx="4">
    <p:extLst>
      <p:ext uri="{19B8F6BF-5375-455C-9EA6-DF929625EA0E}">
        <p15:presenceInfo xmlns:p15="http://schemas.microsoft.com/office/powerpoint/2012/main" userId="Wendy Pros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E1D"/>
    <a:srgbClr val="F7F7F7"/>
    <a:srgbClr val="FDF4E9"/>
    <a:srgbClr val="4F4F4F"/>
    <a:srgbClr val="83BD00"/>
    <a:srgbClr val="D8981A"/>
    <a:srgbClr val="D05957"/>
    <a:srgbClr val="0D2D51"/>
    <a:srgbClr val="BFBFBF"/>
    <a:srgbClr val="24A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A00AF-B45B-4002-89A8-ACDC99FD03AC}" v="4" dt="2022-03-17T16:10:47.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0" autoAdjust="0"/>
    <p:restoredTop sz="95669" autoAdjust="0"/>
  </p:normalViewPr>
  <p:slideViewPr>
    <p:cSldViewPr snapToGrid="0">
      <p:cViewPr varScale="1">
        <p:scale>
          <a:sx n="140" d="100"/>
          <a:sy n="140" d="100"/>
        </p:scale>
        <p:origin x="1104" y="176"/>
      </p:cViewPr>
      <p:guideLst>
        <p:guide orient="horz" pos="395"/>
        <p:guide pos="249"/>
        <p:guide pos="5488"/>
        <p:guide orient="horz" pos="1665"/>
        <p:guide orient="horz" pos="169"/>
        <p:guide pos="10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5.fntdata"/><Relationship Id="rId89"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87"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90"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8" Type="http://schemas.openxmlformats.org/officeDocument/2006/relationships/slide" Target="slides/slide7.xml"/><Relationship Id="rId9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n Sagar" userId="ccd842b4-8c99-4048-b6df-fe1c6223e1d7" providerId="ADAL" clId="{132A00AF-B45B-4002-89A8-ACDC99FD03AC}"/>
    <pc:docChg chg="addSld delSld modSld delMainMaster">
      <pc:chgData name="Karan Sagar" userId="ccd842b4-8c99-4048-b6df-fe1c6223e1d7" providerId="ADAL" clId="{132A00AF-B45B-4002-89A8-ACDC99FD03AC}" dt="2022-03-17T16:10:58.222" v="7" actId="2696"/>
      <pc:docMkLst>
        <pc:docMk/>
      </pc:docMkLst>
      <pc:sldChg chg="addSp modSp mod">
        <pc:chgData name="Karan Sagar" userId="ccd842b4-8c99-4048-b6df-fe1c6223e1d7" providerId="ADAL" clId="{132A00AF-B45B-4002-89A8-ACDC99FD03AC}" dt="2022-03-17T16:10:07.276" v="2" actId="1038"/>
        <pc:sldMkLst>
          <pc:docMk/>
          <pc:sldMk cId="3632225268" sldId="393"/>
        </pc:sldMkLst>
        <pc:picChg chg="add mod">
          <ac:chgData name="Karan Sagar" userId="ccd842b4-8c99-4048-b6df-fe1c6223e1d7" providerId="ADAL" clId="{132A00AF-B45B-4002-89A8-ACDC99FD03AC}" dt="2022-03-17T16:10:00.890" v="0"/>
          <ac:picMkLst>
            <pc:docMk/>
            <pc:sldMk cId="3632225268" sldId="393"/>
            <ac:picMk id="59" creationId="{64C12537-432C-4455-996E-416F3F0209DB}"/>
          </ac:picMkLst>
        </pc:picChg>
        <pc:picChg chg="add mod">
          <ac:chgData name="Karan Sagar" userId="ccd842b4-8c99-4048-b6df-fe1c6223e1d7" providerId="ADAL" clId="{132A00AF-B45B-4002-89A8-ACDC99FD03AC}" dt="2022-03-17T16:10:07.276" v="2" actId="1038"/>
          <ac:picMkLst>
            <pc:docMk/>
            <pc:sldMk cId="3632225268" sldId="393"/>
            <ac:picMk id="61" creationId="{9C68D672-BEEE-4680-8081-7A857C8B3BC3}"/>
          </ac:picMkLst>
        </pc:picChg>
      </pc:sldChg>
      <pc:sldChg chg="del">
        <pc:chgData name="Karan Sagar" userId="ccd842b4-8c99-4048-b6df-fe1c6223e1d7" providerId="ADAL" clId="{132A00AF-B45B-4002-89A8-ACDC99FD03AC}" dt="2022-03-17T16:10:58.222" v="7" actId="2696"/>
        <pc:sldMkLst>
          <pc:docMk/>
          <pc:sldMk cId="4263769700" sldId="395"/>
        </pc:sldMkLst>
      </pc:sldChg>
      <pc:sldChg chg="del">
        <pc:chgData name="Karan Sagar" userId="ccd842b4-8c99-4048-b6df-fe1c6223e1d7" providerId="ADAL" clId="{132A00AF-B45B-4002-89A8-ACDC99FD03AC}" dt="2022-03-17T16:10:54.214" v="6" actId="2696"/>
        <pc:sldMkLst>
          <pc:docMk/>
          <pc:sldMk cId="1813694633" sldId="399"/>
        </pc:sldMkLst>
      </pc:sldChg>
      <pc:sldChg chg="del">
        <pc:chgData name="Karan Sagar" userId="ccd842b4-8c99-4048-b6df-fe1c6223e1d7" providerId="ADAL" clId="{132A00AF-B45B-4002-89A8-ACDC99FD03AC}" dt="2022-03-17T16:10:35.580" v="4" actId="47"/>
        <pc:sldMkLst>
          <pc:docMk/>
          <pc:sldMk cId="3030287145" sldId="446"/>
        </pc:sldMkLst>
      </pc:sldChg>
      <pc:sldChg chg="add">
        <pc:chgData name="Karan Sagar" userId="ccd842b4-8c99-4048-b6df-fe1c6223e1d7" providerId="ADAL" clId="{132A00AF-B45B-4002-89A8-ACDC99FD03AC}" dt="2022-03-17T16:10:29.599" v="3"/>
        <pc:sldMkLst>
          <pc:docMk/>
          <pc:sldMk cId="2007028342" sldId="447"/>
        </pc:sldMkLst>
      </pc:sldChg>
      <pc:sldChg chg="add">
        <pc:chgData name="Karan Sagar" userId="ccd842b4-8c99-4048-b6df-fe1c6223e1d7" providerId="ADAL" clId="{132A00AF-B45B-4002-89A8-ACDC99FD03AC}" dt="2022-03-17T16:10:47.283" v="5"/>
        <pc:sldMkLst>
          <pc:docMk/>
          <pc:sldMk cId="2187743358" sldId="448"/>
        </pc:sldMkLst>
      </pc:sldChg>
      <pc:sldChg chg="add">
        <pc:chgData name="Karan Sagar" userId="ccd842b4-8c99-4048-b6df-fe1c6223e1d7" providerId="ADAL" clId="{132A00AF-B45B-4002-89A8-ACDC99FD03AC}" dt="2022-03-17T16:10:47.283" v="5"/>
        <pc:sldMkLst>
          <pc:docMk/>
          <pc:sldMk cId="1402672506" sldId="449"/>
        </pc:sldMkLst>
      </pc:sldChg>
      <pc:sldMasterChg chg="delSldLayout">
        <pc:chgData name="Karan Sagar" userId="ccd842b4-8c99-4048-b6df-fe1c6223e1d7" providerId="ADAL" clId="{132A00AF-B45B-4002-89A8-ACDC99FD03AC}" dt="2022-03-17T16:10:54.214" v="6" actId="2696"/>
        <pc:sldMasterMkLst>
          <pc:docMk/>
          <pc:sldMasterMk cId="2572995482" sldId="2147483838"/>
        </pc:sldMasterMkLst>
        <pc:sldLayoutChg chg="del">
          <pc:chgData name="Karan Sagar" userId="ccd842b4-8c99-4048-b6df-fe1c6223e1d7" providerId="ADAL" clId="{132A00AF-B45B-4002-89A8-ACDC99FD03AC}" dt="2022-03-17T16:10:54.214" v="6" actId="2696"/>
          <pc:sldLayoutMkLst>
            <pc:docMk/>
            <pc:sldMasterMk cId="2572995482" sldId="2147483838"/>
            <pc:sldLayoutMk cId="2065904394" sldId="2147483844"/>
          </pc:sldLayoutMkLst>
        </pc:sldLayoutChg>
      </pc:sldMasterChg>
      <pc:sldMasterChg chg="del delSldLayout">
        <pc:chgData name="Karan Sagar" userId="ccd842b4-8c99-4048-b6df-fe1c6223e1d7" providerId="ADAL" clId="{132A00AF-B45B-4002-89A8-ACDC99FD03AC}" dt="2022-03-17T16:10:58.222" v="7" actId="2696"/>
        <pc:sldMasterMkLst>
          <pc:docMk/>
          <pc:sldMasterMk cId="4154254904" sldId="2147483891"/>
        </pc:sldMasterMkLst>
        <pc:sldLayoutChg chg="del">
          <pc:chgData name="Karan Sagar" userId="ccd842b4-8c99-4048-b6df-fe1c6223e1d7" providerId="ADAL" clId="{132A00AF-B45B-4002-89A8-ACDC99FD03AC}" dt="2022-03-17T16:10:58.222" v="7" actId="2696"/>
          <pc:sldLayoutMkLst>
            <pc:docMk/>
            <pc:sldMasterMk cId="4154254904" sldId="2147483891"/>
            <pc:sldLayoutMk cId="1396960714" sldId="2147483892"/>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034123377" sldId="2147483893"/>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556402083" sldId="2147483894"/>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1852168905" sldId="2147483895"/>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1876754773" sldId="2147483896"/>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594488974" sldId="2147483897"/>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312363518" sldId="2147483898"/>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675304302" sldId="2147483899"/>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942789467" sldId="2147483900"/>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191502555" sldId="2147483901"/>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1441518962" sldId="2147483902"/>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1395636878" sldId="2147483903"/>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810815334" sldId="2147483904"/>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984456837" sldId="2147483905"/>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191238382" sldId="2147483906"/>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789544380" sldId="2147483907"/>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4063476919" sldId="2147483908"/>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048057770" sldId="2147483909"/>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682414682" sldId="2147483910"/>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1844910327" sldId="2147483911"/>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494601252" sldId="2147483912"/>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318559115" sldId="2147483913"/>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331782354" sldId="2147483914"/>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3783253462" sldId="2147483915"/>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2155462404" sldId="2147483916"/>
          </pc:sldLayoutMkLst>
        </pc:sldLayoutChg>
        <pc:sldLayoutChg chg="del">
          <pc:chgData name="Karan Sagar" userId="ccd842b4-8c99-4048-b6df-fe1c6223e1d7" providerId="ADAL" clId="{132A00AF-B45B-4002-89A8-ACDC99FD03AC}" dt="2022-03-17T16:10:58.222" v="7" actId="2696"/>
          <pc:sldLayoutMkLst>
            <pc:docMk/>
            <pc:sldMasterMk cId="4154254904" sldId="2147483891"/>
            <pc:sldLayoutMk cId="4004096137" sldId="214748391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r>
            <a:rPr lang="fr-FR" sz="800" b="1" dirty="0"/>
            <a:t>Base de référence 2021</a:t>
          </a:r>
        </a:p>
        <a:p>
          <a:r>
            <a:rPr lang="fr-FR" sz="800" dirty="0"/>
            <a:t>82,5% (92% MCV)</a:t>
          </a:r>
          <a:r>
            <a:rPr lang="fr-CH" sz="800" dirty="0"/>
            <a:t> </a:t>
          </a:r>
          <a:endParaRPr lang="en-US" sz="800" dirty="0"/>
        </a:p>
      </dgm:t>
    </dgm:pt>
    <dgm:pt modelId="{92A2206F-984D-4105-8AF0-73E1865FCD81}" type="parTrans" cxnId="{3DD65ADC-A2CE-416D-BABC-82BA63E642A1}">
      <dgm:prSet/>
      <dgm:spPr/>
      <dgm:t>
        <a:bodyPr/>
        <a:lstStyle/>
        <a:p>
          <a:endParaRPr lang="en-US"/>
        </a:p>
      </dgm:t>
    </dgm:pt>
    <dgm:pt modelId="{E6758DF2-42BB-4EDD-9CBC-0A5A78AFCC76}" type="sibTrans" cxnId="{3DD65ADC-A2CE-416D-BABC-82BA63E642A1}">
      <dgm:prSet/>
      <dgm:spPr/>
      <dgm:t>
        <a:bodyPr/>
        <a:lstStyle/>
        <a:p>
          <a:endParaRPr lang="en-US"/>
        </a:p>
      </dgm:t>
    </dgm:pt>
    <dgm:pt modelId="{D4FAA4A8-1FBF-440F-9ABE-48C9374B2EF7}">
      <dgm:prSet phldrT="[Text]" custT="1"/>
      <dgm:spPr/>
      <dgm:t>
        <a:bodyPr/>
        <a:lstStyle/>
        <a:p>
          <a:r>
            <a:rPr lang="fr-FR" sz="800" b="1" dirty="0">
              <a:latin typeface="+mj-lt"/>
            </a:rPr>
            <a:t>Stratégie à mi-parcours 2023</a:t>
          </a:r>
        </a:p>
        <a:p>
          <a:r>
            <a:rPr lang="fr-FR" sz="800" b="0" dirty="0">
              <a:latin typeface="+mj-lt"/>
            </a:rPr>
            <a:t>85% (93% MCV</a:t>
          </a:r>
          <a:r>
            <a:rPr kumimoji="0" lang="en-US" sz="800" b="0" i="0" u="none" strike="noStrike" cap="none" spc="0" normalizeH="0" baseline="0" noProof="0" dirty="0">
              <a:ln/>
              <a:effectLst/>
              <a:uLnTx/>
              <a:uFillTx/>
              <a:latin typeface="+mj-lt"/>
              <a:cs typeface="Arial"/>
              <a:sym typeface="Arial"/>
            </a:rPr>
            <a:t>)</a:t>
          </a:r>
          <a:endParaRPr lang="en-US" sz="800" b="0" dirty="0">
            <a:latin typeface="+mj-lt"/>
          </a:endParaRPr>
        </a:p>
      </dgm:t>
    </dgm:pt>
    <dgm:pt modelId="{E478D5F5-EC79-432D-9EE0-9F61D8C18F41}" type="parTrans" cxnId="{BA5D0590-F571-4036-AA43-B77509B19E7C}">
      <dgm:prSet/>
      <dgm:spPr/>
      <dgm:t>
        <a:bodyPr/>
        <a:lstStyle/>
        <a:p>
          <a:endParaRPr lang="en-US"/>
        </a:p>
      </dgm:t>
    </dgm:pt>
    <dgm:pt modelId="{EF39FB58-8D69-494B-B7EE-3537B1F377DD}" type="sibTrans" cxnId="{BA5D0590-F571-4036-AA43-B77509B19E7C}">
      <dgm:prSet/>
      <dgm:spPr/>
      <dgm:t>
        <a:bodyPr/>
        <a:lstStyle/>
        <a:p>
          <a:endParaRPr lang="en-US"/>
        </a:p>
      </dgm:t>
    </dgm:pt>
    <dgm:pt modelId="{F267210C-3CBB-4DFE-8090-1BF3C8548B9D}">
      <dgm:prSet phldrT="[Text]" custT="1"/>
      <dgm:spPr/>
      <dgm:t>
        <a:bodyPr/>
        <a:lstStyle/>
        <a:p>
          <a:r>
            <a:rPr lang="fr-CH" sz="800" b="1" dirty="0">
              <a:latin typeface="+mn-lt"/>
            </a:rPr>
            <a:t>2025</a:t>
          </a:r>
        </a:p>
        <a:p>
          <a:r>
            <a:rPr kumimoji="0" lang="en" sz="800" b="0" i="0" u="none" strike="noStrike" cap="none" spc="0" normalizeH="0" baseline="0" noProof="0" dirty="0">
              <a:ln/>
              <a:effectLst/>
              <a:uLnTx/>
              <a:uFillTx/>
              <a:latin typeface="+mn-lt"/>
              <a:cs typeface="Arial"/>
              <a:sym typeface="Arial"/>
            </a:rPr>
            <a:t>95</a:t>
          </a:r>
          <a:r>
            <a:rPr kumimoji="0" lang="en" sz="800" b="0" i="0" u="none" strike="noStrike" cap="none" spc="0" normalizeH="0" baseline="0" noProof="0" dirty="0">
              <a:ln/>
              <a:effectLst/>
              <a:uLnTx/>
              <a:uFillTx/>
              <a:latin typeface="+mn-lt"/>
              <a:ea typeface="Arial"/>
              <a:cs typeface="Arial"/>
              <a:sym typeface="Arial"/>
            </a:rPr>
            <a:t>%  </a:t>
          </a:r>
          <a:r>
            <a:rPr kumimoji="0" lang="en-US" sz="800" b="0" i="0" u="none" strike="noStrike" cap="none" spc="0" normalizeH="0" baseline="0" noProof="0" dirty="0">
              <a:ln/>
              <a:effectLst/>
              <a:uLnTx/>
              <a:uFillTx/>
              <a:latin typeface="+mn-lt"/>
              <a:cs typeface="Arial"/>
              <a:sym typeface="Arial"/>
            </a:rPr>
            <a:t>(95%* MCV)</a:t>
          </a:r>
          <a:endParaRPr lang="en-US" sz="800" dirty="0">
            <a:latin typeface="+mn-lt"/>
          </a:endParaRPr>
        </a:p>
      </dgm:t>
    </dgm:pt>
    <dgm:pt modelId="{9522F828-7C2F-4CE7-9E93-7A90E874D9B2}" type="parTrans" cxnId="{ED9466FC-533F-42E2-9F16-2D3581AE4BC3}">
      <dgm:prSet/>
      <dgm:spPr/>
      <dgm:t>
        <a:bodyPr/>
        <a:lstStyle/>
        <a:p>
          <a:endParaRPr lang="en-US"/>
        </a:p>
      </dgm:t>
    </dgm:pt>
    <dgm:pt modelId="{9DD76ECD-B9DE-4834-AF95-1879E88D46BF}" type="sibTrans" cxnId="{ED9466FC-533F-42E2-9F16-2D3581AE4BC3}">
      <dgm:prSet/>
      <dgm:spPr/>
      <dgm:t>
        <a:bodyPr/>
        <a:lstStyle/>
        <a:p>
          <a:endParaRPr lang="en-US"/>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Y="-15068">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custLinFactNeighborY="1236">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r>
            <a:rPr lang="fr-FR" sz="800" b="1" dirty="0"/>
            <a:t>Base de référence 2021</a:t>
          </a:r>
        </a:p>
        <a:p>
          <a:r>
            <a:rPr lang="fr-FR" sz="800" dirty="0"/>
            <a:t>70,5%</a:t>
          </a:r>
          <a:r>
            <a:rPr lang="fr-CH" sz="800" dirty="0"/>
            <a:t> </a:t>
          </a:r>
          <a:endParaRPr lang="en-US" sz="800" dirty="0"/>
        </a:p>
      </dgm:t>
    </dgm:pt>
    <dgm:pt modelId="{92A2206F-984D-4105-8AF0-73E1865FCD81}" type="parTrans" cxnId="{3DD65ADC-A2CE-416D-BABC-82BA63E642A1}">
      <dgm:prSet/>
      <dgm:spPr/>
      <dgm:t>
        <a:bodyPr/>
        <a:lstStyle/>
        <a:p>
          <a:endParaRPr lang="en-US"/>
        </a:p>
      </dgm:t>
    </dgm:pt>
    <dgm:pt modelId="{E6758DF2-42BB-4EDD-9CBC-0A5A78AFCC76}" type="sibTrans" cxnId="{3DD65ADC-A2CE-416D-BABC-82BA63E642A1}">
      <dgm:prSet/>
      <dgm:spPr/>
      <dgm:t>
        <a:bodyPr/>
        <a:lstStyle/>
        <a:p>
          <a:endParaRPr lang="en-US"/>
        </a:p>
      </dgm:t>
    </dgm:pt>
    <dgm:pt modelId="{D4FAA4A8-1FBF-440F-9ABE-48C9374B2EF7}">
      <dgm:prSet phldrT="[Text]" custT="1"/>
      <dgm:spPr/>
      <dgm:t>
        <a:bodyPr/>
        <a:lstStyle/>
        <a:p>
          <a:r>
            <a:rPr lang="fr-FR" sz="800" b="1" dirty="0"/>
            <a:t>Stratégie à mi-parcours 2023 </a:t>
          </a:r>
        </a:p>
        <a:p>
          <a:r>
            <a:rPr lang="fr-FR" sz="800" b="0" dirty="0"/>
            <a:t>76%</a:t>
          </a:r>
          <a:endParaRPr lang="en-US" sz="800" b="0" dirty="0"/>
        </a:p>
      </dgm:t>
    </dgm:pt>
    <dgm:pt modelId="{E478D5F5-EC79-432D-9EE0-9F61D8C18F41}" type="parTrans" cxnId="{BA5D0590-F571-4036-AA43-B77509B19E7C}">
      <dgm:prSet/>
      <dgm:spPr/>
      <dgm:t>
        <a:bodyPr/>
        <a:lstStyle/>
        <a:p>
          <a:endParaRPr lang="en-US"/>
        </a:p>
      </dgm:t>
    </dgm:pt>
    <dgm:pt modelId="{EF39FB58-8D69-494B-B7EE-3537B1F377DD}" type="sibTrans" cxnId="{BA5D0590-F571-4036-AA43-B77509B19E7C}">
      <dgm:prSet/>
      <dgm:spPr/>
      <dgm:t>
        <a:bodyPr/>
        <a:lstStyle/>
        <a:p>
          <a:endParaRPr lang="en-US"/>
        </a:p>
      </dgm:t>
    </dgm:pt>
    <dgm:pt modelId="{F267210C-3CBB-4DFE-8090-1BF3C8548B9D}">
      <dgm:prSet phldrT="[Text]" custT="1"/>
      <dgm:spPr/>
      <dgm:t>
        <a:bodyPr/>
        <a:lstStyle/>
        <a:p>
          <a:r>
            <a:rPr lang="fr-CH" sz="800" b="1" dirty="0"/>
            <a:t>2025</a:t>
          </a:r>
        </a:p>
        <a:p>
          <a:r>
            <a:rPr lang="en-US" sz="700" dirty="0"/>
            <a:t>79%*</a:t>
          </a:r>
        </a:p>
      </dgm:t>
    </dgm:pt>
    <dgm:pt modelId="{9522F828-7C2F-4CE7-9E93-7A90E874D9B2}" type="parTrans" cxnId="{ED9466FC-533F-42E2-9F16-2D3581AE4BC3}">
      <dgm:prSet/>
      <dgm:spPr/>
      <dgm:t>
        <a:bodyPr/>
        <a:lstStyle/>
        <a:p>
          <a:endParaRPr lang="en-US"/>
        </a:p>
      </dgm:t>
    </dgm:pt>
    <dgm:pt modelId="{9DD76ECD-B9DE-4834-AF95-1879E88D46BF}" type="sibTrans" cxnId="{ED9466FC-533F-42E2-9F16-2D3581AE4BC3}">
      <dgm:prSet/>
      <dgm:spPr/>
      <dgm:t>
        <a:bodyPr/>
        <a:lstStyle/>
        <a:p>
          <a:endParaRPr lang="en-US"/>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r>
            <a:rPr lang="fr-FR" sz="800" b="1" dirty="0"/>
            <a:t>Base de référence 2021</a:t>
          </a:r>
        </a:p>
        <a:p>
          <a:r>
            <a:rPr lang="fr-FR" sz="800" dirty="0"/>
            <a:t>12%</a:t>
          </a:r>
          <a:endParaRPr lang="fr-CH" sz="800" dirty="0"/>
        </a:p>
      </dgm:t>
    </dgm:pt>
    <dgm:pt modelId="{92A2206F-984D-4105-8AF0-73E1865FCD81}" type="parTrans" cxnId="{3DD65ADC-A2CE-416D-BABC-82BA63E642A1}">
      <dgm:prSet/>
      <dgm:spPr/>
      <dgm:t>
        <a:bodyPr/>
        <a:lstStyle/>
        <a:p>
          <a:endParaRPr lang="en-US"/>
        </a:p>
      </dgm:t>
    </dgm:pt>
    <dgm:pt modelId="{E6758DF2-42BB-4EDD-9CBC-0A5A78AFCC76}" type="sibTrans" cxnId="{3DD65ADC-A2CE-416D-BABC-82BA63E642A1}">
      <dgm:prSet/>
      <dgm:spPr/>
      <dgm:t>
        <a:bodyPr/>
        <a:lstStyle/>
        <a:p>
          <a:endParaRPr lang="en-US"/>
        </a:p>
      </dgm:t>
    </dgm:pt>
    <dgm:pt modelId="{D4FAA4A8-1FBF-440F-9ABE-48C9374B2EF7}">
      <dgm:prSet phldrT="[Text]" custT="1"/>
      <dgm:spPr/>
      <dgm:t>
        <a:bodyPr/>
        <a:lstStyle/>
        <a:p>
          <a:r>
            <a:rPr lang="fr-FR" sz="800" b="1" dirty="0"/>
            <a:t>Stratégie à mi-parcours 2023 </a:t>
          </a:r>
        </a:p>
        <a:p>
          <a:r>
            <a:rPr lang="fr-FR" sz="800" b="0" dirty="0"/>
            <a:t>20%</a:t>
          </a:r>
          <a:endParaRPr lang="en-US" sz="800" b="0" dirty="0"/>
        </a:p>
      </dgm:t>
    </dgm:pt>
    <dgm:pt modelId="{E478D5F5-EC79-432D-9EE0-9F61D8C18F41}" type="parTrans" cxnId="{BA5D0590-F571-4036-AA43-B77509B19E7C}">
      <dgm:prSet/>
      <dgm:spPr/>
      <dgm:t>
        <a:bodyPr/>
        <a:lstStyle/>
        <a:p>
          <a:endParaRPr lang="en-US"/>
        </a:p>
      </dgm:t>
    </dgm:pt>
    <dgm:pt modelId="{EF39FB58-8D69-494B-B7EE-3537B1F377DD}" type="sibTrans" cxnId="{BA5D0590-F571-4036-AA43-B77509B19E7C}">
      <dgm:prSet/>
      <dgm:spPr/>
      <dgm:t>
        <a:bodyPr/>
        <a:lstStyle/>
        <a:p>
          <a:endParaRPr lang="en-US"/>
        </a:p>
      </dgm:t>
    </dgm:pt>
    <dgm:pt modelId="{F267210C-3CBB-4DFE-8090-1BF3C8548B9D}">
      <dgm:prSet phldrT="[Text]" custT="1"/>
      <dgm:spPr/>
      <dgm:t>
        <a:bodyPr/>
        <a:lstStyle/>
        <a:p>
          <a:r>
            <a:rPr lang="fr-CH" sz="800" b="1" dirty="0"/>
            <a:t>2025</a:t>
          </a:r>
        </a:p>
        <a:p>
          <a:r>
            <a:rPr lang="en-US" sz="800" dirty="0"/>
            <a:t>25%</a:t>
          </a:r>
        </a:p>
      </dgm:t>
    </dgm:pt>
    <dgm:pt modelId="{9522F828-7C2F-4CE7-9E93-7A90E874D9B2}" type="parTrans" cxnId="{ED9466FC-533F-42E2-9F16-2D3581AE4BC3}">
      <dgm:prSet/>
      <dgm:spPr/>
      <dgm:t>
        <a:bodyPr/>
        <a:lstStyle/>
        <a:p>
          <a:endParaRPr lang="en-US"/>
        </a:p>
      </dgm:t>
    </dgm:pt>
    <dgm:pt modelId="{9DD76ECD-B9DE-4834-AF95-1879E88D46BF}" type="sibTrans" cxnId="{ED9466FC-533F-42E2-9F16-2D3581AE4BC3}">
      <dgm:prSet/>
      <dgm:spPr/>
      <dgm:t>
        <a:bodyPr/>
        <a:lstStyle/>
        <a:p>
          <a:endParaRPr lang="en-US"/>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endParaRPr lang="fr-CH" sz="600" dirty="0"/>
        </a:p>
        <a:p>
          <a:r>
            <a:rPr lang="fr-FR" sz="600" dirty="0"/>
            <a:t>Base de référence 2021</a:t>
          </a:r>
        </a:p>
        <a:p>
          <a:r>
            <a:rPr lang="fr-FR" sz="600" dirty="0"/>
            <a:t>9 pays</a:t>
          </a:r>
          <a:r>
            <a:rPr lang="fr-CH" sz="600" dirty="0"/>
            <a:t> </a:t>
          </a:r>
          <a:endParaRPr lang="en-US" sz="600" dirty="0"/>
        </a:p>
      </dgm:t>
    </dgm:pt>
    <dgm:pt modelId="{92A2206F-984D-4105-8AF0-73E1865FCD81}" type="parTrans" cxnId="{3DD65ADC-A2CE-416D-BABC-82BA63E642A1}">
      <dgm:prSet/>
      <dgm:spPr/>
      <dgm:t>
        <a:bodyPr/>
        <a:lstStyle/>
        <a:p>
          <a:endParaRPr lang="en-US" sz="600"/>
        </a:p>
      </dgm:t>
    </dgm:pt>
    <dgm:pt modelId="{E6758DF2-42BB-4EDD-9CBC-0A5A78AFCC76}" type="sibTrans" cxnId="{3DD65ADC-A2CE-416D-BABC-82BA63E642A1}">
      <dgm:prSet/>
      <dgm:spPr/>
      <dgm:t>
        <a:bodyPr/>
        <a:lstStyle/>
        <a:p>
          <a:endParaRPr lang="en-US" sz="600"/>
        </a:p>
      </dgm:t>
    </dgm:pt>
    <dgm:pt modelId="{D4FAA4A8-1FBF-440F-9ABE-48C9374B2EF7}">
      <dgm:prSet phldrT="[Text]" custT="1"/>
      <dgm:spPr/>
      <dgm:t>
        <a:bodyPr/>
        <a:lstStyle/>
        <a:p>
          <a:r>
            <a:rPr lang="fr-FR" sz="600" b="1" dirty="0"/>
            <a:t>Stratégie à mi-parcours 2023</a:t>
          </a:r>
        </a:p>
        <a:p>
          <a:r>
            <a:rPr lang="fr-FR" sz="600" b="1" dirty="0"/>
            <a:t>15 pays</a:t>
          </a:r>
          <a:endParaRPr lang="en-US" sz="600" dirty="0"/>
        </a:p>
      </dgm:t>
    </dgm:pt>
    <dgm:pt modelId="{E478D5F5-EC79-432D-9EE0-9F61D8C18F41}" type="parTrans" cxnId="{BA5D0590-F571-4036-AA43-B77509B19E7C}">
      <dgm:prSet/>
      <dgm:spPr/>
      <dgm:t>
        <a:bodyPr/>
        <a:lstStyle/>
        <a:p>
          <a:endParaRPr lang="en-US" sz="600"/>
        </a:p>
      </dgm:t>
    </dgm:pt>
    <dgm:pt modelId="{EF39FB58-8D69-494B-B7EE-3537B1F377DD}" type="sibTrans" cxnId="{BA5D0590-F571-4036-AA43-B77509B19E7C}">
      <dgm:prSet/>
      <dgm:spPr/>
      <dgm:t>
        <a:bodyPr/>
        <a:lstStyle/>
        <a:p>
          <a:endParaRPr lang="en-US" sz="600"/>
        </a:p>
      </dgm:t>
    </dgm:pt>
    <dgm:pt modelId="{F267210C-3CBB-4DFE-8090-1BF3C8548B9D}">
      <dgm:prSet phldrT="[Text]" custT="1"/>
      <dgm:spPr/>
      <dgm:t>
        <a:bodyPr/>
        <a:lstStyle/>
        <a:p>
          <a:r>
            <a:rPr lang="fr-FR" sz="600" b="1" dirty="0"/>
            <a:t>2025</a:t>
          </a:r>
        </a:p>
        <a:p>
          <a:r>
            <a:rPr lang="fr-FR" sz="600" b="1" dirty="0"/>
            <a:t>21 pays</a:t>
          </a:r>
          <a:endParaRPr lang="en-US" sz="600" dirty="0"/>
        </a:p>
      </dgm:t>
    </dgm:pt>
    <dgm:pt modelId="{9522F828-7C2F-4CE7-9E93-7A90E874D9B2}" type="parTrans" cxnId="{ED9466FC-533F-42E2-9F16-2D3581AE4BC3}">
      <dgm:prSet/>
      <dgm:spPr/>
      <dgm:t>
        <a:bodyPr/>
        <a:lstStyle/>
        <a:p>
          <a:endParaRPr lang="en-US" sz="600"/>
        </a:p>
      </dgm:t>
    </dgm:pt>
    <dgm:pt modelId="{9DD76ECD-B9DE-4834-AF95-1879E88D46BF}" type="sibTrans" cxnId="{ED9466FC-533F-42E2-9F16-2D3581AE4BC3}">
      <dgm:prSet/>
      <dgm:spPr/>
      <dgm:t>
        <a:bodyPr/>
        <a:lstStyle/>
        <a:p>
          <a:endParaRPr lang="en-US" sz="600"/>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Y="-15068">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endParaRPr lang="fr-CH" sz="600" dirty="0"/>
        </a:p>
        <a:p>
          <a:r>
            <a:rPr lang="fr-FR" sz="600"/>
            <a:t>Base de référence 2021</a:t>
          </a:r>
        </a:p>
        <a:p>
          <a:r>
            <a:rPr lang="fr-FR" sz="600"/>
            <a:t>35% (20 pays)</a:t>
          </a:r>
          <a:r>
            <a:rPr lang="fr-CH" sz="600"/>
            <a:t> </a:t>
          </a:r>
          <a:endParaRPr lang="en-US" sz="600" dirty="0"/>
        </a:p>
      </dgm:t>
    </dgm:pt>
    <dgm:pt modelId="{92A2206F-984D-4105-8AF0-73E1865FCD81}" type="parTrans" cxnId="{3DD65ADC-A2CE-416D-BABC-82BA63E642A1}">
      <dgm:prSet/>
      <dgm:spPr/>
      <dgm:t>
        <a:bodyPr/>
        <a:lstStyle/>
        <a:p>
          <a:endParaRPr lang="en-US" sz="600"/>
        </a:p>
      </dgm:t>
    </dgm:pt>
    <dgm:pt modelId="{E6758DF2-42BB-4EDD-9CBC-0A5A78AFCC76}" type="sibTrans" cxnId="{3DD65ADC-A2CE-416D-BABC-82BA63E642A1}">
      <dgm:prSet/>
      <dgm:spPr/>
      <dgm:t>
        <a:bodyPr/>
        <a:lstStyle/>
        <a:p>
          <a:endParaRPr lang="en-US" sz="600"/>
        </a:p>
      </dgm:t>
    </dgm:pt>
    <dgm:pt modelId="{D4FAA4A8-1FBF-440F-9ABE-48C9374B2EF7}">
      <dgm:prSet phldrT="[Text]" custT="1"/>
      <dgm:spPr/>
      <dgm:t>
        <a:bodyPr/>
        <a:lstStyle/>
        <a:p>
          <a:r>
            <a:rPr lang="fr-FR" sz="600" b="1" dirty="0"/>
            <a:t>Stratégie à mi-parcours 2023</a:t>
          </a:r>
        </a:p>
        <a:p>
          <a:r>
            <a:rPr lang="fr-FR" sz="600" b="1" dirty="0"/>
            <a:t>56% (32 pays</a:t>
          </a:r>
          <a:r>
            <a:rPr kumimoji="0" lang="fr-CH" sz="600" b="0" i="0" u="none" strike="noStrike" cap="none" spc="0" normalizeH="0" baseline="0" noProof="0" dirty="0">
              <a:ln/>
              <a:effectLst/>
              <a:uLnTx/>
              <a:uFillTx/>
              <a:latin typeface="Arial"/>
              <a:cs typeface="Arial"/>
              <a:sym typeface="Arial"/>
            </a:rPr>
            <a:t>)</a:t>
          </a:r>
          <a:endParaRPr lang="en-US" sz="600" dirty="0"/>
        </a:p>
      </dgm:t>
    </dgm:pt>
    <dgm:pt modelId="{E478D5F5-EC79-432D-9EE0-9F61D8C18F41}" type="parTrans" cxnId="{BA5D0590-F571-4036-AA43-B77509B19E7C}">
      <dgm:prSet/>
      <dgm:spPr/>
      <dgm:t>
        <a:bodyPr/>
        <a:lstStyle/>
        <a:p>
          <a:endParaRPr lang="en-US" sz="600"/>
        </a:p>
      </dgm:t>
    </dgm:pt>
    <dgm:pt modelId="{EF39FB58-8D69-494B-B7EE-3537B1F377DD}" type="sibTrans" cxnId="{BA5D0590-F571-4036-AA43-B77509B19E7C}">
      <dgm:prSet/>
      <dgm:spPr/>
      <dgm:t>
        <a:bodyPr/>
        <a:lstStyle/>
        <a:p>
          <a:endParaRPr lang="en-US" sz="600"/>
        </a:p>
      </dgm:t>
    </dgm:pt>
    <dgm:pt modelId="{F267210C-3CBB-4DFE-8090-1BF3C8548B9D}">
      <dgm:prSet phldrT="[Text]" custT="1"/>
      <dgm:spPr/>
      <dgm:t>
        <a:bodyPr/>
        <a:lstStyle/>
        <a:p>
          <a:r>
            <a:rPr lang="fr-FR" sz="600" b="1" dirty="0"/>
            <a:t>2025</a:t>
          </a:r>
        </a:p>
        <a:p>
          <a:r>
            <a:rPr lang="fr-FR" sz="600" b="1" dirty="0"/>
            <a:t>80% (46 pays</a:t>
          </a:r>
          <a:r>
            <a:rPr kumimoji="0" lang="en-US" sz="600" b="0" i="0" u="none" strike="noStrike" cap="none" spc="0" normalizeH="0" baseline="0" noProof="0" dirty="0">
              <a:ln/>
              <a:effectLst/>
              <a:uLnTx/>
              <a:uFillTx/>
              <a:latin typeface="Arial"/>
              <a:cs typeface="Arial"/>
              <a:sym typeface="Arial"/>
            </a:rPr>
            <a:t>)</a:t>
          </a:r>
          <a:endParaRPr lang="en-US" sz="600" dirty="0"/>
        </a:p>
      </dgm:t>
    </dgm:pt>
    <dgm:pt modelId="{9522F828-7C2F-4CE7-9E93-7A90E874D9B2}" type="parTrans" cxnId="{ED9466FC-533F-42E2-9F16-2D3581AE4BC3}">
      <dgm:prSet/>
      <dgm:spPr/>
      <dgm:t>
        <a:bodyPr/>
        <a:lstStyle/>
        <a:p>
          <a:endParaRPr lang="en-US" sz="600"/>
        </a:p>
      </dgm:t>
    </dgm:pt>
    <dgm:pt modelId="{9DD76ECD-B9DE-4834-AF95-1879E88D46BF}" type="sibTrans" cxnId="{ED9466FC-533F-42E2-9F16-2D3581AE4BC3}">
      <dgm:prSet/>
      <dgm:spPr/>
      <dgm:t>
        <a:bodyPr/>
        <a:lstStyle/>
        <a:p>
          <a:endParaRPr lang="en-US" sz="600"/>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Y="-15068">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a:solidFill>
          <a:schemeClr val="accent4"/>
        </a:solidFill>
      </dgm:spPr>
      <dgm:t>
        <a:bodyPr/>
        <a:lstStyle/>
        <a:p>
          <a:endParaRPr lang="fr-CH" sz="600" dirty="0">
            <a:solidFill>
              <a:schemeClr val="bg1"/>
            </a:solidFill>
          </a:endParaRPr>
        </a:p>
        <a:p>
          <a:r>
            <a:rPr lang="fr-FR" sz="600" dirty="0">
              <a:solidFill>
                <a:schemeClr val="bg1"/>
              </a:solidFill>
            </a:rPr>
            <a:t>Base de référence 2021</a:t>
          </a:r>
        </a:p>
        <a:p>
          <a:r>
            <a:rPr lang="fr-FR" sz="600" dirty="0">
              <a:solidFill>
                <a:schemeClr val="bg1"/>
              </a:solidFill>
            </a:rPr>
            <a:t>3 pays</a:t>
          </a:r>
          <a:r>
            <a:rPr lang="fr-CH" sz="600" dirty="0">
              <a:solidFill>
                <a:schemeClr val="bg1"/>
              </a:solidFill>
            </a:rPr>
            <a:t> </a:t>
          </a:r>
          <a:endParaRPr lang="en-US" sz="600" dirty="0">
            <a:solidFill>
              <a:schemeClr val="bg1"/>
            </a:solidFill>
          </a:endParaRPr>
        </a:p>
      </dgm:t>
    </dgm:pt>
    <dgm:pt modelId="{92A2206F-984D-4105-8AF0-73E1865FCD81}" type="parTrans" cxnId="{3DD65ADC-A2CE-416D-BABC-82BA63E642A1}">
      <dgm:prSet/>
      <dgm:spPr/>
      <dgm:t>
        <a:bodyPr/>
        <a:lstStyle/>
        <a:p>
          <a:endParaRPr lang="en-US" sz="600"/>
        </a:p>
      </dgm:t>
    </dgm:pt>
    <dgm:pt modelId="{E6758DF2-42BB-4EDD-9CBC-0A5A78AFCC76}" type="sibTrans" cxnId="{3DD65ADC-A2CE-416D-BABC-82BA63E642A1}">
      <dgm:prSet/>
      <dgm:spPr/>
      <dgm:t>
        <a:bodyPr/>
        <a:lstStyle/>
        <a:p>
          <a:endParaRPr lang="en-US" sz="600"/>
        </a:p>
      </dgm:t>
    </dgm:pt>
    <dgm:pt modelId="{D4FAA4A8-1FBF-440F-9ABE-48C9374B2EF7}">
      <dgm:prSet phldrT="[Text]" custT="1"/>
      <dgm:spPr/>
      <dgm:t>
        <a:bodyPr/>
        <a:lstStyle/>
        <a:p>
          <a:r>
            <a:rPr lang="fr-FR" sz="600" b="1" dirty="0"/>
            <a:t>Stratégie à mi-parcours 2023</a:t>
          </a:r>
        </a:p>
        <a:p>
          <a:r>
            <a:rPr lang="fr-FR" sz="600" b="1" dirty="0"/>
            <a:t>12 pays</a:t>
          </a:r>
          <a:endParaRPr lang="en-US" sz="600" dirty="0"/>
        </a:p>
      </dgm:t>
    </dgm:pt>
    <dgm:pt modelId="{E478D5F5-EC79-432D-9EE0-9F61D8C18F41}" type="parTrans" cxnId="{BA5D0590-F571-4036-AA43-B77509B19E7C}">
      <dgm:prSet/>
      <dgm:spPr/>
      <dgm:t>
        <a:bodyPr/>
        <a:lstStyle/>
        <a:p>
          <a:endParaRPr lang="en-US" sz="600"/>
        </a:p>
      </dgm:t>
    </dgm:pt>
    <dgm:pt modelId="{EF39FB58-8D69-494B-B7EE-3537B1F377DD}" type="sibTrans" cxnId="{BA5D0590-F571-4036-AA43-B77509B19E7C}">
      <dgm:prSet/>
      <dgm:spPr/>
      <dgm:t>
        <a:bodyPr/>
        <a:lstStyle/>
        <a:p>
          <a:endParaRPr lang="en-US" sz="600"/>
        </a:p>
      </dgm:t>
    </dgm:pt>
    <dgm:pt modelId="{F267210C-3CBB-4DFE-8090-1BF3C8548B9D}">
      <dgm:prSet phldrT="[Text]" custT="1"/>
      <dgm:spPr/>
      <dgm:t>
        <a:bodyPr/>
        <a:lstStyle/>
        <a:p>
          <a:r>
            <a:rPr lang="fr-FR" sz="600" b="1" dirty="0"/>
            <a:t>2025</a:t>
          </a:r>
        </a:p>
        <a:p>
          <a:r>
            <a:rPr lang="fr-FR" sz="600" b="1" dirty="0"/>
            <a:t>25 pays</a:t>
          </a:r>
          <a:endParaRPr lang="en-US" sz="600" dirty="0"/>
        </a:p>
      </dgm:t>
    </dgm:pt>
    <dgm:pt modelId="{9522F828-7C2F-4CE7-9E93-7A90E874D9B2}" type="parTrans" cxnId="{ED9466FC-533F-42E2-9F16-2D3581AE4BC3}">
      <dgm:prSet/>
      <dgm:spPr/>
      <dgm:t>
        <a:bodyPr/>
        <a:lstStyle/>
        <a:p>
          <a:endParaRPr lang="en-US" sz="600"/>
        </a:p>
      </dgm:t>
    </dgm:pt>
    <dgm:pt modelId="{9DD76ECD-B9DE-4834-AF95-1879E88D46BF}" type="sibTrans" cxnId="{ED9466FC-533F-42E2-9F16-2D3581AE4BC3}">
      <dgm:prSet/>
      <dgm:spPr/>
      <dgm:t>
        <a:bodyPr/>
        <a:lstStyle/>
        <a:p>
          <a:endParaRPr lang="en-US" sz="600"/>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X="-13295" custLinFactNeighborY="26472">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a:solidFill>
          <a:srgbClr val="D05957">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4003" tIns="8001" rIns="8001" bIns="8001" numCol="1" spcCol="1270" anchor="ctr" anchorCtr="0"/>
        <a:lstStyle/>
        <a:p>
          <a:pPr marL="0" lvl="0" algn="ctr" defTabSz="266700">
            <a:lnSpc>
              <a:spcPct val="90000"/>
            </a:lnSpc>
            <a:spcBef>
              <a:spcPct val="0"/>
            </a:spcBef>
            <a:spcAft>
              <a:spcPct val="35000"/>
            </a:spcAft>
            <a:buNone/>
          </a:pPr>
          <a:endParaRPr lang="fr-CH" sz="600" kern="1200" dirty="0">
            <a:solidFill>
              <a:srgbClr val="FFFFFF"/>
            </a:solidFill>
            <a:latin typeface="Arial"/>
            <a:ea typeface="+mn-ea"/>
            <a:cs typeface="+mn-cs"/>
          </a:endParaRPr>
        </a:p>
        <a:p>
          <a:pPr algn="ctr"/>
          <a:r>
            <a:rPr lang="fr-FR" sz="600" kern="1200" dirty="0">
              <a:solidFill>
                <a:srgbClr val="FFFFFF"/>
              </a:solidFill>
              <a:latin typeface="Arial"/>
              <a:ea typeface="+mn-ea"/>
              <a:cs typeface="+mn-cs"/>
            </a:rPr>
            <a:t>Base de référence 2021</a:t>
          </a:r>
        </a:p>
        <a:p>
          <a:pPr algn="ctr"/>
          <a:r>
            <a:rPr lang="fr-FR" sz="600" kern="1200" dirty="0">
              <a:solidFill>
                <a:srgbClr val="FFFFFF"/>
              </a:solidFill>
              <a:latin typeface="Arial"/>
              <a:ea typeface="+mn-ea"/>
              <a:cs typeface="+mn-cs"/>
            </a:rPr>
            <a:t>18 pays</a:t>
          </a:r>
          <a:r>
            <a:rPr lang="fr-CH" sz="600" kern="1200" dirty="0">
              <a:solidFill>
                <a:srgbClr val="FFFFFF"/>
              </a:solidFill>
              <a:latin typeface="Arial"/>
              <a:ea typeface="+mn-ea"/>
              <a:cs typeface="+mn-cs"/>
            </a:rPr>
            <a:t> </a:t>
          </a:r>
          <a:endParaRPr lang="en-US" sz="600" kern="1200" dirty="0">
            <a:solidFill>
              <a:srgbClr val="FFFFFF"/>
            </a:solidFill>
            <a:latin typeface="Arial"/>
            <a:ea typeface="+mn-ea"/>
            <a:cs typeface="+mn-cs"/>
          </a:endParaRPr>
        </a:p>
      </dgm:t>
    </dgm:pt>
    <dgm:pt modelId="{92A2206F-984D-4105-8AF0-73E1865FCD81}" type="parTrans" cxnId="{3DD65ADC-A2CE-416D-BABC-82BA63E642A1}">
      <dgm:prSet/>
      <dgm:spPr/>
      <dgm:t>
        <a:bodyPr/>
        <a:lstStyle/>
        <a:p>
          <a:endParaRPr lang="en-US" sz="600">
            <a:solidFill>
              <a:schemeClr val="tx2">
                <a:lumMod val="75000"/>
              </a:schemeClr>
            </a:solidFill>
          </a:endParaRPr>
        </a:p>
      </dgm:t>
    </dgm:pt>
    <dgm:pt modelId="{E6758DF2-42BB-4EDD-9CBC-0A5A78AFCC76}" type="sibTrans" cxnId="{3DD65ADC-A2CE-416D-BABC-82BA63E642A1}">
      <dgm:prSet/>
      <dgm:spPr/>
      <dgm:t>
        <a:bodyPr/>
        <a:lstStyle/>
        <a:p>
          <a:endParaRPr lang="en-US" sz="600">
            <a:solidFill>
              <a:schemeClr val="tx2">
                <a:lumMod val="75000"/>
              </a:schemeClr>
            </a:solidFill>
          </a:endParaRPr>
        </a:p>
      </dgm:t>
    </dgm:pt>
    <dgm:pt modelId="{D4FAA4A8-1FBF-440F-9ABE-48C9374B2EF7}">
      <dgm:prSet phldrT="[Text]" custT="1"/>
      <dgm:spPr>
        <a:solidFill>
          <a:srgbClr val="D05957">
            <a:hueOff val="2322626"/>
            <a:satOff val="21861"/>
            <a:lumOff val="-10392"/>
            <a:alphaOff val="0"/>
          </a:srgbClr>
        </a:solidFill>
        <a:ln w="25400" cap="flat" cmpd="sng" algn="ctr">
          <a:solidFill>
            <a:srgbClr val="FFFFFF">
              <a:hueOff val="0"/>
              <a:satOff val="0"/>
              <a:lumOff val="0"/>
              <a:alphaOff val="0"/>
            </a:srgbClr>
          </a:solidFill>
          <a:prstDash val="solid"/>
        </a:ln>
        <a:effectLst/>
      </dgm:spPr>
      <dgm:t>
        <a:bodyPr spcFirstLastPara="0" vert="horz" wrap="square" lIns="24003" tIns="8001" rIns="8001" bIns="8001" numCol="1" spcCol="1270" anchor="ctr" anchorCtr="0"/>
        <a:lstStyle/>
        <a:p>
          <a:r>
            <a:rPr lang="fr-FR" sz="600" b="1" kern="1200" dirty="0">
              <a:solidFill>
                <a:srgbClr val="FFFFFF"/>
              </a:solidFill>
              <a:latin typeface="Arial"/>
              <a:ea typeface="+mn-ea"/>
              <a:cs typeface="+mn-cs"/>
            </a:rPr>
            <a:t>Stratégie à mi-parcours 2023 </a:t>
          </a:r>
        </a:p>
        <a:p>
          <a:r>
            <a:rPr lang="fr-FR" sz="600" b="1" kern="1200" dirty="0">
              <a:solidFill>
                <a:srgbClr val="FFFFFF"/>
              </a:solidFill>
              <a:latin typeface="Arial"/>
              <a:ea typeface="+mn-ea"/>
              <a:cs typeface="+mn-cs"/>
            </a:rPr>
            <a:t>30 pays</a:t>
          </a:r>
          <a:endParaRPr lang="en-US" sz="600" b="1" kern="1200" dirty="0">
            <a:solidFill>
              <a:srgbClr val="FFFFFF"/>
            </a:solidFill>
            <a:latin typeface="Arial"/>
            <a:ea typeface="+mn-ea"/>
            <a:cs typeface="+mn-cs"/>
          </a:endParaRPr>
        </a:p>
      </dgm:t>
    </dgm:pt>
    <dgm:pt modelId="{E478D5F5-EC79-432D-9EE0-9F61D8C18F41}" type="parTrans" cxnId="{BA5D0590-F571-4036-AA43-B77509B19E7C}">
      <dgm:prSet/>
      <dgm:spPr/>
      <dgm:t>
        <a:bodyPr/>
        <a:lstStyle/>
        <a:p>
          <a:endParaRPr lang="en-US" sz="600">
            <a:solidFill>
              <a:schemeClr val="tx2">
                <a:lumMod val="75000"/>
              </a:schemeClr>
            </a:solidFill>
          </a:endParaRPr>
        </a:p>
      </dgm:t>
    </dgm:pt>
    <dgm:pt modelId="{EF39FB58-8D69-494B-B7EE-3537B1F377DD}" type="sibTrans" cxnId="{BA5D0590-F571-4036-AA43-B77509B19E7C}">
      <dgm:prSet/>
      <dgm:spPr/>
      <dgm:t>
        <a:bodyPr/>
        <a:lstStyle/>
        <a:p>
          <a:endParaRPr lang="en-US" sz="600">
            <a:solidFill>
              <a:schemeClr val="tx2">
                <a:lumMod val="75000"/>
              </a:schemeClr>
            </a:solidFill>
          </a:endParaRPr>
        </a:p>
      </dgm:t>
    </dgm:pt>
    <dgm:pt modelId="{F267210C-3CBB-4DFE-8090-1BF3C8548B9D}">
      <dgm:prSet phldrT="[Text]" custT="1"/>
      <dgm:spPr>
        <a:solidFill>
          <a:srgbClr val="D05957">
            <a:hueOff val="4645251"/>
            <a:satOff val="43721"/>
            <a:lumOff val="-20784"/>
            <a:alphaOff val="0"/>
          </a:srgbClr>
        </a:solidFill>
        <a:ln w="25400" cap="flat" cmpd="sng" algn="ctr">
          <a:solidFill>
            <a:srgbClr val="FFFFFF">
              <a:hueOff val="0"/>
              <a:satOff val="0"/>
              <a:lumOff val="0"/>
              <a:alphaOff val="0"/>
            </a:srgbClr>
          </a:solidFill>
          <a:prstDash val="solid"/>
        </a:ln>
        <a:effectLst/>
      </dgm:spPr>
      <dgm:t>
        <a:bodyPr spcFirstLastPara="0" vert="horz" wrap="square" lIns="24003" tIns="8001" rIns="8001" bIns="8001" numCol="1" spcCol="1270" anchor="ctr" anchorCtr="0"/>
        <a:lstStyle/>
        <a:p>
          <a:r>
            <a:rPr lang="fr-FR" sz="600" b="1" kern="1200" dirty="0">
              <a:solidFill>
                <a:srgbClr val="FFFFFF"/>
              </a:solidFill>
              <a:latin typeface="Arial"/>
              <a:ea typeface="+mn-ea"/>
              <a:cs typeface="+mn-cs"/>
            </a:rPr>
            <a:t>2025</a:t>
          </a:r>
        </a:p>
        <a:p>
          <a:r>
            <a:rPr lang="fr-FR" sz="600" b="1" kern="1200" dirty="0">
              <a:solidFill>
                <a:srgbClr val="FFFFFF"/>
              </a:solidFill>
              <a:latin typeface="Arial"/>
              <a:ea typeface="+mn-ea"/>
              <a:cs typeface="+mn-cs"/>
            </a:rPr>
            <a:t>47 pays</a:t>
          </a:r>
          <a:endParaRPr lang="en-US" sz="600" b="1" kern="1200" dirty="0">
            <a:solidFill>
              <a:srgbClr val="FFFFFF"/>
            </a:solidFill>
            <a:latin typeface="Arial"/>
            <a:ea typeface="+mn-ea"/>
            <a:cs typeface="+mn-cs"/>
          </a:endParaRPr>
        </a:p>
      </dgm:t>
    </dgm:pt>
    <dgm:pt modelId="{9522F828-7C2F-4CE7-9E93-7A90E874D9B2}" type="parTrans" cxnId="{ED9466FC-533F-42E2-9F16-2D3581AE4BC3}">
      <dgm:prSet/>
      <dgm:spPr/>
      <dgm:t>
        <a:bodyPr/>
        <a:lstStyle/>
        <a:p>
          <a:endParaRPr lang="en-US" sz="600">
            <a:solidFill>
              <a:schemeClr val="tx2">
                <a:lumMod val="75000"/>
              </a:schemeClr>
            </a:solidFill>
          </a:endParaRPr>
        </a:p>
      </dgm:t>
    </dgm:pt>
    <dgm:pt modelId="{9DD76ECD-B9DE-4834-AF95-1879E88D46BF}" type="sibTrans" cxnId="{ED9466FC-533F-42E2-9F16-2D3581AE4BC3}">
      <dgm:prSet/>
      <dgm:spPr/>
      <dgm:t>
        <a:bodyPr/>
        <a:lstStyle/>
        <a:p>
          <a:endParaRPr lang="en-US" sz="600">
            <a:solidFill>
              <a:schemeClr val="tx2">
                <a:lumMod val="75000"/>
              </a:schemeClr>
            </a:solidFill>
          </a:endParaRPr>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X="-13295" custLinFactNeighborY="26472">
        <dgm:presLayoutVars>
          <dgm:chMax val="0"/>
          <dgm:chPref val="0"/>
          <dgm:bulletEnabled val="1"/>
        </dgm:presLayoutVars>
      </dgm:prSet>
      <dgm:spPr>
        <a:xfrm>
          <a:off x="0" y="0"/>
          <a:ext cx="1637566" cy="295671"/>
        </a:xfrm>
        <a:prstGeom prst="chevron">
          <a:avLst/>
        </a:prstGeom>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a:xfrm>
          <a:off x="1475153" y="0"/>
          <a:ext cx="1637566" cy="295671"/>
        </a:xfrm>
        <a:prstGeom prst="chevron">
          <a:avLst/>
        </a:prstGeom>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a:xfrm>
          <a:off x="2948963" y="0"/>
          <a:ext cx="1637566" cy="295671"/>
        </a:xfrm>
        <a:prstGeom prst="chevron">
          <a:avLst/>
        </a:prstGeom>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a:noFill/>
  </dgm:bg>
  <dgm:whole/>
  <dgm:extLst>
    <a:ext uri="http://schemas.microsoft.com/office/drawing/2008/diagram">
      <dsp:dataModelExt xmlns:dsp="http://schemas.microsoft.com/office/drawing/2008/diagram" relId="rId2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endParaRPr lang="fr-CH" sz="600" dirty="0"/>
        </a:p>
        <a:p>
          <a:r>
            <a:rPr lang="fr-FR" sz="600" dirty="0"/>
            <a:t>Base de référence 2021</a:t>
          </a:r>
        </a:p>
        <a:p>
          <a:r>
            <a:rPr lang="fr-FR" sz="600" dirty="0"/>
            <a:t>54% (7 pays sur 13</a:t>
          </a:r>
          <a:r>
            <a:rPr kumimoji="0" lang="fr-CH" sz="600" b="0" i="0" u="none" strike="noStrike" cap="none" spc="0" normalizeH="0" baseline="0" noProof="0" dirty="0">
              <a:ln/>
              <a:effectLst/>
              <a:uLnTx/>
              <a:uFillTx/>
              <a:latin typeface="Arial"/>
              <a:ea typeface="Arial"/>
              <a:cs typeface="Arial"/>
              <a:sym typeface="Arial"/>
            </a:rPr>
            <a:t>)</a:t>
          </a:r>
          <a:endParaRPr lang="fr-CH" sz="600" dirty="0"/>
        </a:p>
        <a:p>
          <a:r>
            <a:rPr lang="fr-CH" sz="600" dirty="0"/>
            <a:t> </a:t>
          </a:r>
          <a:endParaRPr lang="en-US" sz="600" dirty="0"/>
        </a:p>
      </dgm:t>
    </dgm:pt>
    <dgm:pt modelId="{92A2206F-984D-4105-8AF0-73E1865FCD81}" type="parTrans" cxnId="{3DD65ADC-A2CE-416D-BABC-82BA63E642A1}">
      <dgm:prSet/>
      <dgm:spPr/>
      <dgm:t>
        <a:bodyPr/>
        <a:lstStyle/>
        <a:p>
          <a:endParaRPr lang="en-US" sz="600"/>
        </a:p>
      </dgm:t>
    </dgm:pt>
    <dgm:pt modelId="{E6758DF2-42BB-4EDD-9CBC-0A5A78AFCC76}" type="sibTrans" cxnId="{3DD65ADC-A2CE-416D-BABC-82BA63E642A1}">
      <dgm:prSet/>
      <dgm:spPr/>
      <dgm:t>
        <a:bodyPr/>
        <a:lstStyle/>
        <a:p>
          <a:endParaRPr lang="en-US" sz="600"/>
        </a:p>
      </dgm:t>
    </dgm:pt>
    <dgm:pt modelId="{D4FAA4A8-1FBF-440F-9ABE-48C9374B2EF7}">
      <dgm:prSet phldrT="[Text]" custT="1"/>
      <dgm:spPr/>
      <dgm:t>
        <a:bodyPr/>
        <a:lstStyle/>
        <a:p>
          <a:r>
            <a:rPr lang="fr-FR" sz="600" b="1" dirty="0"/>
            <a:t>Stratégie à mi-parcours 2023</a:t>
          </a:r>
        </a:p>
        <a:p>
          <a:r>
            <a:rPr lang="fr-FR" sz="600" b="1" dirty="0"/>
            <a:t>65%</a:t>
          </a:r>
          <a:endParaRPr lang="en-US" sz="600" dirty="0"/>
        </a:p>
      </dgm:t>
    </dgm:pt>
    <dgm:pt modelId="{E478D5F5-EC79-432D-9EE0-9F61D8C18F41}" type="parTrans" cxnId="{BA5D0590-F571-4036-AA43-B77509B19E7C}">
      <dgm:prSet/>
      <dgm:spPr/>
      <dgm:t>
        <a:bodyPr/>
        <a:lstStyle/>
        <a:p>
          <a:endParaRPr lang="en-US" sz="600"/>
        </a:p>
      </dgm:t>
    </dgm:pt>
    <dgm:pt modelId="{EF39FB58-8D69-494B-B7EE-3537B1F377DD}" type="sibTrans" cxnId="{BA5D0590-F571-4036-AA43-B77509B19E7C}">
      <dgm:prSet/>
      <dgm:spPr/>
      <dgm:t>
        <a:bodyPr/>
        <a:lstStyle/>
        <a:p>
          <a:endParaRPr lang="en-US" sz="600"/>
        </a:p>
      </dgm:t>
    </dgm:pt>
    <dgm:pt modelId="{F267210C-3CBB-4DFE-8090-1BF3C8548B9D}">
      <dgm:prSet phldrT="[Text]" custT="1"/>
      <dgm:spPr/>
      <dgm:t>
        <a:bodyPr/>
        <a:lstStyle/>
        <a:p>
          <a:r>
            <a:rPr lang="fr-CH" sz="600" b="1" dirty="0"/>
            <a:t>2025</a:t>
          </a:r>
        </a:p>
        <a:p>
          <a:r>
            <a:rPr kumimoji="0" lang="fr-CH" sz="600" b="0" i="0" u="none" strike="noStrike" cap="none" spc="0" normalizeH="0" baseline="0" noProof="0" dirty="0">
              <a:ln/>
              <a:effectLst/>
              <a:uLnTx/>
              <a:uFillTx/>
              <a:latin typeface="Arial"/>
              <a:cs typeface="Arial"/>
              <a:sym typeface="Arial"/>
            </a:rPr>
            <a:t>70%</a:t>
          </a:r>
          <a:endParaRPr lang="en-US" sz="600" dirty="0"/>
        </a:p>
      </dgm:t>
    </dgm:pt>
    <dgm:pt modelId="{9522F828-7C2F-4CE7-9E93-7A90E874D9B2}" type="parTrans" cxnId="{ED9466FC-533F-42E2-9F16-2D3581AE4BC3}">
      <dgm:prSet/>
      <dgm:spPr/>
      <dgm:t>
        <a:bodyPr/>
        <a:lstStyle/>
        <a:p>
          <a:endParaRPr lang="en-US" sz="600"/>
        </a:p>
      </dgm:t>
    </dgm:pt>
    <dgm:pt modelId="{9DD76ECD-B9DE-4834-AF95-1879E88D46BF}" type="sibTrans" cxnId="{ED9466FC-533F-42E2-9F16-2D3581AE4BC3}">
      <dgm:prSet/>
      <dgm:spPr/>
      <dgm:t>
        <a:bodyPr/>
        <a:lstStyle/>
        <a:p>
          <a:endParaRPr lang="en-US" sz="600"/>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X="-13295" custLinFactNeighborY="26472">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FFC838-D835-46D8-89C2-929528030763}" type="doc">
      <dgm:prSet loTypeId="urn:microsoft.com/office/officeart/2005/8/layout/chevron1" loCatId="process" qsTypeId="urn:microsoft.com/office/officeart/2005/8/quickstyle/simple1" qsCatId="simple" csTypeId="urn:microsoft.com/office/officeart/2005/8/colors/colorful4" csCatId="colorful" phldr="1"/>
      <dgm:spPr/>
    </dgm:pt>
    <dgm:pt modelId="{AD26BBCD-032C-4799-A71C-63FD1FEA66EA}">
      <dgm:prSet phldrT="[Text]" custT="1"/>
      <dgm:spPr/>
      <dgm:t>
        <a:bodyPr/>
        <a:lstStyle/>
        <a:p>
          <a:endParaRPr lang="fr-CH" sz="600" dirty="0"/>
        </a:p>
        <a:p>
          <a:r>
            <a:rPr lang="fr-FR" sz="600" dirty="0"/>
            <a:t>Base de référence 2021</a:t>
          </a:r>
        </a:p>
        <a:p>
          <a:r>
            <a:rPr lang="fr-FR" sz="600" dirty="0"/>
            <a:t>13 pays</a:t>
          </a:r>
          <a:r>
            <a:rPr lang="fr-CH" sz="600" dirty="0"/>
            <a:t> </a:t>
          </a:r>
          <a:endParaRPr lang="en-US" sz="600" dirty="0"/>
        </a:p>
      </dgm:t>
    </dgm:pt>
    <dgm:pt modelId="{92A2206F-984D-4105-8AF0-73E1865FCD81}" type="parTrans" cxnId="{3DD65ADC-A2CE-416D-BABC-82BA63E642A1}">
      <dgm:prSet/>
      <dgm:spPr/>
      <dgm:t>
        <a:bodyPr/>
        <a:lstStyle/>
        <a:p>
          <a:endParaRPr lang="en-US" sz="600"/>
        </a:p>
      </dgm:t>
    </dgm:pt>
    <dgm:pt modelId="{E6758DF2-42BB-4EDD-9CBC-0A5A78AFCC76}" type="sibTrans" cxnId="{3DD65ADC-A2CE-416D-BABC-82BA63E642A1}">
      <dgm:prSet/>
      <dgm:spPr/>
      <dgm:t>
        <a:bodyPr/>
        <a:lstStyle/>
        <a:p>
          <a:endParaRPr lang="en-US" sz="600"/>
        </a:p>
      </dgm:t>
    </dgm:pt>
    <dgm:pt modelId="{D4FAA4A8-1FBF-440F-9ABE-48C9374B2EF7}">
      <dgm:prSet phldrT="[Text]" custT="1"/>
      <dgm:spPr/>
      <dgm:t>
        <a:bodyPr/>
        <a:lstStyle/>
        <a:p>
          <a:r>
            <a:rPr lang="fr-FR" sz="600" b="1" dirty="0"/>
            <a:t>Stratégie à mi-parcours 2023</a:t>
          </a:r>
        </a:p>
        <a:p>
          <a:r>
            <a:rPr lang="fr-FR" sz="600" b="1" dirty="0"/>
            <a:t>30 pays</a:t>
          </a:r>
          <a:endParaRPr lang="en-US" sz="600" dirty="0"/>
        </a:p>
      </dgm:t>
    </dgm:pt>
    <dgm:pt modelId="{E478D5F5-EC79-432D-9EE0-9F61D8C18F41}" type="parTrans" cxnId="{BA5D0590-F571-4036-AA43-B77509B19E7C}">
      <dgm:prSet/>
      <dgm:spPr/>
      <dgm:t>
        <a:bodyPr/>
        <a:lstStyle/>
        <a:p>
          <a:endParaRPr lang="en-US" sz="600"/>
        </a:p>
      </dgm:t>
    </dgm:pt>
    <dgm:pt modelId="{EF39FB58-8D69-494B-B7EE-3537B1F377DD}" type="sibTrans" cxnId="{BA5D0590-F571-4036-AA43-B77509B19E7C}">
      <dgm:prSet/>
      <dgm:spPr/>
      <dgm:t>
        <a:bodyPr/>
        <a:lstStyle/>
        <a:p>
          <a:endParaRPr lang="en-US" sz="600"/>
        </a:p>
      </dgm:t>
    </dgm:pt>
    <dgm:pt modelId="{F267210C-3CBB-4DFE-8090-1BF3C8548B9D}">
      <dgm:prSet phldrT="[Text]" custT="1"/>
      <dgm:spPr/>
      <dgm:t>
        <a:bodyPr/>
        <a:lstStyle/>
        <a:p>
          <a:r>
            <a:rPr lang="fr-FR" sz="600" b="1" dirty="0"/>
            <a:t>2025</a:t>
          </a:r>
        </a:p>
        <a:p>
          <a:r>
            <a:rPr lang="fr-FR" sz="600" b="1" dirty="0"/>
            <a:t>57 pays</a:t>
          </a:r>
          <a:endParaRPr lang="en-US" sz="600" dirty="0"/>
        </a:p>
      </dgm:t>
    </dgm:pt>
    <dgm:pt modelId="{9522F828-7C2F-4CE7-9E93-7A90E874D9B2}" type="parTrans" cxnId="{ED9466FC-533F-42E2-9F16-2D3581AE4BC3}">
      <dgm:prSet/>
      <dgm:spPr/>
      <dgm:t>
        <a:bodyPr/>
        <a:lstStyle/>
        <a:p>
          <a:endParaRPr lang="en-US" sz="600"/>
        </a:p>
      </dgm:t>
    </dgm:pt>
    <dgm:pt modelId="{9DD76ECD-B9DE-4834-AF95-1879E88D46BF}" type="sibTrans" cxnId="{ED9466FC-533F-42E2-9F16-2D3581AE4BC3}">
      <dgm:prSet/>
      <dgm:spPr/>
      <dgm:t>
        <a:bodyPr/>
        <a:lstStyle/>
        <a:p>
          <a:endParaRPr lang="en-US" sz="600"/>
        </a:p>
      </dgm:t>
    </dgm:pt>
    <dgm:pt modelId="{C3F01C7C-A465-4C21-8848-270E9AC74C0B}" type="pres">
      <dgm:prSet presAssocID="{9FFFC838-D835-46D8-89C2-929528030763}" presName="Name0" presStyleCnt="0">
        <dgm:presLayoutVars>
          <dgm:dir/>
          <dgm:animLvl val="lvl"/>
          <dgm:resizeHandles val="exact"/>
        </dgm:presLayoutVars>
      </dgm:prSet>
      <dgm:spPr/>
    </dgm:pt>
    <dgm:pt modelId="{D2837D92-FF50-4C28-B29F-6FCC9F4131CE}" type="pres">
      <dgm:prSet presAssocID="{AD26BBCD-032C-4799-A71C-63FD1FEA66EA}" presName="parTxOnly" presStyleLbl="node1" presStyleIdx="0" presStyleCnt="3" custLinFactNeighborX="-13295" custLinFactNeighborY="26472">
        <dgm:presLayoutVars>
          <dgm:chMax val="0"/>
          <dgm:chPref val="0"/>
          <dgm:bulletEnabled val="1"/>
        </dgm:presLayoutVars>
      </dgm:prSet>
      <dgm:spPr/>
    </dgm:pt>
    <dgm:pt modelId="{2DD17E60-1C48-478F-A3DC-FE34B09F0E60}" type="pres">
      <dgm:prSet presAssocID="{E6758DF2-42BB-4EDD-9CBC-0A5A78AFCC76}" presName="parTxOnlySpace" presStyleCnt="0"/>
      <dgm:spPr/>
    </dgm:pt>
    <dgm:pt modelId="{FAAABF0A-DDCB-448F-8EB8-687B1591968B}" type="pres">
      <dgm:prSet presAssocID="{D4FAA4A8-1FBF-440F-9ABE-48C9374B2EF7}" presName="parTxOnly" presStyleLbl="node1" presStyleIdx="1" presStyleCnt="3">
        <dgm:presLayoutVars>
          <dgm:chMax val="0"/>
          <dgm:chPref val="0"/>
          <dgm:bulletEnabled val="1"/>
        </dgm:presLayoutVars>
      </dgm:prSet>
      <dgm:spPr/>
    </dgm:pt>
    <dgm:pt modelId="{AF27F65F-73DA-4385-88FF-07F5C468E71A}" type="pres">
      <dgm:prSet presAssocID="{EF39FB58-8D69-494B-B7EE-3537B1F377DD}" presName="parTxOnlySpace" presStyleCnt="0"/>
      <dgm:spPr/>
    </dgm:pt>
    <dgm:pt modelId="{DFB152CA-7858-4974-B4A3-B5739700134B}" type="pres">
      <dgm:prSet presAssocID="{F267210C-3CBB-4DFE-8090-1BF3C8548B9D}" presName="parTxOnly" presStyleLbl="node1" presStyleIdx="2" presStyleCnt="3">
        <dgm:presLayoutVars>
          <dgm:chMax val="0"/>
          <dgm:chPref val="0"/>
          <dgm:bulletEnabled val="1"/>
        </dgm:presLayoutVars>
      </dgm:prSet>
      <dgm:spPr/>
    </dgm:pt>
  </dgm:ptLst>
  <dgm:cxnLst>
    <dgm:cxn modelId="{0C7D6E0F-D0F8-4A6A-9332-B2BA0CF57684}" type="presOf" srcId="{D4FAA4A8-1FBF-440F-9ABE-48C9374B2EF7}" destId="{FAAABF0A-DDCB-448F-8EB8-687B1591968B}" srcOrd="0" destOrd="0" presId="urn:microsoft.com/office/officeart/2005/8/layout/chevron1"/>
    <dgm:cxn modelId="{EC36A642-394D-4197-A973-495ADF5B4DA0}" type="presOf" srcId="{9FFFC838-D835-46D8-89C2-929528030763}" destId="{C3F01C7C-A465-4C21-8848-270E9AC74C0B}" srcOrd="0" destOrd="0" presId="urn:microsoft.com/office/officeart/2005/8/layout/chevron1"/>
    <dgm:cxn modelId="{5835BF71-96DA-4C9E-9D6E-84EA155FBB52}" type="presOf" srcId="{F267210C-3CBB-4DFE-8090-1BF3C8548B9D}" destId="{DFB152CA-7858-4974-B4A3-B5739700134B}" srcOrd="0" destOrd="0" presId="urn:microsoft.com/office/officeart/2005/8/layout/chevron1"/>
    <dgm:cxn modelId="{BA5D0590-F571-4036-AA43-B77509B19E7C}" srcId="{9FFFC838-D835-46D8-89C2-929528030763}" destId="{D4FAA4A8-1FBF-440F-9ABE-48C9374B2EF7}" srcOrd="1" destOrd="0" parTransId="{E478D5F5-EC79-432D-9EE0-9F61D8C18F41}" sibTransId="{EF39FB58-8D69-494B-B7EE-3537B1F377DD}"/>
    <dgm:cxn modelId="{A5D50596-3B5F-4D5F-8CA3-17C9BA80EBFE}" type="presOf" srcId="{AD26BBCD-032C-4799-A71C-63FD1FEA66EA}" destId="{D2837D92-FF50-4C28-B29F-6FCC9F4131CE}" srcOrd="0" destOrd="0" presId="urn:microsoft.com/office/officeart/2005/8/layout/chevron1"/>
    <dgm:cxn modelId="{3DD65ADC-A2CE-416D-BABC-82BA63E642A1}" srcId="{9FFFC838-D835-46D8-89C2-929528030763}" destId="{AD26BBCD-032C-4799-A71C-63FD1FEA66EA}" srcOrd="0" destOrd="0" parTransId="{92A2206F-984D-4105-8AF0-73E1865FCD81}" sibTransId="{E6758DF2-42BB-4EDD-9CBC-0A5A78AFCC76}"/>
    <dgm:cxn modelId="{ED9466FC-533F-42E2-9F16-2D3581AE4BC3}" srcId="{9FFFC838-D835-46D8-89C2-929528030763}" destId="{F267210C-3CBB-4DFE-8090-1BF3C8548B9D}" srcOrd="2" destOrd="0" parTransId="{9522F828-7C2F-4CE7-9E93-7A90E874D9B2}" sibTransId="{9DD76ECD-B9DE-4834-AF95-1879E88D46BF}"/>
    <dgm:cxn modelId="{B6D7ACBB-4686-4D3E-80E4-E00414B3A8A3}" type="presParOf" srcId="{C3F01C7C-A465-4C21-8848-270E9AC74C0B}" destId="{D2837D92-FF50-4C28-B29F-6FCC9F4131CE}" srcOrd="0" destOrd="0" presId="urn:microsoft.com/office/officeart/2005/8/layout/chevron1"/>
    <dgm:cxn modelId="{1A6C0E61-4377-4C51-8ED0-6D0601D30CC6}" type="presParOf" srcId="{C3F01C7C-A465-4C21-8848-270E9AC74C0B}" destId="{2DD17E60-1C48-478F-A3DC-FE34B09F0E60}" srcOrd="1" destOrd="0" presId="urn:microsoft.com/office/officeart/2005/8/layout/chevron1"/>
    <dgm:cxn modelId="{E8E1A53B-22B8-47E9-91F3-C3D0472936E6}" type="presParOf" srcId="{C3F01C7C-A465-4C21-8848-270E9AC74C0B}" destId="{FAAABF0A-DDCB-448F-8EB8-687B1591968B}" srcOrd="2" destOrd="0" presId="urn:microsoft.com/office/officeart/2005/8/layout/chevron1"/>
    <dgm:cxn modelId="{9BA12F88-8534-49ED-9571-9E1D99479CC4}" type="presParOf" srcId="{C3F01C7C-A465-4C21-8848-270E9AC74C0B}" destId="{AF27F65F-73DA-4385-88FF-07F5C468E71A}" srcOrd="3" destOrd="0" presId="urn:microsoft.com/office/officeart/2005/8/layout/chevron1"/>
    <dgm:cxn modelId="{2E832CDA-CD83-4515-BE0A-D46EFA51F56F}" type="presParOf" srcId="{C3F01C7C-A465-4C21-8848-270E9AC74C0B}" destId="{DFB152CA-7858-4974-B4A3-B5739700134B}" srcOrd="4" destOrd="0" presId="urn:microsoft.com/office/officeart/2005/8/layout/chevron1"/>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1344" y="0"/>
          <a:ext cx="1637566" cy="55626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b="1" kern="1200" dirty="0"/>
            <a:t>Base de référence 2021</a:t>
          </a:r>
        </a:p>
        <a:p>
          <a:pPr marL="0" lvl="0" indent="0" algn="ctr" defTabSz="355600">
            <a:lnSpc>
              <a:spcPct val="90000"/>
            </a:lnSpc>
            <a:spcBef>
              <a:spcPct val="0"/>
            </a:spcBef>
            <a:spcAft>
              <a:spcPct val="35000"/>
            </a:spcAft>
            <a:buNone/>
          </a:pPr>
          <a:r>
            <a:rPr lang="fr-FR" sz="800" kern="1200" dirty="0"/>
            <a:t>82,5% (92% MCV)</a:t>
          </a:r>
          <a:r>
            <a:rPr lang="fr-CH" sz="800" kern="1200" dirty="0"/>
            <a:t> </a:t>
          </a:r>
          <a:endParaRPr lang="en-US" sz="800" kern="1200" dirty="0"/>
        </a:p>
      </dsp:txBody>
      <dsp:txXfrm>
        <a:off x="279474" y="0"/>
        <a:ext cx="1081306" cy="556260"/>
      </dsp:txXfrm>
    </dsp:sp>
    <dsp:sp modelId="{FAAABF0A-DDCB-448F-8EB8-687B1591968B}">
      <dsp:nvSpPr>
        <dsp:cNvPr id="0" name=""/>
        <dsp:cNvSpPr/>
      </dsp:nvSpPr>
      <dsp:spPr>
        <a:xfrm>
          <a:off x="1475153" y="0"/>
          <a:ext cx="1637566" cy="556260"/>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b="1" kern="1200" dirty="0">
              <a:latin typeface="+mj-lt"/>
            </a:rPr>
            <a:t>Stratégie à mi-parcours 2023</a:t>
          </a:r>
        </a:p>
        <a:p>
          <a:pPr marL="0" lvl="0" indent="0" algn="ctr" defTabSz="355600">
            <a:lnSpc>
              <a:spcPct val="90000"/>
            </a:lnSpc>
            <a:spcBef>
              <a:spcPct val="0"/>
            </a:spcBef>
            <a:spcAft>
              <a:spcPct val="35000"/>
            </a:spcAft>
            <a:buNone/>
          </a:pPr>
          <a:r>
            <a:rPr lang="fr-FR" sz="800" b="0" kern="1200" dirty="0">
              <a:latin typeface="+mj-lt"/>
            </a:rPr>
            <a:t>85% (93% MCV</a:t>
          </a:r>
          <a:r>
            <a:rPr kumimoji="0" lang="en-US" sz="800" b="0" i="0" u="none" strike="noStrike" kern="1200" cap="none" spc="0" normalizeH="0" baseline="0" noProof="0" dirty="0">
              <a:ln/>
              <a:effectLst/>
              <a:uLnTx/>
              <a:uFillTx/>
              <a:latin typeface="+mj-lt"/>
              <a:cs typeface="Arial"/>
              <a:sym typeface="Arial"/>
            </a:rPr>
            <a:t>)</a:t>
          </a:r>
          <a:endParaRPr lang="en-US" sz="800" b="0" kern="1200" dirty="0">
            <a:latin typeface="+mj-lt"/>
          </a:endParaRPr>
        </a:p>
      </dsp:txBody>
      <dsp:txXfrm>
        <a:off x="1753283" y="0"/>
        <a:ext cx="1081306" cy="556260"/>
      </dsp:txXfrm>
    </dsp:sp>
    <dsp:sp modelId="{DFB152CA-7858-4974-B4A3-B5739700134B}">
      <dsp:nvSpPr>
        <dsp:cNvPr id="0" name=""/>
        <dsp:cNvSpPr/>
      </dsp:nvSpPr>
      <dsp:spPr>
        <a:xfrm>
          <a:off x="2948963" y="0"/>
          <a:ext cx="1637566" cy="556260"/>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CH" sz="800" b="1" kern="1200" dirty="0">
              <a:latin typeface="+mn-lt"/>
            </a:rPr>
            <a:t>2025</a:t>
          </a:r>
        </a:p>
        <a:p>
          <a:pPr marL="0" lvl="0" indent="0" algn="ctr" defTabSz="355600">
            <a:lnSpc>
              <a:spcPct val="90000"/>
            </a:lnSpc>
            <a:spcBef>
              <a:spcPct val="0"/>
            </a:spcBef>
            <a:spcAft>
              <a:spcPct val="35000"/>
            </a:spcAft>
            <a:buNone/>
          </a:pPr>
          <a:r>
            <a:rPr kumimoji="0" lang="en" sz="800" b="0" i="0" u="none" strike="noStrike" kern="1200" cap="none" spc="0" normalizeH="0" baseline="0" noProof="0" dirty="0">
              <a:ln/>
              <a:effectLst/>
              <a:uLnTx/>
              <a:uFillTx/>
              <a:latin typeface="+mn-lt"/>
              <a:cs typeface="Arial"/>
              <a:sym typeface="Arial"/>
            </a:rPr>
            <a:t>95</a:t>
          </a:r>
          <a:r>
            <a:rPr kumimoji="0" lang="en" sz="800" b="0" i="0" u="none" strike="noStrike" kern="1200" cap="none" spc="0" normalizeH="0" baseline="0" noProof="0" dirty="0">
              <a:ln/>
              <a:effectLst/>
              <a:uLnTx/>
              <a:uFillTx/>
              <a:latin typeface="+mn-lt"/>
              <a:ea typeface="Arial"/>
              <a:cs typeface="Arial"/>
              <a:sym typeface="Arial"/>
            </a:rPr>
            <a:t>%  </a:t>
          </a:r>
          <a:r>
            <a:rPr kumimoji="0" lang="en-US" sz="800" b="0" i="0" u="none" strike="noStrike" kern="1200" cap="none" spc="0" normalizeH="0" baseline="0" noProof="0" dirty="0">
              <a:ln/>
              <a:effectLst/>
              <a:uLnTx/>
              <a:uFillTx/>
              <a:latin typeface="+mn-lt"/>
              <a:cs typeface="Arial"/>
              <a:sym typeface="Arial"/>
            </a:rPr>
            <a:t>(95%* MCV)</a:t>
          </a:r>
          <a:endParaRPr lang="en-US" sz="800" kern="1200" dirty="0">
            <a:latin typeface="+mn-lt"/>
          </a:endParaRPr>
        </a:p>
      </dsp:txBody>
      <dsp:txXfrm>
        <a:off x="3227093" y="0"/>
        <a:ext cx="1081306" cy="55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1344" y="0"/>
          <a:ext cx="1637566" cy="55626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b="1" kern="1200" dirty="0"/>
            <a:t>Base de référence 2021</a:t>
          </a:r>
        </a:p>
        <a:p>
          <a:pPr marL="0" lvl="0" indent="0" algn="ctr" defTabSz="355600">
            <a:lnSpc>
              <a:spcPct val="90000"/>
            </a:lnSpc>
            <a:spcBef>
              <a:spcPct val="0"/>
            </a:spcBef>
            <a:spcAft>
              <a:spcPct val="35000"/>
            </a:spcAft>
            <a:buNone/>
          </a:pPr>
          <a:r>
            <a:rPr lang="fr-FR" sz="800" kern="1200" dirty="0"/>
            <a:t>70,5%</a:t>
          </a:r>
          <a:r>
            <a:rPr lang="fr-CH" sz="800" kern="1200" dirty="0"/>
            <a:t> </a:t>
          </a:r>
          <a:endParaRPr lang="en-US" sz="800" kern="1200" dirty="0"/>
        </a:p>
      </dsp:txBody>
      <dsp:txXfrm>
        <a:off x="279474" y="0"/>
        <a:ext cx="1081306" cy="556260"/>
      </dsp:txXfrm>
    </dsp:sp>
    <dsp:sp modelId="{FAAABF0A-DDCB-448F-8EB8-687B1591968B}">
      <dsp:nvSpPr>
        <dsp:cNvPr id="0" name=""/>
        <dsp:cNvSpPr/>
      </dsp:nvSpPr>
      <dsp:spPr>
        <a:xfrm>
          <a:off x="1475153" y="0"/>
          <a:ext cx="1637566" cy="556260"/>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b="1" kern="1200" dirty="0"/>
            <a:t>Stratégie à mi-parcours 2023 </a:t>
          </a:r>
        </a:p>
        <a:p>
          <a:pPr marL="0" lvl="0" indent="0" algn="ctr" defTabSz="355600">
            <a:lnSpc>
              <a:spcPct val="90000"/>
            </a:lnSpc>
            <a:spcBef>
              <a:spcPct val="0"/>
            </a:spcBef>
            <a:spcAft>
              <a:spcPct val="35000"/>
            </a:spcAft>
            <a:buNone/>
          </a:pPr>
          <a:r>
            <a:rPr lang="fr-FR" sz="800" b="0" kern="1200" dirty="0"/>
            <a:t>76%</a:t>
          </a:r>
          <a:endParaRPr lang="en-US" sz="800" b="0" kern="1200" dirty="0"/>
        </a:p>
      </dsp:txBody>
      <dsp:txXfrm>
        <a:off x="1753283" y="0"/>
        <a:ext cx="1081306" cy="556260"/>
      </dsp:txXfrm>
    </dsp:sp>
    <dsp:sp modelId="{DFB152CA-7858-4974-B4A3-B5739700134B}">
      <dsp:nvSpPr>
        <dsp:cNvPr id="0" name=""/>
        <dsp:cNvSpPr/>
      </dsp:nvSpPr>
      <dsp:spPr>
        <a:xfrm>
          <a:off x="2948963" y="0"/>
          <a:ext cx="1637566" cy="556260"/>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CH" sz="800" b="1" kern="1200" dirty="0"/>
            <a:t>2025</a:t>
          </a:r>
        </a:p>
        <a:p>
          <a:pPr marL="0" lvl="0" indent="0" algn="ctr" defTabSz="355600">
            <a:lnSpc>
              <a:spcPct val="90000"/>
            </a:lnSpc>
            <a:spcBef>
              <a:spcPct val="0"/>
            </a:spcBef>
            <a:spcAft>
              <a:spcPct val="35000"/>
            </a:spcAft>
            <a:buNone/>
          </a:pPr>
          <a:r>
            <a:rPr lang="en-US" sz="700" kern="1200" dirty="0"/>
            <a:t>79%*</a:t>
          </a:r>
        </a:p>
      </dsp:txBody>
      <dsp:txXfrm>
        <a:off x="3227093" y="0"/>
        <a:ext cx="1081306" cy="556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1344" y="0"/>
          <a:ext cx="1637566" cy="55626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b="1" kern="1200" dirty="0"/>
            <a:t>Base de référence 2021</a:t>
          </a:r>
        </a:p>
        <a:p>
          <a:pPr marL="0" lvl="0" indent="0" algn="ctr" defTabSz="355600">
            <a:lnSpc>
              <a:spcPct val="90000"/>
            </a:lnSpc>
            <a:spcBef>
              <a:spcPct val="0"/>
            </a:spcBef>
            <a:spcAft>
              <a:spcPct val="35000"/>
            </a:spcAft>
            <a:buNone/>
          </a:pPr>
          <a:r>
            <a:rPr lang="fr-FR" sz="800" kern="1200" dirty="0"/>
            <a:t>12%</a:t>
          </a:r>
          <a:endParaRPr lang="fr-CH" sz="800" kern="1200" dirty="0"/>
        </a:p>
      </dsp:txBody>
      <dsp:txXfrm>
        <a:off x="279474" y="0"/>
        <a:ext cx="1081306" cy="556260"/>
      </dsp:txXfrm>
    </dsp:sp>
    <dsp:sp modelId="{FAAABF0A-DDCB-448F-8EB8-687B1591968B}">
      <dsp:nvSpPr>
        <dsp:cNvPr id="0" name=""/>
        <dsp:cNvSpPr/>
      </dsp:nvSpPr>
      <dsp:spPr>
        <a:xfrm>
          <a:off x="1475153" y="0"/>
          <a:ext cx="1637566" cy="556260"/>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b="1" kern="1200" dirty="0"/>
            <a:t>Stratégie à mi-parcours 2023 </a:t>
          </a:r>
        </a:p>
        <a:p>
          <a:pPr marL="0" lvl="0" indent="0" algn="ctr" defTabSz="355600">
            <a:lnSpc>
              <a:spcPct val="90000"/>
            </a:lnSpc>
            <a:spcBef>
              <a:spcPct val="0"/>
            </a:spcBef>
            <a:spcAft>
              <a:spcPct val="35000"/>
            </a:spcAft>
            <a:buNone/>
          </a:pPr>
          <a:r>
            <a:rPr lang="fr-FR" sz="800" b="0" kern="1200" dirty="0"/>
            <a:t>20%</a:t>
          </a:r>
          <a:endParaRPr lang="en-US" sz="800" b="0" kern="1200" dirty="0"/>
        </a:p>
      </dsp:txBody>
      <dsp:txXfrm>
        <a:off x="1753283" y="0"/>
        <a:ext cx="1081306" cy="556260"/>
      </dsp:txXfrm>
    </dsp:sp>
    <dsp:sp modelId="{DFB152CA-7858-4974-B4A3-B5739700134B}">
      <dsp:nvSpPr>
        <dsp:cNvPr id="0" name=""/>
        <dsp:cNvSpPr/>
      </dsp:nvSpPr>
      <dsp:spPr>
        <a:xfrm>
          <a:off x="2948963" y="0"/>
          <a:ext cx="1637566" cy="556260"/>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CH" sz="800" b="1" kern="1200" dirty="0"/>
            <a:t>2025</a:t>
          </a:r>
        </a:p>
        <a:p>
          <a:pPr marL="0" lvl="0" indent="0" algn="ctr" defTabSz="355600">
            <a:lnSpc>
              <a:spcPct val="90000"/>
            </a:lnSpc>
            <a:spcBef>
              <a:spcPct val="0"/>
            </a:spcBef>
            <a:spcAft>
              <a:spcPct val="35000"/>
            </a:spcAft>
            <a:buNone/>
          </a:pPr>
          <a:r>
            <a:rPr lang="en-US" sz="800" kern="1200" dirty="0"/>
            <a:t>25%</a:t>
          </a:r>
        </a:p>
      </dsp:txBody>
      <dsp:txXfrm>
        <a:off x="3227093" y="0"/>
        <a:ext cx="1081306" cy="556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1344" y="0"/>
          <a:ext cx="1637566" cy="29567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endParaRPr lang="fr-CH" sz="600" kern="1200" dirty="0"/>
        </a:p>
        <a:p>
          <a:pPr marL="0" lvl="0" indent="0" algn="ctr" defTabSz="266700">
            <a:lnSpc>
              <a:spcPct val="90000"/>
            </a:lnSpc>
            <a:spcBef>
              <a:spcPct val="0"/>
            </a:spcBef>
            <a:spcAft>
              <a:spcPct val="35000"/>
            </a:spcAft>
            <a:buNone/>
          </a:pPr>
          <a:r>
            <a:rPr lang="fr-FR" sz="600" kern="1200" dirty="0"/>
            <a:t>Base de référence 2021</a:t>
          </a:r>
        </a:p>
        <a:p>
          <a:pPr marL="0" lvl="0" indent="0" algn="ctr" defTabSz="266700">
            <a:lnSpc>
              <a:spcPct val="90000"/>
            </a:lnSpc>
            <a:spcBef>
              <a:spcPct val="0"/>
            </a:spcBef>
            <a:spcAft>
              <a:spcPct val="35000"/>
            </a:spcAft>
            <a:buNone/>
          </a:pPr>
          <a:r>
            <a:rPr lang="fr-FR" sz="600" kern="1200" dirty="0"/>
            <a:t>9 pays</a:t>
          </a:r>
          <a:r>
            <a:rPr lang="fr-CH" sz="600" kern="1200" dirty="0"/>
            <a:t> </a:t>
          </a:r>
          <a:endParaRPr lang="en-US" sz="600" kern="1200" dirty="0"/>
        </a:p>
      </dsp:txBody>
      <dsp:txXfrm>
        <a:off x="149180" y="0"/>
        <a:ext cx="1341895" cy="295671"/>
      </dsp:txXfrm>
    </dsp:sp>
    <dsp:sp modelId="{FAAABF0A-DDCB-448F-8EB8-687B1591968B}">
      <dsp:nvSpPr>
        <dsp:cNvPr id="0" name=""/>
        <dsp:cNvSpPr/>
      </dsp:nvSpPr>
      <dsp:spPr>
        <a:xfrm>
          <a:off x="1475153" y="0"/>
          <a:ext cx="1637566" cy="295671"/>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Stratégie à mi-parcours 2023</a:t>
          </a:r>
        </a:p>
        <a:p>
          <a:pPr marL="0" lvl="0" indent="0" algn="ctr" defTabSz="266700">
            <a:lnSpc>
              <a:spcPct val="90000"/>
            </a:lnSpc>
            <a:spcBef>
              <a:spcPct val="0"/>
            </a:spcBef>
            <a:spcAft>
              <a:spcPct val="35000"/>
            </a:spcAft>
            <a:buNone/>
          </a:pPr>
          <a:r>
            <a:rPr lang="fr-FR" sz="600" b="1" kern="1200" dirty="0"/>
            <a:t>15 pays</a:t>
          </a:r>
          <a:endParaRPr lang="en-US" sz="600" kern="1200" dirty="0"/>
        </a:p>
      </dsp:txBody>
      <dsp:txXfrm>
        <a:off x="1622989" y="0"/>
        <a:ext cx="1341895" cy="295671"/>
      </dsp:txXfrm>
    </dsp:sp>
    <dsp:sp modelId="{DFB152CA-7858-4974-B4A3-B5739700134B}">
      <dsp:nvSpPr>
        <dsp:cNvPr id="0" name=""/>
        <dsp:cNvSpPr/>
      </dsp:nvSpPr>
      <dsp:spPr>
        <a:xfrm>
          <a:off x="2948963" y="0"/>
          <a:ext cx="1637566" cy="295671"/>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2025</a:t>
          </a:r>
        </a:p>
        <a:p>
          <a:pPr marL="0" lvl="0" indent="0" algn="ctr" defTabSz="266700">
            <a:lnSpc>
              <a:spcPct val="90000"/>
            </a:lnSpc>
            <a:spcBef>
              <a:spcPct val="0"/>
            </a:spcBef>
            <a:spcAft>
              <a:spcPct val="35000"/>
            </a:spcAft>
            <a:buNone/>
          </a:pPr>
          <a:r>
            <a:rPr lang="fr-FR" sz="600" b="1" kern="1200" dirty="0"/>
            <a:t>21 pays</a:t>
          </a:r>
          <a:endParaRPr lang="en-US" sz="600" kern="1200" dirty="0"/>
        </a:p>
      </dsp:txBody>
      <dsp:txXfrm>
        <a:off x="3096799" y="0"/>
        <a:ext cx="1341895" cy="295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1344" y="0"/>
          <a:ext cx="1637566" cy="29567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endParaRPr lang="fr-CH" sz="600" kern="1200" dirty="0"/>
        </a:p>
        <a:p>
          <a:pPr marL="0" lvl="0" indent="0" algn="ctr" defTabSz="266700">
            <a:lnSpc>
              <a:spcPct val="90000"/>
            </a:lnSpc>
            <a:spcBef>
              <a:spcPct val="0"/>
            </a:spcBef>
            <a:spcAft>
              <a:spcPct val="35000"/>
            </a:spcAft>
            <a:buNone/>
          </a:pPr>
          <a:r>
            <a:rPr lang="fr-FR" sz="600" kern="1200"/>
            <a:t>Base de référence 2021</a:t>
          </a:r>
        </a:p>
        <a:p>
          <a:pPr marL="0" lvl="0" indent="0" algn="ctr" defTabSz="266700">
            <a:lnSpc>
              <a:spcPct val="90000"/>
            </a:lnSpc>
            <a:spcBef>
              <a:spcPct val="0"/>
            </a:spcBef>
            <a:spcAft>
              <a:spcPct val="35000"/>
            </a:spcAft>
            <a:buNone/>
          </a:pPr>
          <a:r>
            <a:rPr lang="fr-FR" sz="600" kern="1200"/>
            <a:t>35% (20 pays)</a:t>
          </a:r>
          <a:r>
            <a:rPr lang="fr-CH" sz="600" kern="1200"/>
            <a:t> </a:t>
          </a:r>
          <a:endParaRPr lang="en-US" sz="600" kern="1200" dirty="0"/>
        </a:p>
      </dsp:txBody>
      <dsp:txXfrm>
        <a:off x="149180" y="0"/>
        <a:ext cx="1341895" cy="295671"/>
      </dsp:txXfrm>
    </dsp:sp>
    <dsp:sp modelId="{FAAABF0A-DDCB-448F-8EB8-687B1591968B}">
      <dsp:nvSpPr>
        <dsp:cNvPr id="0" name=""/>
        <dsp:cNvSpPr/>
      </dsp:nvSpPr>
      <dsp:spPr>
        <a:xfrm>
          <a:off x="1475153" y="0"/>
          <a:ext cx="1637566" cy="295671"/>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Stratégie à mi-parcours 2023</a:t>
          </a:r>
        </a:p>
        <a:p>
          <a:pPr marL="0" lvl="0" indent="0" algn="ctr" defTabSz="266700">
            <a:lnSpc>
              <a:spcPct val="90000"/>
            </a:lnSpc>
            <a:spcBef>
              <a:spcPct val="0"/>
            </a:spcBef>
            <a:spcAft>
              <a:spcPct val="35000"/>
            </a:spcAft>
            <a:buNone/>
          </a:pPr>
          <a:r>
            <a:rPr lang="fr-FR" sz="600" b="1" kern="1200" dirty="0"/>
            <a:t>56% (32 pays</a:t>
          </a:r>
          <a:r>
            <a:rPr kumimoji="0" lang="fr-CH" sz="600" b="0" i="0" u="none" strike="noStrike" kern="1200" cap="none" spc="0" normalizeH="0" baseline="0" noProof="0" dirty="0">
              <a:ln/>
              <a:effectLst/>
              <a:uLnTx/>
              <a:uFillTx/>
              <a:latin typeface="Arial"/>
              <a:cs typeface="Arial"/>
              <a:sym typeface="Arial"/>
            </a:rPr>
            <a:t>)</a:t>
          </a:r>
          <a:endParaRPr lang="en-US" sz="600" kern="1200" dirty="0"/>
        </a:p>
      </dsp:txBody>
      <dsp:txXfrm>
        <a:off x="1622989" y="0"/>
        <a:ext cx="1341895" cy="295671"/>
      </dsp:txXfrm>
    </dsp:sp>
    <dsp:sp modelId="{DFB152CA-7858-4974-B4A3-B5739700134B}">
      <dsp:nvSpPr>
        <dsp:cNvPr id="0" name=""/>
        <dsp:cNvSpPr/>
      </dsp:nvSpPr>
      <dsp:spPr>
        <a:xfrm>
          <a:off x="2948963" y="0"/>
          <a:ext cx="1637566" cy="295671"/>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2025</a:t>
          </a:r>
        </a:p>
        <a:p>
          <a:pPr marL="0" lvl="0" indent="0" algn="ctr" defTabSz="266700">
            <a:lnSpc>
              <a:spcPct val="90000"/>
            </a:lnSpc>
            <a:spcBef>
              <a:spcPct val="0"/>
            </a:spcBef>
            <a:spcAft>
              <a:spcPct val="35000"/>
            </a:spcAft>
            <a:buNone/>
          </a:pPr>
          <a:r>
            <a:rPr lang="fr-FR" sz="600" b="1" kern="1200" dirty="0"/>
            <a:t>80% (46 pays</a:t>
          </a:r>
          <a:r>
            <a:rPr kumimoji="0" lang="en-US" sz="600" b="0" i="0" u="none" strike="noStrike" kern="1200" cap="none" spc="0" normalizeH="0" baseline="0" noProof="0" dirty="0">
              <a:ln/>
              <a:effectLst/>
              <a:uLnTx/>
              <a:uFillTx/>
              <a:latin typeface="Arial"/>
              <a:cs typeface="Arial"/>
              <a:sym typeface="Arial"/>
            </a:rPr>
            <a:t>)</a:t>
          </a:r>
          <a:endParaRPr lang="en-US" sz="600" kern="1200" dirty="0"/>
        </a:p>
      </dsp:txBody>
      <dsp:txXfrm>
        <a:off x="3096799" y="0"/>
        <a:ext cx="1341895" cy="295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0" y="0"/>
          <a:ext cx="1637566" cy="295671"/>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endParaRPr lang="fr-CH" sz="600" kern="1200" dirty="0">
            <a:solidFill>
              <a:schemeClr val="bg1"/>
            </a:solidFill>
          </a:endParaRPr>
        </a:p>
        <a:p>
          <a:pPr marL="0" lvl="0" indent="0" algn="ctr" defTabSz="266700">
            <a:lnSpc>
              <a:spcPct val="90000"/>
            </a:lnSpc>
            <a:spcBef>
              <a:spcPct val="0"/>
            </a:spcBef>
            <a:spcAft>
              <a:spcPct val="35000"/>
            </a:spcAft>
            <a:buNone/>
          </a:pPr>
          <a:r>
            <a:rPr lang="fr-FR" sz="600" kern="1200" dirty="0">
              <a:solidFill>
                <a:schemeClr val="bg1"/>
              </a:solidFill>
            </a:rPr>
            <a:t>Base de référence 2021</a:t>
          </a:r>
        </a:p>
        <a:p>
          <a:pPr marL="0" lvl="0" indent="0" algn="ctr" defTabSz="266700">
            <a:lnSpc>
              <a:spcPct val="90000"/>
            </a:lnSpc>
            <a:spcBef>
              <a:spcPct val="0"/>
            </a:spcBef>
            <a:spcAft>
              <a:spcPct val="35000"/>
            </a:spcAft>
            <a:buNone/>
          </a:pPr>
          <a:r>
            <a:rPr lang="fr-FR" sz="600" kern="1200" dirty="0">
              <a:solidFill>
                <a:schemeClr val="bg1"/>
              </a:solidFill>
            </a:rPr>
            <a:t>3 pays</a:t>
          </a:r>
          <a:r>
            <a:rPr lang="fr-CH" sz="600" kern="1200" dirty="0">
              <a:solidFill>
                <a:schemeClr val="bg1"/>
              </a:solidFill>
            </a:rPr>
            <a:t> </a:t>
          </a:r>
          <a:endParaRPr lang="en-US" sz="600" kern="1200" dirty="0">
            <a:solidFill>
              <a:schemeClr val="bg1"/>
            </a:solidFill>
          </a:endParaRPr>
        </a:p>
      </dsp:txBody>
      <dsp:txXfrm>
        <a:off x="147836" y="0"/>
        <a:ext cx="1341895" cy="295671"/>
      </dsp:txXfrm>
    </dsp:sp>
    <dsp:sp modelId="{FAAABF0A-DDCB-448F-8EB8-687B1591968B}">
      <dsp:nvSpPr>
        <dsp:cNvPr id="0" name=""/>
        <dsp:cNvSpPr/>
      </dsp:nvSpPr>
      <dsp:spPr>
        <a:xfrm>
          <a:off x="1475153" y="0"/>
          <a:ext cx="1637566" cy="295671"/>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Stratégie à mi-parcours 2023</a:t>
          </a:r>
        </a:p>
        <a:p>
          <a:pPr marL="0" lvl="0" indent="0" algn="ctr" defTabSz="266700">
            <a:lnSpc>
              <a:spcPct val="90000"/>
            </a:lnSpc>
            <a:spcBef>
              <a:spcPct val="0"/>
            </a:spcBef>
            <a:spcAft>
              <a:spcPct val="35000"/>
            </a:spcAft>
            <a:buNone/>
          </a:pPr>
          <a:r>
            <a:rPr lang="fr-FR" sz="600" b="1" kern="1200" dirty="0"/>
            <a:t>12 pays</a:t>
          </a:r>
          <a:endParaRPr lang="en-US" sz="600" kern="1200" dirty="0"/>
        </a:p>
      </dsp:txBody>
      <dsp:txXfrm>
        <a:off x="1622989" y="0"/>
        <a:ext cx="1341895" cy="295671"/>
      </dsp:txXfrm>
    </dsp:sp>
    <dsp:sp modelId="{DFB152CA-7858-4974-B4A3-B5739700134B}">
      <dsp:nvSpPr>
        <dsp:cNvPr id="0" name=""/>
        <dsp:cNvSpPr/>
      </dsp:nvSpPr>
      <dsp:spPr>
        <a:xfrm>
          <a:off x="2948963" y="0"/>
          <a:ext cx="1637566" cy="295671"/>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2025</a:t>
          </a:r>
        </a:p>
        <a:p>
          <a:pPr marL="0" lvl="0" indent="0" algn="ctr" defTabSz="266700">
            <a:lnSpc>
              <a:spcPct val="90000"/>
            </a:lnSpc>
            <a:spcBef>
              <a:spcPct val="0"/>
            </a:spcBef>
            <a:spcAft>
              <a:spcPct val="35000"/>
            </a:spcAft>
            <a:buNone/>
          </a:pPr>
          <a:r>
            <a:rPr lang="fr-FR" sz="600" b="1" kern="1200" dirty="0"/>
            <a:t>25 pays</a:t>
          </a:r>
          <a:endParaRPr lang="en-US" sz="600" kern="1200" dirty="0"/>
        </a:p>
      </dsp:txBody>
      <dsp:txXfrm>
        <a:off x="3096799" y="0"/>
        <a:ext cx="1341895" cy="295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0" y="0"/>
          <a:ext cx="1637566" cy="295671"/>
        </a:xfrm>
        <a:prstGeom prst="chevron">
          <a:avLst/>
        </a:prstGeom>
        <a:solidFill>
          <a:srgbClr val="D05957">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endParaRPr lang="fr-CH" sz="600" kern="1200" dirty="0">
            <a:solidFill>
              <a:srgbClr val="FFFFFF"/>
            </a:solidFill>
            <a:latin typeface="Arial"/>
            <a:ea typeface="+mn-ea"/>
            <a:cs typeface="+mn-cs"/>
          </a:endParaRPr>
        </a:p>
        <a:p>
          <a:pPr indent="0" algn="ctr">
            <a:spcBef>
              <a:spcPct val="0"/>
            </a:spcBef>
            <a:buNone/>
          </a:pPr>
          <a:r>
            <a:rPr lang="fr-FR" sz="600" kern="1200" dirty="0">
              <a:solidFill>
                <a:srgbClr val="FFFFFF"/>
              </a:solidFill>
              <a:latin typeface="Arial"/>
              <a:ea typeface="+mn-ea"/>
              <a:cs typeface="+mn-cs"/>
            </a:rPr>
            <a:t>Base de référence 2021</a:t>
          </a:r>
        </a:p>
        <a:p>
          <a:pPr indent="0" algn="ctr">
            <a:spcBef>
              <a:spcPct val="0"/>
            </a:spcBef>
            <a:buNone/>
          </a:pPr>
          <a:r>
            <a:rPr lang="fr-FR" sz="600" kern="1200" dirty="0">
              <a:solidFill>
                <a:srgbClr val="FFFFFF"/>
              </a:solidFill>
              <a:latin typeface="Arial"/>
              <a:ea typeface="+mn-ea"/>
              <a:cs typeface="+mn-cs"/>
            </a:rPr>
            <a:t>18 pays</a:t>
          </a:r>
          <a:r>
            <a:rPr lang="fr-CH" sz="600" kern="1200" dirty="0">
              <a:solidFill>
                <a:srgbClr val="FFFFFF"/>
              </a:solidFill>
              <a:latin typeface="Arial"/>
              <a:ea typeface="+mn-ea"/>
              <a:cs typeface="+mn-cs"/>
            </a:rPr>
            <a:t> </a:t>
          </a:r>
          <a:endParaRPr lang="en-US" sz="600" kern="1200" dirty="0">
            <a:solidFill>
              <a:srgbClr val="FFFFFF"/>
            </a:solidFill>
            <a:latin typeface="Arial"/>
            <a:ea typeface="+mn-ea"/>
            <a:cs typeface="+mn-cs"/>
          </a:endParaRPr>
        </a:p>
      </dsp:txBody>
      <dsp:txXfrm>
        <a:off x="147836" y="0"/>
        <a:ext cx="1341895" cy="295671"/>
      </dsp:txXfrm>
    </dsp:sp>
    <dsp:sp modelId="{FAAABF0A-DDCB-448F-8EB8-687B1591968B}">
      <dsp:nvSpPr>
        <dsp:cNvPr id="0" name=""/>
        <dsp:cNvSpPr/>
      </dsp:nvSpPr>
      <dsp:spPr>
        <a:xfrm>
          <a:off x="1475153" y="0"/>
          <a:ext cx="1637566" cy="295671"/>
        </a:xfrm>
        <a:prstGeom prst="chevron">
          <a:avLst/>
        </a:prstGeom>
        <a:solidFill>
          <a:srgbClr val="D05957">
            <a:hueOff val="2322626"/>
            <a:satOff val="21861"/>
            <a:lumOff val="-1039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solidFill>
                <a:srgbClr val="FFFFFF"/>
              </a:solidFill>
              <a:latin typeface="Arial"/>
              <a:ea typeface="+mn-ea"/>
              <a:cs typeface="+mn-cs"/>
            </a:rPr>
            <a:t>Stratégie à mi-parcours 2023 </a:t>
          </a:r>
        </a:p>
        <a:p>
          <a:pPr marL="0" lvl="0" indent="0" algn="ctr" defTabSz="266700">
            <a:lnSpc>
              <a:spcPct val="90000"/>
            </a:lnSpc>
            <a:spcBef>
              <a:spcPct val="0"/>
            </a:spcBef>
            <a:spcAft>
              <a:spcPct val="35000"/>
            </a:spcAft>
            <a:buNone/>
          </a:pPr>
          <a:r>
            <a:rPr lang="fr-FR" sz="600" b="1" kern="1200" dirty="0">
              <a:solidFill>
                <a:srgbClr val="FFFFFF"/>
              </a:solidFill>
              <a:latin typeface="Arial"/>
              <a:ea typeface="+mn-ea"/>
              <a:cs typeface="+mn-cs"/>
            </a:rPr>
            <a:t>30 pays</a:t>
          </a:r>
          <a:endParaRPr lang="en-US" sz="600" b="1" kern="1200" dirty="0">
            <a:solidFill>
              <a:srgbClr val="FFFFFF"/>
            </a:solidFill>
            <a:latin typeface="Arial"/>
            <a:ea typeface="+mn-ea"/>
            <a:cs typeface="+mn-cs"/>
          </a:endParaRPr>
        </a:p>
      </dsp:txBody>
      <dsp:txXfrm>
        <a:off x="1622989" y="0"/>
        <a:ext cx="1341895" cy="295671"/>
      </dsp:txXfrm>
    </dsp:sp>
    <dsp:sp modelId="{DFB152CA-7858-4974-B4A3-B5739700134B}">
      <dsp:nvSpPr>
        <dsp:cNvPr id="0" name=""/>
        <dsp:cNvSpPr/>
      </dsp:nvSpPr>
      <dsp:spPr>
        <a:xfrm>
          <a:off x="2948963" y="0"/>
          <a:ext cx="1637566" cy="295671"/>
        </a:xfrm>
        <a:prstGeom prst="chevron">
          <a:avLst/>
        </a:prstGeom>
        <a:solidFill>
          <a:srgbClr val="D05957">
            <a:hueOff val="4645251"/>
            <a:satOff val="43721"/>
            <a:lumOff val="-20784"/>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solidFill>
                <a:srgbClr val="FFFFFF"/>
              </a:solidFill>
              <a:latin typeface="Arial"/>
              <a:ea typeface="+mn-ea"/>
              <a:cs typeface="+mn-cs"/>
            </a:rPr>
            <a:t>2025</a:t>
          </a:r>
        </a:p>
        <a:p>
          <a:pPr marL="0" lvl="0" indent="0" algn="ctr" defTabSz="266700">
            <a:lnSpc>
              <a:spcPct val="90000"/>
            </a:lnSpc>
            <a:spcBef>
              <a:spcPct val="0"/>
            </a:spcBef>
            <a:spcAft>
              <a:spcPct val="35000"/>
            </a:spcAft>
            <a:buNone/>
          </a:pPr>
          <a:r>
            <a:rPr lang="fr-FR" sz="600" b="1" kern="1200" dirty="0">
              <a:solidFill>
                <a:srgbClr val="FFFFFF"/>
              </a:solidFill>
              <a:latin typeface="Arial"/>
              <a:ea typeface="+mn-ea"/>
              <a:cs typeface="+mn-cs"/>
            </a:rPr>
            <a:t>47 pays</a:t>
          </a:r>
          <a:endParaRPr lang="en-US" sz="600" b="1" kern="1200" dirty="0">
            <a:solidFill>
              <a:srgbClr val="FFFFFF"/>
            </a:solidFill>
            <a:latin typeface="Arial"/>
            <a:ea typeface="+mn-ea"/>
            <a:cs typeface="+mn-cs"/>
          </a:endParaRPr>
        </a:p>
      </dsp:txBody>
      <dsp:txXfrm>
        <a:off x="3096799" y="0"/>
        <a:ext cx="1341895" cy="295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0" y="0"/>
          <a:ext cx="1637566" cy="29567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endParaRPr lang="fr-CH" sz="600" kern="1200" dirty="0"/>
        </a:p>
        <a:p>
          <a:pPr marL="0" lvl="0" indent="0" algn="ctr" defTabSz="266700">
            <a:lnSpc>
              <a:spcPct val="90000"/>
            </a:lnSpc>
            <a:spcBef>
              <a:spcPct val="0"/>
            </a:spcBef>
            <a:spcAft>
              <a:spcPct val="35000"/>
            </a:spcAft>
            <a:buNone/>
          </a:pPr>
          <a:r>
            <a:rPr lang="fr-FR" sz="600" kern="1200" dirty="0"/>
            <a:t>Base de référence 2021</a:t>
          </a:r>
        </a:p>
        <a:p>
          <a:pPr marL="0" lvl="0" indent="0" algn="ctr" defTabSz="266700">
            <a:lnSpc>
              <a:spcPct val="90000"/>
            </a:lnSpc>
            <a:spcBef>
              <a:spcPct val="0"/>
            </a:spcBef>
            <a:spcAft>
              <a:spcPct val="35000"/>
            </a:spcAft>
            <a:buNone/>
          </a:pPr>
          <a:r>
            <a:rPr lang="fr-FR" sz="600" kern="1200" dirty="0"/>
            <a:t>54% (7 pays sur 13</a:t>
          </a:r>
          <a:r>
            <a:rPr kumimoji="0" lang="fr-CH" sz="600" b="0" i="0" u="none" strike="noStrike" kern="1200" cap="none" spc="0" normalizeH="0" baseline="0" noProof="0" dirty="0">
              <a:ln/>
              <a:effectLst/>
              <a:uLnTx/>
              <a:uFillTx/>
              <a:latin typeface="Arial"/>
              <a:ea typeface="Arial"/>
              <a:cs typeface="Arial"/>
              <a:sym typeface="Arial"/>
            </a:rPr>
            <a:t>)</a:t>
          </a:r>
          <a:endParaRPr lang="fr-CH" sz="600" kern="1200" dirty="0"/>
        </a:p>
        <a:p>
          <a:pPr marL="0" lvl="0" indent="0" algn="ctr" defTabSz="266700">
            <a:lnSpc>
              <a:spcPct val="90000"/>
            </a:lnSpc>
            <a:spcBef>
              <a:spcPct val="0"/>
            </a:spcBef>
            <a:spcAft>
              <a:spcPct val="35000"/>
            </a:spcAft>
            <a:buNone/>
          </a:pPr>
          <a:r>
            <a:rPr lang="fr-CH" sz="600" kern="1200" dirty="0"/>
            <a:t> </a:t>
          </a:r>
          <a:endParaRPr lang="en-US" sz="600" kern="1200" dirty="0"/>
        </a:p>
      </dsp:txBody>
      <dsp:txXfrm>
        <a:off x="147836" y="0"/>
        <a:ext cx="1341895" cy="295671"/>
      </dsp:txXfrm>
    </dsp:sp>
    <dsp:sp modelId="{FAAABF0A-DDCB-448F-8EB8-687B1591968B}">
      <dsp:nvSpPr>
        <dsp:cNvPr id="0" name=""/>
        <dsp:cNvSpPr/>
      </dsp:nvSpPr>
      <dsp:spPr>
        <a:xfrm>
          <a:off x="1475153" y="0"/>
          <a:ext cx="1637566" cy="295671"/>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Stratégie à mi-parcours 2023</a:t>
          </a:r>
        </a:p>
        <a:p>
          <a:pPr marL="0" lvl="0" indent="0" algn="ctr" defTabSz="266700">
            <a:lnSpc>
              <a:spcPct val="90000"/>
            </a:lnSpc>
            <a:spcBef>
              <a:spcPct val="0"/>
            </a:spcBef>
            <a:spcAft>
              <a:spcPct val="35000"/>
            </a:spcAft>
            <a:buNone/>
          </a:pPr>
          <a:r>
            <a:rPr lang="fr-FR" sz="600" b="1" kern="1200" dirty="0"/>
            <a:t>65%</a:t>
          </a:r>
          <a:endParaRPr lang="en-US" sz="600" kern="1200" dirty="0"/>
        </a:p>
      </dsp:txBody>
      <dsp:txXfrm>
        <a:off x="1622989" y="0"/>
        <a:ext cx="1341895" cy="295671"/>
      </dsp:txXfrm>
    </dsp:sp>
    <dsp:sp modelId="{DFB152CA-7858-4974-B4A3-B5739700134B}">
      <dsp:nvSpPr>
        <dsp:cNvPr id="0" name=""/>
        <dsp:cNvSpPr/>
      </dsp:nvSpPr>
      <dsp:spPr>
        <a:xfrm>
          <a:off x="2948963" y="0"/>
          <a:ext cx="1637566" cy="295671"/>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CH" sz="600" b="1" kern="1200" dirty="0"/>
            <a:t>2025</a:t>
          </a:r>
        </a:p>
        <a:p>
          <a:pPr marL="0" lvl="0" indent="0" algn="ctr" defTabSz="266700">
            <a:lnSpc>
              <a:spcPct val="90000"/>
            </a:lnSpc>
            <a:spcBef>
              <a:spcPct val="0"/>
            </a:spcBef>
            <a:spcAft>
              <a:spcPct val="35000"/>
            </a:spcAft>
            <a:buNone/>
          </a:pPr>
          <a:r>
            <a:rPr kumimoji="0" lang="fr-CH" sz="600" b="0" i="0" u="none" strike="noStrike" kern="1200" cap="none" spc="0" normalizeH="0" baseline="0" noProof="0" dirty="0">
              <a:ln/>
              <a:effectLst/>
              <a:uLnTx/>
              <a:uFillTx/>
              <a:latin typeface="Arial"/>
              <a:cs typeface="Arial"/>
              <a:sym typeface="Arial"/>
            </a:rPr>
            <a:t>70%</a:t>
          </a:r>
          <a:endParaRPr lang="en-US" sz="600" kern="1200" dirty="0"/>
        </a:p>
      </dsp:txBody>
      <dsp:txXfrm>
        <a:off x="3096799" y="0"/>
        <a:ext cx="1341895" cy="295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7D92-FF50-4C28-B29F-6FCC9F4131CE}">
      <dsp:nvSpPr>
        <dsp:cNvPr id="0" name=""/>
        <dsp:cNvSpPr/>
      </dsp:nvSpPr>
      <dsp:spPr>
        <a:xfrm>
          <a:off x="0" y="0"/>
          <a:ext cx="1637566" cy="29567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endParaRPr lang="fr-CH" sz="600" kern="1200" dirty="0"/>
        </a:p>
        <a:p>
          <a:pPr marL="0" lvl="0" indent="0" algn="ctr" defTabSz="266700">
            <a:lnSpc>
              <a:spcPct val="90000"/>
            </a:lnSpc>
            <a:spcBef>
              <a:spcPct val="0"/>
            </a:spcBef>
            <a:spcAft>
              <a:spcPct val="35000"/>
            </a:spcAft>
            <a:buNone/>
          </a:pPr>
          <a:r>
            <a:rPr lang="fr-FR" sz="600" kern="1200" dirty="0"/>
            <a:t>Base de référence 2021</a:t>
          </a:r>
        </a:p>
        <a:p>
          <a:pPr marL="0" lvl="0" indent="0" algn="ctr" defTabSz="266700">
            <a:lnSpc>
              <a:spcPct val="90000"/>
            </a:lnSpc>
            <a:spcBef>
              <a:spcPct val="0"/>
            </a:spcBef>
            <a:spcAft>
              <a:spcPct val="35000"/>
            </a:spcAft>
            <a:buNone/>
          </a:pPr>
          <a:r>
            <a:rPr lang="fr-FR" sz="600" kern="1200" dirty="0"/>
            <a:t>13 pays</a:t>
          </a:r>
          <a:r>
            <a:rPr lang="fr-CH" sz="600" kern="1200" dirty="0"/>
            <a:t> </a:t>
          </a:r>
          <a:endParaRPr lang="en-US" sz="600" kern="1200" dirty="0"/>
        </a:p>
      </dsp:txBody>
      <dsp:txXfrm>
        <a:off x="147836" y="0"/>
        <a:ext cx="1341895" cy="295671"/>
      </dsp:txXfrm>
    </dsp:sp>
    <dsp:sp modelId="{FAAABF0A-DDCB-448F-8EB8-687B1591968B}">
      <dsp:nvSpPr>
        <dsp:cNvPr id="0" name=""/>
        <dsp:cNvSpPr/>
      </dsp:nvSpPr>
      <dsp:spPr>
        <a:xfrm>
          <a:off x="1475153" y="0"/>
          <a:ext cx="1637566" cy="295671"/>
        </a:xfrm>
        <a:prstGeom prst="chevron">
          <a:avLst/>
        </a:prstGeom>
        <a:solidFill>
          <a:schemeClr val="accent4">
            <a:hueOff val="2322626"/>
            <a:satOff val="21861"/>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Stratégie à mi-parcours 2023</a:t>
          </a:r>
        </a:p>
        <a:p>
          <a:pPr marL="0" lvl="0" indent="0" algn="ctr" defTabSz="266700">
            <a:lnSpc>
              <a:spcPct val="90000"/>
            </a:lnSpc>
            <a:spcBef>
              <a:spcPct val="0"/>
            </a:spcBef>
            <a:spcAft>
              <a:spcPct val="35000"/>
            </a:spcAft>
            <a:buNone/>
          </a:pPr>
          <a:r>
            <a:rPr lang="fr-FR" sz="600" b="1" kern="1200" dirty="0"/>
            <a:t>30 pays</a:t>
          </a:r>
          <a:endParaRPr lang="en-US" sz="600" kern="1200" dirty="0"/>
        </a:p>
      </dsp:txBody>
      <dsp:txXfrm>
        <a:off x="1622989" y="0"/>
        <a:ext cx="1341895" cy="295671"/>
      </dsp:txXfrm>
    </dsp:sp>
    <dsp:sp modelId="{DFB152CA-7858-4974-B4A3-B5739700134B}">
      <dsp:nvSpPr>
        <dsp:cNvPr id="0" name=""/>
        <dsp:cNvSpPr/>
      </dsp:nvSpPr>
      <dsp:spPr>
        <a:xfrm>
          <a:off x="2948963" y="0"/>
          <a:ext cx="1637566" cy="295671"/>
        </a:xfrm>
        <a:prstGeom prst="chevron">
          <a:avLst/>
        </a:prstGeom>
        <a:solidFill>
          <a:schemeClr val="accent4">
            <a:hueOff val="4645251"/>
            <a:satOff val="43721"/>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fr-FR" sz="600" b="1" kern="1200" dirty="0"/>
            <a:t>2025</a:t>
          </a:r>
        </a:p>
        <a:p>
          <a:pPr marL="0" lvl="0" indent="0" algn="ctr" defTabSz="266700">
            <a:lnSpc>
              <a:spcPct val="90000"/>
            </a:lnSpc>
            <a:spcBef>
              <a:spcPct val="0"/>
            </a:spcBef>
            <a:spcAft>
              <a:spcPct val="35000"/>
            </a:spcAft>
            <a:buNone/>
          </a:pPr>
          <a:r>
            <a:rPr lang="fr-FR" sz="600" b="1" kern="1200" dirty="0"/>
            <a:t>57 pays</a:t>
          </a:r>
          <a:endParaRPr lang="en-US" sz="600" kern="1200" dirty="0"/>
        </a:p>
      </dsp:txBody>
      <dsp:txXfrm>
        <a:off x="3096799" y="0"/>
        <a:ext cx="1341895" cy="2956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286"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308767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Points de discussion </a:t>
            </a:r>
            <a:r>
              <a:rPr lang="en-US" baseline="0" dirty="0"/>
              <a:t>:</a:t>
            </a:r>
          </a:p>
          <a:p>
            <a:pPr marL="171450" lvl="0" indent="-171450" algn="l" rtl="0">
              <a:lnSpc>
                <a:spcPct val="100000"/>
              </a:lnSpc>
              <a:spcBef>
                <a:spcPts val="0"/>
              </a:spcBef>
              <a:spcAft>
                <a:spcPts val="0"/>
              </a:spcAft>
              <a:buSzPts val="1100"/>
            </a:pPr>
            <a:r>
              <a:rPr lang="fr-FR" baseline="0" dirty="0"/>
              <a:t>L'objectif de cette présentation introductive est de vous donner un aperçu rapide de ce qu'implique la Stratégie de la chaîne d'approvisionnement en vaccins 2021-2025 de </a:t>
            </a:r>
            <a:r>
              <a:rPr lang="fr-FR" baseline="0" dirty="0" err="1"/>
              <a:t>Gavi</a:t>
            </a:r>
            <a:r>
              <a:rPr lang="fr-FR" baseline="0" dirty="0"/>
              <a:t>.  </a:t>
            </a:r>
          </a:p>
          <a:p>
            <a:pPr marL="171450" lvl="0" indent="-171450" algn="l" rtl="0">
              <a:lnSpc>
                <a:spcPct val="100000"/>
              </a:lnSpc>
              <a:spcBef>
                <a:spcPts val="0"/>
              </a:spcBef>
              <a:spcAft>
                <a:spcPts val="0"/>
              </a:spcAft>
              <a:buSzPts val="1100"/>
            </a:pPr>
            <a:r>
              <a:rPr lang="fr-FR" baseline="0" dirty="0"/>
              <a:t>Il existe une présentation plus longue et plus complète de la stratégie qui offre plus de détails sur la stratégie. Le lien vers ce document se trouve dans la section « </a:t>
            </a:r>
            <a:r>
              <a:rPr lang="fr-FR" baseline="0" dirty="0">
                <a:solidFill>
                  <a:srgbClr val="FF0000"/>
                </a:solidFill>
              </a:rPr>
              <a:t>De plus amples informations</a:t>
            </a:r>
            <a:r>
              <a:rPr lang="fr-FR" baseline="0" dirty="0"/>
              <a:t> » du diaporama</a:t>
            </a:r>
            <a:r>
              <a:rPr lang="en-GB" sz="1100" baseline="0" dirty="0"/>
              <a:t>. </a:t>
            </a:r>
          </a:p>
          <a:p>
            <a:pPr marL="0" lvl="0" indent="0" algn="l" rtl="0">
              <a:lnSpc>
                <a:spcPct val="100000"/>
              </a:lnSpc>
              <a:spcBef>
                <a:spcPts val="0"/>
              </a:spcBef>
              <a:spcAft>
                <a:spcPts val="0"/>
              </a:spcAft>
              <a:buSzPts val="1100"/>
              <a:buNone/>
            </a:pPr>
            <a:br>
              <a:rPr lang="en-GB" sz="1100" dirty="0"/>
            </a:br>
            <a:endParaRPr dirty="0"/>
          </a:p>
        </p:txBody>
      </p:sp>
      <p:sp>
        <p:nvSpPr>
          <p:cNvPr id="640" name="Google Shape;6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430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buClr>
                <a:schemeClr val="tx1"/>
              </a:buClr>
              <a:buSzPct val="100000"/>
              <a:buFont typeface="Wingdings" panose="05000000000000000000" pitchFamily="2" charset="2"/>
              <a:buNone/>
            </a:pPr>
            <a:r>
              <a:rPr lang="en-US" sz="1100" b="1" dirty="0">
                <a:solidFill>
                  <a:srgbClr val="005CB9"/>
                </a:solidFill>
              </a:rPr>
              <a:t>Points de discussion</a:t>
            </a:r>
            <a:r>
              <a:rPr lang="en-US" sz="1100" b="1" baseline="0" dirty="0">
                <a:solidFill>
                  <a:srgbClr val="005CB9"/>
                </a:solidFill>
              </a:rPr>
              <a:t> :</a:t>
            </a:r>
            <a:endParaRPr lang="en-US" sz="1100" b="1" dirty="0">
              <a:solidFill>
                <a:srgbClr val="005CB9"/>
              </a:solidFill>
            </a:endParaRPr>
          </a:p>
          <a:p>
            <a:pPr marL="171450" indent="-171450">
              <a:lnSpc>
                <a:spcPct val="100000"/>
              </a:lnSpc>
              <a:buClr>
                <a:schemeClr val="tx1"/>
              </a:buClr>
              <a:buSzPct val="100000"/>
            </a:pPr>
            <a:r>
              <a:rPr lang="fr-FR" sz="1100" i="0" dirty="0">
                <a:solidFill>
                  <a:srgbClr val="005CB9"/>
                </a:solidFill>
              </a:rPr>
              <a:t>Comme  précédemment indiqué, la stratégie offre un </a:t>
            </a:r>
            <a:r>
              <a:rPr lang="fr-FR" sz="1100" b="1" i="0" dirty="0">
                <a:solidFill>
                  <a:srgbClr val="005CB9"/>
                </a:solidFill>
              </a:rPr>
              <a:t>cadre holistique</a:t>
            </a:r>
            <a:r>
              <a:rPr lang="fr-FR" sz="1100" i="0" dirty="0">
                <a:solidFill>
                  <a:srgbClr val="005CB9"/>
                </a:solidFill>
              </a:rPr>
              <a:t> permettant aux parties prenantes nationales, infranationales, mondiales et régionales de tous les secteurs de planifier et mettre en œuvre des stratégies d'amélioration de la chaîne d'approvisionnement.</a:t>
            </a:r>
          </a:p>
          <a:p>
            <a:pPr marL="171450" indent="-171450">
              <a:lnSpc>
                <a:spcPct val="100000"/>
              </a:lnSpc>
              <a:buClr>
                <a:schemeClr val="tx1"/>
              </a:buClr>
              <a:buSzPct val="100000"/>
            </a:pPr>
            <a:r>
              <a:rPr lang="fr-FR" sz="1100" i="0" dirty="0">
                <a:solidFill>
                  <a:srgbClr val="005CB9"/>
                </a:solidFill>
              </a:rPr>
              <a:t>Les </a:t>
            </a:r>
            <a:r>
              <a:rPr lang="fr-FR" sz="1100" b="1" i="0" dirty="0">
                <a:solidFill>
                  <a:srgbClr val="005CB9"/>
                </a:solidFill>
              </a:rPr>
              <a:t>scénarios</a:t>
            </a:r>
            <a:r>
              <a:rPr lang="fr-FR" sz="1100" i="0" dirty="0">
                <a:solidFill>
                  <a:srgbClr val="005CB9"/>
                </a:solidFill>
              </a:rPr>
              <a:t> ou les façons d'utiliser la stratégie varient.</a:t>
            </a:r>
          </a:p>
          <a:p>
            <a:pPr marL="171450" indent="-171450">
              <a:lnSpc>
                <a:spcPct val="100000"/>
              </a:lnSpc>
              <a:buClr>
                <a:schemeClr val="tx1"/>
              </a:buClr>
              <a:buSzPct val="100000"/>
            </a:pPr>
            <a:r>
              <a:rPr lang="fr-FR" sz="1100" i="0" dirty="0">
                <a:solidFill>
                  <a:srgbClr val="005CB9"/>
                </a:solidFill>
              </a:rPr>
              <a:t>Par exemple, la stratégie peut être utilisée pour</a:t>
            </a:r>
            <a:r>
              <a:rPr lang="fr-FR" sz="1100" b="1" i="0" dirty="0">
                <a:solidFill>
                  <a:srgbClr val="005CB9"/>
                </a:solidFill>
              </a:rPr>
              <a:t> la planification, la priorisation, la conception et l'élaboration de programmes par les gestionnaires de programme et les gestionnaires  de la chaîne d'approvisionnement</a:t>
            </a:r>
            <a:r>
              <a:rPr lang="fr-FR" sz="1100" i="0" dirty="0">
                <a:solidFill>
                  <a:srgbClr val="005CB9"/>
                </a:solidFill>
              </a:rPr>
              <a:t> pour prendre des décisions sur les interventions à mettre en œuvre en fonction des contraintes et des ressources existantes de la chaîne d'approvisionnement. </a:t>
            </a:r>
          </a:p>
          <a:p>
            <a:pPr marL="171450" indent="-171450">
              <a:lnSpc>
                <a:spcPct val="100000"/>
              </a:lnSpc>
              <a:buClr>
                <a:schemeClr val="tx1"/>
              </a:buClr>
              <a:buSzPct val="100000"/>
            </a:pPr>
            <a:r>
              <a:rPr lang="fr-FR" sz="1100" i="0" dirty="0">
                <a:solidFill>
                  <a:srgbClr val="005CB9"/>
                </a:solidFill>
              </a:rPr>
              <a:t>La stratégie peut également être utilisée pour </a:t>
            </a:r>
            <a:r>
              <a:rPr lang="fr-FR" sz="1100" b="1" i="0" dirty="0">
                <a:solidFill>
                  <a:srgbClr val="005CB9"/>
                </a:solidFill>
              </a:rPr>
              <a:t>le plaidoyer par les parties prenantes nationales et infranationales</a:t>
            </a:r>
            <a:r>
              <a:rPr lang="fr-FR" sz="1100" i="0" dirty="0">
                <a:solidFill>
                  <a:srgbClr val="005CB9"/>
                </a:solidFill>
              </a:rPr>
              <a:t> afin de prioriser et de signaler les axes de renforcement et de développement de la chaîne d'approvisionnement. </a:t>
            </a:r>
          </a:p>
          <a:p>
            <a:pPr marL="171450" indent="-171450">
              <a:lnSpc>
                <a:spcPct val="100000"/>
              </a:lnSpc>
              <a:buClr>
                <a:schemeClr val="tx1"/>
              </a:buClr>
              <a:buSzPct val="100000"/>
            </a:pPr>
            <a:r>
              <a:rPr lang="fr-FR" sz="1100" i="0" dirty="0">
                <a:solidFill>
                  <a:srgbClr val="005CB9"/>
                </a:solidFill>
              </a:rPr>
              <a:t>Quelle que soit la façon d'utiliser la stratégie, l'objectif global est de servir de cadre, d'objectif et de vision communs aux acteurs qui interviennent à chaque niveau de la chaîne d'approvisionnement.</a:t>
            </a:r>
            <a:endParaRPr lang="en-US" sz="1100" b="1" i="0" baseline="0" dirty="0">
              <a:solidFill>
                <a:srgbClr val="005CB9"/>
              </a:solidFill>
            </a:endParaRPr>
          </a:p>
        </p:txBody>
      </p:sp>
    </p:spTree>
    <p:extLst>
      <p:ext uri="{BB962C8B-B14F-4D97-AF65-F5344CB8AC3E}">
        <p14:creationId xmlns:p14="http://schemas.microsoft.com/office/powerpoint/2010/main" val="370369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buClr>
                <a:schemeClr val="tx1"/>
              </a:buClr>
              <a:buSzPct val="100000"/>
              <a:buNone/>
            </a:pPr>
            <a:r>
              <a:rPr lang="en-US" sz="1100" b="1" i="0" baseline="0" dirty="0">
                <a:solidFill>
                  <a:srgbClr val="005CB9"/>
                </a:solidFill>
              </a:rPr>
              <a:t>Points de discussion :</a:t>
            </a:r>
          </a:p>
          <a:p>
            <a:pPr marL="171450" indent="-171450">
              <a:lnSpc>
                <a:spcPct val="100000"/>
              </a:lnSpc>
              <a:buClr>
                <a:schemeClr val="tx1"/>
              </a:buClr>
              <a:buSzPct val="100000"/>
            </a:pPr>
            <a:r>
              <a:rPr lang="fr-FR" sz="1100" b="0" i="0" baseline="0" dirty="0">
                <a:solidFill>
                  <a:srgbClr val="005CB9"/>
                </a:solidFill>
              </a:rPr>
              <a:t>Une mise en œuvre réussie nécessite un effort collectif guidé par les dirigeants du pays. </a:t>
            </a:r>
          </a:p>
          <a:p>
            <a:pPr marL="171450" indent="-171450">
              <a:lnSpc>
                <a:spcPct val="100000"/>
              </a:lnSpc>
              <a:buClr>
                <a:schemeClr val="tx1"/>
              </a:buClr>
              <a:buSzPct val="100000"/>
            </a:pPr>
            <a:r>
              <a:rPr lang="fr-FR" sz="1100" b="0" i="0" baseline="0" dirty="0">
                <a:solidFill>
                  <a:srgbClr val="005CB9"/>
                </a:solidFill>
              </a:rPr>
              <a:t>Cette stratégie offre un cadre aux gouvernements, aux partenaires de l'Alliance, aux donateurs et autres bailleurs de fonds, à la société civile et aux universités, ainsi qu'aux partenaires du secteur privé et aux prestataires de services. </a:t>
            </a:r>
          </a:p>
          <a:p>
            <a:pPr marL="171450" indent="-171450">
              <a:lnSpc>
                <a:spcPct val="100000"/>
              </a:lnSpc>
              <a:buClr>
                <a:schemeClr val="tx1"/>
              </a:buClr>
              <a:buSzPct val="100000"/>
            </a:pPr>
            <a:r>
              <a:rPr lang="fr-FR" sz="1100" b="0" i="0" baseline="0" dirty="0">
                <a:solidFill>
                  <a:srgbClr val="005CB9"/>
                </a:solidFill>
              </a:rPr>
              <a:t>Chacun de ces acteurs a un rôle à jouer dans la mise en œuvre de la stratégie et dans la réalisation de la vision globale de </a:t>
            </a:r>
            <a:r>
              <a:rPr lang="fr-FR" sz="1100" b="1" i="0" baseline="0" dirty="0">
                <a:solidFill>
                  <a:srgbClr val="005CB9"/>
                </a:solidFill>
              </a:rPr>
              <a:t>chaînes d'approvisionnement solides permettant de fournir des vaccins efficaces </a:t>
            </a:r>
            <a:r>
              <a:rPr lang="fr-FR" b="1" dirty="0"/>
              <a:t>et vitaux à toute personne, à tout moment, où qu'elle se trouve.</a:t>
            </a:r>
            <a:endParaRPr lang="en-US" b="1" dirty="0"/>
          </a:p>
        </p:txBody>
      </p:sp>
    </p:spTree>
    <p:extLst>
      <p:ext uri="{BB962C8B-B14F-4D97-AF65-F5344CB8AC3E}">
        <p14:creationId xmlns:p14="http://schemas.microsoft.com/office/powerpoint/2010/main" val="229872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6628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9" name="Google Shape;191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Talking Points</a:t>
            </a:r>
            <a:r>
              <a:rPr lang="en-US" dirty="0"/>
              <a:t>:</a:t>
            </a:r>
          </a:p>
          <a:p>
            <a:pPr marL="171450" lvl="0" indent="-171450" algn="l" rtl="0">
              <a:lnSpc>
                <a:spcPct val="100000"/>
              </a:lnSpc>
              <a:spcBef>
                <a:spcPts val="0"/>
              </a:spcBef>
              <a:spcAft>
                <a:spcPts val="0"/>
              </a:spcAft>
              <a:buSzPts val="1100"/>
            </a:pPr>
            <a:r>
              <a:rPr lang="en-US" dirty="0"/>
              <a:t>Thank you</a:t>
            </a:r>
            <a:r>
              <a:rPr lang="en-US" baseline="0" dirty="0"/>
              <a:t> for giving us the opportunity to present today. </a:t>
            </a:r>
            <a:endParaRPr lang="en-US" dirty="0"/>
          </a:p>
          <a:p>
            <a:pPr marL="171450" lvl="0" indent="-171450" algn="l" rtl="0">
              <a:lnSpc>
                <a:spcPct val="100000"/>
              </a:lnSpc>
              <a:spcBef>
                <a:spcPts val="0"/>
              </a:spcBef>
              <a:spcAft>
                <a:spcPts val="0"/>
              </a:spcAft>
              <a:buSzPts val="1100"/>
            </a:pPr>
            <a:r>
              <a:rPr lang="en-US" dirty="0"/>
              <a:t>Would</a:t>
            </a:r>
            <a:r>
              <a:rPr lang="en-US" baseline="0" dirty="0"/>
              <a:t> you like to learn more? You can access more information at the Gavi Immunization Supply Chain Strategy Landing Page on the Gavi Website, which houses several resources that will allow you to understand the ins and outs of the 2021 – 2025 </a:t>
            </a:r>
            <a:r>
              <a:rPr lang="en-US" baseline="0" dirty="0" err="1"/>
              <a:t>iSC</a:t>
            </a:r>
            <a:r>
              <a:rPr lang="en-US" baseline="0" dirty="0"/>
              <a:t> Strategy </a:t>
            </a:r>
          </a:p>
          <a:p>
            <a:pPr marL="171450" lvl="0" indent="-171450" algn="l" rtl="0">
              <a:lnSpc>
                <a:spcPct val="100000"/>
              </a:lnSpc>
              <a:spcBef>
                <a:spcPts val="0"/>
              </a:spcBef>
              <a:spcAft>
                <a:spcPts val="0"/>
              </a:spcAft>
              <a:buSzPts val="1100"/>
            </a:pPr>
            <a:r>
              <a:rPr lang="en-US" baseline="0" dirty="0"/>
              <a:t>Please join us, together we can make the strategy a reality!!</a:t>
            </a:r>
          </a:p>
          <a:p>
            <a:pPr marL="171450" lvl="0" indent="-171450" algn="l" rtl="0">
              <a:lnSpc>
                <a:spcPct val="100000"/>
              </a:lnSpc>
              <a:spcBef>
                <a:spcPts val="0"/>
              </a:spcBef>
              <a:spcAft>
                <a:spcPts val="0"/>
              </a:spcAft>
              <a:buSzPts val="1100"/>
            </a:pPr>
            <a:endParaRPr dirty="0"/>
          </a:p>
        </p:txBody>
      </p:sp>
    </p:spTree>
    <p:extLst>
      <p:ext uri="{BB962C8B-B14F-4D97-AF65-F5344CB8AC3E}">
        <p14:creationId xmlns:p14="http://schemas.microsoft.com/office/powerpoint/2010/main" val="263790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Points de discussion</a:t>
            </a:r>
            <a:r>
              <a:rPr lang="en-US" baseline="0" dirty="0"/>
              <a:t>:</a:t>
            </a:r>
          </a:p>
          <a:p>
            <a:r>
              <a:rPr lang="fr-FR" sz="1100" b="0" i="0" u="none" strike="noStrike" cap="none" baseline="0" dirty="0">
                <a:solidFill>
                  <a:srgbClr val="000000"/>
                </a:solidFill>
                <a:latin typeface="Arial"/>
                <a:ea typeface="Arial"/>
                <a:cs typeface="Arial"/>
                <a:sym typeface="Arial"/>
              </a:rPr>
              <a:t>En quoi la stratégie 2021 - 2025 est-elle différente de </a:t>
            </a:r>
            <a:r>
              <a:rPr lang="fr-FR" sz="1100" b="0" i="0" u="none" strike="noStrike" cap="none" baseline="0" dirty="0" err="1">
                <a:solidFill>
                  <a:srgbClr val="000000"/>
                </a:solidFill>
                <a:latin typeface="Arial"/>
                <a:ea typeface="Arial"/>
                <a:cs typeface="Arial"/>
                <a:sym typeface="Arial"/>
              </a:rPr>
              <a:t>Gavi</a:t>
            </a:r>
            <a:r>
              <a:rPr lang="fr-FR" sz="1100" b="0" i="0" u="none" strike="noStrike" cap="none" baseline="0" dirty="0">
                <a:solidFill>
                  <a:srgbClr val="000000"/>
                </a:solidFill>
                <a:latin typeface="Arial"/>
                <a:ea typeface="Arial"/>
                <a:cs typeface="Arial"/>
                <a:sym typeface="Arial"/>
              </a:rPr>
              <a:t> 4.0 ? </a:t>
            </a:r>
          </a:p>
          <a:p>
            <a:r>
              <a:rPr lang="fr-FR" sz="1100" b="0" i="0" u="none" strike="noStrike" cap="none" baseline="0" dirty="0">
                <a:solidFill>
                  <a:srgbClr val="000000"/>
                </a:solidFill>
                <a:latin typeface="Arial"/>
                <a:ea typeface="Arial"/>
                <a:cs typeface="Arial"/>
                <a:sym typeface="Arial"/>
              </a:rPr>
              <a:t>Tout d'abord, les </a:t>
            </a:r>
            <a:r>
              <a:rPr lang="fr-FR" sz="1100" b="1" i="0" u="none" strike="noStrike" cap="none" baseline="0" dirty="0">
                <a:solidFill>
                  <a:srgbClr val="000000"/>
                </a:solidFill>
                <a:latin typeface="Arial"/>
                <a:ea typeface="Arial"/>
                <a:cs typeface="Arial"/>
                <a:sym typeface="Arial"/>
              </a:rPr>
              <a:t>cinq éléments fondamentaux </a:t>
            </a:r>
            <a:r>
              <a:rPr lang="fr-FR" sz="1100" b="0" i="0" u="none" strike="noStrike" cap="none" baseline="0" dirty="0">
                <a:solidFill>
                  <a:srgbClr val="000000"/>
                </a:solidFill>
                <a:latin typeface="Arial"/>
                <a:ea typeface="Arial"/>
                <a:cs typeface="Arial"/>
                <a:sym typeface="Arial"/>
              </a:rPr>
              <a:t>de la stratégie précédente sont remplacés par </a:t>
            </a:r>
            <a:r>
              <a:rPr lang="fr-FR" sz="1100" b="1" i="0" u="none" strike="noStrike" cap="none" baseline="0" dirty="0">
                <a:solidFill>
                  <a:srgbClr val="000000"/>
                </a:solidFill>
                <a:latin typeface="Arial"/>
                <a:ea typeface="Arial"/>
                <a:cs typeface="Arial"/>
                <a:sym typeface="Arial"/>
              </a:rPr>
              <a:t>6 nouveaux domaines prioritaires</a:t>
            </a:r>
            <a:r>
              <a:rPr lang="fr-FR" sz="1100" b="0" i="0" u="none" strike="noStrike" cap="none" baseline="0" dirty="0">
                <a:solidFill>
                  <a:srgbClr val="000000"/>
                </a:solidFill>
                <a:latin typeface="Arial"/>
                <a:ea typeface="Arial"/>
                <a:cs typeface="Arial"/>
                <a:sym typeface="Arial"/>
              </a:rPr>
              <a:t> qui identifient les domaines nécessitant le plus d'attention et d'investissements, et intègrent les éléments de la chaîne d'approvisionnement qui nous permettront d'atteindre nos objectifs stratégiques. Nous incluons dans l'annexe une comparaison entre les axes prioritaires des stratégies de la chaîne d'approvisionnement 4.0 et 5.0.</a:t>
            </a:r>
          </a:p>
          <a:p>
            <a:r>
              <a:rPr lang="fr-FR" sz="1100" b="0" i="0" u="none" strike="noStrike" cap="none" baseline="0" dirty="0">
                <a:solidFill>
                  <a:srgbClr val="000000"/>
                </a:solidFill>
                <a:latin typeface="Arial"/>
                <a:ea typeface="Arial"/>
                <a:cs typeface="Arial"/>
                <a:sym typeface="Arial"/>
              </a:rPr>
              <a:t>La stratégie vise également à </a:t>
            </a:r>
            <a:r>
              <a:rPr lang="fr-FR" sz="1100" b="1" i="0" u="none" strike="noStrike" cap="none" baseline="0" dirty="0">
                <a:solidFill>
                  <a:srgbClr val="000000"/>
                </a:solidFill>
                <a:latin typeface="Arial"/>
                <a:ea typeface="Arial"/>
                <a:cs typeface="Arial"/>
                <a:sym typeface="Arial"/>
              </a:rPr>
              <a:t>encourager la responsabilisation </a:t>
            </a:r>
            <a:r>
              <a:rPr lang="fr-FR" sz="1100" b="0" i="0" u="none" strike="noStrike" cap="none" baseline="0" dirty="0">
                <a:solidFill>
                  <a:srgbClr val="000000"/>
                </a:solidFill>
                <a:latin typeface="Arial"/>
                <a:ea typeface="Arial"/>
                <a:cs typeface="Arial"/>
                <a:sym typeface="Arial"/>
              </a:rPr>
              <a:t>en identifiant les parties prenantes et les rôles clés qui complètent leurs forces relatives.</a:t>
            </a:r>
          </a:p>
          <a:p>
            <a:r>
              <a:rPr lang="fr-FR" sz="1100" b="0" i="0" u="none" strike="noStrike" cap="none" baseline="0" dirty="0">
                <a:solidFill>
                  <a:srgbClr val="000000"/>
                </a:solidFill>
                <a:latin typeface="Arial"/>
                <a:ea typeface="Arial"/>
                <a:cs typeface="Arial"/>
                <a:sym typeface="Arial"/>
              </a:rPr>
              <a:t>La stratégie met également l'accent sur la mesure, pour s'assurer que les actions entreprises par les pays et les partenaires contribuent réellement à la réalisation des objectifs stratégiques.</a:t>
            </a:r>
          </a:p>
          <a:p>
            <a:r>
              <a:rPr lang="fr-FR" sz="1100" b="0" i="0" u="none" strike="noStrike" cap="none" baseline="0" dirty="0">
                <a:solidFill>
                  <a:srgbClr val="000000"/>
                </a:solidFill>
                <a:latin typeface="Arial"/>
                <a:ea typeface="Arial"/>
                <a:cs typeface="Arial"/>
                <a:sym typeface="Arial"/>
              </a:rPr>
              <a:t>L'image en haut à droite représente l'ancienne stratégie, et l'image mise en relief en bas à droite représente la théorie du changement de la stratégie 2021 - 2025 de l’</a:t>
            </a:r>
            <a:r>
              <a:rPr lang="fr-FR" sz="1100" b="0" i="0" u="none" strike="noStrike" cap="none" baseline="0" dirty="0" err="1">
                <a:solidFill>
                  <a:srgbClr val="FF0000"/>
                </a:solidFill>
                <a:latin typeface="Arial"/>
                <a:ea typeface="Arial"/>
                <a:cs typeface="Arial"/>
                <a:sym typeface="Arial"/>
              </a:rPr>
              <a:t>iSC</a:t>
            </a:r>
            <a:r>
              <a:rPr lang="fr-FR" sz="1100" b="0" i="0" u="none" strike="noStrike" cap="none" baseline="0" dirty="0">
                <a:solidFill>
                  <a:srgbClr val="FF0000"/>
                </a:solidFill>
                <a:latin typeface="Arial"/>
                <a:ea typeface="Arial"/>
                <a:cs typeface="Arial"/>
                <a:sym typeface="Arial"/>
              </a:rPr>
              <a:t> de </a:t>
            </a:r>
            <a:r>
              <a:rPr lang="fr-FR" sz="1100" b="0" i="0" u="none" strike="noStrike" cap="none" baseline="0" dirty="0" err="1">
                <a:solidFill>
                  <a:srgbClr val="FF0000"/>
                </a:solidFill>
                <a:latin typeface="Arial"/>
                <a:ea typeface="Arial"/>
                <a:cs typeface="Arial"/>
                <a:sym typeface="Arial"/>
              </a:rPr>
              <a:t>Gavi</a:t>
            </a:r>
            <a:r>
              <a:rPr lang="fr-FR" sz="1100" b="0" i="0" u="none" strike="noStrike" cap="none" baseline="0" dirty="0">
                <a:solidFill>
                  <a:srgbClr val="000000"/>
                </a:solidFill>
                <a:latin typeface="Arial"/>
                <a:ea typeface="Arial"/>
                <a:cs typeface="Arial"/>
                <a:sym typeface="Arial"/>
              </a:rPr>
              <a:t>. Les diapositives suivantes donneront plus de précisions et de détails sur cette théorie du changement.</a:t>
            </a:r>
            <a:endParaRPr b="1" dirty="0"/>
          </a:p>
        </p:txBody>
      </p:sp>
    </p:spTree>
    <p:extLst>
      <p:ext uri="{BB962C8B-B14F-4D97-AF65-F5344CB8AC3E}">
        <p14:creationId xmlns:p14="http://schemas.microsoft.com/office/powerpoint/2010/main" val="385470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Pct val="100000"/>
              <a:buFont typeface="Wingdings" panose="05000000000000000000" pitchFamily="2" charset="2"/>
              <a:buNone/>
              <a:tabLst/>
              <a:defRPr/>
            </a:pPr>
            <a:r>
              <a:rPr lang="en-US" sz="1400" b="1" dirty="0"/>
              <a:t>Points de discussion </a:t>
            </a:r>
            <a:r>
              <a:rPr lang="en-US" sz="1400" baseline="0" dirty="0"/>
              <a:t>:</a:t>
            </a:r>
          </a:p>
          <a:p>
            <a:pPr marL="285750" indent="-285750">
              <a:lnSpc>
                <a:spcPct val="100000"/>
              </a:lnSpc>
              <a:buClr>
                <a:schemeClr val="tx1"/>
              </a:buClr>
              <a:buSzPct val="100000"/>
              <a:buFont typeface="Wingdings" panose="05000000000000000000" pitchFamily="2" charset="2"/>
              <a:buChar char="§"/>
            </a:pPr>
            <a:r>
              <a:rPr lang="en-US" sz="1300" dirty="0">
                <a:solidFill>
                  <a:srgbClr val="005CB9"/>
                </a:solidFill>
              </a:rPr>
              <a:t>La </a:t>
            </a:r>
            <a:r>
              <a:rPr lang="en-US" sz="1300" b="1" dirty="0" err="1">
                <a:solidFill>
                  <a:schemeClr val="accent5"/>
                </a:solidFill>
              </a:rPr>
              <a:t>Théorie</a:t>
            </a:r>
            <a:r>
              <a:rPr lang="en-US" sz="1300" b="1" baseline="0" dirty="0">
                <a:solidFill>
                  <a:schemeClr val="accent5"/>
                </a:solidFill>
              </a:rPr>
              <a:t> du</a:t>
            </a:r>
            <a:r>
              <a:rPr lang="en-US" sz="1300" b="1" dirty="0">
                <a:solidFill>
                  <a:schemeClr val="accent5"/>
                </a:solidFill>
              </a:rPr>
              <a:t> </a:t>
            </a:r>
            <a:r>
              <a:rPr lang="en-US" sz="1300" b="1" dirty="0" err="1">
                <a:solidFill>
                  <a:schemeClr val="accent5"/>
                </a:solidFill>
              </a:rPr>
              <a:t>changement</a:t>
            </a:r>
            <a:r>
              <a:rPr lang="en-US" sz="1300" dirty="0">
                <a:solidFill>
                  <a:schemeClr val="accent5"/>
                </a:solidFill>
              </a:rPr>
              <a:t> </a:t>
            </a:r>
            <a:r>
              <a:rPr lang="en-US" sz="1300" dirty="0">
                <a:solidFill>
                  <a:srgbClr val="005CB9"/>
                </a:solidFill>
              </a:rPr>
              <a:t>de </a:t>
            </a:r>
            <a:r>
              <a:rPr lang="fr-FR" sz="1400" baseline="0" dirty="0"/>
              <a:t>la stratégie de la chaîne d'approvisionnement en vaccins de </a:t>
            </a:r>
            <a:r>
              <a:rPr lang="fr-FR" sz="1400" baseline="0" dirty="0" err="1"/>
              <a:t>Gavi</a:t>
            </a:r>
            <a:r>
              <a:rPr lang="en-US" sz="1300" dirty="0">
                <a:solidFill>
                  <a:srgbClr val="005CB9"/>
                </a:solidFill>
              </a:rPr>
              <a:t> </a:t>
            </a:r>
            <a:r>
              <a:rPr lang="fr-FR" sz="1300" dirty="0">
                <a:solidFill>
                  <a:schemeClr val="accent5"/>
                </a:solidFill>
              </a:rPr>
              <a:t>offre </a:t>
            </a:r>
            <a:r>
              <a:rPr lang="fr-FR" sz="1300" b="1" dirty="0">
                <a:solidFill>
                  <a:schemeClr val="accent5"/>
                </a:solidFill>
              </a:rPr>
              <a:t>une piste visuelle </a:t>
            </a:r>
            <a:r>
              <a:rPr lang="fr-FR" sz="1300" dirty="0">
                <a:solidFill>
                  <a:schemeClr val="accent5"/>
                </a:solidFill>
              </a:rPr>
              <a:t>pour réaliser la vision de </a:t>
            </a:r>
            <a:r>
              <a:rPr lang="fr-FR" sz="1300" b="1" i="1" dirty="0">
                <a:solidFill>
                  <a:schemeClr val="accent5"/>
                </a:solidFill>
              </a:rPr>
              <a:t>chaînes d'approvisionnement solides </a:t>
            </a:r>
            <a:r>
              <a:rPr lang="fr-FR" sz="1100" b="1" i="1" u="none" strike="noStrike" cap="none" dirty="0">
                <a:solidFill>
                  <a:srgbClr val="000000"/>
                </a:solidFill>
                <a:effectLst/>
                <a:latin typeface="Arial"/>
                <a:ea typeface="Arial"/>
                <a:cs typeface="Arial"/>
                <a:sym typeface="Arial"/>
              </a:rPr>
              <a:t>permettant de fournir des vaccins efficaces et vitaux à toute personne et à tout moment, où qu’elle se trouve</a:t>
            </a:r>
            <a:r>
              <a:rPr lang="fr-FR" sz="1100" b="0" i="0" u="none" strike="noStrike" cap="none" dirty="0">
                <a:solidFill>
                  <a:srgbClr val="000000"/>
                </a:solidFill>
                <a:effectLst/>
                <a:latin typeface="Arial"/>
                <a:ea typeface="Arial"/>
                <a:cs typeface="Arial"/>
                <a:sym typeface="Arial"/>
              </a:rPr>
              <a:t>.</a:t>
            </a:r>
            <a:br>
              <a:rPr lang="en-US" sz="1300" b="1" dirty="0">
                <a:solidFill>
                  <a:srgbClr val="005CB9"/>
                </a:solidFill>
              </a:rPr>
            </a:br>
            <a:r>
              <a:rPr lang="fr-FR" sz="1300" dirty="0">
                <a:solidFill>
                  <a:srgbClr val="005CB9"/>
                </a:solidFill>
              </a:rPr>
              <a:t>Elle comprend </a:t>
            </a:r>
            <a:r>
              <a:rPr lang="fr-FR" sz="1300">
                <a:solidFill>
                  <a:srgbClr val="005CB9"/>
                </a:solidFill>
              </a:rPr>
              <a:t>les composantes </a:t>
            </a:r>
            <a:r>
              <a:rPr lang="fr-FR" sz="1300" dirty="0">
                <a:solidFill>
                  <a:srgbClr val="005CB9"/>
                </a:solidFill>
              </a:rPr>
              <a:t>suivantes :</a:t>
            </a:r>
            <a:r>
              <a:rPr lang="en-US" sz="1300" dirty="0">
                <a:solidFill>
                  <a:srgbClr val="005CB9"/>
                </a:solidFill>
              </a:rPr>
              <a:t> </a:t>
            </a:r>
          </a:p>
          <a:p>
            <a:pPr marL="628650" lvl="1" indent="-171450">
              <a:lnSpc>
                <a:spcPct val="100000"/>
              </a:lnSpc>
              <a:spcBef>
                <a:spcPts val="0"/>
              </a:spcBef>
              <a:buClr>
                <a:schemeClr val="tx1"/>
              </a:buClr>
              <a:buSzPct val="100000"/>
              <a:buFont typeface="Wingdings" panose="05000000000000000000" pitchFamily="2" charset="2"/>
              <a:buChar char="§"/>
            </a:pPr>
            <a:r>
              <a:rPr lang="fr-FR" sz="1300" b="1" dirty="0">
                <a:solidFill>
                  <a:srgbClr val="005CB9"/>
                </a:solidFill>
              </a:rPr>
              <a:t>Le défi </a:t>
            </a:r>
          </a:p>
          <a:p>
            <a:pPr marL="628650" lvl="1" indent="-171450">
              <a:lnSpc>
                <a:spcPct val="100000"/>
              </a:lnSpc>
              <a:spcBef>
                <a:spcPts val="0"/>
              </a:spcBef>
              <a:buClr>
                <a:schemeClr val="tx1"/>
              </a:buClr>
              <a:buSzPct val="100000"/>
              <a:buFont typeface="Wingdings" panose="05000000000000000000" pitchFamily="2" charset="2"/>
              <a:buChar char="§"/>
            </a:pPr>
            <a:r>
              <a:rPr lang="fr-FR" sz="1300" b="1" dirty="0">
                <a:solidFill>
                  <a:srgbClr val="005CB9"/>
                </a:solidFill>
              </a:rPr>
              <a:t>Les priorités d'investissement et les résultats attendus </a:t>
            </a:r>
          </a:p>
          <a:p>
            <a:pPr marL="628650" lvl="1" indent="-171450">
              <a:lnSpc>
                <a:spcPct val="100000"/>
              </a:lnSpc>
              <a:spcBef>
                <a:spcPts val="0"/>
              </a:spcBef>
              <a:buClr>
                <a:schemeClr val="tx1"/>
              </a:buClr>
              <a:buSzPct val="100000"/>
              <a:buFont typeface="Wingdings" panose="05000000000000000000" pitchFamily="2" charset="2"/>
              <a:buChar char="§"/>
            </a:pPr>
            <a:r>
              <a:rPr lang="fr-FR" sz="1300" b="1" dirty="0">
                <a:solidFill>
                  <a:srgbClr val="005CB9"/>
                </a:solidFill>
              </a:rPr>
              <a:t>Les objectifs d'impact </a:t>
            </a:r>
          </a:p>
          <a:p>
            <a:pPr marL="628650" lvl="1" indent="-171450">
              <a:lnSpc>
                <a:spcPct val="100000"/>
              </a:lnSpc>
              <a:spcBef>
                <a:spcPts val="0"/>
              </a:spcBef>
              <a:buClr>
                <a:schemeClr val="tx1"/>
              </a:buClr>
              <a:buSzPct val="100000"/>
              <a:buFont typeface="Wingdings" panose="05000000000000000000" pitchFamily="2" charset="2"/>
              <a:buChar char="§"/>
            </a:pPr>
            <a:r>
              <a:rPr lang="fr-FR" sz="1300" b="1" dirty="0">
                <a:solidFill>
                  <a:srgbClr val="005CB9"/>
                </a:solidFill>
              </a:rPr>
              <a:t>Les facteurs habilitants</a:t>
            </a:r>
          </a:p>
          <a:p>
            <a:pPr marL="628650" lvl="1" indent="-171450">
              <a:lnSpc>
                <a:spcPct val="100000"/>
              </a:lnSpc>
              <a:spcBef>
                <a:spcPts val="0"/>
              </a:spcBef>
              <a:buClr>
                <a:schemeClr val="tx1"/>
              </a:buClr>
              <a:buSzPct val="100000"/>
              <a:buFont typeface="Wingdings" panose="05000000000000000000" pitchFamily="2" charset="2"/>
              <a:buChar char="§"/>
            </a:pPr>
            <a:r>
              <a:rPr lang="fr-FR" sz="1300" b="1" dirty="0">
                <a:solidFill>
                  <a:srgbClr val="005CB9"/>
                </a:solidFill>
              </a:rPr>
              <a:t>L'énoncé de la vision</a:t>
            </a:r>
            <a:r>
              <a:rPr lang="en-US" sz="1300" b="1" dirty="0">
                <a:solidFill>
                  <a:srgbClr val="005CB9"/>
                </a:solidFill>
              </a:rPr>
              <a:t> </a:t>
            </a:r>
            <a:endParaRPr lang="en-US" sz="1100" dirty="0">
              <a:solidFill>
                <a:srgbClr val="3C4043"/>
              </a:solidFill>
            </a:endParaRPr>
          </a:p>
          <a:p>
            <a:pPr marL="285750" lvl="0" indent="-285750">
              <a:lnSpc>
                <a:spcPct val="100000"/>
              </a:lnSpc>
              <a:buClr>
                <a:schemeClr val="tx1"/>
              </a:buClr>
              <a:buSzPct val="100000"/>
              <a:buFont typeface="Wingdings" panose="05000000000000000000" pitchFamily="2" charset="2"/>
              <a:buChar char="§"/>
            </a:pPr>
            <a:r>
              <a:rPr lang="fr-FR" sz="1300" dirty="0">
                <a:solidFill>
                  <a:srgbClr val="005CB9"/>
                </a:solidFill>
              </a:rPr>
              <a:t>Les diapositives suivantes passent en revue chacune des composantes de la théorie du changement</a:t>
            </a:r>
            <a:r>
              <a:rPr lang="en-US" sz="1300" dirty="0">
                <a:solidFill>
                  <a:srgbClr val="005CB9"/>
                </a:solidFill>
              </a:rPr>
              <a:t>.</a:t>
            </a:r>
          </a:p>
          <a:p>
            <a:pPr marL="158750" indent="0">
              <a:buNone/>
            </a:pPr>
            <a:endParaRPr lang="en-US" dirty="0"/>
          </a:p>
        </p:txBody>
      </p:sp>
    </p:spTree>
    <p:extLst>
      <p:ext uri="{BB962C8B-B14F-4D97-AF65-F5344CB8AC3E}">
        <p14:creationId xmlns:p14="http://schemas.microsoft.com/office/powerpoint/2010/main" val="316924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Points de discussion </a:t>
            </a:r>
            <a:r>
              <a:rPr lang="en-US" sz="1100" baseline="0" dirty="0"/>
              <a:t>:</a:t>
            </a:r>
          </a:p>
          <a:p>
            <a:pPr marL="457200" indent="-298450"/>
            <a:r>
              <a:rPr lang="fr-FR" dirty="0"/>
              <a:t>Les programmes de vaccination deviennent de plus en plus complexes avec l'introduction de nouveaux vaccins qui cherchent à toucher un plus grand nombre de personnes, qui vivent souvent dans des zones difficiles à atteindre. Cela exerce une pression incroyable sur des chaînes d'approvisionnement déjà limitées.</a:t>
            </a:r>
          </a:p>
          <a:p>
            <a:pPr marL="457200" indent="-298450"/>
            <a:r>
              <a:rPr lang="fr-FR" dirty="0"/>
              <a:t>Bien que des progrès importants aient été enregistrés dans le cadre du programme 4.0 en matière de renforcement des chaînes d'approvisionnement, certains secteurs sont restés à la traîne.</a:t>
            </a:r>
          </a:p>
          <a:p>
            <a:pPr marL="457200" indent="-298450"/>
            <a:r>
              <a:rPr lang="fr-FR" b="1" dirty="0"/>
              <a:t>Le défi auquel nous sommes confrontés est le suivant : l’irrégularité</a:t>
            </a:r>
            <a:r>
              <a:rPr lang="fr-FR" b="1" baseline="0" dirty="0"/>
              <a:t> en matière de disponibilité</a:t>
            </a:r>
            <a:r>
              <a:rPr lang="fr-FR" b="1" dirty="0"/>
              <a:t> de vaccins de qualité et la portée limitée des chaînes d'approvisionnement en vaccins chez les populations mal desservies et difficiles à atteindre peuvent compromettre l'accès ainsi que la couverture vaccinale et les résultats en termes d'équité. </a:t>
            </a:r>
          </a:p>
          <a:p>
            <a:pPr marL="457200" indent="-298450"/>
            <a:r>
              <a:rPr lang="fr-FR" dirty="0"/>
              <a:t>En redoublant d'efforts dans le cadre du programme 5.0, nous pouvons faire en sorte que les chaînes d'approvisionnement fournissent des vaccins aux personnes qui en ont besoin ET protéger l'investissement dans les vaccins.</a:t>
            </a:r>
            <a:endParaRPr lang="en-US" sz="11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725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Points de discussion </a:t>
            </a:r>
            <a:r>
              <a:rPr lang="en-US" sz="1100" baseline="0" dirty="0"/>
              <a:t>:</a:t>
            </a:r>
          </a:p>
          <a:p>
            <a:pPr marL="457200" indent="-298450"/>
            <a:r>
              <a:rPr lang="fr-FR" b="0" dirty="0"/>
              <a:t>La vision décrit l'état futur de la chaîne d'approvisionnement en vaccins que nous voulons voir.</a:t>
            </a:r>
          </a:p>
          <a:p>
            <a:pPr marL="457200" indent="-298450"/>
            <a:r>
              <a:rPr lang="fr-FR" b="0" dirty="0"/>
              <a:t>Nous travaillons dans ce sens : </a:t>
            </a:r>
            <a:r>
              <a:rPr lang="fr-FR" b="1" dirty="0"/>
              <a:t>Des chaînes d'approvisionnement solides permettent de fournir des vaccins efficaces et vitaux à toute personne, à tout moment, où qu'elle se trouve</a:t>
            </a:r>
            <a:r>
              <a:rPr lang="fr-FR" b="0" dirty="0"/>
              <a:t>.</a:t>
            </a:r>
          </a:p>
          <a:p>
            <a:pPr marL="457200" indent="-298450"/>
            <a:r>
              <a:rPr lang="fr-FR" b="0" dirty="0"/>
              <a:t>Les chaînes d'approvisionnement</a:t>
            </a:r>
            <a:r>
              <a:rPr lang="fr-FR" b="1" dirty="0"/>
              <a:t> solides </a:t>
            </a:r>
            <a:r>
              <a:rPr lang="fr-FR" b="0" dirty="0"/>
              <a:t>sont résilientes, durables, efficaces et adaptatives, pour assurer la fourniture sans problème des vaccins, ce qui est essentiel pour la disponibilité en temps voulu des vaccins et du matériel de vaccination. Cela permet ensuite de fournir des services de vaccination en temps voulu à tous les segments de la population, où qu'ils se trouvent</a:t>
            </a:r>
            <a:r>
              <a:rPr lang="en-US" b="0" baseline="0" dirty="0"/>
              <a:t>. </a:t>
            </a:r>
            <a:endParaRPr dirty="0"/>
          </a:p>
        </p:txBody>
      </p:sp>
    </p:spTree>
    <p:extLst>
      <p:ext uri="{BB962C8B-B14F-4D97-AF65-F5344CB8AC3E}">
        <p14:creationId xmlns:p14="http://schemas.microsoft.com/office/powerpoint/2010/main" val="41553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Points de discussion</a:t>
            </a:r>
            <a:r>
              <a:rPr lang="en-US" sz="1100" baseline="0" dirty="0"/>
              <a:t>:</a:t>
            </a:r>
          </a:p>
          <a:p>
            <a:pPr marL="457200" indent="-298450"/>
            <a:r>
              <a:rPr lang="fr-FR" b="0" dirty="0"/>
              <a:t>Les objectifs d'impact traduisent la vision en résultats tangibles que nous souhaitons pour la chaîne d'approvisionnement. </a:t>
            </a:r>
          </a:p>
          <a:p>
            <a:pPr marL="457200" indent="-298450"/>
            <a:r>
              <a:rPr lang="fr-FR" b="0" dirty="0"/>
              <a:t>Les 6 objectifs d'impact comprennent des objectifs relatifs au </a:t>
            </a:r>
            <a:r>
              <a:rPr lang="fr-FR" b="0" i="1" dirty="0"/>
              <a:t>fonctionnement de la chaîne d'approvisionnement en vaccins </a:t>
            </a:r>
            <a:r>
              <a:rPr lang="fr-FR" b="0" dirty="0"/>
              <a:t>- à savoir l'efficacité, la réactivité, la résilience et la durabilité - </a:t>
            </a:r>
          </a:p>
          <a:p>
            <a:pPr marL="457200" indent="-298450"/>
            <a:r>
              <a:rPr lang="fr-FR" b="0" dirty="0"/>
              <a:t>... ainsi que des objectifs concernant </a:t>
            </a:r>
            <a:r>
              <a:rPr lang="fr-FR" b="0" i="1" dirty="0"/>
              <a:t>les résultats </a:t>
            </a:r>
            <a:r>
              <a:rPr lang="fr-FR" b="0" dirty="0"/>
              <a:t>de la chaîne d'approvisionnement en vaccins - à savoir la disponibilité et la portée</a:t>
            </a:r>
            <a:r>
              <a:rPr lang="en-US" b="0" baseline="0" dirty="0"/>
              <a:t>. </a:t>
            </a:r>
          </a:p>
          <a:p>
            <a:pPr marL="158750" indent="0">
              <a:buNone/>
            </a:pPr>
            <a:br>
              <a:rPr lang="en-US" b="0" dirty="0"/>
            </a:br>
            <a:endParaRPr dirty="0"/>
          </a:p>
        </p:txBody>
      </p:sp>
    </p:spTree>
    <p:extLst>
      <p:ext uri="{BB962C8B-B14F-4D97-AF65-F5344CB8AC3E}">
        <p14:creationId xmlns:p14="http://schemas.microsoft.com/office/powerpoint/2010/main" val="206392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Points de discussion </a:t>
            </a:r>
            <a:r>
              <a:rPr lang="en-US" sz="1100" baseline="0" dirty="0"/>
              <a:t>:</a:t>
            </a:r>
          </a:p>
          <a:p>
            <a:r>
              <a:rPr lang="fr-FR" sz="1100" b="0" i="0" u="none" strike="noStrike" cap="none" baseline="0" dirty="0">
                <a:solidFill>
                  <a:srgbClr val="000000"/>
                </a:solidFill>
                <a:latin typeface="Arial"/>
                <a:ea typeface="Arial"/>
                <a:cs typeface="Arial"/>
                <a:sym typeface="Arial"/>
              </a:rPr>
              <a:t>Grâce à des investissements ciblés dans </a:t>
            </a:r>
            <a:r>
              <a:rPr lang="fr-FR" sz="1100" b="1" i="0" u="none" strike="noStrike" cap="none" baseline="0" dirty="0">
                <a:solidFill>
                  <a:srgbClr val="000000"/>
                </a:solidFill>
                <a:latin typeface="Arial"/>
                <a:ea typeface="Arial"/>
                <a:cs typeface="Arial"/>
                <a:sym typeface="Arial"/>
              </a:rPr>
              <a:t>six domaines prioritaires</a:t>
            </a:r>
            <a:r>
              <a:rPr lang="fr-FR" sz="1100" b="0" i="0" u="none" strike="noStrike" cap="none" baseline="0" dirty="0">
                <a:solidFill>
                  <a:srgbClr val="000000"/>
                </a:solidFill>
                <a:latin typeface="Arial"/>
                <a:ea typeface="Arial"/>
                <a:cs typeface="Arial"/>
                <a:sym typeface="Arial"/>
              </a:rPr>
              <a:t>, nous mettons l'accent sur les éléments caractéristiques et essentiels de chaînes d'approvisionnement résilientes, durables, efficaces et adaptatives</a:t>
            </a:r>
          </a:p>
          <a:p>
            <a:r>
              <a:rPr lang="fr-FR" sz="1100" b="1" i="0" u="none" strike="noStrike" cap="none" baseline="0" dirty="0">
                <a:solidFill>
                  <a:srgbClr val="000000"/>
                </a:solidFill>
                <a:latin typeface="Arial"/>
                <a:ea typeface="Arial"/>
                <a:cs typeface="Arial"/>
                <a:sym typeface="Arial"/>
              </a:rPr>
              <a:t>VISIBILITÉ ET UTILISATION DES DONNÉES</a:t>
            </a:r>
            <a:r>
              <a:rPr lang="fr-FR" sz="1100" b="0" i="0" u="none" strike="noStrike" cap="none" baseline="0" dirty="0">
                <a:solidFill>
                  <a:srgbClr val="000000"/>
                </a:solidFill>
                <a:latin typeface="Arial"/>
                <a:ea typeface="Arial"/>
                <a:cs typeface="Arial"/>
                <a:sym typeface="Arial"/>
              </a:rPr>
              <a:t> : cela implique l'utilisation d'outils et de processus qui soutiennent et permettent la production et l'utilisation de données de qualité pour stimuler la performance et l'amélioration continues des chaînes d’approvisionnement.</a:t>
            </a:r>
          </a:p>
          <a:p>
            <a:endParaRPr lang="fr-FR" sz="1100" b="0" i="0" u="none" strike="noStrike" cap="none" baseline="0" dirty="0">
              <a:solidFill>
                <a:srgbClr val="000000"/>
              </a:solidFill>
              <a:latin typeface="Arial"/>
              <a:ea typeface="Arial"/>
              <a:cs typeface="Arial"/>
              <a:sym typeface="Arial"/>
            </a:endParaRPr>
          </a:p>
          <a:p>
            <a:r>
              <a:rPr lang="fr-FR" sz="1100" b="1" i="0" u="none" strike="noStrike" cap="none" baseline="0" dirty="0">
                <a:solidFill>
                  <a:srgbClr val="000000"/>
                </a:solidFill>
                <a:latin typeface="Arial"/>
                <a:ea typeface="Arial"/>
                <a:cs typeface="Arial"/>
                <a:sym typeface="Arial"/>
              </a:rPr>
              <a:t>PLANIFICATION STRATÉGIQUE</a:t>
            </a:r>
            <a:r>
              <a:rPr lang="fr-FR" sz="1100" b="0" i="0" u="none" strike="noStrike" cap="none" baseline="0" dirty="0">
                <a:solidFill>
                  <a:srgbClr val="000000"/>
                </a:solidFill>
                <a:latin typeface="Arial"/>
                <a:ea typeface="Arial"/>
                <a:cs typeface="Arial"/>
                <a:sym typeface="Arial"/>
              </a:rPr>
              <a:t> : elle permet de s’assurer que les dirigeants des pays élaborent et finalisent des plans opérationnels et stratégiques nationaux pluriannuels pour la chaîne d'approvisionnement, qui définissent des priorités et des interventions financées de manière adéquate pour répondre aux besoins de santé des populations</a:t>
            </a:r>
            <a:r>
              <a:rPr lang="en-US" sz="800" spc="-20" dirty="0">
                <a:solidFill>
                  <a:srgbClr val="1A1A1A"/>
                </a:solidFill>
              </a:rPr>
              <a:t>.</a:t>
            </a:r>
          </a:p>
          <a:p>
            <a:pPr marL="0" marR="0" lvl="0" indent="0" algn="l" rtl="0">
              <a:lnSpc>
                <a:spcPct val="115000"/>
              </a:lnSpc>
              <a:spcBef>
                <a:spcPts val="0"/>
              </a:spcBef>
              <a:spcAft>
                <a:spcPts val="0"/>
              </a:spcAft>
              <a:buClr>
                <a:srgbClr val="000000"/>
              </a:buClr>
              <a:buSzPts val="1100"/>
              <a:buFont typeface="Arial"/>
              <a:buNone/>
            </a:pPr>
            <a:endParaRPr lang="en-US" sz="800" b="1" i="0" u="none" strike="noStrike" cap="none" dirty="0">
              <a:solidFill>
                <a:schemeClr val="dk1"/>
              </a:solidFill>
              <a:latin typeface="Arial Black" panose="020B0A04020102020204" pitchFamily="34" charset="0"/>
              <a:sym typeface="Arial"/>
            </a:endParaRPr>
          </a:p>
          <a:p>
            <a:pPr lvl="0">
              <a:lnSpc>
                <a:spcPct val="115000"/>
              </a:lnSpc>
              <a:buSzPts val="800"/>
            </a:pPr>
            <a:r>
              <a:rPr lang="fr-FR" sz="800" b="1" dirty="0">
                <a:solidFill>
                  <a:schemeClr val="dk1"/>
                </a:solidFill>
                <a:latin typeface="Arial Black" panose="020B0A04020102020204" pitchFamily="34" charset="0"/>
              </a:rPr>
              <a:t>OPTIMISATION ET SEGMENTATION DU SYSTÈME : </a:t>
            </a:r>
            <a:r>
              <a:rPr lang="fr-FR" sz="800" b="0" dirty="0">
                <a:solidFill>
                  <a:schemeClr val="dk1"/>
                </a:solidFill>
                <a:latin typeface="Arial Black" panose="020B0A04020102020204" pitchFamily="34" charset="0"/>
              </a:rPr>
              <a:t>ce volet met l'accent sur la conception et l'optimisation des chaînes d'approvisionnement et de segments particuliers de la chaîne d'approvisionnement afin de toucher tout le monde, d'être rentable et efficace, et de réduire et de gérer le gaspillage</a:t>
            </a:r>
            <a:r>
              <a:rPr lang="fr-FR" sz="800" b="1" dirty="0">
                <a:solidFill>
                  <a:schemeClr val="dk1"/>
                </a:solidFill>
                <a:latin typeface="Arial Black" panose="020B0A04020102020204" pitchFamily="34" charset="0"/>
              </a:rPr>
              <a:t>.</a:t>
            </a:r>
          </a:p>
          <a:p>
            <a:pPr lvl="0">
              <a:lnSpc>
                <a:spcPct val="115000"/>
              </a:lnSpc>
              <a:buSzPts val="800"/>
            </a:pPr>
            <a:endParaRPr lang="fr-FR" sz="800" b="1" dirty="0">
              <a:solidFill>
                <a:schemeClr val="dk1"/>
              </a:solidFill>
              <a:latin typeface="Arial Black" panose="020B0A04020102020204" pitchFamily="34" charset="0"/>
            </a:endParaRPr>
          </a:p>
          <a:p>
            <a:pPr lvl="0">
              <a:lnSpc>
                <a:spcPct val="115000"/>
              </a:lnSpc>
              <a:buSzPts val="800"/>
            </a:pPr>
            <a:r>
              <a:rPr lang="fr-FR" sz="800" b="1" dirty="0">
                <a:solidFill>
                  <a:schemeClr val="dk1"/>
                </a:solidFill>
                <a:latin typeface="Arial Black" panose="020B0A04020102020204" pitchFamily="34" charset="0"/>
              </a:rPr>
              <a:t>RENFORCEMENT DES CAPACITÉS ET PROFESSIONNALISATION : </a:t>
            </a:r>
            <a:r>
              <a:rPr lang="fr-FR" sz="800" b="0" dirty="0">
                <a:solidFill>
                  <a:schemeClr val="dk1"/>
                </a:solidFill>
                <a:latin typeface="Arial Black" panose="020B0A04020102020204" pitchFamily="34" charset="0"/>
              </a:rPr>
              <a:t>ce volet permet de s'assurer que tous les niveaux de la chaîne d'approvisionnement sont dotés d'un personnel qualifié et motivé</a:t>
            </a:r>
            <a:r>
              <a:rPr lang="fr-FR" sz="800" b="1" dirty="0">
                <a:solidFill>
                  <a:schemeClr val="dk1"/>
                </a:solidFill>
                <a:latin typeface="Arial Black" panose="020B0A04020102020204" pitchFamily="34" charset="0"/>
              </a:rPr>
              <a:t>. </a:t>
            </a:r>
          </a:p>
          <a:p>
            <a:pPr lvl="0">
              <a:lnSpc>
                <a:spcPct val="115000"/>
              </a:lnSpc>
              <a:buSzPts val="800"/>
            </a:pPr>
            <a:endParaRPr lang="fr-FR" sz="800" b="1" dirty="0">
              <a:solidFill>
                <a:schemeClr val="dk1"/>
              </a:solidFill>
              <a:latin typeface="Arial Black" panose="020B0A04020102020204" pitchFamily="34" charset="0"/>
            </a:endParaRPr>
          </a:p>
          <a:p>
            <a:pPr lvl="0">
              <a:lnSpc>
                <a:spcPct val="115000"/>
              </a:lnSpc>
              <a:buSzPts val="800"/>
            </a:pPr>
            <a:r>
              <a:rPr lang="fr-FR" sz="800" b="1" dirty="0">
                <a:solidFill>
                  <a:schemeClr val="dk1"/>
                </a:solidFill>
                <a:latin typeface="Arial Black" panose="020B0A04020102020204" pitchFamily="34" charset="0"/>
              </a:rPr>
              <a:t>INFRASTRUCTURE FONDAMENTALE : </a:t>
            </a:r>
            <a:r>
              <a:rPr lang="fr-FR" sz="800" b="0" dirty="0">
                <a:solidFill>
                  <a:schemeClr val="dk1"/>
                </a:solidFill>
                <a:latin typeface="Arial Black" panose="020B0A04020102020204" pitchFamily="34" charset="0"/>
              </a:rPr>
              <a:t>elle garantit le stockage et le transport appropriés des vaccins grâce à des investissements dans le maintien d'une capacité d’ESC adéquate et dans l'entretien de la chaîne du froid et d'autres infrastructures de la chaîne d'approvisionnement. </a:t>
            </a:r>
          </a:p>
          <a:p>
            <a:pPr lvl="0">
              <a:lnSpc>
                <a:spcPct val="115000"/>
              </a:lnSpc>
              <a:buSzPts val="800"/>
            </a:pPr>
            <a:endParaRPr lang="fr-FR" sz="800" b="0" dirty="0">
              <a:solidFill>
                <a:schemeClr val="dk1"/>
              </a:solidFill>
              <a:latin typeface="Arial Black" panose="020B0A04020102020204" pitchFamily="34" charset="0"/>
            </a:endParaRPr>
          </a:p>
          <a:p>
            <a:pPr lvl="0">
              <a:lnSpc>
                <a:spcPct val="115000"/>
              </a:lnSpc>
              <a:buSzPts val="800"/>
            </a:pPr>
            <a:r>
              <a:rPr lang="fr-FR" sz="800" b="1" dirty="0">
                <a:solidFill>
                  <a:schemeClr val="dk1"/>
                </a:solidFill>
                <a:latin typeface="Arial Black" panose="020B0A04020102020204" pitchFamily="34" charset="0"/>
              </a:rPr>
              <a:t>INTÉGRATION ET HARMONISATION INTELLIGENTES : </a:t>
            </a:r>
            <a:r>
              <a:rPr lang="fr-FR" sz="800" b="0" dirty="0">
                <a:solidFill>
                  <a:schemeClr val="dk1"/>
                </a:solidFill>
                <a:latin typeface="Arial Black" panose="020B0A04020102020204" pitchFamily="34" charset="0"/>
              </a:rPr>
              <a:t>cela permet de relier les personnes, les produits, les programmes et les fonctions d'une manière appropriée au contexte afin d'améliorer l'efficacité et la performance et de faire le meilleur usage des ressources</a:t>
            </a:r>
            <a:r>
              <a:rPr lang="en-US" sz="800" b="0" i="0" u="none" strike="noStrike" cap="none" dirty="0">
                <a:solidFill>
                  <a:srgbClr val="3C4043"/>
                </a:solidFill>
                <a:sym typeface="Arial"/>
              </a:rPr>
              <a:t>.</a:t>
            </a:r>
          </a:p>
          <a:p>
            <a:endParaRPr dirty="0"/>
          </a:p>
        </p:txBody>
      </p:sp>
    </p:spTree>
    <p:extLst>
      <p:ext uri="{BB962C8B-B14F-4D97-AF65-F5344CB8AC3E}">
        <p14:creationId xmlns:p14="http://schemas.microsoft.com/office/powerpoint/2010/main" val="178892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buClr>
                <a:schemeClr val="tx1"/>
              </a:buClr>
              <a:buSzPct val="100000"/>
              <a:buNone/>
            </a:pPr>
            <a:r>
              <a:rPr lang="en-US" sz="1100" b="1" i="0" baseline="0" dirty="0">
                <a:solidFill>
                  <a:srgbClr val="005CB9"/>
                </a:solidFill>
              </a:rPr>
              <a:t>Points de discussion </a:t>
            </a:r>
            <a:r>
              <a:rPr lang="en-US" sz="1100" b="0" i="0" baseline="0" dirty="0">
                <a:solidFill>
                  <a:srgbClr val="005CB9"/>
                </a:solidFill>
              </a:rPr>
              <a:t>:</a:t>
            </a:r>
          </a:p>
          <a:p>
            <a:pPr marL="171450" indent="-171450">
              <a:lnSpc>
                <a:spcPct val="100000"/>
              </a:lnSpc>
              <a:buClr>
                <a:schemeClr val="tx1"/>
              </a:buClr>
              <a:buSzPct val="100000"/>
            </a:pPr>
            <a:r>
              <a:rPr lang="fr-FR" sz="1100" b="0" i="0" baseline="0" dirty="0">
                <a:solidFill>
                  <a:srgbClr val="005CB9"/>
                </a:solidFill>
              </a:rPr>
              <a:t>Pour chaque priorité d'investissement, la stratégie décrit les principaux domaines d'opportunité et les actions concrètes qui peuvent être entreprises. </a:t>
            </a:r>
          </a:p>
          <a:p>
            <a:pPr marL="171450" indent="-171450">
              <a:lnSpc>
                <a:spcPct val="100000"/>
              </a:lnSpc>
              <a:buClr>
                <a:schemeClr val="tx1"/>
              </a:buClr>
              <a:buSzPct val="100000"/>
            </a:pPr>
            <a:r>
              <a:rPr lang="fr-FR" sz="1100" b="0" i="0" baseline="0" dirty="0">
                <a:solidFill>
                  <a:srgbClr val="005CB9"/>
                </a:solidFill>
              </a:rPr>
              <a:t>Ces éléments sont accompagnés d'incitations à envisager des adaptations pour toucher certains segments de la population ou pour s'adapter à différents niveaux de maturité du système, et peuvent être consultés dans la version longue de cette présentation.</a:t>
            </a:r>
          </a:p>
          <a:p>
            <a:pPr marL="171450" indent="-171450">
              <a:lnSpc>
                <a:spcPct val="100000"/>
              </a:lnSpc>
              <a:buClr>
                <a:schemeClr val="tx1"/>
              </a:buClr>
              <a:buSzPct val="100000"/>
            </a:pPr>
            <a:r>
              <a:rPr lang="fr-FR" sz="1100" b="0" i="0" baseline="0" dirty="0">
                <a:solidFill>
                  <a:srgbClr val="005CB9"/>
                </a:solidFill>
              </a:rPr>
              <a:t>Ici sont présentés des exemples d'actions qui peuvent être entreprises en phase avec les 6 domaines d'investissement</a:t>
            </a:r>
            <a:r>
              <a:rPr lang="en-US" sz="1100" b="0" i="0" baseline="0" dirty="0">
                <a:solidFill>
                  <a:srgbClr val="005CB9"/>
                </a:solidFill>
              </a:rPr>
              <a:t>. </a:t>
            </a:r>
          </a:p>
          <a:p>
            <a:pPr marL="727199" marR="0" lvl="1" indent="-254000" algn="l" rtl="0">
              <a:lnSpc>
                <a:spcPct val="115000"/>
              </a:lnSpc>
              <a:spcBef>
                <a:spcPts val="0"/>
              </a:spcBef>
              <a:spcAft>
                <a:spcPts val="0"/>
              </a:spcAft>
              <a:buClr>
                <a:srgbClr val="434343"/>
              </a:buClr>
              <a:buSzPts val="400"/>
              <a:buFont typeface="Roboto"/>
              <a:buChar char="●"/>
            </a:pPr>
            <a:r>
              <a:rPr lang="fr-FR" sz="800" b="0" i="0" u="none" strike="noStrike" cap="none" dirty="0">
                <a:solidFill>
                  <a:srgbClr val="434343"/>
                </a:solidFill>
                <a:latin typeface="Arial"/>
                <a:ea typeface="Arial"/>
                <a:cs typeface="Arial"/>
                <a:sym typeface="Arial"/>
              </a:rPr>
              <a:t>Ces actions devraient être mises en œuvre pour relever les </a:t>
            </a:r>
            <a:r>
              <a:rPr lang="fr-FR" sz="800" b="1" i="0" u="none" strike="noStrike" cap="none" dirty="0">
                <a:solidFill>
                  <a:srgbClr val="434343"/>
                </a:solidFill>
                <a:latin typeface="Arial"/>
                <a:ea typeface="Arial"/>
                <a:cs typeface="Arial"/>
                <a:sym typeface="Arial"/>
              </a:rPr>
              <a:t>défis</a:t>
            </a:r>
            <a:r>
              <a:rPr lang="fr-FR" sz="800" b="0" i="0" u="none" strike="noStrike" cap="none" dirty="0">
                <a:solidFill>
                  <a:srgbClr val="434343"/>
                </a:solidFill>
                <a:latin typeface="Arial"/>
                <a:ea typeface="Arial"/>
                <a:cs typeface="Arial"/>
                <a:sym typeface="Arial"/>
              </a:rPr>
              <a:t> communs observés dans le parcours vaccinal.</a:t>
            </a:r>
          </a:p>
          <a:p>
            <a:pPr marL="727199" marR="0" lvl="1" indent="-254000" algn="l" rtl="0">
              <a:lnSpc>
                <a:spcPct val="115000"/>
              </a:lnSpc>
              <a:spcBef>
                <a:spcPts val="0"/>
              </a:spcBef>
              <a:spcAft>
                <a:spcPts val="0"/>
              </a:spcAft>
              <a:buClr>
                <a:srgbClr val="434343"/>
              </a:buClr>
              <a:buSzPts val="400"/>
              <a:buFont typeface="Roboto"/>
              <a:buChar char="●"/>
            </a:pPr>
            <a:r>
              <a:rPr lang="fr-FR" sz="800" b="0" i="0" u="none" strike="noStrike" cap="none" dirty="0">
                <a:solidFill>
                  <a:srgbClr val="434343"/>
                </a:solidFill>
                <a:latin typeface="Arial"/>
                <a:ea typeface="Arial"/>
                <a:cs typeface="Arial"/>
                <a:sym typeface="Arial"/>
              </a:rPr>
              <a:t>Par ailleurs, étant donné que la stratégie vise à ne laisser personne de côté et met l'accent sur le zéro-dose et la gestion globale des vaccins, certains domaines doivent faire l'objet d'un renforcement ciblé dans le cadre des priorités d'investissement, qui intègrent l'approche de gestion globale des vaccins. </a:t>
            </a:r>
          </a:p>
          <a:p>
            <a:pPr marL="727199" marR="0" lvl="1" indent="-254000" algn="l" rtl="0">
              <a:lnSpc>
                <a:spcPct val="115000"/>
              </a:lnSpc>
              <a:spcBef>
                <a:spcPts val="0"/>
              </a:spcBef>
              <a:spcAft>
                <a:spcPts val="0"/>
              </a:spcAft>
              <a:buClr>
                <a:srgbClr val="434343"/>
              </a:buClr>
              <a:buSzPts val="400"/>
              <a:buFont typeface="Roboto"/>
              <a:buChar char="●"/>
            </a:pPr>
            <a:r>
              <a:rPr lang="fr-FR" sz="800" b="0" i="0" u="none" strike="noStrike" cap="none" dirty="0">
                <a:solidFill>
                  <a:srgbClr val="434343"/>
                </a:solidFill>
                <a:latin typeface="Arial"/>
                <a:ea typeface="Arial"/>
                <a:cs typeface="Arial"/>
                <a:sym typeface="Arial"/>
              </a:rPr>
              <a:t>Ces éléments constituent un point de départ pour de plus amples discussions et révisions au niveau national.</a:t>
            </a:r>
          </a:p>
          <a:p>
            <a:pPr marL="727199" marR="0" lvl="1" indent="-254000" algn="l" rtl="0">
              <a:lnSpc>
                <a:spcPct val="115000"/>
              </a:lnSpc>
              <a:spcBef>
                <a:spcPts val="0"/>
              </a:spcBef>
              <a:spcAft>
                <a:spcPts val="0"/>
              </a:spcAft>
              <a:buClr>
                <a:srgbClr val="434343"/>
              </a:buClr>
              <a:buSzPts val="400"/>
              <a:buFont typeface="Roboto"/>
              <a:buChar char="●"/>
            </a:pPr>
            <a:r>
              <a:rPr lang="fr-FR" sz="800" b="0" i="0" u="none" strike="noStrike" cap="none" dirty="0">
                <a:solidFill>
                  <a:srgbClr val="434343"/>
                </a:solidFill>
                <a:latin typeface="Arial"/>
                <a:ea typeface="Arial"/>
                <a:cs typeface="Arial"/>
                <a:sym typeface="Arial"/>
              </a:rPr>
              <a:t>Pour des actions spécifiques concernant chacun des domaines d'investissement prioritaires, se référer à la version longue de cette présentation</a:t>
            </a:r>
            <a:endParaRPr lang="en-US" dirty="0"/>
          </a:p>
        </p:txBody>
      </p:sp>
    </p:spTree>
    <p:extLst>
      <p:ext uri="{BB962C8B-B14F-4D97-AF65-F5344CB8AC3E}">
        <p14:creationId xmlns:p14="http://schemas.microsoft.com/office/powerpoint/2010/main" val="81711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Points de discussion </a:t>
            </a:r>
            <a:r>
              <a:rPr lang="en-US" dirty="0"/>
              <a:t>:</a:t>
            </a:r>
          </a:p>
          <a:p>
            <a:pPr marL="171450" lvl="0" indent="-171450" algn="l" rtl="0">
              <a:lnSpc>
                <a:spcPct val="100000"/>
              </a:lnSpc>
              <a:spcBef>
                <a:spcPts val="0"/>
              </a:spcBef>
              <a:spcAft>
                <a:spcPts val="0"/>
              </a:spcAft>
              <a:buSzPts val="1100"/>
            </a:pPr>
            <a:r>
              <a:rPr lang="fr-FR" sz="1100" b="0" i="0" u="none" strike="noStrike" cap="none" baseline="0" dirty="0">
                <a:solidFill>
                  <a:srgbClr val="000000"/>
                </a:solidFill>
                <a:latin typeface="Arial"/>
                <a:cs typeface="Arial"/>
                <a:sym typeface="Arial"/>
              </a:rPr>
              <a:t>Pour investir dans les domaines prioritaires et atteindre nos objectifs d'impact et notre vision, nous devons nous appuyer sur certains facteurs de réussite.</a:t>
            </a:r>
          </a:p>
          <a:p>
            <a:pPr marL="171450" lvl="0" indent="-171450" algn="l" rtl="0">
              <a:lnSpc>
                <a:spcPct val="100000"/>
              </a:lnSpc>
              <a:spcBef>
                <a:spcPts val="0"/>
              </a:spcBef>
              <a:spcAft>
                <a:spcPts val="0"/>
              </a:spcAft>
              <a:buSzPts val="1100"/>
            </a:pPr>
            <a:r>
              <a:rPr lang="fr-FR" sz="1100" b="0" i="0" u="none" strike="noStrike" cap="none" baseline="0" dirty="0">
                <a:solidFill>
                  <a:srgbClr val="000000"/>
                </a:solidFill>
                <a:latin typeface="Arial"/>
                <a:cs typeface="Arial"/>
                <a:sym typeface="Arial"/>
              </a:rPr>
              <a:t>Les facteurs de réussite sont des éléments essentiels qui aident la communauté de l’</a:t>
            </a:r>
            <a:r>
              <a:rPr lang="fr-FR" sz="1100" b="0" i="0" u="none" strike="noStrike" cap="none" baseline="0" dirty="0" err="1">
                <a:solidFill>
                  <a:srgbClr val="000000"/>
                </a:solidFill>
                <a:latin typeface="Arial"/>
                <a:cs typeface="Arial"/>
                <a:sym typeface="Arial"/>
              </a:rPr>
              <a:t>iSC</a:t>
            </a:r>
            <a:r>
              <a:rPr lang="fr-FR" sz="1100" b="0" i="0" u="none" strike="noStrike" cap="none" baseline="0" dirty="0">
                <a:solidFill>
                  <a:srgbClr val="000000"/>
                </a:solidFill>
                <a:latin typeface="Arial"/>
                <a:cs typeface="Arial"/>
                <a:sym typeface="Arial"/>
              </a:rPr>
              <a:t> dans son ensemble - qui comprend l'Alliance du Vaccin et les pays - à atteindre les objectifs finaux</a:t>
            </a:r>
            <a:r>
              <a:rPr lang="en-US" sz="1100" baseline="0" dirty="0">
                <a:solidFill>
                  <a:srgbClr val="FFFFFF"/>
                </a:solidFil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800" b="1" i="0" u="none" strike="noStrike" cap="none" dirty="0">
                <a:solidFill>
                  <a:schemeClr val="dk1"/>
                </a:solidFill>
                <a:latin typeface="Arial Black" panose="020B0A04020102020204" pitchFamily="34" charset="0"/>
                <a:sym typeface="Arial"/>
              </a:rPr>
              <a:t>LE LEADERSHIP, LA GOUVERNANCE ET LA GESTION DU PAYS</a:t>
            </a:r>
            <a:r>
              <a:rPr lang="en-US" sz="800" b="1" i="0" u="none" strike="noStrike" cap="none" dirty="0">
                <a:solidFill>
                  <a:schemeClr val="dk1"/>
                </a:solidFill>
                <a:latin typeface="Arial Black" panose="020B0A04020102020204" pitchFamily="34" charset="0"/>
                <a:sym typeface="Arial"/>
              </a:rPr>
              <a:t> </a:t>
            </a:r>
            <a:r>
              <a:rPr lang="fr-FR" sz="800" b="0" i="0" u="none" strike="noStrike" cap="none" dirty="0">
                <a:solidFill>
                  <a:schemeClr val="dk1"/>
                </a:solidFill>
                <a:latin typeface="Arial Black" panose="020B0A04020102020204" pitchFamily="34" charset="0"/>
                <a:sym typeface="Arial"/>
              </a:rPr>
              <a:t>sont essentiels pour assurer la surveillance de l'ensemble de la chaîne d'approvisionnement dans tous les secteurs.</a:t>
            </a:r>
            <a:endParaRPr lang="en-US" sz="800" b="1" i="0" u="none" strike="noStrike" cap="none" baseline="0" dirty="0">
              <a:solidFill>
                <a:schemeClr val="dk1"/>
              </a:solidFill>
              <a:latin typeface="Arial Black" panose="020B0A040201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800" b="1" dirty="0">
                <a:solidFill>
                  <a:schemeClr val="dk1"/>
                </a:solidFill>
                <a:latin typeface="Arial Black" panose="020B0A04020102020204" pitchFamily="34" charset="0"/>
              </a:rPr>
              <a:t>FINANCEMENT NATIONAL ET INTERNATIONAL : </a:t>
            </a:r>
            <a:r>
              <a:rPr lang="fr-FR" sz="800" b="0" dirty="0">
                <a:solidFill>
                  <a:schemeClr val="dk1"/>
                </a:solidFill>
                <a:latin typeface="Arial Black" panose="020B0A04020102020204" pitchFamily="34" charset="0"/>
              </a:rPr>
              <a:t>cela</a:t>
            </a:r>
            <a:r>
              <a:rPr lang="fr-FR" sz="800" b="1" dirty="0">
                <a:solidFill>
                  <a:schemeClr val="dk1"/>
                </a:solidFill>
                <a:latin typeface="Arial Black" panose="020B0A04020102020204" pitchFamily="34" charset="0"/>
              </a:rPr>
              <a:t> </a:t>
            </a:r>
            <a:r>
              <a:rPr lang="fr-FR" sz="800" b="0" dirty="0">
                <a:solidFill>
                  <a:schemeClr val="dk1"/>
                </a:solidFill>
                <a:latin typeface="Arial Black" panose="020B0A04020102020204" pitchFamily="34" charset="0"/>
              </a:rPr>
              <a:t>permet l'utilisation plus efficace et optimale des ressources nationales et internationales par le biais de cycles de financement spécifiques au contexte</a:t>
            </a:r>
            <a:r>
              <a:rPr lang="fr-FR" sz="800" b="1" dirty="0">
                <a:solidFill>
                  <a:schemeClr val="dk1"/>
                </a:solidFill>
                <a:latin typeface="Arial Black" panose="020B0A04020102020204" pitchFamily="34" charset="0"/>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800" b="1" dirty="0">
                <a:solidFill>
                  <a:schemeClr val="dk1"/>
                </a:solidFill>
                <a:latin typeface="Arial Black" panose="020B0A04020102020204" pitchFamily="34" charset="0"/>
              </a:rPr>
              <a:t>ALIGNEMENT ET COORDINATION DES PARTENAIRES : </a:t>
            </a:r>
            <a:r>
              <a:rPr lang="fr-FR" sz="800" b="0" dirty="0">
                <a:solidFill>
                  <a:schemeClr val="dk1"/>
                </a:solidFill>
                <a:latin typeface="Arial Black" panose="020B0A04020102020204" pitchFamily="34" charset="0"/>
              </a:rPr>
              <a:t>l'alignement et la coordination entre les partenaires nous permettent de faire jouer nos forces respectives, de réduire les doubles emplois et de maximiser l'impact collectif.</a:t>
            </a:r>
            <a:r>
              <a:rPr lang="fr-FR" sz="800" b="1" dirty="0">
                <a:solidFill>
                  <a:schemeClr val="dk1"/>
                </a:solidFill>
                <a:latin typeface="Arial Black" panose="020B0A0402010202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800" b="1" dirty="0">
                <a:solidFill>
                  <a:schemeClr val="dk1"/>
                </a:solidFill>
                <a:latin typeface="Arial Black" panose="020B0A04020102020204" pitchFamily="34" charset="0"/>
              </a:rPr>
              <a:t>INNOVATION :</a:t>
            </a:r>
            <a:r>
              <a:rPr lang="fr-FR" sz="800" b="0" dirty="0">
                <a:solidFill>
                  <a:schemeClr val="dk1"/>
                </a:solidFill>
                <a:latin typeface="Arial Black" panose="020B0A04020102020204" pitchFamily="34" charset="0"/>
              </a:rPr>
              <a:t> l'innovation - sous la forme de nouvelles approches, de nouveaux outils et de nouveaux processus - est essentielle pour concevoir et renforcer des chaînes d'approvisionnement en vaccins qui répondent à l'introduction de nouveaux vaccins et aux besoins complexes d'aujourd'hui.</a:t>
            </a:r>
            <a:r>
              <a:rPr lang="fr-FR" sz="800" b="1" dirty="0">
                <a:solidFill>
                  <a:schemeClr val="dk1"/>
                </a:solidFill>
                <a:latin typeface="Arial Black" panose="020B0A0402010202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800" b="1" dirty="0">
                <a:solidFill>
                  <a:schemeClr val="dk1"/>
                </a:solidFill>
                <a:latin typeface="Arial Black" panose="020B0A04020102020204" pitchFamily="34" charset="0"/>
              </a:rPr>
              <a:t>ENGAGEMENT DU SECTEUR PRIVÉ : </a:t>
            </a:r>
            <a:r>
              <a:rPr lang="fr-FR" sz="800" b="0" dirty="0">
                <a:solidFill>
                  <a:schemeClr val="dk1"/>
                </a:solidFill>
                <a:latin typeface="Arial Black" panose="020B0A04020102020204" pitchFamily="34" charset="0"/>
              </a:rPr>
              <a:t>pour maximiser davantage notre impact collectif, nous devons collaborer avec les partenaires de la chaîne d'approvisionnement en vaccins du secteur privé et tirer parti de leurs forces.</a:t>
            </a:r>
            <a:endParaRPr b="0" dirty="0"/>
          </a:p>
        </p:txBody>
      </p:sp>
    </p:spTree>
    <p:extLst>
      <p:ext uri="{BB962C8B-B14F-4D97-AF65-F5344CB8AC3E}">
        <p14:creationId xmlns:p14="http://schemas.microsoft.com/office/powerpoint/2010/main" val="2183042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5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55"/>
          <p:cNvSpPr txBox="1">
            <a:spLocks noGrp="1"/>
          </p:cNvSpPr>
          <p:nvPr>
            <p:ph type="ctrTitle"/>
          </p:nvPr>
        </p:nvSpPr>
        <p:spPr>
          <a:xfrm>
            <a:off x="311708" y="2090684"/>
            <a:ext cx="8520600" cy="2052600"/>
          </a:xfrm>
          <a:prstGeom prst="rect">
            <a:avLst/>
          </a:prstGeom>
          <a:noFill/>
          <a:ln>
            <a:noFill/>
          </a:ln>
        </p:spPr>
        <p:txBody>
          <a:bodyPr spcFirstLastPara="1" wrap="square" lIns="92500" tIns="92500" rIns="92500" bIns="92500" anchor="b" anchorCtr="0">
            <a:noAutofit/>
          </a:bodyPr>
          <a:lstStyle>
            <a:lvl1pPr lvl="0" algn="ctr">
              <a:lnSpc>
                <a:spcPct val="100000"/>
              </a:lnSpc>
              <a:spcBef>
                <a:spcPts val="0"/>
              </a:spcBef>
              <a:spcAft>
                <a:spcPts val="0"/>
              </a:spcAft>
              <a:buSzPts val="5200"/>
              <a:buNone/>
              <a:defRPr sz="2400" b="0" i="0">
                <a:solidFill>
                  <a:schemeClr val="lt1"/>
                </a:solidFill>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55"/>
          <p:cNvSpPr txBox="1">
            <a:spLocks noGrp="1"/>
          </p:cNvSpPr>
          <p:nvPr>
            <p:ph type="subTitle" idx="1"/>
          </p:nvPr>
        </p:nvSpPr>
        <p:spPr>
          <a:xfrm>
            <a:off x="311700" y="4180234"/>
            <a:ext cx="8520600" cy="7926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1400" b="1" i="0">
                <a:solidFill>
                  <a:schemeClr val="lt1"/>
                </a:solidFill>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55"/>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4" name="Google Shape;14;p55"/>
          <p:cNvCxnSpPr/>
          <p:nvPr/>
        </p:nvCxnSpPr>
        <p:spPr>
          <a:xfrm>
            <a:off x="651933" y="4143284"/>
            <a:ext cx="7820525"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1_Title only 8">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90"/>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1_Title only 10">
    <p:bg>
      <p:bgPr>
        <a:gradFill>
          <a:gsLst>
            <a:gs pos="0">
              <a:schemeClr val="accent1"/>
            </a:gs>
            <a:gs pos="100000">
              <a:schemeClr val="accent2"/>
            </a:gs>
          </a:gsLst>
          <a:lin ang="0" scaled="0"/>
        </a:gradFill>
        <a:effectLst/>
      </p:bgPr>
    </p:bg>
    <p:spTree>
      <p:nvGrpSpPr>
        <p:cNvPr id="1" name="Shape 84"/>
        <p:cNvGrpSpPr/>
        <p:nvPr/>
      </p:nvGrpSpPr>
      <p:grpSpPr>
        <a:xfrm>
          <a:off x="0" y="0"/>
          <a:ext cx="0" cy="0"/>
          <a:chOff x="0" y="0"/>
          <a:chExt cx="0" cy="0"/>
        </a:xfrm>
      </p:grpSpPr>
      <p:pic>
        <p:nvPicPr>
          <p:cNvPr id="85" name="Google Shape;85;p92"/>
          <p:cNvPicPr preferRelativeResize="0"/>
          <p:nvPr/>
        </p:nvPicPr>
        <p:blipFill rotWithShape="1">
          <a:blip r:embed="rId2">
            <a:alphaModFix/>
          </a:blip>
          <a:srcRect/>
          <a:stretch/>
        </p:blipFill>
        <p:spPr>
          <a:xfrm>
            <a:off x="-776342" y="0"/>
            <a:ext cx="6645212" cy="2819400"/>
          </a:xfrm>
          <a:prstGeom prst="rect">
            <a:avLst/>
          </a:prstGeom>
          <a:noFill/>
          <a:ln>
            <a:noFill/>
          </a:ln>
        </p:spPr>
      </p:pic>
      <p:sp>
        <p:nvSpPr>
          <p:cNvPr id="86" name="Google Shape;86;p92"/>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rgbClr val="FFC000"/>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p92"/>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1"/>
            </a:gs>
            <a:gs pos="100000">
              <a:schemeClr val="accent2"/>
            </a:gs>
          </a:gsLst>
          <a:lin ang="0" scaled="0"/>
        </a:gradFill>
        <a:effectLst/>
      </p:bgPr>
    </p:bg>
    <p:spTree>
      <p:nvGrpSpPr>
        <p:cNvPr id="1" name="Shape 88"/>
        <p:cNvGrpSpPr/>
        <p:nvPr/>
      </p:nvGrpSpPr>
      <p:grpSpPr>
        <a:xfrm>
          <a:off x="0" y="0"/>
          <a:ext cx="0" cy="0"/>
          <a:chOff x="0" y="0"/>
          <a:chExt cx="0" cy="0"/>
        </a:xfrm>
      </p:grpSpPr>
      <p:sp>
        <p:nvSpPr>
          <p:cNvPr id="89" name="Google Shape;89;p93"/>
          <p:cNvSpPr txBox="1">
            <a:spLocks noGrp="1"/>
          </p:cNvSpPr>
          <p:nvPr>
            <p:ph type="title"/>
          </p:nvPr>
        </p:nvSpPr>
        <p:spPr>
          <a:xfrm>
            <a:off x="311700" y="2150850"/>
            <a:ext cx="8520600" cy="841800"/>
          </a:xfrm>
          <a:prstGeom prst="rect">
            <a:avLst/>
          </a:prstGeom>
          <a:noFill/>
          <a:ln>
            <a:noFill/>
          </a:ln>
        </p:spPr>
        <p:txBody>
          <a:bodyPr spcFirstLastPara="1" wrap="square" lIns="92500" tIns="92500" rIns="92500" bIns="92500" anchor="ctr" anchorCtr="0">
            <a:noAutofit/>
          </a:bodyPr>
          <a:lstStyle>
            <a:lvl1pPr lvl="0" algn="ctr">
              <a:lnSpc>
                <a:spcPct val="100000"/>
              </a:lnSpc>
              <a:spcBef>
                <a:spcPts val="0"/>
              </a:spcBef>
              <a:spcAft>
                <a:spcPts val="0"/>
              </a:spcAft>
              <a:buSzPts val="3700"/>
              <a:buNone/>
              <a:defRPr sz="3700" b="0" i="0">
                <a:solidFill>
                  <a:schemeClr val="lt1"/>
                </a:solidFill>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90" name="Google Shape;90;p93"/>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11">
    <p:bg>
      <p:bgPr>
        <a:gradFill>
          <a:gsLst>
            <a:gs pos="0">
              <a:schemeClr val="accent4"/>
            </a:gs>
            <a:gs pos="100000">
              <a:schemeClr val="accent3"/>
            </a:gs>
          </a:gsLst>
          <a:lin ang="0" scaled="0"/>
        </a:gradFill>
        <a:effectLst/>
      </p:bgPr>
    </p:bg>
    <p:spTree>
      <p:nvGrpSpPr>
        <p:cNvPr id="1" name="Shape 91"/>
        <p:cNvGrpSpPr/>
        <p:nvPr/>
      </p:nvGrpSpPr>
      <p:grpSpPr>
        <a:xfrm>
          <a:off x="0" y="0"/>
          <a:ext cx="0" cy="0"/>
          <a:chOff x="0" y="0"/>
          <a:chExt cx="0" cy="0"/>
        </a:xfrm>
      </p:grpSpPr>
      <p:pic>
        <p:nvPicPr>
          <p:cNvPr id="92" name="Google Shape;92;p94"/>
          <p:cNvPicPr preferRelativeResize="0"/>
          <p:nvPr/>
        </p:nvPicPr>
        <p:blipFill rotWithShape="1">
          <a:blip r:embed="rId2">
            <a:alphaModFix/>
          </a:blip>
          <a:srcRect/>
          <a:stretch/>
        </p:blipFill>
        <p:spPr>
          <a:xfrm>
            <a:off x="-776342" y="0"/>
            <a:ext cx="6645212" cy="2819400"/>
          </a:xfrm>
          <a:prstGeom prst="rect">
            <a:avLst/>
          </a:prstGeom>
          <a:noFill/>
          <a:ln>
            <a:noFill/>
          </a:ln>
        </p:spPr>
      </p:pic>
      <p:sp>
        <p:nvSpPr>
          <p:cNvPr id="93" name="Google Shape;93;p94"/>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chemeClr val="accent4"/>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94"/>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gradFill>
          <a:gsLst>
            <a:gs pos="0">
              <a:schemeClr val="accent4"/>
            </a:gs>
            <a:gs pos="100000">
              <a:schemeClr val="accent3"/>
            </a:gs>
          </a:gsLst>
          <a:lin ang="0" scaled="0"/>
        </a:gradFill>
        <a:effectLst/>
      </p:bgPr>
    </p:bg>
    <p:spTree>
      <p:nvGrpSpPr>
        <p:cNvPr id="1" name="Shape 95"/>
        <p:cNvGrpSpPr/>
        <p:nvPr/>
      </p:nvGrpSpPr>
      <p:grpSpPr>
        <a:xfrm>
          <a:off x="0" y="0"/>
          <a:ext cx="0" cy="0"/>
          <a:chOff x="0" y="0"/>
          <a:chExt cx="0" cy="0"/>
        </a:xfrm>
      </p:grpSpPr>
      <p:sp>
        <p:nvSpPr>
          <p:cNvPr id="96" name="Google Shape;96;p95"/>
          <p:cNvSpPr txBox="1">
            <a:spLocks noGrp="1"/>
          </p:cNvSpPr>
          <p:nvPr>
            <p:ph type="title"/>
          </p:nvPr>
        </p:nvSpPr>
        <p:spPr>
          <a:xfrm>
            <a:off x="311700" y="2150850"/>
            <a:ext cx="8520600" cy="841800"/>
          </a:xfrm>
          <a:prstGeom prst="rect">
            <a:avLst/>
          </a:prstGeom>
          <a:noFill/>
          <a:ln>
            <a:noFill/>
          </a:ln>
        </p:spPr>
        <p:txBody>
          <a:bodyPr spcFirstLastPara="1" wrap="square" lIns="92500" tIns="92500" rIns="92500" bIns="92500" anchor="ctr" anchorCtr="0">
            <a:noAutofit/>
          </a:bodyPr>
          <a:lstStyle>
            <a:lvl1pPr lvl="0" algn="ctr">
              <a:lnSpc>
                <a:spcPct val="100000"/>
              </a:lnSpc>
              <a:spcBef>
                <a:spcPts val="0"/>
              </a:spcBef>
              <a:spcAft>
                <a:spcPts val="0"/>
              </a:spcAft>
              <a:buSzPts val="3700"/>
              <a:buNone/>
              <a:defRPr sz="3700" b="0" i="0">
                <a:solidFill>
                  <a:schemeClr val="lt1"/>
                </a:solidFill>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97" name="Google Shape;97;p95"/>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12">
    <p:bg>
      <p:bgPr>
        <a:gradFill>
          <a:gsLst>
            <a:gs pos="0">
              <a:schemeClr val="accent6"/>
            </a:gs>
            <a:gs pos="100000">
              <a:schemeClr val="accent5"/>
            </a:gs>
          </a:gsLst>
          <a:lin ang="0" scaled="0"/>
        </a:gradFill>
        <a:effectLst/>
      </p:bgPr>
    </p:bg>
    <p:spTree>
      <p:nvGrpSpPr>
        <p:cNvPr id="1" name="Shape 98"/>
        <p:cNvGrpSpPr/>
        <p:nvPr/>
      </p:nvGrpSpPr>
      <p:grpSpPr>
        <a:xfrm>
          <a:off x="0" y="0"/>
          <a:ext cx="0" cy="0"/>
          <a:chOff x="0" y="0"/>
          <a:chExt cx="0" cy="0"/>
        </a:xfrm>
      </p:grpSpPr>
      <p:pic>
        <p:nvPicPr>
          <p:cNvPr id="99" name="Google Shape;99;p96"/>
          <p:cNvPicPr preferRelativeResize="0"/>
          <p:nvPr/>
        </p:nvPicPr>
        <p:blipFill rotWithShape="1">
          <a:blip r:embed="rId2">
            <a:alphaModFix/>
          </a:blip>
          <a:srcRect/>
          <a:stretch/>
        </p:blipFill>
        <p:spPr>
          <a:xfrm>
            <a:off x="-776342" y="0"/>
            <a:ext cx="6645212" cy="2819400"/>
          </a:xfrm>
          <a:prstGeom prst="rect">
            <a:avLst/>
          </a:prstGeom>
          <a:noFill/>
          <a:ln>
            <a:noFill/>
          </a:ln>
        </p:spPr>
      </p:pic>
      <p:sp>
        <p:nvSpPr>
          <p:cNvPr id="100" name="Google Shape;100;p96"/>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chemeClr val="accent6"/>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96"/>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1_Section header 2">
    <p:bg>
      <p:bgPr>
        <a:gradFill>
          <a:gsLst>
            <a:gs pos="0">
              <a:schemeClr val="accent6"/>
            </a:gs>
            <a:gs pos="100000">
              <a:schemeClr val="accent5"/>
            </a:gs>
          </a:gsLst>
          <a:lin ang="0" scaled="0"/>
        </a:gradFill>
        <a:effectLst/>
      </p:bgPr>
    </p:bg>
    <p:spTree>
      <p:nvGrpSpPr>
        <p:cNvPr id="1" name="Shape 102"/>
        <p:cNvGrpSpPr/>
        <p:nvPr/>
      </p:nvGrpSpPr>
      <p:grpSpPr>
        <a:xfrm>
          <a:off x="0" y="0"/>
          <a:ext cx="0" cy="0"/>
          <a:chOff x="0" y="0"/>
          <a:chExt cx="0" cy="0"/>
        </a:xfrm>
      </p:grpSpPr>
      <p:sp>
        <p:nvSpPr>
          <p:cNvPr id="103" name="Google Shape;103;p97"/>
          <p:cNvSpPr txBox="1">
            <a:spLocks noGrp="1"/>
          </p:cNvSpPr>
          <p:nvPr>
            <p:ph type="title"/>
          </p:nvPr>
        </p:nvSpPr>
        <p:spPr>
          <a:xfrm>
            <a:off x="311700" y="2150850"/>
            <a:ext cx="8520600" cy="841800"/>
          </a:xfrm>
          <a:prstGeom prst="rect">
            <a:avLst/>
          </a:prstGeom>
          <a:noFill/>
          <a:ln>
            <a:noFill/>
          </a:ln>
        </p:spPr>
        <p:txBody>
          <a:bodyPr spcFirstLastPara="1" wrap="square" lIns="92500" tIns="92500" rIns="92500" bIns="92500" anchor="ctr" anchorCtr="0">
            <a:noAutofit/>
          </a:bodyPr>
          <a:lstStyle>
            <a:lvl1pPr lvl="0" algn="ctr">
              <a:lnSpc>
                <a:spcPct val="100000"/>
              </a:lnSpc>
              <a:spcBef>
                <a:spcPts val="0"/>
              </a:spcBef>
              <a:spcAft>
                <a:spcPts val="0"/>
              </a:spcAft>
              <a:buSzPts val="3700"/>
              <a:buNone/>
              <a:defRPr sz="3700" b="0" i="0">
                <a:solidFill>
                  <a:schemeClr val="lt1"/>
                </a:solidFill>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4" name="Google Shape;104;p97"/>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1_Title only 13">
    <p:bg>
      <p:bgPr>
        <a:gradFill>
          <a:gsLst>
            <a:gs pos="0">
              <a:schemeClr val="dk1"/>
            </a:gs>
            <a:gs pos="100000">
              <a:schemeClr val="lt2"/>
            </a:gs>
          </a:gsLst>
          <a:lin ang="0" scaled="0"/>
        </a:gradFill>
        <a:effectLst/>
      </p:bgPr>
    </p:bg>
    <p:spTree>
      <p:nvGrpSpPr>
        <p:cNvPr id="1" name="Shape 105"/>
        <p:cNvGrpSpPr/>
        <p:nvPr/>
      </p:nvGrpSpPr>
      <p:grpSpPr>
        <a:xfrm>
          <a:off x="0" y="0"/>
          <a:ext cx="0" cy="0"/>
          <a:chOff x="0" y="0"/>
          <a:chExt cx="0" cy="0"/>
        </a:xfrm>
      </p:grpSpPr>
      <p:pic>
        <p:nvPicPr>
          <p:cNvPr id="106" name="Google Shape;106;p98"/>
          <p:cNvPicPr preferRelativeResize="0"/>
          <p:nvPr/>
        </p:nvPicPr>
        <p:blipFill rotWithShape="1">
          <a:blip r:embed="rId2">
            <a:alphaModFix/>
          </a:blip>
          <a:srcRect/>
          <a:stretch/>
        </p:blipFill>
        <p:spPr>
          <a:xfrm>
            <a:off x="-776342" y="0"/>
            <a:ext cx="6645212" cy="2819400"/>
          </a:xfrm>
          <a:prstGeom prst="rect">
            <a:avLst/>
          </a:prstGeom>
          <a:noFill/>
          <a:ln>
            <a:noFill/>
          </a:ln>
        </p:spPr>
      </p:pic>
      <p:sp>
        <p:nvSpPr>
          <p:cNvPr id="107" name="Google Shape;107;p98"/>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chemeClr val="accent6"/>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98"/>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1_Section header 3">
    <p:bg>
      <p:bgPr>
        <a:gradFill>
          <a:gsLst>
            <a:gs pos="0">
              <a:schemeClr val="dk1"/>
            </a:gs>
            <a:gs pos="100000">
              <a:schemeClr val="lt2"/>
            </a:gs>
          </a:gsLst>
          <a:lin ang="0" scaled="0"/>
        </a:gradFill>
        <a:effectLst/>
      </p:bgPr>
    </p:bg>
    <p:spTree>
      <p:nvGrpSpPr>
        <p:cNvPr id="1" name="Shape 109"/>
        <p:cNvGrpSpPr/>
        <p:nvPr/>
      </p:nvGrpSpPr>
      <p:grpSpPr>
        <a:xfrm>
          <a:off x="0" y="0"/>
          <a:ext cx="0" cy="0"/>
          <a:chOff x="0" y="0"/>
          <a:chExt cx="0" cy="0"/>
        </a:xfrm>
      </p:grpSpPr>
      <p:sp>
        <p:nvSpPr>
          <p:cNvPr id="110" name="Google Shape;110;p99"/>
          <p:cNvSpPr txBox="1">
            <a:spLocks noGrp="1"/>
          </p:cNvSpPr>
          <p:nvPr>
            <p:ph type="title"/>
          </p:nvPr>
        </p:nvSpPr>
        <p:spPr>
          <a:xfrm>
            <a:off x="311700" y="2150850"/>
            <a:ext cx="8520600" cy="841800"/>
          </a:xfrm>
          <a:prstGeom prst="rect">
            <a:avLst/>
          </a:prstGeom>
          <a:noFill/>
          <a:ln>
            <a:noFill/>
          </a:ln>
        </p:spPr>
        <p:txBody>
          <a:bodyPr spcFirstLastPara="1" wrap="square" lIns="92500" tIns="92500" rIns="92500" bIns="92500" anchor="ctr" anchorCtr="0">
            <a:noAutofit/>
          </a:bodyPr>
          <a:lstStyle>
            <a:lvl1pPr lvl="0" algn="ctr">
              <a:lnSpc>
                <a:spcPct val="100000"/>
              </a:lnSpc>
              <a:spcBef>
                <a:spcPts val="0"/>
              </a:spcBef>
              <a:spcAft>
                <a:spcPts val="0"/>
              </a:spcAft>
              <a:buSzPts val="3700"/>
              <a:buNone/>
              <a:defRPr sz="3700" b="0" i="0">
                <a:solidFill>
                  <a:schemeClr val="lt1"/>
                </a:solidFill>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11" name="Google Shape;111;p99"/>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101"/>
          <p:cNvSpPr txBox="1">
            <a:spLocks noGrp="1"/>
          </p:cNvSpPr>
          <p:nvPr>
            <p:ph type="title"/>
          </p:nvPr>
        </p:nvSpPr>
        <p:spPr>
          <a:xfrm>
            <a:off x="311700" y="445025"/>
            <a:ext cx="8520600"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b="0" i="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p101"/>
          <p:cNvSpPr txBox="1">
            <a:spLocks noGrp="1"/>
          </p:cNvSpPr>
          <p:nvPr>
            <p:ph type="body" idx="1"/>
          </p:nvPr>
        </p:nvSpPr>
        <p:spPr>
          <a:xfrm>
            <a:off x="311700" y="1152475"/>
            <a:ext cx="3999900" cy="3416400"/>
          </a:xfrm>
          <a:prstGeom prst="rect">
            <a:avLst/>
          </a:prstGeom>
          <a:noFill/>
          <a:ln>
            <a:noFill/>
          </a:ln>
        </p:spPr>
        <p:txBody>
          <a:bodyPr spcFirstLastPara="1" wrap="square" lIns="92500" tIns="92500" rIns="92500" bIns="92500" anchor="t" anchorCtr="0">
            <a:noAutofit/>
          </a:bodyPr>
          <a:lstStyle>
            <a:lvl1pPr marL="457200" lvl="0" indent="-317500" algn="l">
              <a:lnSpc>
                <a:spcPct val="115000"/>
              </a:lnSpc>
              <a:spcBef>
                <a:spcPts val="0"/>
              </a:spcBef>
              <a:spcAft>
                <a:spcPts val="0"/>
              </a:spcAft>
              <a:buSzPts val="1400"/>
              <a:buChar char="●"/>
              <a:defRPr sz="1400" b="0" i="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9" name="Google Shape;119;p101"/>
          <p:cNvSpPr txBox="1">
            <a:spLocks noGrp="1"/>
          </p:cNvSpPr>
          <p:nvPr>
            <p:ph type="body" idx="2"/>
          </p:nvPr>
        </p:nvSpPr>
        <p:spPr>
          <a:xfrm>
            <a:off x="4832400" y="1152475"/>
            <a:ext cx="3999900" cy="3416400"/>
          </a:xfrm>
          <a:prstGeom prst="rect">
            <a:avLst/>
          </a:prstGeom>
          <a:noFill/>
          <a:ln>
            <a:noFill/>
          </a:ln>
        </p:spPr>
        <p:txBody>
          <a:bodyPr spcFirstLastPara="1" wrap="square" lIns="92500" tIns="92500" rIns="92500" bIns="92500" anchor="t" anchorCtr="0">
            <a:noAutofit/>
          </a:bodyPr>
          <a:lstStyle>
            <a:lvl1pPr marL="457200" lvl="0" indent="-317500" algn="l">
              <a:lnSpc>
                <a:spcPct val="115000"/>
              </a:lnSpc>
              <a:spcBef>
                <a:spcPts val="0"/>
              </a:spcBef>
              <a:spcAft>
                <a:spcPts val="0"/>
              </a:spcAft>
              <a:buSzPts val="1400"/>
              <a:buChar char="●"/>
              <a:defRPr sz="1400" b="0" i="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0" name="Google Shape;120;p101"/>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gradFill>
          <a:gsLst>
            <a:gs pos="0">
              <a:schemeClr val="dk1"/>
            </a:gs>
            <a:gs pos="100000">
              <a:schemeClr val="accent6"/>
            </a:gs>
          </a:gsLst>
          <a:lin ang="13500000" scaled="0"/>
        </a:gradFill>
        <a:effectLst/>
      </p:bgPr>
    </p:bg>
    <p:spTree>
      <p:nvGrpSpPr>
        <p:cNvPr id="1" name="Shape 31"/>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21895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Google Shape;32;p59"/>
          <p:cNvPicPr preferRelativeResize="0"/>
          <p:nvPr/>
        </p:nvPicPr>
        <p:blipFill rotWithShape="1">
          <a:blip r:embed="rId5">
            <a:alphaModFix/>
          </a:blip>
          <a:srcRect r="839"/>
          <a:stretch/>
        </p:blipFill>
        <p:spPr>
          <a:xfrm>
            <a:off x="4926" y="0"/>
            <a:ext cx="9139074" cy="5143500"/>
          </a:xfrm>
          <a:prstGeom prst="rect">
            <a:avLst/>
          </a:prstGeom>
          <a:noFill/>
          <a:ln>
            <a:noFill/>
          </a:ln>
        </p:spPr>
      </p:pic>
      <p:sp>
        <p:nvSpPr>
          <p:cNvPr id="33" name="Google Shape;33;p59"/>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lvl1pPr marR="0" lvl="0" algn="ctr">
              <a:lnSpc>
                <a:spcPct val="100000"/>
              </a:lnSpc>
              <a:spcBef>
                <a:spcPts val="0"/>
              </a:spcBef>
              <a:spcAft>
                <a:spcPts val="0"/>
              </a:spcAft>
              <a:buClr>
                <a:schemeClr val="dk1"/>
              </a:buClr>
              <a:buSzPts val="2800"/>
              <a:buFont typeface="Arial"/>
              <a:buNone/>
              <a:defRPr sz="3200" b="0" i="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6" name="Google Shape;36;p59"/>
          <p:cNvSpPr/>
          <p:nvPr/>
        </p:nvSpPr>
        <p:spPr>
          <a:xfrm>
            <a:off x="-1" y="2328333"/>
            <a:ext cx="9144001" cy="2815167"/>
          </a:xfrm>
          <a:prstGeom prst="round2DiagRect">
            <a:avLst>
              <a:gd name="adj1" fmla="val 33183"/>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Rectangle 6"/>
          <p:cNvSpPr/>
          <p:nvPr userDrawn="1"/>
        </p:nvSpPr>
        <p:spPr>
          <a:xfrm>
            <a:off x="-1" y="1589964"/>
            <a:ext cx="9144001" cy="3553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61;p84"/>
          <p:cNvSpPr txBox="1">
            <a:spLocks noGrp="1"/>
          </p:cNvSpPr>
          <p:nvPr>
            <p:ph type="body" idx="13"/>
          </p:nvPr>
        </p:nvSpPr>
        <p:spPr>
          <a:xfrm>
            <a:off x="311700" y="1835623"/>
            <a:ext cx="8520600" cy="3111690"/>
          </a:xfrm>
          <a:prstGeom prst="rect">
            <a:avLst/>
          </a:prstGeom>
          <a:noFill/>
          <a:ln>
            <a:noFill/>
          </a:ln>
        </p:spPr>
        <p:txBody>
          <a:bodyPr spcFirstLastPara="1" wrap="square" lIns="92500" tIns="92500" rIns="92500" bIns="92500" anchor="t" anchorCtr="0">
            <a:noAutofit/>
          </a:bodyPr>
          <a:lstStyle>
            <a:lvl1pPr marL="457200" lvl="0" indent="-342900" algn="l">
              <a:lnSpc>
                <a:spcPct val="115000"/>
              </a:lnSpc>
              <a:spcBef>
                <a:spcPts val="0"/>
              </a:spcBef>
              <a:spcAft>
                <a:spcPts val="0"/>
              </a:spcAft>
              <a:buSzPts val="1800"/>
              <a:buChar char="●"/>
              <a:defRPr b="0" i="0">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10" name="Google Shape;40;p77"/>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a:p>
        </p:txBody>
      </p:sp>
      <p:sp>
        <p:nvSpPr>
          <p:cNvPr id="11" name="Rectangle 10"/>
          <p:cNvSpPr/>
          <p:nvPr userDrawn="1"/>
        </p:nvSpPr>
        <p:spPr>
          <a:xfrm>
            <a:off x="0" y="1330657"/>
            <a:ext cx="9144001" cy="25930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1"/>
        <p:cNvGrpSpPr/>
        <p:nvPr/>
      </p:nvGrpSpPr>
      <p:grpSpPr>
        <a:xfrm>
          <a:off x="0" y="0"/>
          <a:ext cx="0" cy="0"/>
          <a:chOff x="0" y="0"/>
          <a:chExt cx="0" cy="0"/>
        </a:xfrm>
      </p:grpSpPr>
      <p:sp>
        <p:nvSpPr>
          <p:cNvPr id="122" name="Google Shape;122;p102"/>
          <p:cNvSpPr txBox="1">
            <a:spLocks noGrp="1"/>
          </p:cNvSpPr>
          <p:nvPr>
            <p:ph type="title"/>
          </p:nvPr>
        </p:nvSpPr>
        <p:spPr>
          <a:xfrm>
            <a:off x="311700" y="555600"/>
            <a:ext cx="2808000" cy="755700"/>
          </a:xfrm>
          <a:prstGeom prst="rect">
            <a:avLst/>
          </a:prstGeom>
          <a:noFill/>
          <a:ln>
            <a:noFill/>
          </a:ln>
        </p:spPr>
        <p:txBody>
          <a:bodyPr spcFirstLastPara="1" wrap="square" lIns="92500" tIns="92500" rIns="92500" bIns="92500" anchor="b" anchorCtr="0">
            <a:noAutofit/>
          </a:bodyPr>
          <a:lstStyle>
            <a:lvl1pPr lvl="0" algn="ctr">
              <a:lnSpc>
                <a:spcPct val="100000"/>
              </a:lnSpc>
              <a:spcBef>
                <a:spcPts val="0"/>
              </a:spcBef>
              <a:spcAft>
                <a:spcPts val="0"/>
              </a:spcAft>
              <a:buSzPts val="2400"/>
              <a:buNone/>
              <a:defRPr sz="2400" b="0" i="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3" name="Google Shape;123;p102"/>
          <p:cNvSpPr txBox="1">
            <a:spLocks noGrp="1"/>
          </p:cNvSpPr>
          <p:nvPr>
            <p:ph type="body" idx="1"/>
          </p:nvPr>
        </p:nvSpPr>
        <p:spPr>
          <a:xfrm>
            <a:off x="311700" y="1389600"/>
            <a:ext cx="2808000" cy="3179400"/>
          </a:xfrm>
          <a:prstGeom prst="rect">
            <a:avLst/>
          </a:prstGeom>
          <a:noFill/>
          <a:ln>
            <a:noFill/>
          </a:ln>
        </p:spPr>
        <p:txBody>
          <a:bodyPr spcFirstLastPara="1" wrap="square" lIns="92500" tIns="92500" rIns="92500" bIns="92500" anchor="t" anchorCtr="0">
            <a:noAutofit/>
          </a:bodyPr>
          <a:lstStyle>
            <a:lvl1pPr marL="457200" lvl="0" indent="-304800" algn="l">
              <a:lnSpc>
                <a:spcPct val="115000"/>
              </a:lnSpc>
              <a:spcBef>
                <a:spcPts val="0"/>
              </a:spcBef>
              <a:spcAft>
                <a:spcPts val="0"/>
              </a:spcAft>
              <a:buSzPts val="1200"/>
              <a:buChar char="●"/>
              <a:defRPr sz="1200" b="0" i="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4" name="Google Shape;124;p102"/>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gradFill>
          <a:gsLst>
            <a:gs pos="0">
              <a:schemeClr val="dk1"/>
            </a:gs>
            <a:gs pos="23000">
              <a:schemeClr val="dk1"/>
            </a:gs>
            <a:gs pos="97000">
              <a:schemeClr val="accent6"/>
            </a:gs>
            <a:gs pos="100000">
              <a:schemeClr val="accent6"/>
            </a:gs>
          </a:gsLst>
          <a:lin ang="0" scaled="0"/>
        </a:gradFill>
        <a:effectLst/>
      </p:bgPr>
    </p:bg>
    <p:spTree>
      <p:nvGrpSpPr>
        <p:cNvPr id="1" name="Shape 234"/>
        <p:cNvGrpSpPr/>
        <p:nvPr/>
      </p:nvGrpSpPr>
      <p:grpSpPr>
        <a:xfrm>
          <a:off x="0" y="0"/>
          <a:ext cx="0" cy="0"/>
          <a:chOff x="0" y="0"/>
          <a:chExt cx="0" cy="0"/>
        </a:xfrm>
      </p:grpSpPr>
      <p:sp>
        <p:nvSpPr>
          <p:cNvPr id="235" name="Google Shape;235;p60"/>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lvl1pPr marR="0" lvl="0" algn="ctr" rtl="0">
              <a:lnSpc>
                <a:spcPct val="100000"/>
              </a:lnSpc>
              <a:spcBef>
                <a:spcPts val="0"/>
              </a:spcBef>
              <a:spcAft>
                <a:spcPts val="0"/>
              </a:spcAft>
              <a:buClr>
                <a:schemeClr val="dk1"/>
              </a:buClr>
              <a:buSzPts val="2800"/>
              <a:buFont typeface="Arial"/>
              <a:buNone/>
              <a:defRPr sz="2500" b="0" i="0">
                <a:solidFill>
                  <a:schemeClr val="lt1"/>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6" name="Google Shape;236;p60"/>
          <p:cNvSpPr txBox="1">
            <a:spLocks noGrp="1"/>
          </p:cNvSpPr>
          <p:nvPr>
            <p:ph type="body" idx="1"/>
          </p:nvPr>
        </p:nvSpPr>
        <p:spPr>
          <a:xfrm>
            <a:off x="311700" y="1152475"/>
            <a:ext cx="8520600" cy="3416400"/>
          </a:xfrm>
          <a:prstGeom prst="rect">
            <a:avLst/>
          </a:prstGeom>
          <a:noFill/>
          <a:ln>
            <a:noFill/>
          </a:ln>
        </p:spPr>
        <p:txBody>
          <a:bodyPr spcFirstLastPara="1" wrap="square" lIns="92500" tIns="92500" rIns="92500" bIns="92500" anchor="t" anchorCtr="0">
            <a:noAutofit/>
          </a:bodyPr>
          <a:lstStyle>
            <a:lvl1pPr marL="457200" lvl="0" indent="-342900" algn="l" rtl="0">
              <a:lnSpc>
                <a:spcPct val="115000"/>
              </a:lnSpc>
              <a:spcBef>
                <a:spcPts val="0"/>
              </a:spcBef>
              <a:spcAft>
                <a:spcPts val="0"/>
              </a:spcAft>
              <a:buSzPts val="1800"/>
              <a:buChar char="●"/>
              <a:defRPr b="0" i="0">
                <a:latin typeface="Arial"/>
                <a:ea typeface="Arial"/>
                <a:cs typeface="Arial"/>
                <a:sym typeface="Arial"/>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37" name="Google Shape;237;p60"/>
          <p:cNvSpPr txBox="1">
            <a:spLocks noGrp="1"/>
          </p:cNvSpPr>
          <p:nvPr>
            <p:ph type="sldNum" idx="12"/>
          </p:nvPr>
        </p:nvSpPr>
        <p:spPr>
          <a:xfrm>
            <a:off x="8595300" y="4749900"/>
            <a:ext cx="548700" cy="393600"/>
          </a:xfrm>
          <a:prstGeom prst="rect">
            <a:avLst/>
          </a:prstGeom>
          <a:noFill/>
          <a:ln>
            <a:noFill/>
          </a:ln>
        </p:spPr>
        <p:txBody>
          <a:bodyPr spcFirstLastPara="1" wrap="square" lIns="92500" tIns="92500" rIns="92500" bIns="925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60"/>
          <p:cNvSpPr/>
          <p:nvPr/>
        </p:nvSpPr>
        <p:spPr>
          <a:xfrm>
            <a:off x="0" y="1158778"/>
            <a:ext cx="9144000" cy="3990900"/>
          </a:xfrm>
          <a:prstGeom prst="round2DiagRect">
            <a:avLst>
              <a:gd name="adj1" fmla="val 22698"/>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6984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0"/>
          <p:cNvSpPr txBox="1">
            <a:spLocks noGrp="1"/>
          </p:cNvSpPr>
          <p:nvPr>
            <p:ph type="title"/>
          </p:nvPr>
        </p:nvSpPr>
        <p:spPr>
          <a:xfrm>
            <a:off x="490250" y="450150"/>
            <a:ext cx="6367800" cy="4090800"/>
          </a:xfrm>
          <a:prstGeom prst="rect">
            <a:avLst/>
          </a:prstGeom>
          <a:noFill/>
          <a:ln>
            <a:noFill/>
          </a:ln>
        </p:spPr>
        <p:txBody>
          <a:bodyPr spcFirstLastPara="1" wrap="square" lIns="92500" tIns="92500" rIns="92500" bIns="92500" anchor="ctr" anchorCtr="0">
            <a:noAutofit/>
          </a:bodyPr>
          <a:lstStyle>
            <a:lvl1pPr lvl="0" algn="ctr">
              <a:lnSpc>
                <a:spcPct val="100000"/>
              </a:lnSpc>
              <a:spcBef>
                <a:spcPts val="0"/>
              </a:spcBef>
              <a:spcAft>
                <a:spcPts val="0"/>
              </a:spcAft>
              <a:buSzPts val="4800"/>
              <a:buNone/>
              <a:defRPr sz="4800" b="0" i="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 name="Google Shape;40;p77"/>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1_Title only 2 2">
    <p:bg>
      <p:bgPr>
        <a:gradFill>
          <a:gsLst>
            <a:gs pos="0">
              <a:schemeClr val="dk1"/>
            </a:gs>
            <a:gs pos="100000">
              <a:schemeClr val="accent6"/>
            </a:gs>
          </a:gsLst>
          <a:lin ang="0" scaled="0"/>
        </a:gradFill>
        <a:effectLst/>
      </p:bgPr>
    </p:bg>
    <p:spTree>
      <p:nvGrpSpPr>
        <p:cNvPr id="1" name="Shape 54"/>
        <p:cNvGrpSpPr/>
        <p:nvPr/>
      </p:nvGrpSpPr>
      <p:grpSpPr>
        <a:xfrm>
          <a:off x="0" y="0"/>
          <a:ext cx="0" cy="0"/>
          <a:chOff x="0" y="0"/>
          <a:chExt cx="0" cy="0"/>
        </a:xfrm>
      </p:grpSpPr>
      <p:pic>
        <p:nvPicPr>
          <p:cNvPr id="55" name="Google Shape;55;p83"/>
          <p:cNvPicPr preferRelativeResize="0"/>
          <p:nvPr/>
        </p:nvPicPr>
        <p:blipFill rotWithShape="1">
          <a:blip r:embed="rId2">
            <a:alphaModFix/>
          </a:blip>
          <a:srcRect/>
          <a:stretch/>
        </p:blipFill>
        <p:spPr>
          <a:xfrm>
            <a:off x="-285275" y="0"/>
            <a:ext cx="5188453" cy="2201333"/>
          </a:xfrm>
          <a:prstGeom prst="rect">
            <a:avLst/>
          </a:prstGeom>
          <a:noFill/>
          <a:ln>
            <a:noFill/>
          </a:ln>
        </p:spPr>
      </p:pic>
      <p:sp>
        <p:nvSpPr>
          <p:cNvPr id="56" name="Google Shape;56;p83"/>
          <p:cNvSpPr txBox="1">
            <a:spLocks noGrp="1"/>
          </p:cNvSpPr>
          <p:nvPr>
            <p:ph type="title"/>
          </p:nvPr>
        </p:nvSpPr>
        <p:spPr>
          <a:xfrm>
            <a:off x="365067"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1800" b="0" i="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83"/>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cSld name="1_Title and body 3">
    <p:bg>
      <p:bgPr>
        <a:gradFill>
          <a:gsLst>
            <a:gs pos="0">
              <a:schemeClr val="dk1"/>
            </a:gs>
            <a:gs pos="100000">
              <a:schemeClr val="accent6"/>
            </a:gs>
          </a:gsLst>
          <a:lin ang="13500000" scaled="0"/>
        </a:gradFill>
        <a:effectLst/>
      </p:bgPr>
    </p:bg>
    <p:spTree>
      <p:nvGrpSpPr>
        <p:cNvPr id="1" name="Shape 58"/>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35840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9" name="Google Shape;59;p84"/>
          <p:cNvPicPr preferRelativeResize="0"/>
          <p:nvPr/>
        </p:nvPicPr>
        <p:blipFill rotWithShape="1">
          <a:blip r:embed="rId5">
            <a:alphaModFix/>
          </a:blip>
          <a:srcRect/>
          <a:stretch/>
        </p:blipFill>
        <p:spPr>
          <a:xfrm>
            <a:off x="0" y="0"/>
            <a:ext cx="9144000" cy="3888988"/>
          </a:xfrm>
          <a:prstGeom prst="rect">
            <a:avLst/>
          </a:prstGeom>
          <a:noFill/>
          <a:ln>
            <a:noFill/>
          </a:ln>
        </p:spPr>
      </p:pic>
      <p:sp>
        <p:nvSpPr>
          <p:cNvPr id="60" name="Google Shape;60;p84"/>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lvl1pPr marR="0" lvl="0" algn="ctr">
              <a:lnSpc>
                <a:spcPct val="100000"/>
              </a:lnSpc>
              <a:spcBef>
                <a:spcPts val="0"/>
              </a:spcBef>
              <a:spcAft>
                <a:spcPts val="0"/>
              </a:spcAft>
              <a:buClr>
                <a:schemeClr val="dk1"/>
              </a:buClr>
              <a:buSzPts val="2800"/>
              <a:buFont typeface="Arial"/>
              <a:buNone/>
              <a:defRPr sz="3200" b="0" i="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3" name="Google Shape;63;p84"/>
          <p:cNvSpPr/>
          <p:nvPr/>
        </p:nvSpPr>
        <p:spPr>
          <a:xfrm>
            <a:off x="-1" y="2328333"/>
            <a:ext cx="9144001" cy="2815167"/>
          </a:xfrm>
          <a:prstGeom prst="round2DiagRect">
            <a:avLst>
              <a:gd name="adj1" fmla="val 33183"/>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 name="Rectangle 3"/>
          <p:cNvSpPr/>
          <p:nvPr userDrawn="1"/>
        </p:nvSpPr>
        <p:spPr>
          <a:xfrm>
            <a:off x="-1" y="1705970"/>
            <a:ext cx="9144001" cy="3437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61;p84"/>
          <p:cNvSpPr txBox="1">
            <a:spLocks noGrp="1"/>
          </p:cNvSpPr>
          <p:nvPr>
            <p:ph type="body" idx="1"/>
          </p:nvPr>
        </p:nvSpPr>
        <p:spPr>
          <a:xfrm>
            <a:off x="311700" y="1835623"/>
            <a:ext cx="8620760" cy="3111690"/>
          </a:xfrm>
          <a:prstGeom prst="rect">
            <a:avLst/>
          </a:prstGeom>
          <a:noFill/>
          <a:ln>
            <a:noFill/>
          </a:ln>
        </p:spPr>
        <p:txBody>
          <a:bodyPr spcFirstLastPara="1" wrap="square" lIns="92500" tIns="92500" rIns="92500" bIns="92500" anchor="t" anchorCtr="0">
            <a:noAutofit/>
          </a:bodyPr>
          <a:lstStyle>
            <a:lvl1pPr marL="457200" lvl="0" indent="-342900" algn="l">
              <a:lnSpc>
                <a:spcPct val="115000"/>
              </a:lnSpc>
              <a:spcBef>
                <a:spcPts val="0"/>
              </a:spcBef>
              <a:spcAft>
                <a:spcPts val="0"/>
              </a:spcAft>
              <a:buSzPts val="1800"/>
              <a:buChar char="●"/>
              <a:defRPr b="0" i="0">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10" name="Google Shape;40;p77"/>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a:t>
            </a:fld>
            <a:endParaRPr lang="en-GB" dirty="0"/>
          </a:p>
        </p:txBody>
      </p:sp>
      <p:sp>
        <p:nvSpPr>
          <p:cNvPr id="12" name="Rectangle 11"/>
          <p:cNvSpPr/>
          <p:nvPr userDrawn="1"/>
        </p:nvSpPr>
        <p:spPr>
          <a:xfrm>
            <a:off x="0" y="1446665"/>
            <a:ext cx="9144001" cy="25930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1_Title only 3">
    <p:bg>
      <p:bgPr>
        <a:blipFill>
          <a:blip r:embed="rId2">
            <a:alphaModFix/>
          </a:blip>
          <a:stretch>
            <a:fillRect/>
          </a:stretch>
        </a:blipFill>
        <a:effectLst/>
      </p:bgPr>
    </p:bg>
    <p:spTree>
      <p:nvGrpSpPr>
        <p:cNvPr id="1" name="Shape 64"/>
        <p:cNvGrpSpPr/>
        <p:nvPr/>
      </p:nvGrpSpPr>
      <p:grpSpPr>
        <a:xfrm>
          <a:off x="0" y="0"/>
          <a:ext cx="0" cy="0"/>
          <a:chOff x="0" y="0"/>
          <a:chExt cx="0" cy="0"/>
        </a:xfrm>
      </p:grpSpPr>
      <p:pic>
        <p:nvPicPr>
          <p:cNvPr id="65" name="Google Shape;65;p85"/>
          <p:cNvPicPr preferRelativeResize="0"/>
          <p:nvPr/>
        </p:nvPicPr>
        <p:blipFill rotWithShape="1">
          <a:blip r:embed="rId3">
            <a:alphaModFix/>
          </a:blip>
          <a:srcRect/>
          <a:stretch/>
        </p:blipFill>
        <p:spPr>
          <a:xfrm>
            <a:off x="-776342" y="0"/>
            <a:ext cx="6645212" cy="2819400"/>
          </a:xfrm>
          <a:prstGeom prst="rect">
            <a:avLst/>
          </a:prstGeom>
          <a:noFill/>
          <a:ln>
            <a:noFill/>
          </a:ln>
        </p:spPr>
      </p:pic>
      <p:sp>
        <p:nvSpPr>
          <p:cNvPr id="66" name="Google Shape;66;p85"/>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85"/>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5">
    <p:bg>
      <p:bgPr>
        <a:blipFill>
          <a:blip r:embed="rId2">
            <a:alphaModFix/>
          </a:blip>
          <a:stretch>
            <a:fillRect/>
          </a:stretch>
        </a:blipFill>
        <a:effectLst/>
      </p:bgPr>
    </p:bg>
    <p:spTree>
      <p:nvGrpSpPr>
        <p:cNvPr id="1" name="Shape 72"/>
        <p:cNvGrpSpPr/>
        <p:nvPr/>
      </p:nvGrpSpPr>
      <p:grpSpPr>
        <a:xfrm>
          <a:off x="0" y="0"/>
          <a:ext cx="0" cy="0"/>
          <a:chOff x="0" y="0"/>
          <a:chExt cx="0" cy="0"/>
        </a:xfrm>
      </p:grpSpPr>
      <p:pic>
        <p:nvPicPr>
          <p:cNvPr id="73" name="Google Shape;73;p87"/>
          <p:cNvPicPr preferRelativeResize="0"/>
          <p:nvPr/>
        </p:nvPicPr>
        <p:blipFill rotWithShape="1">
          <a:blip r:embed="rId3">
            <a:alphaModFix/>
          </a:blip>
          <a:srcRect/>
          <a:stretch/>
        </p:blipFill>
        <p:spPr>
          <a:xfrm>
            <a:off x="-776342" y="0"/>
            <a:ext cx="6645212" cy="2819400"/>
          </a:xfrm>
          <a:prstGeom prst="rect">
            <a:avLst/>
          </a:prstGeom>
          <a:noFill/>
          <a:ln>
            <a:noFill/>
          </a:ln>
        </p:spPr>
      </p:pic>
      <p:sp>
        <p:nvSpPr>
          <p:cNvPr id="74" name="Google Shape;74;p87"/>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87"/>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1_Title only 6">
    <p:bg>
      <p:bgPr>
        <a:gradFill>
          <a:gsLst>
            <a:gs pos="0">
              <a:schemeClr val="dk1"/>
            </a:gs>
            <a:gs pos="100000">
              <a:schemeClr val="accent6"/>
            </a:gs>
          </a:gsLst>
          <a:lin ang="13500000" scaled="0"/>
        </a:gradFill>
        <a:effectLst/>
      </p:bgPr>
    </p:bg>
    <p:spTree>
      <p:nvGrpSpPr>
        <p:cNvPr id="1" name="Shape 76"/>
        <p:cNvGrpSpPr/>
        <p:nvPr/>
      </p:nvGrpSpPr>
      <p:grpSpPr>
        <a:xfrm>
          <a:off x="0" y="0"/>
          <a:ext cx="0" cy="0"/>
          <a:chOff x="0" y="0"/>
          <a:chExt cx="0" cy="0"/>
        </a:xfrm>
      </p:grpSpPr>
      <p:pic>
        <p:nvPicPr>
          <p:cNvPr id="77" name="Google Shape;77;p88"/>
          <p:cNvPicPr preferRelativeResize="0"/>
          <p:nvPr/>
        </p:nvPicPr>
        <p:blipFill rotWithShape="1">
          <a:blip r:embed="rId2">
            <a:alphaModFix/>
          </a:blip>
          <a:srcRect/>
          <a:stretch/>
        </p:blipFill>
        <p:spPr>
          <a:xfrm>
            <a:off x="-776342" y="0"/>
            <a:ext cx="6645212" cy="2819400"/>
          </a:xfrm>
          <a:prstGeom prst="rect">
            <a:avLst/>
          </a:prstGeom>
          <a:noFill/>
          <a:ln>
            <a:noFill/>
          </a:ln>
        </p:spPr>
      </p:pic>
      <p:sp>
        <p:nvSpPr>
          <p:cNvPr id="78" name="Google Shape;78;p88"/>
          <p:cNvSpPr txBox="1">
            <a:spLocks noGrp="1"/>
          </p:cNvSpPr>
          <p:nvPr>
            <p:ph type="title"/>
          </p:nvPr>
        </p:nvSpPr>
        <p:spPr>
          <a:xfrm>
            <a:off x="684233" y="18947"/>
            <a:ext cx="3887767" cy="572700"/>
          </a:xfrm>
          <a:prstGeom prst="rect">
            <a:avLst/>
          </a:prstGeom>
          <a:noFill/>
          <a:ln>
            <a:noFill/>
          </a:ln>
        </p:spPr>
        <p:txBody>
          <a:bodyPr spcFirstLastPara="1" wrap="square" lIns="92500" tIns="92500" rIns="92500" bIns="92500" anchor="t" anchorCtr="0">
            <a:noAutofit/>
          </a:bodyPr>
          <a:lstStyle>
            <a:lvl1pPr lvl="0" algn="ctr">
              <a:lnSpc>
                <a:spcPct val="100000"/>
              </a:lnSpc>
              <a:spcBef>
                <a:spcPts val="0"/>
              </a:spcBef>
              <a:spcAft>
                <a:spcPts val="0"/>
              </a:spcAft>
              <a:buSzPts val="2800"/>
              <a:buNone/>
              <a:defRPr sz="2400" b="0" i="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p88"/>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gradFill>
          <a:gsLst>
            <a:gs pos="0">
              <a:schemeClr val="dk1"/>
            </a:gs>
            <a:gs pos="100000">
              <a:schemeClr val="accent6"/>
            </a:gs>
          </a:gsLst>
          <a:lin ang="0" scaled="0"/>
        </a:gradFill>
        <a:effectLst/>
      </p:bgPr>
    </p:bg>
    <p:spTree>
      <p:nvGrpSpPr>
        <p:cNvPr id="1" name="Shape 374"/>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53352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76" name="Google Shape;376;p125"/>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bg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
        <p:nvSpPr>
          <p:cNvPr id="4" name="Google Shape;33;p59"/>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lvl1pPr marR="0" lvl="0" algn="ctr">
              <a:lnSpc>
                <a:spcPct val="100000"/>
              </a:lnSpc>
              <a:spcBef>
                <a:spcPts val="0"/>
              </a:spcBef>
              <a:spcAft>
                <a:spcPts val="0"/>
              </a:spcAft>
              <a:buClr>
                <a:schemeClr val="dk1"/>
              </a:buClr>
              <a:buSzPts val="2800"/>
              <a:buFont typeface="Arial"/>
              <a:buNone/>
              <a:defRPr sz="3200" b="0" i="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353975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3"/>
            </p:custDataLst>
            <p:extLst>
              <p:ext uri="{D42A27DB-BD31-4B8C-83A1-F6EECF244321}">
                <p14:modId xmlns:p14="http://schemas.microsoft.com/office/powerpoint/2010/main" val="2265654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47" imgH="348" progId="TCLayout.ActiveDocument.1">
                  <p:embed/>
                </p:oleObj>
              </mc:Choice>
              <mc:Fallback>
                <p:oleObj name="think-cell Slide" r:id="rId24" imgW="347" imgH="348" progId="TCLayout.ActiveDocument.1">
                  <p:embed/>
                  <p:pic>
                    <p:nvPicPr>
                      <p:cNvPr id="2" name="Object 1"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6" name="Google Shape;6;p54"/>
          <p:cNvSpPr txBox="1">
            <a:spLocks noGrp="1"/>
          </p:cNvSpPr>
          <p:nvPr>
            <p:ph type="title"/>
          </p:nvPr>
        </p:nvSpPr>
        <p:spPr>
          <a:xfrm>
            <a:off x="311700" y="445025"/>
            <a:ext cx="8520600" cy="572700"/>
          </a:xfrm>
          <a:prstGeom prst="rect">
            <a:avLst/>
          </a:prstGeom>
          <a:noFill/>
          <a:ln>
            <a:noFill/>
          </a:ln>
        </p:spPr>
        <p:txBody>
          <a:bodyPr spcFirstLastPara="1" wrap="square" lIns="92500" tIns="92500" rIns="92500" bIns="92500" anchor="t" anchorCtr="0">
            <a:noAutofit/>
          </a:bodyPr>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4"/>
          <p:cNvSpPr txBox="1">
            <a:spLocks noGrp="1"/>
          </p:cNvSpPr>
          <p:nvPr>
            <p:ph type="body" idx="1"/>
          </p:nvPr>
        </p:nvSpPr>
        <p:spPr>
          <a:xfrm>
            <a:off x="311700" y="1152475"/>
            <a:ext cx="8520600" cy="3416400"/>
          </a:xfrm>
          <a:prstGeom prst="rect">
            <a:avLst/>
          </a:prstGeom>
          <a:noFill/>
          <a:ln>
            <a:noFill/>
          </a:ln>
        </p:spPr>
        <p:txBody>
          <a:bodyPr spcFirstLastPara="1" wrap="square" lIns="92500" tIns="92500" rIns="92500" bIns="92500"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4"/>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7" r:id="rId3"/>
    <p:sldLayoutId id="2147483660" r:id="rId4"/>
    <p:sldLayoutId id="2147483661" r:id="rId5"/>
    <p:sldLayoutId id="2147483662" r:id="rId6"/>
    <p:sldLayoutId id="2147483664" r:id="rId7"/>
    <p:sldLayoutId id="2147483665" r:id="rId8"/>
    <p:sldLayoutId id="2147483837"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7" r:id="rId19"/>
    <p:sldLayoutId id="2147483678" r:id="rId20"/>
    <p:sldLayoutId id="214748391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4.wdp"/><Relationship Id="rId3" Type="http://schemas.openxmlformats.org/officeDocument/2006/relationships/notesSlide" Target="../notesSlides/notesSlide11.xml"/><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15.png"/><Relationship Id="rId11" Type="http://schemas.microsoft.com/office/2007/relationships/hdphoto" Target="../media/hdphoto3.wdp"/><Relationship Id="rId5" Type="http://schemas.openxmlformats.org/officeDocument/2006/relationships/image" Target="../media/image1.emf"/><Relationship Id="rId10" Type="http://schemas.openxmlformats.org/officeDocument/2006/relationships/image" Target="../media/image17.png"/><Relationship Id="rId4" Type="http://schemas.openxmlformats.org/officeDocument/2006/relationships/oleObject" Target="../embeddings/oleObject15.bin"/><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3" Type="http://schemas.openxmlformats.org/officeDocument/2006/relationships/image" Target="../media/image20.png"/><Relationship Id="rId18" Type="http://schemas.microsoft.com/office/2007/relationships/diagramDrawing" Target="../diagrams/drawing6.xml"/><Relationship Id="rId26" Type="http://schemas.openxmlformats.org/officeDocument/2006/relationships/diagramLayout" Target="../diagrams/layout8.xml"/><Relationship Id="rId21" Type="http://schemas.openxmlformats.org/officeDocument/2006/relationships/diagramLayout" Target="../diagrams/layout7.xml"/><Relationship Id="rId34" Type="http://schemas.microsoft.com/office/2007/relationships/diagramDrawing" Target="../diagrams/drawing9.xml"/><Relationship Id="rId7" Type="http://schemas.openxmlformats.org/officeDocument/2006/relationships/diagramData" Target="../diagrams/data5.xml"/><Relationship Id="rId12" Type="http://schemas.openxmlformats.org/officeDocument/2006/relationships/image" Target="../media/image19.png"/><Relationship Id="rId17" Type="http://schemas.openxmlformats.org/officeDocument/2006/relationships/diagramColors" Target="../diagrams/colors6.xml"/><Relationship Id="rId25" Type="http://schemas.openxmlformats.org/officeDocument/2006/relationships/diagramData" Target="../diagrams/data8.xml"/><Relationship Id="rId33" Type="http://schemas.openxmlformats.org/officeDocument/2006/relationships/diagramColors" Target="../diagrams/colors9.xml"/><Relationship Id="rId2" Type="http://schemas.openxmlformats.org/officeDocument/2006/relationships/diagramData" Target="../diagrams/data4.xml"/><Relationship Id="rId16" Type="http://schemas.openxmlformats.org/officeDocument/2006/relationships/diagramQuickStyle" Target="../diagrams/quickStyle6.xml"/><Relationship Id="rId20" Type="http://schemas.openxmlformats.org/officeDocument/2006/relationships/diagramData" Target="../diagrams/data7.xml"/><Relationship Id="rId29" Type="http://schemas.microsoft.com/office/2007/relationships/diagramDrawing" Target="../diagrams/drawing8.xml"/><Relationship Id="rId1" Type="http://schemas.openxmlformats.org/officeDocument/2006/relationships/slideLayout" Target="../slideLayouts/slideLayout21.xml"/><Relationship Id="rId6" Type="http://schemas.microsoft.com/office/2007/relationships/diagramDrawing" Target="../diagrams/drawing4.xml"/><Relationship Id="rId11" Type="http://schemas.microsoft.com/office/2007/relationships/diagramDrawing" Target="../diagrams/drawing5.xml"/><Relationship Id="rId24" Type="http://schemas.microsoft.com/office/2007/relationships/diagramDrawing" Target="../diagrams/drawing7.xml"/><Relationship Id="rId32" Type="http://schemas.openxmlformats.org/officeDocument/2006/relationships/diagramQuickStyle" Target="../diagrams/quickStyle9.xml"/><Relationship Id="rId37" Type="http://schemas.openxmlformats.org/officeDocument/2006/relationships/image" Target="../media/image24.png"/><Relationship Id="rId5" Type="http://schemas.openxmlformats.org/officeDocument/2006/relationships/diagramColors" Target="../diagrams/colors4.xml"/><Relationship Id="rId15" Type="http://schemas.openxmlformats.org/officeDocument/2006/relationships/diagramLayout" Target="../diagrams/layout6.xml"/><Relationship Id="rId23" Type="http://schemas.openxmlformats.org/officeDocument/2006/relationships/diagramColors" Target="../diagrams/colors7.xml"/><Relationship Id="rId28" Type="http://schemas.openxmlformats.org/officeDocument/2006/relationships/diagramColors" Target="../diagrams/colors8.xml"/><Relationship Id="rId36" Type="http://schemas.openxmlformats.org/officeDocument/2006/relationships/image" Target="../media/image23.png"/><Relationship Id="rId10" Type="http://schemas.openxmlformats.org/officeDocument/2006/relationships/diagramColors" Target="../diagrams/colors5.xml"/><Relationship Id="rId19" Type="http://schemas.openxmlformats.org/officeDocument/2006/relationships/image" Target="../media/image21.png"/><Relationship Id="rId31" Type="http://schemas.openxmlformats.org/officeDocument/2006/relationships/diagramLayout" Target="../diagrams/layout9.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Data" Target="../diagrams/data6.xml"/><Relationship Id="rId22" Type="http://schemas.openxmlformats.org/officeDocument/2006/relationships/diagramQuickStyle" Target="../diagrams/quickStyle7.xml"/><Relationship Id="rId27" Type="http://schemas.openxmlformats.org/officeDocument/2006/relationships/diagramQuickStyle" Target="../diagrams/quickStyle8.xml"/><Relationship Id="rId30" Type="http://schemas.openxmlformats.org/officeDocument/2006/relationships/diagramData" Target="../diagrams/data9.xml"/><Relationship Id="rId35" Type="http://schemas.openxmlformats.org/officeDocument/2006/relationships/image" Target="../media/image22.png"/><Relationship Id="rId8" Type="http://schemas.openxmlformats.org/officeDocument/2006/relationships/diagramLayout" Target="../diagrams/layout5.xml"/><Relationship Id="rId3"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hyperlink" Target="http://www.gavi.org/our-alliance/strategy/phase-5-2021-2025/iscs" TargetMode="Externa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98252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42" name="Google Shape;642;p1"/>
          <p:cNvSpPr txBox="1">
            <a:spLocks noGrp="1"/>
          </p:cNvSpPr>
          <p:nvPr>
            <p:ph type="ctrTitle"/>
          </p:nvPr>
        </p:nvSpPr>
        <p:spPr>
          <a:xfrm>
            <a:off x="311708" y="2090684"/>
            <a:ext cx="8520600" cy="2052600"/>
          </a:xfrm>
          <a:prstGeom prst="rect">
            <a:avLst/>
          </a:prstGeom>
          <a:noFill/>
          <a:ln>
            <a:noFill/>
          </a:ln>
        </p:spPr>
        <p:txBody>
          <a:bodyPr spcFirstLastPara="1" wrap="square" lIns="92500" tIns="92500" rIns="92500" bIns="92500" anchor="b" anchorCtr="0">
            <a:noAutofit/>
          </a:bodyPr>
          <a:lstStyle/>
          <a:p>
            <a:pPr lvl="0"/>
            <a:r>
              <a:rPr lang="en-GB" dirty="0">
                <a:latin typeface="Arial"/>
                <a:ea typeface="Arial"/>
                <a:cs typeface="Arial"/>
                <a:sym typeface="Arial"/>
              </a:rPr>
              <a:t>RENFORCEMENT </a:t>
            </a:r>
            <a:r>
              <a:rPr lang="en-GB" dirty="0"/>
              <a:t>DES CHA</a:t>
            </a:r>
            <a:r>
              <a:rPr lang="en-GB" dirty="0">
                <a:latin typeface="Calibri" panose="020F0502020204030204" pitchFamily="34" charset="0"/>
              </a:rPr>
              <a:t>Î</a:t>
            </a:r>
            <a:r>
              <a:rPr lang="en-GB" dirty="0"/>
              <a:t>NES D’APPROVISIONNEMENT </a:t>
            </a:r>
            <a:r>
              <a:rPr lang="en-GB" dirty="0">
                <a:latin typeface="Arial"/>
                <a:ea typeface="Arial"/>
                <a:cs typeface="Arial"/>
                <a:sym typeface="Arial"/>
              </a:rPr>
              <a:t>EN VACCINS</a:t>
            </a:r>
            <a:endParaRPr dirty="0"/>
          </a:p>
        </p:txBody>
      </p:sp>
      <p:sp>
        <p:nvSpPr>
          <p:cNvPr id="643" name="Google Shape;643;p1"/>
          <p:cNvSpPr txBox="1">
            <a:spLocks noGrp="1"/>
          </p:cNvSpPr>
          <p:nvPr>
            <p:ph type="subTitle" idx="1"/>
          </p:nvPr>
        </p:nvSpPr>
        <p:spPr>
          <a:xfrm>
            <a:off x="311700" y="4180234"/>
            <a:ext cx="8520600" cy="792600"/>
          </a:xfrm>
          <a:prstGeom prst="rect">
            <a:avLst/>
          </a:prstGeom>
          <a:noFill/>
          <a:ln>
            <a:noFill/>
          </a:ln>
        </p:spPr>
        <p:txBody>
          <a:bodyPr spcFirstLastPara="1" wrap="square" lIns="92500" tIns="92500" rIns="92500" bIns="92500" anchor="t" anchorCtr="0">
            <a:noAutofit/>
          </a:bodyPr>
          <a:lstStyle/>
          <a:p>
            <a:pPr lvl="0"/>
            <a:r>
              <a:rPr lang="fr-FR" sz="1800" dirty="0"/>
              <a:t>Stratégie de la chaîne d'approvisionnement en vaccins </a:t>
            </a:r>
            <a:r>
              <a:rPr lang="en-GB" sz="1800" dirty="0"/>
              <a:t>2021–2025</a:t>
            </a:r>
            <a:r>
              <a:rPr lang="fr-FR" sz="1800" dirty="0"/>
              <a:t> de </a:t>
            </a:r>
            <a:r>
              <a:rPr lang="fr-FR" sz="1800" dirty="0" err="1"/>
              <a:t>Gavi</a:t>
            </a:r>
            <a:endParaRPr sz="1800"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Google Shape;1103;p13"/>
          <p:cNvSpPr/>
          <p:nvPr/>
        </p:nvSpPr>
        <p:spPr>
          <a:xfrm>
            <a:off x="7517233" y="1823656"/>
            <a:ext cx="1280160" cy="1280160"/>
          </a:xfrm>
          <a:prstGeom prst="ellipse">
            <a:avLst/>
          </a:prstGeom>
          <a:solidFill>
            <a:srgbClr val="0079A7">
              <a:alpha val="81176"/>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1103;p13"/>
          <p:cNvSpPr/>
          <p:nvPr/>
        </p:nvSpPr>
        <p:spPr>
          <a:xfrm>
            <a:off x="5771124" y="1823656"/>
            <a:ext cx="1280160" cy="1280160"/>
          </a:xfrm>
          <a:prstGeom prst="ellipse">
            <a:avLst/>
          </a:prstGeom>
          <a:solidFill>
            <a:srgbClr val="0079A7">
              <a:alpha val="81176"/>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1103;p13"/>
          <p:cNvSpPr/>
          <p:nvPr/>
        </p:nvSpPr>
        <p:spPr>
          <a:xfrm>
            <a:off x="3910275" y="1831349"/>
            <a:ext cx="1280160" cy="1280160"/>
          </a:xfrm>
          <a:prstGeom prst="ellipse">
            <a:avLst/>
          </a:prstGeom>
          <a:solidFill>
            <a:srgbClr val="0079A7">
              <a:alpha val="81176"/>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Google Shape;1103;p13"/>
          <p:cNvSpPr/>
          <p:nvPr/>
        </p:nvSpPr>
        <p:spPr>
          <a:xfrm>
            <a:off x="2087201" y="1823656"/>
            <a:ext cx="1280160" cy="1280160"/>
          </a:xfrm>
          <a:prstGeom prst="ellipse">
            <a:avLst/>
          </a:prstGeom>
          <a:solidFill>
            <a:srgbClr val="0079A7">
              <a:alpha val="81176"/>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1103;p13"/>
          <p:cNvSpPr/>
          <p:nvPr/>
        </p:nvSpPr>
        <p:spPr>
          <a:xfrm>
            <a:off x="247222" y="1823656"/>
            <a:ext cx="1280160" cy="1280160"/>
          </a:xfrm>
          <a:prstGeom prst="ellipse">
            <a:avLst/>
          </a:prstGeom>
          <a:solidFill>
            <a:srgbClr val="0079A7">
              <a:alpha val="81176"/>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 name="Title 4"/>
          <p:cNvSpPr>
            <a:spLocks noGrp="1"/>
          </p:cNvSpPr>
          <p:nvPr>
            <p:ph type="title"/>
          </p:nvPr>
        </p:nvSpPr>
        <p:spPr/>
        <p:txBody>
          <a:bodyPr vert="horz"/>
          <a:lstStyle/>
          <a:p>
            <a:pPr algn="l"/>
            <a:r>
              <a:rPr lang="fr-FR" dirty="0"/>
              <a:t>Comment peut-on </a:t>
            </a:r>
            <a:r>
              <a:rPr lang="fr-FR" b="1" dirty="0"/>
              <a:t>utiliser</a:t>
            </a:r>
            <a:r>
              <a:rPr lang="fr-FR" dirty="0"/>
              <a:t> cette stratégie</a:t>
            </a:r>
            <a:r>
              <a:rPr lang="en-US" b="1" dirty="0"/>
              <a:t>?</a:t>
            </a:r>
            <a:br>
              <a:rPr lang="en-US" b="1" dirty="0"/>
            </a:br>
            <a:endParaRPr lang="en-US" dirty="0"/>
          </a:p>
        </p:txBody>
      </p:sp>
      <p:sp>
        <p:nvSpPr>
          <p:cNvPr id="8" name="Google Shape;1093;p13"/>
          <p:cNvSpPr/>
          <p:nvPr/>
        </p:nvSpPr>
        <p:spPr>
          <a:xfrm>
            <a:off x="1" y="2362200"/>
            <a:ext cx="9144000" cy="278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1026;p11"/>
          <p:cNvSpPr txBox="1"/>
          <p:nvPr/>
        </p:nvSpPr>
        <p:spPr>
          <a:xfrm>
            <a:off x="311700" y="836395"/>
            <a:ext cx="7694980" cy="590838"/>
          </a:xfrm>
          <a:prstGeom prst="rect">
            <a:avLst/>
          </a:prstGeom>
          <a:noFill/>
          <a:ln>
            <a:noFill/>
          </a:ln>
        </p:spPr>
        <p:txBody>
          <a:bodyPr spcFirstLastPara="1" wrap="square" lIns="92500" tIns="92500" rIns="92500" bIns="92500" anchor="ctr" anchorCtr="0">
            <a:noAutofit/>
          </a:bodyPr>
          <a:lstStyle/>
          <a:p>
            <a:pPr lvl="0">
              <a:lnSpc>
                <a:spcPct val="115000"/>
              </a:lnSpc>
              <a:buSzPts val="1050"/>
            </a:pPr>
            <a:endParaRPr lang="en-US" sz="1050" b="1" dirty="0">
              <a:solidFill>
                <a:srgbClr val="FFFFFF"/>
              </a:solidFill>
            </a:endParaRPr>
          </a:p>
          <a:p>
            <a:pPr lvl="0">
              <a:lnSpc>
                <a:spcPct val="115000"/>
              </a:lnSpc>
              <a:buSzPts val="1050"/>
            </a:pPr>
            <a:r>
              <a:rPr lang="en-US" sz="1200" b="1" dirty="0" err="1">
                <a:solidFill>
                  <a:schemeClr val="accent5">
                    <a:lumMod val="60000"/>
                    <a:lumOff val="40000"/>
                  </a:schemeClr>
                </a:solidFill>
              </a:rPr>
              <a:t>Scénarios</a:t>
            </a:r>
            <a:r>
              <a:rPr lang="en-US" sz="1200" b="1" dirty="0">
                <a:solidFill>
                  <a:schemeClr val="accent5">
                    <a:lumMod val="60000"/>
                    <a:lumOff val="40000"/>
                  </a:schemeClr>
                </a:solidFill>
              </a:rPr>
              <a:t> </a:t>
            </a:r>
            <a:r>
              <a:rPr lang="en-US" sz="1200" b="1" dirty="0" err="1">
                <a:solidFill>
                  <a:schemeClr val="accent5">
                    <a:lumMod val="60000"/>
                    <a:lumOff val="40000"/>
                  </a:schemeClr>
                </a:solidFill>
              </a:rPr>
              <a:t>potentiels</a:t>
            </a:r>
            <a:r>
              <a:rPr lang="en-US" sz="1200" b="1" dirty="0">
                <a:solidFill>
                  <a:schemeClr val="accent5">
                    <a:lumMod val="60000"/>
                    <a:lumOff val="40000"/>
                  </a:schemeClr>
                </a:solidFill>
              </a:rPr>
              <a:t> à </a:t>
            </a:r>
            <a:r>
              <a:rPr lang="en-US" sz="1200" b="1" dirty="0" err="1">
                <a:solidFill>
                  <a:schemeClr val="accent5">
                    <a:lumMod val="60000"/>
                    <a:lumOff val="40000"/>
                  </a:schemeClr>
                </a:solidFill>
              </a:rPr>
              <a:t>utiliser</a:t>
            </a:r>
            <a:br>
              <a:rPr lang="en-US" sz="1200" dirty="0">
                <a:solidFill>
                  <a:schemeClr val="accent5">
                    <a:lumMod val="60000"/>
                    <a:lumOff val="40000"/>
                  </a:schemeClr>
                </a:solidFill>
              </a:rPr>
            </a:br>
            <a:r>
              <a:rPr lang="fr-FR" sz="1000" dirty="0">
                <a:solidFill>
                  <a:srgbClr val="FFFFFF"/>
                </a:solidFill>
              </a:rPr>
              <a:t>La stratégie de l’</a:t>
            </a:r>
            <a:r>
              <a:rPr lang="fr-FR" sz="1000" dirty="0" err="1">
                <a:solidFill>
                  <a:srgbClr val="FFFFFF"/>
                </a:solidFill>
              </a:rPr>
              <a:t>iSC</a:t>
            </a:r>
            <a:r>
              <a:rPr lang="fr-FR" sz="1000" dirty="0">
                <a:solidFill>
                  <a:srgbClr val="FFFFFF"/>
                </a:solidFill>
              </a:rPr>
              <a:t> offre aux parties prenantes nationales et infranationales un cadre pour planifier et exécuter des stratégies d'amélioration de la chaîne d'approvisionnement. Elle vise à répondre aux différents contextes des pays et des programmes</a:t>
            </a:r>
            <a:r>
              <a:rPr lang="en-US" sz="1000" dirty="0">
                <a:solidFill>
                  <a:srgbClr val="FFFFFF"/>
                </a:solidFill>
              </a:rPr>
              <a:t>. </a:t>
            </a:r>
            <a:endParaRPr lang="en-US" sz="1050" dirty="0">
              <a:solidFill>
                <a:srgbClr val="FFFFFF"/>
              </a:solidFill>
              <a:highlight>
                <a:srgbClr val="FFFFFF"/>
              </a:highlight>
            </a:endParaRPr>
          </a:p>
        </p:txBody>
      </p:sp>
      <p:sp>
        <p:nvSpPr>
          <p:cNvPr id="22" name="Google Shape;1094;p13"/>
          <p:cNvSpPr txBox="1"/>
          <p:nvPr/>
        </p:nvSpPr>
        <p:spPr>
          <a:xfrm>
            <a:off x="153352" y="3210756"/>
            <a:ext cx="1467900" cy="1657875"/>
          </a:xfrm>
          <a:prstGeom prst="rect">
            <a:avLst/>
          </a:prstGeom>
          <a:noFill/>
          <a:ln>
            <a:noFill/>
          </a:ln>
        </p:spPr>
        <p:txBody>
          <a:bodyPr spcFirstLastPara="1" wrap="square" lIns="91425" tIns="45700" rIns="91425" bIns="45700" anchor="t" anchorCtr="0">
            <a:noAutofit/>
          </a:bodyPr>
          <a:lstStyle/>
          <a:p>
            <a:pPr lvl="0" algn="ctr">
              <a:lnSpc>
                <a:spcPct val="115000"/>
              </a:lnSpc>
              <a:buSzPts val="650"/>
            </a:pPr>
            <a:r>
              <a:rPr lang="fr-FR" sz="750" dirty="0">
                <a:solidFill>
                  <a:schemeClr val="bg2"/>
                </a:solidFill>
              </a:rPr>
              <a:t>Éclaire les décisions concernant les interventions à mettre en œuvre en fonction des contraintes et des ressources, et guide l'élaboration des stratégies de renforcement de la chaîne d'approvisionnement ou des plans de travail annuels.</a:t>
            </a:r>
          </a:p>
          <a:p>
            <a:pPr lvl="0" algn="ctr">
              <a:lnSpc>
                <a:spcPct val="115000"/>
              </a:lnSpc>
              <a:buSzPts val="650"/>
            </a:pPr>
            <a:endParaRPr lang="fr-FR" sz="750" dirty="0">
              <a:solidFill>
                <a:schemeClr val="bg2"/>
              </a:solidFill>
            </a:endParaRPr>
          </a:p>
          <a:p>
            <a:pPr lvl="0" algn="ctr">
              <a:lnSpc>
                <a:spcPct val="115000"/>
              </a:lnSpc>
              <a:buSzPts val="650"/>
            </a:pPr>
            <a:r>
              <a:rPr lang="fr-FR" sz="750" b="1" dirty="0">
                <a:solidFill>
                  <a:schemeClr val="bg2"/>
                </a:solidFill>
              </a:rPr>
              <a:t>Qui</a:t>
            </a:r>
            <a:r>
              <a:rPr lang="fr-FR" sz="750" dirty="0">
                <a:solidFill>
                  <a:schemeClr val="bg2"/>
                </a:solidFill>
              </a:rPr>
              <a:t>: Les gestionnaires de programme et de la chaîne d'approvisionnement</a:t>
            </a:r>
            <a:endParaRPr sz="750" b="0" i="0" u="none" strike="noStrike" cap="none" dirty="0">
              <a:solidFill>
                <a:schemeClr val="bg2"/>
              </a:solidFill>
              <a:sym typeface="Arial"/>
            </a:endParaRPr>
          </a:p>
        </p:txBody>
      </p:sp>
      <p:sp>
        <p:nvSpPr>
          <p:cNvPr id="24" name="Google Shape;1096;p13"/>
          <p:cNvSpPr txBox="1"/>
          <p:nvPr/>
        </p:nvSpPr>
        <p:spPr>
          <a:xfrm>
            <a:off x="2027885" y="3217537"/>
            <a:ext cx="1344300" cy="1657875"/>
          </a:xfrm>
          <a:prstGeom prst="rect">
            <a:avLst/>
          </a:prstGeom>
          <a:noFill/>
          <a:ln>
            <a:noFill/>
          </a:ln>
        </p:spPr>
        <p:txBody>
          <a:bodyPr spcFirstLastPara="1" wrap="square" lIns="91425" tIns="45700" rIns="91425" bIns="45700" anchor="t" anchorCtr="0">
            <a:noAutofit/>
          </a:bodyPr>
          <a:lstStyle/>
          <a:p>
            <a:pPr lvl="0" algn="ctr">
              <a:lnSpc>
                <a:spcPct val="115000"/>
              </a:lnSpc>
              <a:buSzPts val="650"/>
            </a:pPr>
            <a:r>
              <a:rPr lang="fr-FR" sz="750" dirty="0">
                <a:solidFill>
                  <a:schemeClr val="bg2"/>
                </a:solidFill>
              </a:rPr>
              <a:t>Souligne les possibilités d'amélioration des performances de la chaîne d'approvisionnement et fournit des indicateurs pour évaluer la performance.</a:t>
            </a:r>
          </a:p>
          <a:p>
            <a:pPr lvl="0" algn="ctr">
              <a:lnSpc>
                <a:spcPct val="115000"/>
              </a:lnSpc>
              <a:buSzPts val="650"/>
            </a:pPr>
            <a:endParaRPr lang="fr-FR" sz="750" dirty="0">
              <a:solidFill>
                <a:schemeClr val="bg2"/>
              </a:solidFill>
            </a:endParaRPr>
          </a:p>
          <a:p>
            <a:pPr lvl="0" algn="ctr">
              <a:lnSpc>
                <a:spcPct val="115000"/>
              </a:lnSpc>
              <a:buSzPts val="650"/>
            </a:pPr>
            <a:r>
              <a:rPr lang="fr-FR" sz="750" b="1" dirty="0">
                <a:solidFill>
                  <a:schemeClr val="bg2"/>
                </a:solidFill>
              </a:rPr>
              <a:t>Qui</a:t>
            </a:r>
            <a:r>
              <a:rPr lang="fr-FR" sz="750" dirty="0">
                <a:solidFill>
                  <a:schemeClr val="bg2"/>
                </a:solidFill>
              </a:rPr>
              <a:t>: Les gestionnaires de programmes et de la chaîne d'approvisionnement</a:t>
            </a:r>
            <a:endParaRPr lang="en-GB" sz="750" b="0" i="0" u="none" strike="noStrike" cap="none" dirty="0">
              <a:solidFill>
                <a:schemeClr val="bg2"/>
              </a:solidFill>
              <a:sym typeface="Arial"/>
            </a:endParaRPr>
          </a:p>
        </p:txBody>
      </p:sp>
      <p:sp>
        <p:nvSpPr>
          <p:cNvPr id="25" name="Google Shape;1097;p13"/>
          <p:cNvSpPr txBox="1"/>
          <p:nvPr/>
        </p:nvSpPr>
        <p:spPr>
          <a:xfrm>
            <a:off x="3846535" y="3217538"/>
            <a:ext cx="1313700" cy="1657875"/>
          </a:xfrm>
          <a:prstGeom prst="rect">
            <a:avLst/>
          </a:prstGeom>
          <a:noFill/>
          <a:ln>
            <a:noFill/>
          </a:ln>
        </p:spPr>
        <p:txBody>
          <a:bodyPr spcFirstLastPara="1" wrap="square" lIns="91425" tIns="45700" rIns="91425" bIns="45700" anchor="t" anchorCtr="0">
            <a:noAutofit/>
          </a:bodyPr>
          <a:lstStyle/>
          <a:p>
            <a:pPr lvl="0" algn="ctr">
              <a:lnSpc>
                <a:spcPct val="115000"/>
              </a:lnSpc>
              <a:buSzPts val="650"/>
            </a:pPr>
            <a:r>
              <a:rPr lang="fr-FR" sz="750" dirty="0">
                <a:solidFill>
                  <a:schemeClr val="bg2"/>
                </a:solidFill>
              </a:rPr>
              <a:t>Contribue à l'élaboration et à la mise en œuvre de plans d'amélioration continue holistiques éclairés par les résultats du suivi et de l'évaluation de routine.</a:t>
            </a:r>
          </a:p>
          <a:p>
            <a:pPr lvl="0" algn="ctr">
              <a:lnSpc>
                <a:spcPct val="115000"/>
              </a:lnSpc>
              <a:buSzPts val="650"/>
            </a:pPr>
            <a:endParaRPr lang="fr-FR" sz="750" dirty="0">
              <a:solidFill>
                <a:schemeClr val="bg2"/>
              </a:solidFill>
            </a:endParaRPr>
          </a:p>
          <a:p>
            <a:pPr lvl="0" algn="ctr">
              <a:lnSpc>
                <a:spcPct val="115000"/>
              </a:lnSpc>
              <a:buSzPts val="650"/>
            </a:pPr>
            <a:r>
              <a:rPr lang="fr-FR" sz="750" b="1" dirty="0">
                <a:solidFill>
                  <a:schemeClr val="bg2"/>
                </a:solidFill>
              </a:rPr>
              <a:t>Qui</a:t>
            </a:r>
            <a:r>
              <a:rPr lang="fr-FR" sz="750" dirty="0">
                <a:solidFill>
                  <a:schemeClr val="bg2"/>
                </a:solidFill>
              </a:rPr>
              <a:t>: Les gestionnaires de la chaîne d'approvisionnement</a:t>
            </a:r>
            <a:endParaRPr sz="750" b="0" i="0" u="none" strike="noStrike" cap="none" dirty="0">
              <a:solidFill>
                <a:schemeClr val="bg2"/>
              </a:solidFill>
              <a:sym typeface="Arial"/>
            </a:endParaRPr>
          </a:p>
        </p:txBody>
      </p:sp>
      <p:sp>
        <p:nvSpPr>
          <p:cNvPr id="26" name="Google Shape;1098;p13"/>
          <p:cNvSpPr txBox="1"/>
          <p:nvPr/>
        </p:nvSpPr>
        <p:spPr>
          <a:xfrm>
            <a:off x="5677254" y="3197586"/>
            <a:ext cx="1467900" cy="1657875"/>
          </a:xfrm>
          <a:prstGeom prst="rect">
            <a:avLst/>
          </a:prstGeom>
          <a:noFill/>
          <a:ln>
            <a:noFill/>
          </a:ln>
        </p:spPr>
        <p:txBody>
          <a:bodyPr spcFirstLastPara="1" wrap="square" lIns="91425" tIns="45700" rIns="91425" bIns="45700" anchor="t" anchorCtr="0">
            <a:noAutofit/>
          </a:bodyPr>
          <a:lstStyle/>
          <a:p>
            <a:pPr lvl="0" algn="ctr">
              <a:lnSpc>
                <a:spcPct val="115000"/>
              </a:lnSpc>
              <a:buSzPts val="650"/>
            </a:pPr>
            <a:r>
              <a:rPr lang="fr-FR" sz="750" dirty="0">
                <a:solidFill>
                  <a:schemeClr val="bg2"/>
                </a:solidFill>
              </a:rPr>
              <a:t>Sensibilise et aide à plaider pour le financement des améliorations de la chaîne d'approvisionnement. Aide à prioriser les axes de renforcement et de développement des capacités du personnel de la chaîne d'approvisionnement.</a:t>
            </a:r>
          </a:p>
          <a:p>
            <a:pPr lvl="0" algn="ctr">
              <a:lnSpc>
                <a:spcPct val="115000"/>
              </a:lnSpc>
              <a:buSzPts val="650"/>
            </a:pPr>
            <a:endParaRPr lang="fr-FR" sz="750" dirty="0">
              <a:solidFill>
                <a:schemeClr val="bg2"/>
              </a:solidFill>
            </a:endParaRPr>
          </a:p>
          <a:p>
            <a:pPr lvl="0" algn="ctr">
              <a:lnSpc>
                <a:spcPct val="115000"/>
              </a:lnSpc>
              <a:buSzPts val="650"/>
            </a:pPr>
            <a:r>
              <a:rPr lang="fr-FR" sz="750" b="1" dirty="0">
                <a:solidFill>
                  <a:schemeClr val="bg2"/>
                </a:solidFill>
              </a:rPr>
              <a:t>Qui</a:t>
            </a:r>
            <a:r>
              <a:rPr lang="fr-FR" sz="750" dirty="0">
                <a:solidFill>
                  <a:schemeClr val="bg2"/>
                </a:solidFill>
              </a:rPr>
              <a:t>: Les parties prenantes nationales et infranationales</a:t>
            </a:r>
            <a:endParaRPr lang="en-GB" sz="750" b="0" i="0" u="none" strike="noStrike" cap="none" dirty="0">
              <a:solidFill>
                <a:schemeClr val="bg2"/>
              </a:solidFill>
              <a:sym typeface="Arial"/>
            </a:endParaRPr>
          </a:p>
        </p:txBody>
      </p:sp>
      <p:sp>
        <p:nvSpPr>
          <p:cNvPr id="27" name="Google Shape;1099;p13"/>
          <p:cNvSpPr txBox="1"/>
          <p:nvPr/>
        </p:nvSpPr>
        <p:spPr>
          <a:xfrm>
            <a:off x="7388863" y="3210756"/>
            <a:ext cx="1536900" cy="1657875"/>
          </a:xfrm>
          <a:prstGeom prst="rect">
            <a:avLst/>
          </a:prstGeom>
          <a:noFill/>
          <a:ln>
            <a:noFill/>
          </a:ln>
        </p:spPr>
        <p:txBody>
          <a:bodyPr spcFirstLastPara="1" wrap="square" lIns="91425" tIns="45700" rIns="91425" bIns="45700" anchor="t" anchorCtr="0">
            <a:noAutofit/>
          </a:bodyPr>
          <a:lstStyle/>
          <a:p>
            <a:pPr lvl="0" algn="ctr">
              <a:lnSpc>
                <a:spcPct val="115000"/>
              </a:lnSpc>
              <a:buSzPts val="650"/>
            </a:pPr>
            <a:r>
              <a:rPr lang="fr-FR" sz="750" dirty="0">
                <a:solidFill>
                  <a:schemeClr val="bg2"/>
                </a:solidFill>
              </a:rPr>
              <a:t>Utilisé comme cadre pour hiérarchiser les besoins de renforcement de l'</a:t>
            </a:r>
            <a:r>
              <a:rPr lang="fr-FR" sz="750" dirty="0" err="1">
                <a:solidFill>
                  <a:schemeClr val="bg2"/>
                </a:solidFill>
              </a:rPr>
              <a:t>iSC</a:t>
            </a:r>
            <a:r>
              <a:rPr lang="fr-FR" sz="750" dirty="0">
                <a:solidFill>
                  <a:schemeClr val="bg2"/>
                </a:solidFill>
              </a:rPr>
              <a:t> en vue de mobiliser des ressources nationales et extérieures.</a:t>
            </a:r>
          </a:p>
          <a:p>
            <a:pPr lvl="0" algn="ctr">
              <a:lnSpc>
                <a:spcPct val="115000"/>
              </a:lnSpc>
              <a:buSzPts val="650"/>
            </a:pPr>
            <a:endParaRPr lang="fr-FR" sz="750" dirty="0">
              <a:solidFill>
                <a:schemeClr val="bg2"/>
              </a:solidFill>
            </a:endParaRPr>
          </a:p>
          <a:p>
            <a:pPr lvl="0" algn="ctr">
              <a:lnSpc>
                <a:spcPct val="115000"/>
              </a:lnSpc>
              <a:buSzPts val="650"/>
            </a:pPr>
            <a:r>
              <a:rPr lang="fr-FR" sz="750" b="1" dirty="0">
                <a:solidFill>
                  <a:schemeClr val="bg2"/>
                </a:solidFill>
              </a:rPr>
              <a:t>Qui</a:t>
            </a:r>
            <a:r>
              <a:rPr lang="fr-FR" sz="750" dirty="0">
                <a:solidFill>
                  <a:schemeClr val="bg2"/>
                </a:solidFill>
              </a:rPr>
              <a:t>: les gestionnaires de programmes et de la chaîne d'approvisionnement, les responsables des programmes nationaux et infranationaux du PEV et de la santé, et les parlementaires</a:t>
            </a:r>
            <a:endParaRPr sz="750" b="0" i="0" u="none" strike="noStrike" cap="none" dirty="0">
              <a:solidFill>
                <a:schemeClr val="bg2"/>
              </a:solidFill>
              <a:sym typeface="Arial"/>
            </a:endParaRPr>
          </a:p>
        </p:txBody>
      </p:sp>
      <p:grpSp>
        <p:nvGrpSpPr>
          <p:cNvPr id="34" name="Group 33"/>
          <p:cNvGrpSpPr/>
          <p:nvPr/>
        </p:nvGrpSpPr>
        <p:grpSpPr>
          <a:xfrm>
            <a:off x="270802" y="1912876"/>
            <a:ext cx="1233000" cy="1089600"/>
            <a:chOff x="287675" y="1973534"/>
            <a:chExt cx="1233000" cy="1089600"/>
          </a:xfrm>
        </p:grpSpPr>
        <p:sp>
          <p:nvSpPr>
            <p:cNvPr id="35" name="Google Shape;1103;p13"/>
            <p:cNvSpPr/>
            <p:nvPr/>
          </p:nvSpPr>
          <p:spPr>
            <a:xfrm>
              <a:off x="358743" y="1973534"/>
              <a:ext cx="1089600" cy="1089600"/>
            </a:xfrm>
            <a:prstGeom prst="ellipse">
              <a:avLst/>
            </a:prstGeom>
            <a:solidFill>
              <a:schemeClr val="lt1"/>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1109;p13"/>
            <p:cNvSpPr/>
            <p:nvPr/>
          </p:nvSpPr>
          <p:spPr>
            <a:xfrm>
              <a:off x="287675" y="2241300"/>
              <a:ext cx="1233000" cy="530700"/>
            </a:xfrm>
            <a:prstGeom prst="homePlate">
              <a:avLst>
                <a:gd name="adj" fmla="val 0"/>
              </a:avLst>
            </a:prstGeom>
            <a:noFill/>
            <a:ln>
              <a:noFill/>
            </a:ln>
          </p:spPr>
          <p:txBody>
            <a:bodyPr spcFirstLastPara="1" wrap="square" lIns="91425" tIns="91425" rIns="91425" bIns="91425" anchor="ctr" anchorCtr="0">
              <a:noAutofit/>
            </a:bodyPr>
            <a:lstStyle/>
            <a:p>
              <a:pPr lvl="0" algn="ctr">
                <a:lnSpc>
                  <a:spcPct val="115000"/>
                </a:lnSpc>
                <a:buSzPts val="900"/>
              </a:pPr>
              <a:r>
                <a:rPr lang="en-GB" sz="950" b="1" i="0" u="none" strike="noStrike" cap="none" dirty="0" err="1">
                  <a:solidFill>
                    <a:schemeClr val="dk1"/>
                  </a:solidFill>
                  <a:latin typeface="Arial"/>
                  <a:ea typeface="Arial"/>
                  <a:cs typeface="Arial"/>
                  <a:sym typeface="Arial"/>
                </a:rPr>
                <a:t>Planification</a:t>
              </a:r>
              <a:r>
                <a:rPr lang="en-GB" sz="950" b="1" i="0" u="none" strike="noStrike" cap="none" dirty="0">
                  <a:solidFill>
                    <a:schemeClr val="dk1"/>
                  </a:solidFill>
                  <a:latin typeface="Arial"/>
                  <a:ea typeface="Arial"/>
                  <a:cs typeface="Arial"/>
                  <a:sym typeface="Arial"/>
                </a:rPr>
                <a:t>, </a:t>
              </a:r>
              <a:r>
                <a:rPr lang="en-GB" sz="950" b="1" dirty="0" err="1">
                  <a:solidFill>
                    <a:schemeClr val="dk1"/>
                  </a:solidFill>
                </a:rPr>
                <a:t>p</a:t>
              </a:r>
              <a:r>
                <a:rPr lang="en-GB" sz="950" b="1" i="0" u="none" strike="noStrike" cap="none" dirty="0" err="1">
                  <a:solidFill>
                    <a:schemeClr val="dk1"/>
                  </a:solidFill>
                  <a:latin typeface="Arial"/>
                  <a:ea typeface="Arial"/>
                  <a:cs typeface="Arial"/>
                  <a:sym typeface="Arial"/>
                </a:rPr>
                <a:t>riorisation</a:t>
              </a:r>
              <a:r>
                <a:rPr lang="en-GB" sz="950" b="1" i="0" u="none" strike="noStrike" cap="none" dirty="0">
                  <a:solidFill>
                    <a:schemeClr val="dk1"/>
                  </a:solidFill>
                  <a:latin typeface="Arial"/>
                  <a:ea typeface="Arial"/>
                  <a:cs typeface="Arial"/>
                  <a:sym typeface="Arial"/>
                </a:rPr>
                <a:t>, </a:t>
              </a:r>
              <a:r>
                <a:rPr lang="en-GB" sz="950" b="1" dirty="0">
                  <a:solidFill>
                    <a:schemeClr val="dk1"/>
                  </a:solidFill>
                </a:rPr>
                <a:t>conceptio</a:t>
              </a:r>
              <a:r>
                <a:rPr lang="en-GB" sz="950" b="1" i="0" u="none" strike="noStrike" cap="none" dirty="0">
                  <a:solidFill>
                    <a:schemeClr val="dk1"/>
                  </a:solidFill>
                  <a:latin typeface="Arial"/>
                  <a:ea typeface="Arial"/>
                  <a:cs typeface="Arial"/>
                  <a:sym typeface="Arial"/>
                </a:rPr>
                <a:t>n &amp; </a:t>
              </a:r>
              <a:br>
                <a:rPr lang="en-GB" sz="950" b="1" i="0" u="none" strike="noStrike" cap="none" dirty="0">
                  <a:solidFill>
                    <a:schemeClr val="dk1"/>
                  </a:solidFill>
                  <a:latin typeface="Arial"/>
                  <a:ea typeface="Arial"/>
                  <a:cs typeface="Arial"/>
                  <a:sym typeface="Arial"/>
                </a:rPr>
              </a:br>
              <a:r>
                <a:rPr lang="en-GB" sz="950" b="1" dirty="0" err="1">
                  <a:solidFill>
                    <a:schemeClr val="dk1"/>
                  </a:solidFill>
                </a:rPr>
                <a:t>élaboration</a:t>
              </a:r>
              <a:r>
                <a:rPr lang="en-GB" sz="950" b="1" dirty="0">
                  <a:solidFill>
                    <a:schemeClr val="dk1"/>
                  </a:solidFill>
                </a:rPr>
                <a:t> de programmes</a:t>
              </a:r>
              <a:endParaRPr sz="950" b="1" i="0" u="none" strike="noStrike" cap="none" dirty="0">
                <a:solidFill>
                  <a:schemeClr val="dk1"/>
                </a:solidFill>
                <a:latin typeface="Arial"/>
                <a:ea typeface="Arial"/>
                <a:cs typeface="Arial"/>
                <a:sym typeface="Arial"/>
              </a:endParaRPr>
            </a:p>
          </p:txBody>
        </p:sp>
      </p:grpSp>
      <p:grpSp>
        <p:nvGrpSpPr>
          <p:cNvPr id="46" name="Group 45"/>
          <p:cNvGrpSpPr/>
          <p:nvPr/>
        </p:nvGrpSpPr>
        <p:grpSpPr>
          <a:xfrm>
            <a:off x="2058635" y="1912876"/>
            <a:ext cx="1282800" cy="1089600"/>
            <a:chOff x="3111694" y="1973534"/>
            <a:chExt cx="1282800" cy="1089600"/>
          </a:xfrm>
        </p:grpSpPr>
        <p:sp>
          <p:nvSpPr>
            <p:cNvPr id="47" name="Google Shape;1105;p13"/>
            <p:cNvSpPr/>
            <p:nvPr/>
          </p:nvSpPr>
          <p:spPr>
            <a:xfrm>
              <a:off x="3235949" y="1973534"/>
              <a:ext cx="1089600" cy="1089600"/>
            </a:xfrm>
            <a:prstGeom prst="ellipse">
              <a:avLst/>
            </a:prstGeom>
            <a:solidFill>
              <a:schemeClr val="lt1"/>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1111;p13"/>
            <p:cNvSpPr/>
            <p:nvPr/>
          </p:nvSpPr>
          <p:spPr>
            <a:xfrm>
              <a:off x="3111694" y="2252942"/>
              <a:ext cx="1282800" cy="530700"/>
            </a:xfrm>
            <a:prstGeom prst="chevron">
              <a:avLst>
                <a:gd name="adj" fmla="val 0"/>
              </a:avLst>
            </a:prstGeom>
            <a:noFill/>
            <a:ln>
              <a:noFill/>
            </a:ln>
          </p:spPr>
          <p:txBody>
            <a:bodyPr spcFirstLastPara="1" wrap="square" lIns="91425" tIns="91425" rIns="91425" bIns="91425" anchor="ctr" anchorCtr="0">
              <a:noAutofit/>
            </a:bodyPr>
            <a:lstStyle/>
            <a:p>
              <a:pPr lvl="0" algn="ctr">
                <a:lnSpc>
                  <a:spcPct val="115000"/>
                </a:lnSpc>
                <a:buSzPts val="900"/>
              </a:pPr>
              <a:r>
                <a:rPr lang="en-GB" sz="1000" b="1" dirty="0">
                  <a:solidFill>
                    <a:schemeClr val="dk1"/>
                  </a:solidFill>
                </a:rPr>
                <a:t>Estimation, </a:t>
              </a:r>
              <a:r>
                <a:rPr lang="en-GB" sz="1000" b="1" dirty="0" err="1">
                  <a:solidFill>
                    <a:schemeClr val="dk1"/>
                  </a:solidFill>
                </a:rPr>
                <a:t>suivi</a:t>
              </a:r>
              <a:r>
                <a:rPr lang="en-GB" sz="1000" b="1" dirty="0">
                  <a:solidFill>
                    <a:schemeClr val="dk1"/>
                  </a:solidFill>
                </a:rPr>
                <a:t> et </a:t>
              </a:r>
              <a:r>
                <a:rPr lang="en-GB" sz="1000" b="1" dirty="0" err="1">
                  <a:solidFill>
                    <a:schemeClr val="dk1"/>
                  </a:solidFill>
                </a:rPr>
                <a:t>évaluation</a:t>
              </a:r>
              <a:endParaRPr sz="1000" b="1" i="0" u="none" strike="noStrike" cap="none" dirty="0">
                <a:solidFill>
                  <a:schemeClr val="dk1"/>
                </a:solidFill>
                <a:latin typeface="Arial"/>
                <a:ea typeface="Arial"/>
                <a:cs typeface="Arial"/>
                <a:sym typeface="Arial"/>
              </a:endParaRPr>
            </a:p>
          </p:txBody>
        </p:sp>
      </p:grpSp>
      <p:grpSp>
        <p:nvGrpSpPr>
          <p:cNvPr id="50" name="Group 49"/>
          <p:cNvGrpSpPr/>
          <p:nvPr/>
        </p:nvGrpSpPr>
        <p:grpSpPr>
          <a:xfrm>
            <a:off x="3885717" y="1920569"/>
            <a:ext cx="1322100" cy="1089600"/>
            <a:chOff x="4583923" y="1973534"/>
            <a:chExt cx="1322100" cy="1089600"/>
          </a:xfrm>
        </p:grpSpPr>
        <p:sp>
          <p:nvSpPr>
            <p:cNvPr id="51" name="Google Shape;1106;p13"/>
            <p:cNvSpPr/>
            <p:nvPr/>
          </p:nvSpPr>
          <p:spPr>
            <a:xfrm>
              <a:off x="4705560" y="1973534"/>
              <a:ext cx="1089600" cy="1089600"/>
            </a:xfrm>
            <a:prstGeom prst="ellipse">
              <a:avLst/>
            </a:prstGeom>
            <a:solidFill>
              <a:schemeClr val="lt1"/>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Google Shape;1112;p13"/>
            <p:cNvSpPr/>
            <p:nvPr/>
          </p:nvSpPr>
          <p:spPr>
            <a:xfrm>
              <a:off x="4583923" y="2241306"/>
              <a:ext cx="1322100" cy="530700"/>
            </a:xfrm>
            <a:prstGeom prst="chevron">
              <a:avLst>
                <a:gd name="adj" fmla="val 0"/>
              </a:avLst>
            </a:prstGeom>
            <a:noFill/>
            <a:ln>
              <a:noFill/>
            </a:ln>
          </p:spPr>
          <p:txBody>
            <a:bodyPr spcFirstLastPara="1" wrap="square" lIns="91425" tIns="91425" rIns="91425" bIns="91425" anchor="ctr" anchorCtr="0">
              <a:noAutofit/>
            </a:bodyPr>
            <a:lstStyle/>
            <a:p>
              <a:pPr lvl="0" algn="ctr">
                <a:lnSpc>
                  <a:spcPct val="115000"/>
                </a:lnSpc>
                <a:buSzPts val="900"/>
              </a:pPr>
              <a:r>
                <a:rPr lang="en-GB" sz="1000" b="1" dirty="0" err="1">
                  <a:solidFill>
                    <a:schemeClr val="dk1"/>
                  </a:solidFill>
                </a:rPr>
                <a:t>Amélioration</a:t>
              </a:r>
              <a:r>
                <a:rPr lang="en-GB" sz="1000" b="1" dirty="0">
                  <a:solidFill>
                    <a:schemeClr val="dk1"/>
                  </a:solidFill>
                </a:rPr>
                <a:t> continue</a:t>
              </a:r>
              <a:endParaRPr sz="1000" b="1" i="0" u="none" strike="noStrike" cap="none" dirty="0">
                <a:solidFill>
                  <a:schemeClr val="dk1"/>
                </a:solidFill>
                <a:latin typeface="Arial"/>
                <a:ea typeface="Arial"/>
                <a:cs typeface="Arial"/>
                <a:sym typeface="Arial"/>
              </a:endParaRPr>
            </a:p>
          </p:txBody>
        </p:sp>
      </p:grpSp>
      <p:grpSp>
        <p:nvGrpSpPr>
          <p:cNvPr id="54" name="Group 53"/>
          <p:cNvGrpSpPr/>
          <p:nvPr/>
        </p:nvGrpSpPr>
        <p:grpSpPr>
          <a:xfrm>
            <a:off x="5717334" y="1928168"/>
            <a:ext cx="1353000" cy="1089600"/>
            <a:chOff x="6008086" y="2361996"/>
            <a:chExt cx="1353000" cy="1089600"/>
          </a:xfrm>
        </p:grpSpPr>
        <p:sp>
          <p:nvSpPr>
            <p:cNvPr id="55" name="Google Shape;1107;p13"/>
            <p:cNvSpPr/>
            <p:nvPr/>
          </p:nvSpPr>
          <p:spPr>
            <a:xfrm>
              <a:off x="6139786" y="2361996"/>
              <a:ext cx="1089600" cy="1089600"/>
            </a:xfrm>
            <a:prstGeom prst="ellipse">
              <a:avLst/>
            </a:prstGeom>
            <a:solidFill>
              <a:schemeClr val="lt1"/>
            </a:solidFill>
            <a:ln>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 name="Google Shape;1113;p13"/>
            <p:cNvSpPr/>
            <p:nvPr/>
          </p:nvSpPr>
          <p:spPr>
            <a:xfrm>
              <a:off x="6008086" y="2622306"/>
              <a:ext cx="1353000" cy="530700"/>
            </a:xfrm>
            <a:prstGeom prst="chevron">
              <a:avLst>
                <a:gd name="adj" fmla="val 0"/>
              </a:avLst>
            </a:prstGeom>
            <a:noFill/>
            <a:ln>
              <a:noFill/>
            </a:ln>
          </p:spPr>
          <p:txBody>
            <a:bodyPr spcFirstLastPara="1" wrap="square" lIns="91425" tIns="91425" rIns="91425" bIns="91425" anchor="ctr" anchorCtr="0">
              <a:noAutofit/>
            </a:bodyPr>
            <a:lstStyle/>
            <a:p>
              <a:pPr lvl="0" algn="ctr">
                <a:lnSpc>
                  <a:spcPct val="115000"/>
                </a:lnSpc>
                <a:buSzPts val="900"/>
              </a:pPr>
              <a:r>
                <a:rPr lang="en-GB" sz="950" b="1" dirty="0" err="1">
                  <a:solidFill>
                    <a:schemeClr val="dk1"/>
                  </a:solidFill>
                </a:rPr>
                <a:t>Plaidoyer</a:t>
              </a:r>
              <a:r>
                <a:rPr lang="en-GB" sz="950" b="1" dirty="0">
                  <a:solidFill>
                    <a:schemeClr val="dk1"/>
                  </a:solidFill>
                </a:rPr>
                <a:t>, </a:t>
              </a:r>
              <a:r>
                <a:rPr lang="en-GB" sz="950" b="1" dirty="0" err="1">
                  <a:solidFill>
                    <a:schemeClr val="dk1"/>
                  </a:solidFill>
                </a:rPr>
                <a:t>apprentissage</a:t>
              </a:r>
              <a:r>
                <a:rPr lang="en-GB" sz="950" b="1" dirty="0">
                  <a:solidFill>
                    <a:schemeClr val="dk1"/>
                  </a:solidFill>
                </a:rPr>
                <a:t> et </a:t>
              </a:r>
              <a:r>
                <a:rPr lang="en-GB" sz="950" b="1" dirty="0" err="1">
                  <a:solidFill>
                    <a:schemeClr val="dk1"/>
                  </a:solidFill>
                </a:rPr>
                <a:t>croissance</a:t>
              </a:r>
              <a:endParaRPr sz="950" b="1" i="0" u="none" strike="noStrike" cap="none" dirty="0">
                <a:solidFill>
                  <a:schemeClr val="dk1"/>
                </a:solidFill>
                <a:latin typeface="Arial"/>
                <a:ea typeface="Arial"/>
                <a:cs typeface="Arial"/>
                <a:sym typeface="Arial"/>
              </a:endParaRPr>
            </a:p>
          </p:txBody>
        </p:sp>
      </p:grpSp>
      <p:grpSp>
        <p:nvGrpSpPr>
          <p:cNvPr id="67" name="Group 66"/>
          <p:cNvGrpSpPr/>
          <p:nvPr/>
        </p:nvGrpSpPr>
        <p:grpSpPr>
          <a:xfrm>
            <a:off x="7612610" y="1916384"/>
            <a:ext cx="1089600" cy="1089600"/>
            <a:chOff x="7612610" y="1916384"/>
            <a:chExt cx="1089600" cy="1089600"/>
          </a:xfrm>
        </p:grpSpPr>
        <p:sp>
          <p:nvSpPr>
            <p:cNvPr id="68" name="Google Shape;1108;p13"/>
            <p:cNvSpPr/>
            <p:nvPr/>
          </p:nvSpPr>
          <p:spPr>
            <a:xfrm>
              <a:off x="7612610" y="1916384"/>
              <a:ext cx="1089600" cy="1089600"/>
            </a:xfrm>
            <a:prstGeom prst="ellipse">
              <a:avLst/>
            </a:prstGeom>
            <a:solidFill>
              <a:schemeClr val="lt1"/>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1114;p13"/>
            <p:cNvSpPr/>
            <p:nvPr/>
          </p:nvSpPr>
          <p:spPr>
            <a:xfrm>
              <a:off x="7666374" y="2184150"/>
              <a:ext cx="978685" cy="530700"/>
            </a:xfrm>
            <a:prstGeom prst="chevron">
              <a:avLst>
                <a:gd name="adj" fmla="val 0"/>
              </a:avLst>
            </a:prstGeom>
            <a:noFill/>
            <a:ln>
              <a:noFill/>
            </a:ln>
          </p:spPr>
          <p:txBody>
            <a:bodyPr spcFirstLastPara="1" wrap="square" lIns="91425" tIns="91425" rIns="91425" bIns="91425" anchor="ctr" anchorCtr="0">
              <a:noAutofit/>
            </a:bodyPr>
            <a:lstStyle/>
            <a:p>
              <a:pPr lvl="0" algn="ctr">
                <a:lnSpc>
                  <a:spcPct val="115000"/>
                </a:lnSpc>
                <a:buSzPts val="900"/>
              </a:pPr>
              <a:r>
                <a:rPr lang="en-GB" sz="1000" b="1" dirty="0">
                  <a:solidFill>
                    <a:schemeClr val="dk1"/>
                  </a:solidFill>
                </a:rPr>
                <a:t>Mobilisation des </a:t>
              </a:r>
              <a:r>
                <a:rPr lang="en-GB" sz="1000" b="1" dirty="0" err="1">
                  <a:solidFill>
                    <a:schemeClr val="dk1"/>
                  </a:solidFill>
                </a:rPr>
                <a:t>ressources</a:t>
              </a:r>
              <a:endParaRPr sz="1000" b="1" i="0" u="none" strike="noStrike" cap="none" dirty="0">
                <a:solidFill>
                  <a:schemeClr val="dk1"/>
                </a:solidFill>
                <a:latin typeface="Arial"/>
                <a:ea typeface="Arial"/>
                <a:cs typeface="Arial"/>
                <a:sym typeface="Arial"/>
              </a:endParaRPr>
            </a:p>
          </p:txBody>
        </p:sp>
      </p:grpSp>
      <p:sp>
        <p:nvSpPr>
          <p:cNvPr id="70" name="Google Shape;921;p6"/>
          <p:cNvSpPr txBox="1">
            <a:spLocks/>
          </p:cNvSpPr>
          <p:nvPr/>
        </p:nvSpPr>
        <p:spPr>
          <a:xfrm>
            <a:off x="8624858" y="48156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10</a:t>
            </a:fld>
            <a:endParaRPr lang="en-GB" dirty="0"/>
          </a:p>
        </p:txBody>
      </p:sp>
    </p:spTree>
    <p:extLst>
      <p:ext uri="{BB962C8B-B14F-4D97-AF65-F5344CB8AC3E}">
        <p14:creationId xmlns:p14="http://schemas.microsoft.com/office/powerpoint/2010/main" val="296849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pPr algn="l"/>
            <a:r>
              <a:rPr lang="fr-FR" dirty="0"/>
              <a:t>À qui </a:t>
            </a:r>
            <a:r>
              <a:rPr lang="fr-FR" b="1" dirty="0"/>
              <a:t>s'adresse</a:t>
            </a:r>
            <a:r>
              <a:rPr lang="fr-FR" dirty="0"/>
              <a:t> cette stratégie</a:t>
            </a:r>
            <a:r>
              <a:rPr lang="en-US" dirty="0"/>
              <a:t>?</a:t>
            </a:r>
          </a:p>
        </p:txBody>
      </p:sp>
      <p:sp>
        <p:nvSpPr>
          <p:cNvPr id="8" name="Google Shape;1093;p13"/>
          <p:cNvSpPr/>
          <p:nvPr/>
        </p:nvSpPr>
        <p:spPr>
          <a:xfrm>
            <a:off x="1" y="2076450"/>
            <a:ext cx="9144000" cy="30670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1026;p11"/>
          <p:cNvSpPr txBox="1"/>
          <p:nvPr/>
        </p:nvSpPr>
        <p:spPr>
          <a:xfrm>
            <a:off x="311700" y="836395"/>
            <a:ext cx="7694980" cy="590838"/>
          </a:xfrm>
          <a:prstGeom prst="rect">
            <a:avLst/>
          </a:prstGeom>
          <a:noFill/>
          <a:ln>
            <a:noFill/>
          </a:ln>
        </p:spPr>
        <p:txBody>
          <a:bodyPr spcFirstLastPara="1" wrap="square" lIns="92500" tIns="92500" rIns="92500" bIns="92500" anchor="ctr" anchorCtr="0">
            <a:noAutofit/>
          </a:bodyPr>
          <a:lstStyle/>
          <a:p>
            <a:pPr lvl="0">
              <a:lnSpc>
                <a:spcPct val="115000"/>
              </a:lnSpc>
              <a:buSzPts val="1050"/>
            </a:pPr>
            <a:r>
              <a:rPr lang="fr-FR" sz="1200" dirty="0">
                <a:solidFill>
                  <a:srgbClr val="FFFFFF"/>
                </a:solidFill>
              </a:rPr>
              <a:t>La réussite de la mise en œuvre de la stratégie nécessite</a:t>
            </a:r>
            <a:r>
              <a:rPr lang="en-US" sz="1200" b="1" dirty="0">
                <a:solidFill>
                  <a:schemeClr val="accent5">
                    <a:lumMod val="60000"/>
                    <a:lumOff val="40000"/>
                  </a:schemeClr>
                </a:solidFill>
              </a:rPr>
              <a:t> un effort </a:t>
            </a:r>
            <a:r>
              <a:rPr lang="en-US" sz="1200" b="1" dirty="0" err="1">
                <a:solidFill>
                  <a:schemeClr val="accent5">
                    <a:lumMod val="60000"/>
                    <a:lumOff val="40000"/>
                  </a:schemeClr>
                </a:solidFill>
              </a:rPr>
              <a:t>collectif</a:t>
            </a:r>
            <a:r>
              <a:rPr lang="en-US" sz="1200" b="1" dirty="0">
                <a:solidFill>
                  <a:schemeClr val="accent5">
                    <a:lumMod val="60000"/>
                    <a:lumOff val="40000"/>
                  </a:schemeClr>
                </a:solidFill>
              </a:rPr>
              <a:t> </a:t>
            </a:r>
            <a:r>
              <a:rPr lang="fr-FR" sz="1200" dirty="0">
                <a:solidFill>
                  <a:srgbClr val="FFFFFF"/>
                </a:solidFill>
              </a:rPr>
              <a:t>guidé par les dirigeants du pays. La stratégie offre un cadre permettant aux acteurs suivants d'entreprendre certaines actions clés </a:t>
            </a:r>
            <a:r>
              <a:rPr lang="en-US" sz="1200" dirty="0">
                <a:solidFill>
                  <a:srgbClr val="FFFFFF"/>
                </a:solidFill>
              </a:rPr>
              <a:t>:</a:t>
            </a:r>
            <a:endParaRPr lang="en-US" sz="1200" dirty="0">
              <a:solidFill>
                <a:srgbClr val="FFFFFF"/>
              </a:solidFill>
              <a:highlight>
                <a:srgbClr val="FFFFFF"/>
              </a:highlight>
            </a:endParaRPr>
          </a:p>
        </p:txBody>
      </p:sp>
      <p:sp>
        <p:nvSpPr>
          <p:cNvPr id="22" name="Google Shape;1094;p13"/>
          <p:cNvSpPr txBox="1"/>
          <p:nvPr/>
        </p:nvSpPr>
        <p:spPr>
          <a:xfrm>
            <a:off x="247222" y="3511857"/>
            <a:ext cx="1920240" cy="1148631"/>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développer des stratégies d'amélioration des </a:t>
            </a:r>
            <a:r>
              <a:rPr lang="fr-FR" sz="850" dirty="0" err="1">
                <a:solidFill>
                  <a:schemeClr val="bg2"/>
                </a:solidFill>
              </a:rPr>
              <a:t>iSC</a:t>
            </a:r>
            <a:r>
              <a:rPr lang="fr-FR" sz="850" dirty="0">
                <a:solidFill>
                  <a:schemeClr val="bg2"/>
                </a:solidFill>
              </a:rPr>
              <a:t> spécifiques à chaque pays</a:t>
            </a:r>
          </a:p>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veiller à ce que tous les acteurs et les partenaires privilégient le renforcement de l'</a:t>
            </a:r>
            <a:r>
              <a:rPr lang="fr-FR" sz="850" dirty="0" err="1">
                <a:solidFill>
                  <a:schemeClr val="bg2"/>
                </a:solidFill>
              </a:rPr>
              <a:t>iSC</a:t>
            </a:r>
            <a:r>
              <a:rPr lang="fr-FR" sz="850" dirty="0">
                <a:solidFill>
                  <a:schemeClr val="bg2"/>
                </a:solidFill>
              </a:rPr>
              <a:t> en tant que régisseurs de la chaîne d'approvisionnement</a:t>
            </a:r>
            <a:endParaRPr lang="en-US" sz="850" dirty="0">
              <a:solidFill>
                <a:schemeClr val="bg2"/>
              </a:solidFill>
            </a:endParaRPr>
          </a:p>
        </p:txBody>
      </p:sp>
      <p:sp>
        <p:nvSpPr>
          <p:cNvPr id="24" name="Google Shape;1096;p13"/>
          <p:cNvSpPr txBox="1"/>
          <p:nvPr/>
        </p:nvSpPr>
        <p:spPr>
          <a:xfrm>
            <a:off x="2468835" y="3511857"/>
            <a:ext cx="1920240" cy="1148631"/>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définir les priorités, le champ et la portée du soutien</a:t>
            </a:r>
          </a:p>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formuler des propositions d'axes de travail d'</a:t>
            </a:r>
            <a:r>
              <a:rPr lang="fr-FR" sz="850" dirty="0" err="1">
                <a:solidFill>
                  <a:schemeClr val="bg2"/>
                </a:solidFill>
              </a:rPr>
              <a:t>iSC</a:t>
            </a:r>
            <a:r>
              <a:rPr lang="fr-FR" sz="850" dirty="0">
                <a:solidFill>
                  <a:schemeClr val="bg2"/>
                </a:solidFill>
              </a:rPr>
              <a:t> aux donateurs</a:t>
            </a:r>
          </a:p>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évaluer les priorités d'investissement et contrôler les performances</a:t>
            </a:r>
          </a:p>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orienter les investissements de manière flexible en fonction des besoins</a:t>
            </a:r>
            <a:endParaRPr sz="850" dirty="0">
              <a:solidFill>
                <a:schemeClr val="bg2"/>
              </a:solidFill>
            </a:endParaRPr>
          </a:p>
        </p:txBody>
      </p:sp>
      <p:sp>
        <p:nvSpPr>
          <p:cNvPr id="25" name="Google Shape;1097;p13"/>
          <p:cNvSpPr txBox="1"/>
          <p:nvPr/>
        </p:nvSpPr>
        <p:spPr>
          <a:xfrm>
            <a:off x="4690448" y="3511857"/>
            <a:ext cx="1920240" cy="1148631"/>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assurer le suivi de la qualité et de la valeur des services d'</a:t>
            </a:r>
            <a:r>
              <a:rPr lang="fr-FR" sz="850" dirty="0" err="1">
                <a:solidFill>
                  <a:schemeClr val="bg2"/>
                </a:solidFill>
              </a:rPr>
              <a:t>iSC</a:t>
            </a:r>
            <a:endParaRPr lang="fr-FR" sz="850" dirty="0">
              <a:solidFill>
                <a:schemeClr val="bg2"/>
              </a:solidFill>
            </a:endParaRPr>
          </a:p>
          <a:p>
            <a:pPr marL="171450" lvl="0" indent="-171450">
              <a:lnSpc>
                <a:spcPct val="115000"/>
              </a:lnSpc>
              <a:buClr>
                <a:schemeClr val="tx1"/>
              </a:buClr>
              <a:buSzPct val="200000"/>
              <a:buFont typeface="Arial" panose="020B0604020202020204" pitchFamily="34" charset="0"/>
              <a:buChar char="•"/>
            </a:pPr>
            <a:r>
              <a:rPr lang="fr-FR" sz="850" dirty="0">
                <a:solidFill>
                  <a:schemeClr val="bg2"/>
                </a:solidFill>
              </a:rPr>
              <a:t>plaider et faire pression auprès du parlement pour obtenir son soutien</a:t>
            </a:r>
            <a:endParaRPr lang="en-US" sz="850" dirty="0">
              <a:solidFill>
                <a:schemeClr val="bg2"/>
              </a:solidFill>
            </a:endParaRPr>
          </a:p>
        </p:txBody>
      </p:sp>
      <p:sp>
        <p:nvSpPr>
          <p:cNvPr id="26" name="Google Shape;1098;p13"/>
          <p:cNvSpPr txBox="1"/>
          <p:nvPr/>
        </p:nvSpPr>
        <p:spPr>
          <a:xfrm>
            <a:off x="6912060" y="3533879"/>
            <a:ext cx="1920240" cy="1148631"/>
          </a:xfrm>
          <a:prstGeom prst="rect">
            <a:avLst/>
          </a:prstGeom>
          <a:noFill/>
          <a:ln>
            <a:noFill/>
          </a:ln>
        </p:spPr>
        <p:txBody>
          <a:bodyPr spcFirstLastPara="1" wrap="square" lIns="91425" tIns="45700" rIns="91425" bIns="45700" anchor="t" anchorCtr="0">
            <a:noAutofit/>
          </a:bodyPr>
          <a:lstStyle/>
          <a:p>
            <a:pPr marL="171450" indent="-171450">
              <a:lnSpc>
                <a:spcPct val="115000"/>
              </a:lnSpc>
              <a:buClr>
                <a:schemeClr val="tx1"/>
              </a:buClr>
              <a:buSzPct val="200000"/>
              <a:buFont typeface="Arial" panose="020B0604020202020204" pitchFamily="34" charset="0"/>
              <a:buChar char="•"/>
            </a:pPr>
            <a:r>
              <a:rPr lang="fr-FR" sz="850" dirty="0">
                <a:solidFill>
                  <a:schemeClr val="bg2"/>
                </a:solidFill>
              </a:rPr>
              <a:t>concevoir et mettre au point des produits et des services </a:t>
            </a:r>
          </a:p>
          <a:p>
            <a:pPr marL="171450" indent="-171450">
              <a:lnSpc>
                <a:spcPct val="115000"/>
              </a:lnSpc>
              <a:buClr>
                <a:schemeClr val="tx1"/>
              </a:buClr>
              <a:buSzPct val="200000"/>
              <a:buFont typeface="Arial" panose="020B0604020202020204" pitchFamily="34" charset="0"/>
              <a:buChar char="•"/>
            </a:pPr>
            <a:r>
              <a:rPr lang="fr-FR" sz="850" dirty="0">
                <a:solidFill>
                  <a:schemeClr val="bg2"/>
                </a:solidFill>
              </a:rPr>
              <a:t>assurer la normalisation des services chez les différents prestataires de services</a:t>
            </a:r>
            <a:endParaRPr lang="en-US" sz="850" dirty="0">
              <a:solidFill>
                <a:schemeClr val="bg2"/>
              </a:solidFill>
            </a:endParaRPr>
          </a:p>
        </p:txBody>
      </p:sp>
      <p:sp>
        <p:nvSpPr>
          <p:cNvPr id="70" name="Google Shape;921;p6"/>
          <p:cNvSpPr txBox="1">
            <a:spLocks/>
          </p:cNvSpPr>
          <p:nvPr/>
        </p:nvSpPr>
        <p:spPr>
          <a:xfrm>
            <a:off x="8624858" y="48156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11</a:t>
            </a:fld>
            <a:endParaRPr lang="en-GB" dirty="0"/>
          </a:p>
        </p:txBody>
      </p:sp>
      <p:grpSp>
        <p:nvGrpSpPr>
          <p:cNvPr id="17" name="Group 16"/>
          <p:cNvGrpSpPr/>
          <p:nvPr/>
        </p:nvGrpSpPr>
        <p:grpSpPr>
          <a:xfrm>
            <a:off x="681776" y="1697906"/>
            <a:ext cx="1051132" cy="944106"/>
            <a:chOff x="681776" y="1697906"/>
            <a:chExt cx="1051132" cy="944106"/>
          </a:xfrm>
        </p:grpSpPr>
        <p:sp>
          <p:nvSpPr>
            <p:cNvPr id="28" name="Google Shape;1103;p13"/>
            <p:cNvSpPr/>
            <p:nvPr/>
          </p:nvSpPr>
          <p:spPr>
            <a:xfrm>
              <a:off x="681776" y="1697906"/>
              <a:ext cx="1051132" cy="944106"/>
            </a:xfrm>
            <a:prstGeom prst="flowChartAlternateProcess">
              <a:avLst/>
            </a:prstGeom>
            <a:solidFill>
              <a:srgbClr val="0E2644">
                <a:alpha val="80784"/>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10511" t="1698" r="11896" b="21079"/>
            <a:stretch/>
          </p:blipFill>
          <p:spPr>
            <a:xfrm>
              <a:off x="873224" y="1837726"/>
              <a:ext cx="668237" cy="665047"/>
            </a:xfrm>
            <a:prstGeom prst="rect">
              <a:avLst/>
            </a:prstGeom>
          </p:spPr>
        </p:pic>
      </p:grpSp>
      <p:sp>
        <p:nvSpPr>
          <p:cNvPr id="58" name="Google Shape;1094;p13"/>
          <p:cNvSpPr txBox="1"/>
          <p:nvPr/>
        </p:nvSpPr>
        <p:spPr>
          <a:xfrm>
            <a:off x="464392" y="2953608"/>
            <a:ext cx="1485900" cy="322735"/>
          </a:xfrm>
          <a:prstGeom prst="rect">
            <a:avLst/>
          </a:prstGeom>
          <a:noFill/>
          <a:ln>
            <a:noFill/>
          </a:ln>
        </p:spPr>
        <p:txBody>
          <a:bodyPr spcFirstLastPara="1" wrap="square" lIns="91425" tIns="45700" rIns="91425" bIns="45700" anchor="ctr" anchorCtr="0">
            <a:noAutofit/>
          </a:bodyPr>
          <a:lstStyle/>
          <a:p>
            <a:pPr lvl="0" algn="ctr">
              <a:lnSpc>
                <a:spcPct val="115000"/>
              </a:lnSpc>
              <a:buClr>
                <a:schemeClr val="tx2"/>
              </a:buClr>
              <a:buSzPct val="100000"/>
            </a:pPr>
            <a:r>
              <a:rPr lang="en-GB" sz="1200" b="1" dirty="0">
                <a:solidFill>
                  <a:srgbClr val="0D2D51"/>
                </a:solidFill>
              </a:rPr>
              <a:t>Les </a:t>
            </a:r>
            <a:r>
              <a:rPr lang="en-GB" sz="1200" b="1" dirty="0" err="1">
                <a:solidFill>
                  <a:srgbClr val="0D2D51"/>
                </a:solidFill>
              </a:rPr>
              <a:t>gouvernements</a:t>
            </a:r>
            <a:endParaRPr sz="1200" b="1" i="0" u="none" strike="noStrike" cap="none" dirty="0">
              <a:solidFill>
                <a:srgbClr val="0D2D51"/>
              </a:solidFill>
              <a:sym typeface="Arial"/>
            </a:endParaRPr>
          </a:p>
        </p:txBody>
      </p:sp>
      <p:sp>
        <p:nvSpPr>
          <p:cNvPr id="59" name="Google Shape;1094;p13"/>
          <p:cNvSpPr txBox="1"/>
          <p:nvPr/>
        </p:nvSpPr>
        <p:spPr>
          <a:xfrm>
            <a:off x="2686005" y="2896497"/>
            <a:ext cx="1485900" cy="436956"/>
          </a:xfrm>
          <a:prstGeom prst="rect">
            <a:avLst/>
          </a:prstGeom>
          <a:noFill/>
          <a:ln>
            <a:noFill/>
          </a:ln>
        </p:spPr>
        <p:txBody>
          <a:bodyPr spcFirstLastPara="1" wrap="square" lIns="91425" tIns="45700" rIns="91425" bIns="45700" anchor="ctr" anchorCtr="0">
            <a:noAutofit/>
          </a:bodyPr>
          <a:lstStyle/>
          <a:p>
            <a:pPr lvl="0" algn="ctr">
              <a:lnSpc>
                <a:spcPct val="115000"/>
              </a:lnSpc>
              <a:buClr>
                <a:schemeClr val="tx2"/>
              </a:buClr>
              <a:buSzPct val="100000"/>
            </a:pPr>
            <a:r>
              <a:rPr lang="en-GB" sz="1100" b="1" dirty="0">
                <a:solidFill>
                  <a:srgbClr val="4A7491"/>
                </a:solidFill>
              </a:rPr>
              <a:t>Les </a:t>
            </a:r>
            <a:r>
              <a:rPr lang="en-GB" sz="1100" b="1" dirty="0" err="1">
                <a:solidFill>
                  <a:srgbClr val="4A7491"/>
                </a:solidFill>
              </a:rPr>
              <a:t>partenaires</a:t>
            </a:r>
            <a:r>
              <a:rPr lang="en-GB" sz="1100" b="1" dirty="0">
                <a:solidFill>
                  <a:srgbClr val="4A7491"/>
                </a:solidFill>
              </a:rPr>
              <a:t> de </a:t>
            </a:r>
            <a:r>
              <a:rPr lang="en-GB" sz="1100" b="1" dirty="0" err="1">
                <a:solidFill>
                  <a:srgbClr val="4A7491"/>
                </a:solidFill>
              </a:rPr>
              <a:t>l'Alliance</a:t>
            </a:r>
            <a:r>
              <a:rPr lang="en-GB" sz="1100" b="1" dirty="0">
                <a:solidFill>
                  <a:srgbClr val="4A7491"/>
                </a:solidFill>
              </a:rPr>
              <a:t>, </a:t>
            </a:r>
            <a:r>
              <a:rPr lang="fr-FR" sz="1100" b="1" dirty="0">
                <a:solidFill>
                  <a:srgbClr val="4A7491"/>
                </a:solidFill>
              </a:rPr>
              <a:t>les donateurs et autres bailleurs de fonds</a:t>
            </a:r>
            <a:endParaRPr sz="1100" b="1" i="0" u="none" strike="noStrike" cap="none" dirty="0">
              <a:solidFill>
                <a:srgbClr val="4A7491"/>
              </a:solidFill>
              <a:sym typeface="Arial"/>
            </a:endParaRPr>
          </a:p>
        </p:txBody>
      </p:sp>
      <p:grpSp>
        <p:nvGrpSpPr>
          <p:cNvPr id="16" name="Group 15"/>
          <p:cNvGrpSpPr/>
          <p:nvPr/>
        </p:nvGrpSpPr>
        <p:grpSpPr>
          <a:xfrm>
            <a:off x="2903389" y="1697906"/>
            <a:ext cx="1051132" cy="944106"/>
            <a:chOff x="2903389" y="1697906"/>
            <a:chExt cx="1051132" cy="944106"/>
          </a:xfrm>
        </p:grpSpPr>
        <p:sp>
          <p:nvSpPr>
            <p:cNvPr id="39" name="Google Shape;1103;p13"/>
            <p:cNvSpPr/>
            <p:nvPr/>
          </p:nvSpPr>
          <p:spPr>
            <a:xfrm>
              <a:off x="2903389" y="1697906"/>
              <a:ext cx="1051132" cy="944106"/>
            </a:xfrm>
            <a:prstGeom prst="flowChartAlternateProcess">
              <a:avLst/>
            </a:prstGeom>
            <a:solidFill>
              <a:srgbClr val="557A95">
                <a:alpha val="80392"/>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l="19074" t="17778" r="19074" b="37963"/>
            <a:stretch/>
          </p:blipFill>
          <p:spPr>
            <a:xfrm>
              <a:off x="3077520" y="1925008"/>
              <a:ext cx="702871" cy="502952"/>
            </a:xfrm>
            <a:prstGeom prst="rect">
              <a:avLst/>
            </a:prstGeom>
          </p:spPr>
        </p:pic>
      </p:grpSp>
      <p:sp>
        <p:nvSpPr>
          <p:cNvPr id="60" name="Google Shape;1094;p13"/>
          <p:cNvSpPr txBox="1"/>
          <p:nvPr/>
        </p:nvSpPr>
        <p:spPr>
          <a:xfrm>
            <a:off x="4907618" y="2896497"/>
            <a:ext cx="1485900" cy="436956"/>
          </a:xfrm>
          <a:prstGeom prst="rect">
            <a:avLst/>
          </a:prstGeom>
          <a:noFill/>
          <a:ln>
            <a:noFill/>
          </a:ln>
        </p:spPr>
        <p:txBody>
          <a:bodyPr spcFirstLastPara="1" wrap="square" lIns="91425" tIns="45700" rIns="91425" bIns="45700" anchor="ctr" anchorCtr="0">
            <a:noAutofit/>
          </a:bodyPr>
          <a:lstStyle/>
          <a:p>
            <a:pPr lvl="0" algn="ctr">
              <a:lnSpc>
                <a:spcPct val="115000"/>
              </a:lnSpc>
              <a:buClr>
                <a:schemeClr val="tx2"/>
              </a:buClr>
              <a:buSzPct val="100000"/>
            </a:pPr>
            <a:r>
              <a:rPr lang="fr-FR" sz="1200" b="1" dirty="0">
                <a:solidFill>
                  <a:srgbClr val="24A6D8"/>
                </a:solidFill>
              </a:rPr>
              <a:t>La société civile et les universités</a:t>
            </a:r>
            <a:endParaRPr sz="1200" b="1" i="0" u="none" strike="noStrike" cap="none" dirty="0">
              <a:solidFill>
                <a:srgbClr val="24A6D8"/>
              </a:solidFill>
              <a:sym typeface="Arial"/>
            </a:endParaRPr>
          </a:p>
        </p:txBody>
      </p:sp>
      <p:grpSp>
        <p:nvGrpSpPr>
          <p:cNvPr id="13" name="Group 12"/>
          <p:cNvGrpSpPr/>
          <p:nvPr/>
        </p:nvGrpSpPr>
        <p:grpSpPr>
          <a:xfrm>
            <a:off x="5125002" y="1697906"/>
            <a:ext cx="1051132" cy="944106"/>
            <a:chOff x="5093682" y="1697906"/>
            <a:chExt cx="1051132" cy="944106"/>
          </a:xfrm>
        </p:grpSpPr>
        <p:sp>
          <p:nvSpPr>
            <p:cNvPr id="43" name="Google Shape;1103;p13"/>
            <p:cNvSpPr/>
            <p:nvPr/>
          </p:nvSpPr>
          <p:spPr>
            <a:xfrm>
              <a:off x="5093682" y="1697906"/>
              <a:ext cx="1051132" cy="944106"/>
            </a:xfrm>
            <a:prstGeom prst="flowChartAlternateProcess">
              <a:avLst/>
            </a:prstGeom>
            <a:solidFill>
              <a:schemeClr val="tx2">
                <a:alpha val="80784"/>
              </a:scheme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9074" t="15185" r="9630" b="35926"/>
            <a:stretch/>
          </p:blipFill>
          <p:spPr>
            <a:xfrm>
              <a:off x="5209949" y="1935683"/>
              <a:ext cx="818598" cy="492277"/>
            </a:xfrm>
            <a:prstGeom prst="rect">
              <a:avLst/>
            </a:prstGeom>
          </p:spPr>
        </p:pic>
      </p:grpSp>
      <p:grpSp>
        <p:nvGrpSpPr>
          <p:cNvPr id="14" name="Group 13"/>
          <p:cNvGrpSpPr/>
          <p:nvPr/>
        </p:nvGrpSpPr>
        <p:grpSpPr>
          <a:xfrm>
            <a:off x="7346614" y="1697906"/>
            <a:ext cx="1051132" cy="944106"/>
            <a:chOff x="7573224" y="1697906"/>
            <a:chExt cx="1051132" cy="944106"/>
          </a:xfrm>
        </p:grpSpPr>
        <p:sp>
          <p:nvSpPr>
            <p:cNvPr id="44" name="Google Shape;1103;p13"/>
            <p:cNvSpPr/>
            <p:nvPr/>
          </p:nvSpPr>
          <p:spPr>
            <a:xfrm>
              <a:off x="7573224" y="1697906"/>
              <a:ext cx="1051132" cy="944106"/>
            </a:xfrm>
            <a:prstGeom prst="flowChartAlternateProcess">
              <a:avLst/>
            </a:prstGeom>
            <a:solidFill>
              <a:srgbClr val="2F98A3">
                <a:alpha val="80392"/>
              </a:srgbClr>
            </a:solidFill>
            <a:ln w="12700">
              <a:noFill/>
            </a:ln>
            <a:effectLst>
              <a:outerShdw blurRad="203200" dist="50800" dir="5400000" sx="101000" sy="101000" algn="ctr"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 name="Picture 11"/>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11481" t="12593" r="12037" b="32222"/>
            <a:stretch/>
          </p:blipFill>
          <p:spPr>
            <a:xfrm>
              <a:off x="7722992" y="1885646"/>
              <a:ext cx="751596" cy="542314"/>
            </a:xfrm>
            <a:prstGeom prst="rect">
              <a:avLst/>
            </a:prstGeom>
          </p:spPr>
        </p:pic>
      </p:grpSp>
      <p:sp>
        <p:nvSpPr>
          <p:cNvPr id="61" name="Google Shape;1094;p13"/>
          <p:cNvSpPr txBox="1"/>
          <p:nvPr/>
        </p:nvSpPr>
        <p:spPr>
          <a:xfrm>
            <a:off x="7129230" y="2896497"/>
            <a:ext cx="1485900" cy="436956"/>
          </a:xfrm>
          <a:prstGeom prst="rect">
            <a:avLst/>
          </a:prstGeom>
          <a:noFill/>
          <a:ln>
            <a:noFill/>
          </a:ln>
        </p:spPr>
        <p:txBody>
          <a:bodyPr spcFirstLastPara="1" wrap="square" lIns="91425" tIns="45700" rIns="91425" bIns="45700" anchor="ctr" anchorCtr="0">
            <a:noAutofit/>
          </a:bodyPr>
          <a:lstStyle/>
          <a:p>
            <a:pPr lvl="0" algn="ctr">
              <a:lnSpc>
                <a:spcPct val="115000"/>
              </a:lnSpc>
              <a:buClr>
                <a:schemeClr val="tx2"/>
              </a:buClr>
              <a:buSzPct val="100000"/>
            </a:pPr>
            <a:r>
              <a:rPr lang="fr-FR" sz="1200" b="1" dirty="0">
                <a:solidFill>
                  <a:srgbClr val="4A7491"/>
                </a:solidFill>
              </a:rPr>
              <a:t>Les prestataires de services d'</a:t>
            </a:r>
            <a:r>
              <a:rPr lang="fr-FR" sz="1200" b="1" dirty="0" err="1">
                <a:solidFill>
                  <a:srgbClr val="4A7491"/>
                </a:solidFill>
              </a:rPr>
              <a:t>iSC</a:t>
            </a:r>
            <a:r>
              <a:rPr lang="fr-FR" sz="1200" b="1" dirty="0">
                <a:solidFill>
                  <a:srgbClr val="4A7491"/>
                </a:solidFill>
              </a:rPr>
              <a:t> du secteur privé</a:t>
            </a:r>
            <a:endParaRPr sz="1200" b="1" i="0" u="none" strike="noStrike" cap="none" dirty="0">
              <a:solidFill>
                <a:srgbClr val="4A7491"/>
              </a:solidFill>
              <a:sym typeface="Arial"/>
            </a:endParaRPr>
          </a:p>
        </p:txBody>
      </p:sp>
    </p:spTree>
    <p:extLst>
      <p:ext uri="{BB962C8B-B14F-4D97-AF65-F5344CB8AC3E}">
        <p14:creationId xmlns:p14="http://schemas.microsoft.com/office/powerpoint/2010/main" val="332229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15;p76">
            <a:extLst>
              <a:ext uri="{FF2B5EF4-FFF2-40B4-BE49-F238E27FC236}">
                <a16:creationId xmlns:a16="http://schemas.microsoft.com/office/drawing/2014/main" id="{D4D5FD7E-408A-4BED-A4BF-ACE05F2F530B}"/>
              </a:ext>
            </a:extLst>
          </p:cNvPr>
          <p:cNvSpPr txBox="1">
            <a:spLocks/>
          </p:cNvSpPr>
          <p:nvPr/>
        </p:nvSpPr>
        <p:spPr>
          <a:xfrm>
            <a:off x="311700" y="326089"/>
            <a:ext cx="88323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fr-FR" sz="2400" dirty="0">
                <a:solidFill>
                  <a:srgbClr val="FFFFFF"/>
                </a:solidFill>
              </a:rPr>
              <a:t>Quels changements verrons-nous et comment les progrès seront-ils mesurés </a:t>
            </a:r>
            <a:r>
              <a:rPr lang="en-US" sz="2400" dirty="0">
                <a:solidFill>
                  <a:srgbClr val="FFFFFF"/>
                </a:solidFill>
              </a:rPr>
              <a:t>?</a:t>
            </a:r>
          </a:p>
        </p:txBody>
      </p:sp>
      <p:grpSp>
        <p:nvGrpSpPr>
          <p:cNvPr id="33" name="Group 32">
            <a:extLst>
              <a:ext uri="{FF2B5EF4-FFF2-40B4-BE49-F238E27FC236}">
                <a16:creationId xmlns:a16="http://schemas.microsoft.com/office/drawing/2014/main" id="{A7DE9674-3AFA-430A-8888-F865BABDC543}"/>
              </a:ext>
            </a:extLst>
          </p:cNvPr>
          <p:cNvGrpSpPr/>
          <p:nvPr/>
        </p:nvGrpSpPr>
        <p:grpSpPr>
          <a:xfrm>
            <a:off x="407238" y="1485556"/>
            <a:ext cx="8610600" cy="4013597"/>
            <a:chOff x="137160" y="1782802"/>
            <a:chExt cx="8610600" cy="4013597"/>
          </a:xfrm>
        </p:grpSpPr>
        <p:grpSp>
          <p:nvGrpSpPr>
            <p:cNvPr id="31" name="Group 30">
              <a:extLst>
                <a:ext uri="{FF2B5EF4-FFF2-40B4-BE49-F238E27FC236}">
                  <a16:creationId xmlns:a16="http://schemas.microsoft.com/office/drawing/2014/main" id="{21DCD881-FA4D-485B-B40A-F81A55967AB6}"/>
                </a:ext>
              </a:extLst>
            </p:cNvPr>
            <p:cNvGrpSpPr/>
            <p:nvPr/>
          </p:nvGrpSpPr>
          <p:grpSpPr>
            <a:xfrm>
              <a:off x="137160" y="1782802"/>
              <a:ext cx="8610600" cy="4013597"/>
              <a:chOff x="624840" y="1310362"/>
              <a:chExt cx="8610600" cy="4013597"/>
            </a:xfrm>
          </p:grpSpPr>
          <p:grpSp>
            <p:nvGrpSpPr>
              <p:cNvPr id="20" name="Group 19">
                <a:extLst>
                  <a:ext uri="{FF2B5EF4-FFF2-40B4-BE49-F238E27FC236}">
                    <a16:creationId xmlns:a16="http://schemas.microsoft.com/office/drawing/2014/main" id="{47045788-72FA-421A-9876-ACB3D6F1BE65}"/>
                  </a:ext>
                </a:extLst>
              </p:cNvPr>
              <p:cNvGrpSpPr/>
              <p:nvPr/>
            </p:nvGrpSpPr>
            <p:grpSpPr>
              <a:xfrm>
                <a:off x="624840" y="1310362"/>
                <a:ext cx="8610600" cy="4013597"/>
                <a:chOff x="624840" y="1310362"/>
                <a:chExt cx="8610600" cy="4013597"/>
              </a:xfrm>
            </p:grpSpPr>
            <p:sp>
              <p:nvSpPr>
                <p:cNvPr id="21" name="Straight Connector 20">
                  <a:extLst>
                    <a:ext uri="{FF2B5EF4-FFF2-40B4-BE49-F238E27FC236}">
                      <a16:creationId xmlns:a16="http://schemas.microsoft.com/office/drawing/2014/main" id="{59BF1796-B20E-4639-AFD7-89EEC3882C17}"/>
                    </a:ext>
                  </a:extLst>
                </p:cNvPr>
                <p:cNvSpPr/>
                <p:nvPr/>
              </p:nvSpPr>
              <p:spPr>
                <a:xfrm>
                  <a:off x="624840" y="1310362"/>
                  <a:ext cx="8610600" cy="22794"/>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F0023592-8C9C-4FB8-AFF7-B9C971ED3DD6}"/>
                    </a:ext>
                  </a:extLst>
                </p:cNvPr>
                <p:cNvSpPr/>
                <p:nvPr/>
              </p:nvSpPr>
              <p:spPr>
                <a:xfrm>
                  <a:off x="624840" y="1310362"/>
                  <a:ext cx="1833042" cy="942339"/>
                </a:xfrm>
                <a:custGeom>
                  <a:avLst/>
                  <a:gdLst>
                    <a:gd name="connsiteX0" fmla="*/ 0 w 2819622"/>
                    <a:gd name="connsiteY0" fmla="*/ 0 h 942339"/>
                    <a:gd name="connsiteX1" fmla="*/ 2819622 w 2819622"/>
                    <a:gd name="connsiteY1" fmla="*/ 0 h 942339"/>
                    <a:gd name="connsiteX2" fmla="*/ 2819622 w 2819622"/>
                    <a:gd name="connsiteY2" fmla="*/ 942339 h 942339"/>
                    <a:gd name="connsiteX3" fmla="*/ 0 w 2819622"/>
                    <a:gd name="connsiteY3" fmla="*/ 942339 h 942339"/>
                    <a:gd name="connsiteX4" fmla="*/ 0 w 2819622"/>
                    <a:gd name="connsiteY4" fmla="*/ 0 h 94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622" h="942339">
                      <a:moveTo>
                        <a:pt x="0" y="0"/>
                      </a:moveTo>
                      <a:lnTo>
                        <a:pt x="2819622" y="0"/>
                      </a:lnTo>
                      <a:lnTo>
                        <a:pt x="2819622" y="942339"/>
                      </a:lnTo>
                      <a:lnTo>
                        <a:pt x="0" y="942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buSzPts val="800"/>
                  </a:pPr>
                  <a:r>
                    <a:rPr lang="fr-FR" sz="1100" b="1" kern="1200" dirty="0">
                      <a:solidFill>
                        <a:schemeClr val="tx1"/>
                      </a:solidFill>
                      <a:ea typeface="Arial"/>
                      <a:cs typeface="Arial"/>
                    </a:rPr>
                    <a:t>Une plus grande disponibilité </a:t>
                  </a:r>
                  <a:r>
                    <a:rPr lang="fr-FR" sz="1100" kern="1200" dirty="0">
                      <a:solidFill>
                        <a:schemeClr val="tx1"/>
                      </a:solidFill>
                      <a:ea typeface="Arial"/>
                      <a:cs typeface="Arial"/>
                    </a:rPr>
                    <a:t>des vaccins vitaux là où et au moment où l’on en a besoin</a:t>
                  </a:r>
                  <a:r>
                    <a:rPr kumimoji="0" lang="en-US" sz="1100" i="0" u="none" strike="noStrike" kern="1200" cap="none" spc="0" normalizeH="0" baseline="0" noProof="0" dirty="0">
                      <a:ln>
                        <a:noFill/>
                      </a:ln>
                      <a:solidFill>
                        <a:schemeClr val="tx1"/>
                      </a:solidFill>
                      <a:effectLst/>
                      <a:uLnTx/>
                      <a:uFillTx/>
                      <a:latin typeface="Arial"/>
                      <a:ea typeface="Arial"/>
                      <a:cs typeface="Arial"/>
                      <a:sym typeface="Arial"/>
                    </a:rPr>
                    <a:t>.</a:t>
                  </a:r>
                  <a:endParaRPr lang="en-US" sz="1100" kern="1200" dirty="0">
                    <a:solidFill>
                      <a:schemeClr val="tx1"/>
                    </a:solidFill>
                  </a:endParaRPr>
                </a:p>
              </p:txBody>
            </p:sp>
            <p:sp>
              <p:nvSpPr>
                <p:cNvPr id="23" name="Freeform: Shape 22">
                  <a:extLst>
                    <a:ext uri="{FF2B5EF4-FFF2-40B4-BE49-F238E27FC236}">
                      <a16:creationId xmlns:a16="http://schemas.microsoft.com/office/drawing/2014/main" id="{A45D880C-D29C-4345-95C4-53946903CBBC}"/>
                    </a:ext>
                  </a:extLst>
                </p:cNvPr>
                <p:cNvSpPr/>
                <p:nvPr/>
              </p:nvSpPr>
              <p:spPr>
                <a:xfrm>
                  <a:off x="2559359" y="1332363"/>
                  <a:ext cx="4656776" cy="1845468"/>
                </a:xfrm>
                <a:custGeom>
                  <a:avLst/>
                  <a:gdLst>
                    <a:gd name="connsiteX0" fmla="*/ 0 w 4656776"/>
                    <a:gd name="connsiteY0" fmla="*/ 0 h 1845468"/>
                    <a:gd name="connsiteX1" fmla="*/ 4656776 w 4656776"/>
                    <a:gd name="connsiteY1" fmla="*/ 0 h 1845468"/>
                    <a:gd name="connsiteX2" fmla="*/ 4656776 w 4656776"/>
                    <a:gd name="connsiteY2" fmla="*/ 1845468 h 1845468"/>
                    <a:gd name="connsiteX3" fmla="*/ 0 w 4656776"/>
                    <a:gd name="connsiteY3" fmla="*/ 1845468 h 1845468"/>
                    <a:gd name="connsiteX4" fmla="*/ 0 w 4656776"/>
                    <a:gd name="connsiteY4" fmla="*/ 0 h 184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1845468">
                      <a:moveTo>
                        <a:pt x="0" y="0"/>
                      </a:moveTo>
                      <a:lnTo>
                        <a:pt x="4656776" y="0"/>
                      </a:lnTo>
                      <a:lnTo>
                        <a:pt x="4656776" y="1845468"/>
                      </a:lnTo>
                      <a:lnTo>
                        <a:pt x="0" y="1845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defTabSz="400050">
                    <a:lnSpc>
                      <a:spcPct val="90000"/>
                    </a:lnSpc>
                    <a:spcBef>
                      <a:spcPct val="0"/>
                    </a:spcBef>
                    <a:spcAft>
                      <a:spcPct val="35000"/>
                    </a:spcAft>
                    <a:buSzPts val="700"/>
                  </a:pPr>
                  <a:r>
                    <a:rPr lang="fr-FR" sz="800" b="1" kern="1200" dirty="0">
                      <a:solidFill>
                        <a:schemeClr val="tx1"/>
                      </a:solidFill>
                      <a:latin typeface="+mj-lt"/>
                      <a:ea typeface="Arial"/>
                      <a:cs typeface="Arial"/>
                    </a:rPr>
                    <a:t>Disponibilité du stock complet</a:t>
                  </a:r>
                  <a:r>
                    <a:rPr kumimoji="0" lang="en" sz="800" b="1" i="0" u="none" strike="noStrike" kern="1200" cap="none" spc="0" normalizeH="0" baseline="0" noProof="0" dirty="0">
                      <a:ln>
                        <a:noFill/>
                      </a:ln>
                      <a:solidFill>
                        <a:schemeClr val="tx1"/>
                      </a:solidFill>
                      <a:effectLst/>
                      <a:uLnTx/>
                      <a:uFillTx/>
                      <a:latin typeface="+mj-lt"/>
                      <a:ea typeface="Arial"/>
                      <a:cs typeface="Arial"/>
                      <a:sym typeface="Arial"/>
                    </a:rPr>
                    <a:t> </a:t>
                  </a:r>
                </a:p>
                <a:p>
                  <a:pPr lvl="0" defTabSz="400050">
                    <a:lnSpc>
                      <a:spcPct val="90000"/>
                    </a:lnSpc>
                    <a:spcBef>
                      <a:spcPct val="0"/>
                    </a:spcBef>
                    <a:spcAft>
                      <a:spcPct val="35000"/>
                    </a:spcAft>
                    <a:buSzPts val="700"/>
                  </a:pPr>
                  <a:r>
                    <a:rPr lang="fr-FR" sz="800" i="1" kern="1200" dirty="0">
                      <a:solidFill>
                        <a:schemeClr val="tx1"/>
                      </a:solidFill>
                      <a:latin typeface="+mj-lt"/>
                      <a:ea typeface="Arial"/>
                      <a:cs typeface="Arial"/>
                    </a:rPr>
                    <a:t>La moyenne de tous les pays ayant fait un compte rendu du pourcentage de districts qui n'ont signalé aucune rupture de stock (avec une disponibilité totale des stocks) pendant toute l'année pour le </a:t>
                  </a:r>
                  <a:r>
                    <a:rPr lang="fr-FR" sz="800" i="1" kern="1200" dirty="0" err="1">
                      <a:solidFill>
                        <a:schemeClr val="tx1"/>
                      </a:solidFill>
                      <a:latin typeface="+mj-lt"/>
                      <a:ea typeface="Arial"/>
                      <a:cs typeface="Arial"/>
                    </a:rPr>
                    <a:t>DTPcv</a:t>
                  </a:r>
                  <a:r>
                    <a:rPr lang="fr-FR" sz="800" i="1" kern="1200" dirty="0">
                      <a:solidFill>
                        <a:schemeClr val="tx1"/>
                      </a:solidFill>
                      <a:latin typeface="+mj-lt"/>
                      <a:ea typeface="Arial"/>
                      <a:cs typeface="Arial"/>
                    </a:rPr>
                    <a:t> et le MCV</a:t>
                  </a:r>
                  <a:r>
                    <a:rPr kumimoji="0" lang="en-US" sz="800" b="0" i="1" u="none" strike="noStrike" kern="1200" cap="none" spc="0" normalizeH="0" baseline="0" noProof="0" dirty="0">
                      <a:ln>
                        <a:noFill/>
                      </a:ln>
                      <a:solidFill>
                        <a:schemeClr val="tx1"/>
                      </a:solidFill>
                      <a:effectLst/>
                      <a:uLnTx/>
                      <a:uFillTx/>
                      <a:latin typeface="+mj-lt"/>
                      <a:ea typeface="Arial"/>
                      <a:cs typeface="Arial"/>
                      <a:sym typeface="Arial"/>
                    </a:rPr>
                    <a:t>. </a:t>
                  </a:r>
                  <a:endParaRPr lang="en-US" sz="800" kern="1200" dirty="0">
                    <a:solidFill>
                      <a:schemeClr val="tx1"/>
                    </a:solidFill>
                    <a:latin typeface="+mj-lt"/>
                  </a:endParaRPr>
                </a:p>
              </p:txBody>
            </p:sp>
            <p:sp>
              <p:nvSpPr>
                <p:cNvPr id="24" name="Straight Connector 23">
                  <a:extLst>
                    <a:ext uri="{FF2B5EF4-FFF2-40B4-BE49-F238E27FC236}">
                      <a16:creationId xmlns:a16="http://schemas.microsoft.com/office/drawing/2014/main" id="{4925B002-9815-4041-954F-5AF5C4616C69}"/>
                    </a:ext>
                  </a:extLst>
                </p:cNvPr>
                <p:cNvSpPr/>
                <p:nvPr/>
              </p:nvSpPr>
              <p:spPr>
                <a:xfrm>
                  <a:off x="2491273" y="4787234"/>
                  <a:ext cx="484632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Straight Connector 24">
                  <a:extLst>
                    <a:ext uri="{FF2B5EF4-FFF2-40B4-BE49-F238E27FC236}">
                      <a16:creationId xmlns:a16="http://schemas.microsoft.com/office/drawing/2014/main" id="{31AB0DB8-F3E0-456B-B778-78FFC9400E36}"/>
                    </a:ext>
                  </a:extLst>
                </p:cNvPr>
                <p:cNvSpPr/>
                <p:nvPr/>
              </p:nvSpPr>
              <p:spPr>
                <a:xfrm>
                  <a:off x="624840" y="2495552"/>
                  <a:ext cx="8610600" cy="16479"/>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23BE84D6-5E76-4E7B-B135-9C80C5351414}"/>
                    </a:ext>
                  </a:extLst>
                </p:cNvPr>
                <p:cNvSpPr/>
                <p:nvPr/>
              </p:nvSpPr>
              <p:spPr>
                <a:xfrm>
                  <a:off x="624840" y="2493013"/>
                  <a:ext cx="1810168" cy="2032000"/>
                </a:xfrm>
                <a:custGeom>
                  <a:avLst/>
                  <a:gdLst>
                    <a:gd name="connsiteX0" fmla="*/ 0 w 2827108"/>
                    <a:gd name="connsiteY0" fmla="*/ 0 h 2032000"/>
                    <a:gd name="connsiteX1" fmla="*/ 2827108 w 2827108"/>
                    <a:gd name="connsiteY1" fmla="*/ 0 h 2032000"/>
                    <a:gd name="connsiteX2" fmla="*/ 2827108 w 2827108"/>
                    <a:gd name="connsiteY2" fmla="*/ 2032000 h 2032000"/>
                    <a:gd name="connsiteX3" fmla="*/ 0 w 2827108"/>
                    <a:gd name="connsiteY3" fmla="*/ 2032000 h 2032000"/>
                    <a:gd name="connsiteX4" fmla="*/ 0 w 2827108"/>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108" h="2032000">
                      <a:moveTo>
                        <a:pt x="0" y="0"/>
                      </a:moveTo>
                      <a:lnTo>
                        <a:pt x="2827108" y="0"/>
                      </a:lnTo>
                      <a:lnTo>
                        <a:pt x="2827108" y="2032000"/>
                      </a:lnTo>
                      <a:lnTo>
                        <a:pt x="0" y="203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buSzPts val="800"/>
                  </a:pPr>
                  <a:r>
                    <a:rPr lang="fr-FR" sz="1100" b="1" kern="1200" dirty="0">
                      <a:solidFill>
                        <a:schemeClr val="tx1"/>
                      </a:solidFill>
                      <a:ea typeface="Arial"/>
                      <a:cs typeface="Arial"/>
                    </a:rPr>
                    <a:t>Amélioration des performances </a:t>
                  </a:r>
                  <a:r>
                    <a:rPr lang="fr-FR" sz="1100" kern="1200" dirty="0">
                      <a:solidFill>
                        <a:schemeClr val="tx1"/>
                      </a:solidFill>
                      <a:ea typeface="Arial"/>
                      <a:cs typeface="Arial"/>
                    </a:rPr>
                    <a:t>des chaînes d'approvisionnement en vaccins</a:t>
                  </a:r>
                  <a:endParaRPr lang="en-US" sz="1100" kern="1200" dirty="0">
                    <a:solidFill>
                      <a:schemeClr val="tx1"/>
                    </a:solidFill>
                  </a:endParaRPr>
                </a:p>
              </p:txBody>
            </p:sp>
            <p:sp>
              <p:nvSpPr>
                <p:cNvPr id="27" name="Freeform: Shape 26">
                  <a:extLst>
                    <a:ext uri="{FF2B5EF4-FFF2-40B4-BE49-F238E27FC236}">
                      <a16:creationId xmlns:a16="http://schemas.microsoft.com/office/drawing/2014/main" id="{D1E041D4-8D16-4634-BBC7-EACFEEB218E8}"/>
                    </a:ext>
                  </a:extLst>
                </p:cNvPr>
                <p:cNvSpPr/>
                <p:nvPr/>
              </p:nvSpPr>
              <p:spPr>
                <a:xfrm>
                  <a:off x="2548079" y="2514084"/>
                  <a:ext cx="4656776"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defTabSz="400050">
                    <a:lnSpc>
                      <a:spcPct val="90000"/>
                    </a:lnSpc>
                    <a:spcBef>
                      <a:spcPct val="0"/>
                    </a:spcBef>
                    <a:spcAft>
                      <a:spcPct val="35000"/>
                    </a:spcAft>
                    <a:buSzPts val="500"/>
                  </a:pPr>
                  <a:r>
                    <a:rPr lang="fr-FR" sz="800" b="1" kern="1200" dirty="0">
                      <a:solidFill>
                        <a:schemeClr val="tx1"/>
                      </a:solidFill>
                      <a:latin typeface="+mj-lt"/>
                      <a:ea typeface="Arial"/>
                      <a:cs typeface="Arial"/>
                    </a:rPr>
                    <a:t>Scores GEV composites</a:t>
                  </a:r>
                </a:p>
                <a:p>
                  <a:pPr lvl="0" defTabSz="400050">
                    <a:lnSpc>
                      <a:spcPct val="90000"/>
                    </a:lnSpc>
                    <a:spcBef>
                      <a:spcPct val="0"/>
                    </a:spcBef>
                    <a:spcAft>
                      <a:spcPct val="35000"/>
                    </a:spcAft>
                    <a:buSzPts val="500"/>
                  </a:pPr>
                  <a:r>
                    <a:rPr lang="fr-FR" sz="800" i="1" kern="1200" dirty="0">
                      <a:solidFill>
                        <a:schemeClr val="tx1"/>
                      </a:solidFill>
                      <a:latin typeface="+mj-lt"/>
                      <a:ea typeface="Arial"/>
                      <a:cs typeface="Arial"/>
                    </a:rPr>
                    <a:t>Score GEV composite moyen pour tous les pays ayant réalisé une évaluation de la gestion efficace des vaccins (GEV)</a:t>
                  </a:r>
                  <a:r>
                    <a:rPr kumimoji="0" lang="en-US" sz="800" i="1" u="none" strike="noStrike" kern="1200" cap="none" spc="0" normalizeH="0" baseline="0" noProof="0" dirty="0">
                      <a:ln>
                        <a:noFill/>
                      </a:ln>
                      <a:solidFill>
                        <a:schemeClr val="tx1"/>
                      </a:solidFill>
                      <a:effectLst/>
                      <a:uLnTx/>
                      <a:uFillTx/>
                      <a:latin typeface="+mj-lt"/>
                      <a:ea typeface="Arial"/>
                      <a:cs typeface="Arial"/>
                      <a:sym typeface="Arial"/>
                    </a:rPr>
                    <a:t>.</a:t>
                  </a:r>
                  <a:endParaRPr lang="en-US" sz="800" i="1" kern="1200" dirty="0">
                    <a:solidFill>
                      <a:schemeClr val="tx1"/>
                    </a:solidFill>
                    <a:latin typeface="+mj-lt"/>
                  </a:endParaRPr>
                </a:p>
              </p:txBody>
            </p:sp>
            <p:sp>
              <p:nvSpPr>
                <p:cNvPr id="28" name="Straight Connector 27">
                  <a:extLst>
                    <a:ext uri="{FF2B5EF4-FFF2-40B4-BE49-F238E27FC236}">
                      <a16:creationId xmlns:a16="http://schemas.microsoft.com/office/drawing/2014/main" id="{9B2BE799-263A-4494-B126-41DE7CCBCFD8}"/>
                    </a:ext>
                  </a:extLst>
                </p:cNvPr>
                <p:cNvSpPr/>
                <p:nvPr/>
              </p:nvSpPr>
              <p:spPr>
                <a:xfrm>
                  <a:off x="2491273" y="3561498"/>
                  <a:ext cx="4846320" cy="2488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id="{667F1D6D-26FD-41B1-B91A-DD9CBA76BC8D}"/>
                    </a:ext>
                  </a:extLst>
                </p:cNvPr>
                <p:cNvSpPr/>
                <p:nvPr/>
              </p:nvSpPr>
              <p:spPr>
                <a:xfrm>
                  <a:off x="2513665" y="3579295"/>
                  <a:ext cx="4656776"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defTabSz="400050">
                    <a:lnSpc>
                      <a:spcPct val="90000"/>
                    </a:lnSpc>
                    <a:spcBef>
                      <a:spcPct val="0"/>
                    </a:spcBef>
                    <a:spcAft>
                      <a:spcPct val="35000"/>
                    </a:spcAft>
                    <a:buSzPts val="500"/>
                  </a:pPr>
                  <a:r>
                    <a:rPr lang="en-US" sz="800" b="1" kern="1200" dirty="0">
                      <a:solidFill>
                        <a:schemeClr val="tx1"/>
                      </a:solidFill>
                      <a:ea typeface="Arial"/>
                      <a:cs typeface="Arial"/>
                    </a:rPr>
                    <a:t>Scores GEV A.Q.E.</a:t>
                  </a:r>
                  <a:endParaRPr kumimoji="0" lang="en-US" sz="800" b="1" i="0" u="none" strike="noStrike" kern="1200" cap="none" spc="0" normalizeH="0" baseline="0" noProof="0" dirty="0">
                    <a:ln>
                      <a:noFill/>
                    </a:ln>
                    <a:solidFill>
                      <a:schemeClr val="tx1"/>
                    </a:solidFill>
                    <a:effectLst/>
                    <a:uLnTx/>
                    <a:uFillTx/>
                    <a:latin typeface="Arial"/>
                    <a:ea typeface="Arial"/>
                    <a:cs typeface="Arial"/>
                    <a:sym typeface="Arial"/>
                  </a:endParaRPr>
                </a:p>
                <a:p>
                  <a:pPr lvl="0" defTabSz="400050">
                    <a:lnSpc>
                      <a:spcPct val="90000"/>
                    </a:lnSpc>
                    <a:spcBef>
                      <a:spcPct val="0"/>
                    </a:spcBef>
                    <a:spcAft>
                      <a:spcPct val="35000"/>
                    </a:spcAft>
                    <a:buSzPts val="500"/>
                  </a:pPr>
                  <a:r>
                    <a:rPr lang="fr-FR" sz="800" i="1" kern="1200" dirty="0">
                      <a:solidFill>
                        <a:schemeClr val="tx1"/>
                      </a:solidFill>
                    </a:rPr>
                    <a:t>Le pourcentage de pays ayant obtenu un score &gt;=80% dans les catégories A-disponibilité, Q-qualité et E-efficacité de l'indicateur GEV, pour les pays ayant effectué une GEV2</a:t>
                  </a:r>
                  <a:r>
                    <a:rPr lang="en-US" sz="800" i="1" kern="1200" dirty="0">
                      <a:solidFill>
                        <a:schemeClr val="tx1"/>
                      </a:solidFill>
                    </a:rPr>
                    <a:t>.</a:t>
                  </a:r>
                </a:p>
              </p:txBody>
            </p:sp>
            <p:sp>
              <p:nvSpPr>
                <p:cNvPr id="30" name="Straight Connector 29">
                  <a:extLst>
                    <a:ext uri="{FF2B5EF4-FFF2-40B4-BE49-F238E27FC236}">
                      <a16:creationId xmlns:a16="http://schemas.microsoft.com/office/drawing/2014/main" id="{3E7D31FE-6C99-4383-9F37-E8203A156FF6}"/>
                    </a:ext>
                  </a:extLst>
                </p:cNvPr>
                <p:cNvSpPr/>
                <p:nvPr/>
              </p:nvSpPr>
              <p:spPr>
                <a:xfrm>
                  <a:off x="3451948" y="5323959"/>
                  <a:ext cx="474575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graphicFrame>
            <p:nvGraphicFramePr>
              <p:cNvPr id="18" name="Diagram 17">
                <a:extLst>
                  <a:ext uri="{FF2B5EF4-FFF2-40B4-BE49-F238E27FC236}">
                    <a16:creationId xmlns:a16="http://schemas.microsoft.com/office/drawing/2014/main" id="{CD018BDD-81AF-4B56-AED3-810C13B14244}"/>
                  </a:ext>
                </a:extLst>
              </p:cNvPr>
              <p:cNvGraphicFramePr/>
              <p:nvPr>
                <p:extLst>
                  <p:ext uri="{D42A27DB-BD31-4B8C-83A1-F6EECF244321}">
                    <p14:modId xmlns:p14="http://schemas.microsoft.com/office/powerpoint/2010/main" val="1375797114"/>
                  </p:ext>
                </p:extLst>
              </p:nvPr>
            </p:nvGraphicFramePr>
            <p:xfrm>
              <a:off x="2582546" y="1862246"/>
              <a:ext cx="4587874" cy="556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a:extLst>
                  <a:ext uri="{FF2B5EF4-FFF2-40B4-BE49-F238E27FC236}">
                    <a16:creationId xmlns:a16="http://schemas.microsoft.com/office/drawing/2014/main" id="{B854901B-FD40-4659-BEEA-5FCCFADE6563}"/>
                  </a:ext>
                </a:extLst>
              </p:cNvPr>
              <p:cNvGraphicFramePr/>
              <p:nvPr>
                <p:extLst>
                  <p:ext uri="{D42A27DB-BD31-4B8C-83A1-F6EECF244321}">
                    <p14:modId xmlns:p14="http://schemas.microsoft.com/office/powerpoint/2010/main" val="2959704515"/>
                  </p:ext>
                </p:extLst>
              </p:nvPr>
            </p:nvGraphicFramePr>
            <p:xfrm>
              <a:off x="2582546" y="2944949"/>
              <a:ext cx="4587874" cy="5562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aphicFrame>
          <p:nvGraphicFramePr>
            <p:cNvPr id="32" name="Diagram 31">
              <a:extLst>
                <a:ext uri="{FF2B5EF4-FFF2-40B4-BE49-F238E27FC236}">
                  <a16:creationId xmlns:a16="http://schemas.microsoft.com/office/drawing/2014/main" id="{6AC29102-A709-45BD-8E2E-A7910AB88FA2}"/>
                </a:ext>
              </a:extLst>
            </p:cNvPr>
            <p:cNvGraphicFramePr/>
            <p:nvPr>
              <p:extLst>
                <p:ext uri="{D42A27DB-BD31-4B8C-83A1-F6EECF244321}">
                  <p14:modId xmlns:p14="http://schemas.microsoft.com/office/powerpoint/2010/main" val="1801458591"/>
                </p:ext>
              </p:extLst>
            </p:nvPr>
          </p:nvGraphicFramePr>
          <p:xfrm>
            <a:off x="2094866" y="4558582"/>
            <a:ext cx="4587874" cy="5562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34" name="Google Shape;517;p76">
            <a:extLst>
              <a:ext uri="{FF2B5EF4-FFF2-40B4-BE49-F238E27FC236}">
                <a16:creationId xmlns:a16="http://schemas.microsoft.com/office/drawing/2014/main" id="{B90E0981-4EB4-44EF-81DB-0EFF51912410}"/>
              </a:ext>
            </a:extLst>
          </p:cNvPr>
          <p:cNvSpPr txBox="1"/>
          <p:nvPr/>
        </p:nvSpPr>
        <p:spPr>
          <a:xfrm>
            <a:off x="208377" y="1130413"/>
            <a:ext cx="20367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chemeClr val="accent1"/>
                </a:solidFill>
                <a:effectLst/>
                <a:uLnTx/>
                <a:uFillTx/>
                <a:latin typeface="Arial"/>
                <a:ea typeface="Arial"/>
                <a:cs typeface="Arial"/>
                <a:sym typeface="Arial"/>
              </a:rPr>
              <a:t>CHANGEMENT</a:t>
            </a:r>
            <a:endParaRPr kumimoji="0" sz="14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
        <p:nvSpPr>
          <p:cNvPr id="35" name="Google Shape;518;p76">
            <a:extLst>
              <a:ext uri="{FF2B5EF4-FFF2-40B4-BE49-F238E27FC236}">
                <a16:creationId xmlns:a16="http://schemas.microsoft.com/office/drawing/2014/main" id="{487416C0-C5EB-4D91-A279-FAEA4CFED460}"/>
              </a:ext>
            </a:extLst>
          </p:cNvPr>
          <p:cNvSpPr txBox="1"/>
          <p:nvPr/>
        </p:nvSpPr>
        <p:spPr>
          <a:xfrm>
            <a:off x="3649212" y="1130413"/>
            <a:ext cx="20289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rgbClr val="469065"/>
                </a:solidFill>
                <a:effectLst/>
                <a:uLnTx/>
                <a:uFillTx/>
                <a:latin typeface="Arial"/>
                <a:ea typeface="Arial"/>
                <a:cs typeface="Arial"/>
                <a:sym typeface="Arial"/>
              </a:rPr>
              <a:t>MESURE &amp; </a:t>
            </a:r>
            <a:r>
              <a:rPr lang="en" sz="1200" dirty="0">
                <a:solidFill>
                  <a:srgbClr val="469065"/>
                </a:solidFill>
              </a:rPr>
              <a:t>CIBLE</a:t>
            </a:r>
            <a:r>
              <a:rPr kumimoji="0" lang="en" sz="1200" b="0" i="0" u="none" strike="noStrike" kern="0" cap="none" spc="0" normalizeH="0" baseline="0" noProof="0" dirty="0">
                <a:ln>
                  <a:noFill/>
                </a:ln>
                <a:solidFill>
                  <a:srgbClr val="469065"/>
                </a:solidFill>
                <a:effectLst/>
                <a:uLnTx/>
                <a:uFillTx/>
                <a:latin typeface="Arial"/>
                <a:ea typeface="Arial"/>
                <a:cs typeface="Arial"/>
                <a:sym typeface="Arial"/>
              </a:rPr>
              <a: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 name="Google Shape;550;p76">
            <a:extLst>
              <a:ext uri="{FF2B5EF4-FFF2-40B4-BE49-F238E27FC236}">
                <a16:creationId xmlns:a16="http://schemas.microsoft.com/office/drawing/2014/main" id="{AA7107EE-23F6-4A3A-965F-EE802339272F}"/>
              </a:ext>
            </a:extLst>
          </p:cNvPr>
          <p:cNvSpPr/>
          <p:nvPr/>
        </p:nvSpPr>
        <p:spPr>
          <a:xfrm>
            <a:off x="7191905" y="1646549"/>
            <a:ext cx="1821136" cy="893914"/>
          </a:xfrm>
          <a:prstGeom prst="rect">
            <a:avLst/>
          </a:prstGeom>
          <a:solidFill>
            <a:schemeClr val="tx1">
              <a:lumMod val="40000"/>
              <a:lumOff val="60000"/>
            </a:schemeClr>
          </a:solidFill>
          <a:ln>
            <a:noFill/>
          </a:ln>
        </p:spPr>
        <p:txBody>
          <a:bodyPr spcFirstLastPara="1" wrap="square" lIns="91425" tIns="45700" rIns="91425" bIns="45700" anchor="ctr" anchorCtr="0">
            <a:noAutofit/>
          </a:bodyPr>
          <a:lstStyle/>
          <a:p>
            <a:pPr marL="133350" lvl="0" indent="-85725">
              <a:buClr>
                <a:srgbClr val="FFFFFF"/>
              </a:buClr>
              <a:buSzPts val="600"/>
              <a:buFont typeface="Arial"/>
              <a:buChar char="●"/>
              <a:defRPr/>
            </a:pPr>
            <a:r>
              <a:rPr lang="fr-FR" sz="800" dirty="0">
                <a:solidFill>
                  <a:srgbClr val="FFFFFF"/>
                </a:solidFill>
              </a:rPr>
              <a:t>Mesure mensuelle via les données SIGL &amp; le DHIS2 </a:t>
            </a:r>
          </a:p>
          <a:p>
            <a:pPr marL="133350" lvl="0" indent="-85725">
              <a:buClr>
                <a:srgbClr val="FFFFFF"/>
              </a:buClr>
              <a:buSzPts val="600"/>
              <a:buFont typeface="Arial"/>
              <a:buChar char="●"/>
              <a:defRPr/>
            </a:pPr>
            <a:r>
              <a:rPr lang="fr-FR" sz="800" dirty="0">
                <a:solidFill>
                  <a:srgbClr val="FFFFFF"/>
                </a:solidFill>
              </a:rPr>
              <a:t>Révision par l’iSC2 deux fois par an</a:t>
            </a:r>
          </a:p>
          <a:p>
            <a:pPr marL="133350" lvl="0" indent="-85725">
              <a:buClr>
                <a:srgbClr val="FFFFFF"/>
              </a:buClr>
              <a:buSzPts val="600"/>
              <a:buFont typeface="Arial"/>
              <a:buChar char="●"/>
              <a:defRPr/>
            </a:pPr>
            <a:r>
              <a:rPr lang="fr-FR" sz="800" dirty="0">
                <a:solidFill>
                  <a:srgbClr val="FFFFFF"/>
                </a:solidFill>
              </a:rPr>
              <a:t>Contribue aux indicateurs des stratégies IA2030 et </a:t>
            </a:r>
            <a:r>
              <a:rPr lang="fr-FR" sz="800" dirty="0" err="1">
                <a:solidFill>
                  <a:srgbClr val="FFFFFF"/>
                </a:solidFill>
              </a:rPr>
              <a:t>Gavi</a:t>
            </a:r>
            <a:r>
              <a:rPr lang="fr-FR" sz="800" dirty="0">
                <a:solidFill>
                  <a:srgbClr val="FFFFFF"/>
                </a:solidFill>
              </a:rPr>
              <a:t> 5.0.</a:t>
            </a:r>
          </a:p>
          <a:p>
            <a:pPr marL="133350" lvl="0" indent="-85725">
              <a:buClr>
                <a:srgbClr val="FFFFFF"/>
              </a:buClr>
              <a:buSzPts val="600"/>
              <a:buFont typeface="Arial"/>
              <a:buChar char="●"/>
              <a:defRPr/>
            </a:pPr>
            <a:r>
              <a:rPr lang="fr-FR" sz="800" dirty="0">
                <a:solidFill>
                  <a:srgbClr val="FFFFFF"/>
                </a:solidFill>
              </a:rPr>
              <a:t>Rapport de l'UNICEF et l'OMS</a:t>
            </a:r>
            <a:endParaRPr kumimoji="0" sz="800" b="0" i="0" u="none" strike="noStrike" kern="0" cap="none" spc="0" normalizeH="0" baseline="0" noProof="0" dirty="0">
              <a:ln>
                <a:noFill/>
              </a:ln>
              <a:solidFill>
                <a:srgbClr val="FFFFFF"/>
              </a:solidFill>
              <a:effectLst/>
              <a:uLnTx/>
              <a:uFillTx/>
              <a:sym typeface="Arial"/>
            </a:endParaRPr>
          </a:p>
        </p:txBody>
      </p:sp>
      <p:sp>
        <p:nvSpPr>
          <p:cNvPr id="43" name="Google Shape;551;p76">
            <a:extLst>
              <a:ext uri="{FF2B5EF4-FFF2-40B4-BE49-F238E27FC236}">
                <a16:creationId xmlns:a16="http://schemas.microsoft.com/office/drawing/2014/main" id="{32EE1BC1-91CF-4726-B2BD-CCA42B08F62D}"/>
              </a:ext>
            </a:extLst>
          </p:cNvPr>
          <p:cNvSpPr/>
          <p:nvPr/>
        </p:nvSpPr>
        <p:spPr>
          <a:xfrm>
            <a:off x="7229595" y="3487327"/>
            <a:ext cx="1816075" cy="619853"/>
          </a:xfrm>
          <a:prstGeom prst="rect">
            <a:avLst/>
          </a:prstGeom>
          <a:solidFill>
            <a:schemeClr val="tx1">
              <a:lumMod val="40000"/>
              <a:lumOff val="60000"/>
            </a:schemeClr>
          </a:solidFill>
          <a:ln>
            <a:noFill/>
          </a:ln>
        </p:spPr>
        <p:txBody>
          <a:bodyPr spcFirstLastPara="1" wrap="square" lIns="91425" tIns="45700" rIns="91425" bIns="45700" anchor="t" anchorCtr="0">
            <a:noAutofit/>
          </a:bodyPr>
          <a:lstStyle/>
          <a:p>
            <a:pPr marL="133350" lvl="0" indent="-85725">
              <a:buClr>
                <a:srgbClr val="FFFFFF"/>
              </a:buClr>
              <a:buSzPts val="600"/>
              <a:buFont typeface="Arial"/>
              <a:buChar char="●"/>
              <a:defRPr/>
            </a:pPr>
            <a:r>
              <a:rPr lang="fr-FR" sz="850" dirty="0">
                <a:solidFill>
                  <a:srgbClr val="FFFFFF"/>
                </a:solidFill>
              </a:rPr>
              <a:t>Mesure continue </a:t>
            </a:r>
          </a:p>
          <a:p>
            <a:pPr marL="133350" lvl="0" indent="-85725">
              <a:buClr>
                <a:srgbClr val="FFFFFF"/>
              </a:buClr>
              <a:buSzPts val="600"/>
              <a:buFont typeface="Arial"/>
              <a:buChar char="●"/>
              <a:defRPr/>
            </a:pPr>
            <a:r>
              <a:rPr lang="fr-FR" sz="900" dirty="0">
                <a:solidFill>
                  <a:srgbClr val="FFFFFF"/>
                </a:solidFill>
              </a:rPr>
              <a:t>Révision par l’iSC2 deux fois par an </a:t>
            </a:r>
            <a:r>
              <a:rPr lang="fr-FR" sz="850" dirty="0">
                <a:solidFill>
                  <a:srgbClr val="FFFFFF"/>
                </a:solidFill>
              </a:rPr>
              <a:t>et rapport annuel</a:t>
            </a:r>
          </a:p>
          <a:p>
            <a:pPr marL="133350" lvl="0" indent="-85725">
              <a:buClr>
                <a:srgbClr val="FFFFFF"/>
              </a:buClr>
              <a:buSzPts val="600"/>
              <a:buFont typeface="Arial"/>
              <a:buChar char="●"/>
              <a:defRPr/>
            </a:pPr>
            <a:r>
              <a:rPr lang="fr-FR" sz="850" dirty="0">
                <a:solidFill>
                  <a:srgbClr val="FFFFFF"/>
                </a:solidFill>
              </a:rPr>
              <a:t>Rapport de l'OMS</a:t>
            </a:r>
            <a:endParaRPr kumimoji="0" sz="850" b="0" i="0" u="none" strike="noStrike" kern="0" cap="none" spc="0" normalizeH="0" baseline="0" noProof="0" dirty="0">
              <a:ln>
                <a:noFill/>
              </a:ln>
              <a:solidFill>
                <a:srgbClr val="FFFFFF"/>
              </a:solidFill>
              <a:effectLst/>
              <a:uLnTx/>
              <a:uFillTx/>
              <a:latin typeface="Arial"/>
              <a:cs typeface="Arial"/>
              <a:sym typeface="Arial"/>
            </a:endParaRPr>
          </a:p>
        </p:txBody>
      </p:sp>
      <p:sp>
        <p:nvSpPr>
          <p:cNvPr id="44" name="Google Shape;518;p76">
            <a:extLst>
              <a:ext uri="{FF2B5EF4-FFF2-40B4-BE49-F238E27FC236}">
                <a16:creationId xmlns:a16="http://schemas.microsoft.com/office/drawing/2014/main" id="{32096322-3477-4196-A9B6-FD8835B6572B}"/>
              </a:ext>
            </a:extLst>
          </p:cNvPr>
          <p:cNvSpPr txBox="1"/>
          <p:nvPr/>
        </p:nvSpPr>
        <p:spPr>
          <a:xfrm>
            <a:off x="6998533" y="1130413"/>
            <a:ext cx="20289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chemeClr val="tx2">
                    <a:lumMod val="75000"/>
                  </a:schemeClr>
                </a:solidFill>
                <a:effectLst/>
                <a:uLnTx/>
                <a:uFillTx/>
                <a:latin typeface="Arial"/>
                <a:ea typeface="Arial"/>
                <a:cs typeface="Arial"/>
                <a:sym typeface="Arial"/>
              </a:rPr>
              <a:t>M</a:t>
            </a:r>
            <a:r>
              <a:rPr kumimoji="0" lang="fr-FR" sz="1200" b="0" i="0" u="none" strike="noStrike" kern="0" cap="none" spc="0" normalizeH="0" baseline="0" noProof="0" dirty="0">
                <a:ln>
                  <a:noFill/>
                </a:ln>
                <a:solidFill>
                  <a:schemeClr val="tx2">
                    <a:lumMod val="75000"/>
                  </a:schemeClr>
                </a:solidFill>
                <a:effectLst/>
                <a:uLnTx/>
                <a:uFillTx/>
                <a:latin typeface="Arial"/>
                <a:ea typeface="Arial"/>
                <a:cs typeface="Arial"/>
                <a:sym typeface="Arial"/>
              </a:rPr>
              <a:t>É</a:t>
            </a:r>
            <a:r>
              <a:rPr kumimoji="0" lang="en" sz="1200" b="0" i="0" u="none" strike="noStrike" kern="0" cap="none" spc="0" normalizeH="0" baseline="0" noProof="0" dirty="0">
                <a:ln>
                  <a:noFill/>
                </a:ln>
                <a:solidFill>
                  <a:schemeClr val="tx2">
                    <a:lumMod val="75000"/>
                  </a:schemeClr>
                </a:solidFill>
                <a:effectLst/>
                <a:uLnTx/>
                <a:uFillTx/>
                <a:latin typeface="Arial"/>
                <a:ea typeface="Arial"/>
                <a:cs typeface="Arial"/>
                <a:sym typeface="Arial"/>
              </a:rPr>
              <a:t>THODE</a:t>
            </a:r>
            <a:endParaRPr kumimoji="0" sz="1400" b="0" i="0" u="none" strike="noStrike" kern="0" cap="none" spc="0" normalizeH="0" baseline="0" noProof="0" dirty="0">
              <a:ln>
                <a:noFill/>
              </a:ln>
              <a:solidFill>
                <a:schemeClr val="tx2">
                  <a:lumMod val="75000"/>
                </a:schemeClr>
              </a:solidFill>
              <a:effectLst/>
              <a:uLnTx/>
              <a:uFillTx/>
              <a:latin typeface="Arial"/>
              <a:ea typeface="Arial"/>
              <a:cs typeface="Arial"/>
              <a:sym typeface="Arial"/>
            </a:endParaRPr>
          </a:p>
        </p:txBody>
      </p:sp>
      <p:sp>
        <p:nvSpPr>
          <p:cNvPr id="45" name="TextBox 44">
            <a:extLst>
              <a:ext uri="{FF2B5EF4-FFF2-40B4-BE49-F238E27FC236}">
                <a16:creationId xmlns:a16="http://schemas.microsoft.com/office/drawing/2014/main" id="{094F88B2-0F2F-46EA-AA31-63EED9F9B484}"/>
              </a:ext>
            </a:extLst>
          </p:cNvPr>
          <p:cNvSpPr txBox="1"/>
          <p:nvPr/>
        </p:nvSpPr>
        <p:spPr>
          <a:xfrm>
            <a:off x="7088023" y="4788737"/>
            <a:ext cx="1831869" cy="307777"/>
          </a:xfrm>
          <a:prstGeom prst="rect">
            <a:avLst/>
          </a:prstGeom>
          <a:noFill/>
        </p:spPr>
        <p:txBody>
          <a:bodyPr wrap="square" rtlCol="0">
            <a:spAutoFit/>
          </a:bodyPr>
          <a:lstStyle/>
          <a:p>
            <a:r>
              <a:rPr lang="fr-CH" sz="700" i="1" dirty="0"/>
              <a:t>*: </a:t>
            </a:r>
            <a:r>
              <a:rPr lang="fr-FR" sz="700" i="1" dirty="0"/>
              <a:t>sujet à révision après la revue de la stratégie à mi-parcours 2023</a:t>
            </a:r>
            <a:endParaRPr lang="en-US" sz="700" i="1" dirty="0"/>
          </a:p>
        </p:txBody>
      </p:sp>
    </p:spTree>
    <p:extLst>
      <p:ext uri="{BB962C8B-B14F-4D97-AF65-F5344CB8AC3E}">
        <p14:creationId xmlns:p14="http://schemas.microsoft.com/office/powerpoint/2010/main" val="47410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D42DDE-8D4B-49FD-AB76-8ABE25673B43}"/>
              </a:ext>
            </a:extLst>
          </p:cNvPr>
          <p:cNvSpPr/>
          <p:nvPr/>
        </p:nvSpPr>
        <p:spPr>
          <a:xfrm>
            <a:off x="0" y="458392"/>
            <a:ext cx="9144000" cy="4685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515;p76">
            <a:extLst>
              <a:ext uri="{FF2B5EF4-FFF2-40B4-BE49-F238E27FC236}">
                <a16:creationId xmlns:a16="http://schemas.microsoft.com/office/drawing/2014/main" id="{D4D5FD7E-408A-4BED-A4BF-ACE05F2F530B}"/>
              </a:ext>
            </a:extLst>
          </p:cNvPr>
          <p:cNvSpPr txBox="1">
            <a:spLocks/>
          </p:cNvSpPr>
          <p:nvPr/>
        </p:nvSpPr>
        <p:spPr>
          <a:xfrm>
            <a:off x="296388" y="-13638"/>
            <a:ext cx="88323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fr-FR" sz="1800" dirty="0">
                <a:solidFill>
                  <a:srgbClr val="FFFFFF"/>
                </a:solidFill>
              </a:rPr>
              <a:t>Quels changements verrons-nous et comment les progrès seront-ils mesurés </a:t>
            </a:r>
            <a:r>
              <a:rPr lang="en-US" sz="1800" dirty="0">
                <a:solidFill>
                  <a:srgbClr val="FFFFFF"/>
                </a:solidFill>
              </a:rPr>
              <a:t>?</a:t>
            </a:r>
          </a:p>
        </p:txBody>
      </p:sp>
      <p:sp>
        <p:nvSpPr>
          <p:cNvPr id="21" name="Straight Connector 20">
            <a:extLst>
              <a:ext uri="{FF2B5EF4-FFF2-40B4-BE49-F238E27FC236}">
                <a16:creationId xmlns:a16="http://schemas.microsoft.com/office/drawing/2014/main" id="{59BF1796-B20E-4639-AFD7-89EEC3882C17}"/>
              </a:ext>
            </a:extLst>
          </p:cNvPr>
          <p:cNvSpPr/>
          <p:nvPr/>
        </p:nvSpPr>
        <p:spPr>
          <a:xfrm>
            <a:off x="109698" y="759848"/>
            <a:ext cx="8610600" cy="22794"/>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F0023592-8C9C-4FB8-AFF7-B9C971ED3DD6}"/>
              </a:ext>
            </a:extLst>
          </p:cNvPr>
          <p:cNvSpPr/>
          <p:nvPr/>
        </p:nvSpPr>
        <p:spPr>
          <a:xfrm>
            <a:off x="109698" y="759848"/>
            <a:ext cx="1153048" cy="942339"/>
          </a:xfrm>
          <a:custGeom>
            <a:avLst/>
            <a:gdLst>
              <a:gd name="connsiteX0" fmla="*/ 0 w 2819622"/>
              <a:gd name="connsiteY0" fmla="*/ 0 h 942339"/>
              <a:gd name="connsiteX1" fmla="*/ 2819622 w 2819622"/>
              <a:gd name="connsiteY1" fmla="*/ 0 h 942339"/>
              <a:gd name="connsiteX2" fmla="*/ 2819622 w 2819622"/>
              <a:gd name="connsiteY2" fmla="*/ 942339 h 942339"/>
              <a:gd name="connsiteX3" fmla="*/ 0 w 2819622"/>
              <a:gd name="connsiteY3" fmla="*/ 942339 h 942339"/>
              <a:gd name="connsiteX4" fmla="*/ 0 w 2819622"/>
              <a:gd name="connsiteY4" fmla="*/ 0 h 94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622" h="942339">
                <a:moveTo>
                  <a:pt x="0" y="0"/>
                </a:moveTo>
                <a:lnTo>
                  <a:pt x="2819622" y="0"/>
                </a:lnTo>
                <a:lnTo>
                  <a:pt x="2819622" y="942339"/>
                </a:lnTo>
                <a:lnTo>
                  <a:pt x="0" y="942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buSzPts val="800"/>
            </a:pPr>
            <a:r>
              <a:rPr lang="fr-FR" sz="1100" b="1" kern="1200" dirty="0">
                <a:solidFill>
                  <a:schemeClr val="tx1"/>
                </a:solidFill>
                <a:ea typeface="Arial"/>
                <a:cs typeface="Arial"/>
              </a:rPr>
              <a:t>Augmentation des investissements dans les </a:t>
            </a:r>
            <a:r>
              <a:rPr lang="fr-FR" sz="1100" b="1" kern="1200" dirty="0" err="1">
                <a:solidFill>
                  <a:schemeClr val="tx1"/>
                </a:solidFill>
                <a:ea typeface="Arial"/>
                <a:cs typeface="Arial"/>
              </a:rPr>
              <a:t>iSC</a:t>
            </a:r>
            <a:r>
              <a:rPr lang="fr-FR" sz="1100" b="1" kern="1200" dirty="0">
                <a:solidFill>
                  <a:schemeClr val="tx1"/>
                </a:solidFill>
                <a:ea typeface="Arial"/>
                <a:cs typeface="Arial"/>
              </a:rPr>
              <a:t> dans les domaines prioritaires clés</a:t>
            </a:r>
            <a:endParaRPr kumimoji="0" lang="en-US" sz="1100" b="1" i="0" u="none" strike="noStrike" kern="1200" cap="none" spc="0" normalizeH="0" baseline="0" noProof="0" dirty="0">
              <a:ln>
                <a:noFill/>
              </a:ln>
              <a:solidFill>
                <a:schemeClr val="tx1"/>
              </a:solidFill>
              <a:effectLst/>
              <a:uLnTx/>
              <a:uFillTx/>
              <a:latin typeface="Arial"/>
              <a:ea typeface="Arial"/>
              <a:cs typeface="Arial"/>
              <a:sym typeface="Arial"/>
            </a:endParaRPr>
          </a:p>
        </p:txBody>
      </p:sp>
      <p:sp>
        <p:nvSpPr>
          <p:cNvPr id="23" name="Freeform: Shape 22">
            <a:extLst>
              <a:ext uri="{FF2B5EF4-FFF2-40B4-BE49-F238E27FC236}">
                <a16:creationId xmlns:a16="http://schemas.microsoft.com/office/drawing/2014/main" id="{A45D880C-D29C-4345-95C4-53946903CBBC}"/>
              </a:ext>
            </a:extLst>
          </p:cNvPr>
          <p:cNvSpPr/>
          <p:nvPr/>
        </p:nvSpPr>
        <p:spPr>
          <a:xfrm>
            <a:off x="2038585" y="781849"/>
            <a:ext cx="5000675" cy="1845468"/>
          </a:xfrm>
          <a:custGeom>
            <a:avLst/>
            <a:gdLst>
              <a:gd name="connsiteX0" fmla="*/ 0 w 4656776"/>
              <a:gd name="connsiteY0" fmla="*/ 0 h 1845468"/>
              <a:gd name="connsiteX1" fmla="*/ 4656776 w 4656776"/>
              <a:gd name="connsiteY1" fmla="*/ 0 h 1845468"/>
              <a:gd name="connsiteX2" fmla="*/ 4656776 w 4656776"/>
              <a:gd name="connsiteY2" fmla="*/ 1845468 h 1845468"/>
              <a:gd name="connsiteX3" fmla="*/ 0 w 4656776"/>
              <a:gd name="connsiteY3" fmla="*/ 1845468 h 1845468"/>
              <a:gd name="connsiteX4" fmla="*/ 0 w 4656776"/>
              <a:gd name="connsiteY4" fmla="*/ 0 h 184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1845468">
                <a:moveTo>
                  <a:pt x="0" y="0"/>
                </a:moveTo>
                <a:lnTo>
                  <a:pt x="4656776" y="0"/>
                </a:lnTo>
                <a:lnTo>
                  <a:pt x="4656776" y="1845468"/>
                </a:lnTo>
                <a:lnTo>
                  <a:pt x="0" y="1845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a:lnSpc>
                <a:spcPct val="115000"/>
              </a:lnSpc>
              <a:buSzPts val="800"/>
              <a:defRPr/>
            </a:pPr>
            <a:r>
              <a:rPr lang="fr-FR" sz="700" b="1" dirty="0">
                <a:solidFill>
                  <a:srgbClr val="0A64AD"/>
                </a:solidFill>
                <a:cs typeface="Arial"/>
              </a:rPr>
              <a:t>Optimisation et segmentation du système</a:t>
            </a:r>
          </a:p>
          <a:p>
            <a:pPr lvl="0">
              <a:lnSpc>
                <a:spcPct val="115000"/>
              </a:lnSpc>
              <a:buSzPts val="800"/>
              <a:defRPr/>
            </a:pPr>
            <a:r>
              <a:rPr lang="fr-FR" sz="650" i="1" dirty="0">
                <a:solidFill>
                  <a:srgbClr val="0A64AD"/>
                </a:solidFill>
                <a:cs typeface="Arial"/>
              </a:rPr>
              <a:t>Le nombre de pays prioritaires qui ont effectué une évaluation de la conception du système et adopté des recommandations, notamment pour la dernière kilomètre de la livraison, à savoir les feuilles de route pour le renforcement de la chaîne nationale d'approvisionnement</a:t>
            </a:r>
            <a:endParaRPr kumimoji="0" lang="en-US" sz="650" i="1" u="none" strike="noStrike" kern="1200" cap="none" spc="0" normalizeH="0" baseline="0" noProof="0" dirty="0">
              <a:ln>
                <a:noFill/>
              </a:ln>
              <a:solidFill>
                <a:schemeClr val="tx1"/>
              </a:solidFill>
              <a:effectLst/>
              <a:uLnTx/>
              <a:uFillTx/>
              <a:latin typeface="Arial"/>
              <a:ea typeface="Arial"/>
              <a:cs typeface="Arial"/>
              <a:sym typeface="Arial"/>
            </a:endParaRPr>
          </a:p>
        </p:txBody>
      </p:sp>
      <p:sp>
        <p:nvSpPr>
          <p:cNvPr id="24" name="Straight Connector 23">
            <a:extLst>
              <a:ext uri="{FF2B5EF4-FFF2-40B4-BE49-F238E27FC236}">
                <a16:creationId xmlns:a16="http://schemas.microsoft.com/office/drawing/2014/main" id="{4925B002-9815-4041-954F-5AF5C4616C69}"/>
              </a:ext>
            </a:extLst>
          </p:cNvPr>
          <p:cNvSpPr/>
          <p:nvPr/>
        </p:nvSpPr>
        <p:spPr>
          <a:xfrm>
            <a:off x="2037450" y="3063710"/>
            <a:ext cx="484632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D1E041D4-8D16-4634-BBC7-EACFEEB218E8}"/>
              </a:ext>
            </a:extLst>
          </p:cNvPr>
          <p:cNvSpPr/>
          <p:nvPr/>
        </p:nvSpPr>
        <p:spPr>
          <a:xfrm>
            <a:off x="2038585" y="1625423"/>
            <a:ext cx="4817898"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defTabSz="400050">
              <a:lnSpc>
                <a:spcPct val="90000"/>
              </a:lnSpc>
              <a:spcBef>
                <a:spcPct val="0"/>
              </a:spcBef>
              <a:spcAft>
                <a:spcPct val="35000"/>
              </a:spcAft>
              <a:buSzPts val="500"/>
            </a:pPr>
            <a:r>
              <a:rPr lang="fr-FR" sz="700" b="1" kern="1200" dirty="0">
                <a:solidFill>
                  <a:schemeClr val="tx1"/>
                </a:solidFill>
                <a:latin typeface="+mj-lt"/>
                <a:ea typeface="Arial"/>
                <a:cs typeface="Arial"/>
              </a:rPr>
              <a:t>Intégration et harmonisation intelligentes</a:t>
            </a:r>
          </a:p>
          <a:p>
            <a:pPr lvl="0" defTabSz="400050">
              <a:lnSpc>
                <a:spcPct val="90000"/>
              </a:lnSpc>
              <a:spcBef>
                <a:spcPct val="0"/>
              </a:spcBef>
              <a:spcAft>
                <a:spcPct val="35000"/>
              </a:spcAft>
              <a:buSzPts val="500"/>
            </a:pPr>
            <a:r>
              <a:rPr lang="fr-FR" sz="600" i="1" kern="1200" dirty="0">
                <a:solidFill>
                  <a:schemeClr val="tx1"/>
                </a:solidFill>
                <a:latin typeface="+mj-lt"/>
                <a:ea typeface="Arial"/>
                <a:cs typeface="Arial"/>
              </a:rPr>
              <a:t>Pourcentage de pays disposant d'une stratégie de chaîne d'approvisionnement / d'un plan directeur pour l'intégration de la chaîne d'approvisionnement en vaccins dans la chaîne d'approvisionnement nationale en produits de santé, avec des plans pour atteindre la population zéro-dose</a:t>
            </a:r>
            <a:r>
              <a:rPr kumimoji="0" lang="en-US" sz="600" b="0" i="1" u="none" strike="noStrike" kern="1200" cap="none" spc="0" normalizeH="0" baseline="0" noProof="0" dirty="0">
                <a:ln>
                  <a:noFill/>
                </a:ln>
                <a:solidFill>
                  <a:schemeClr val="tx1"/>
                </a:solidFill>
                <a:effectLst/>
                <a:uLnTx/>
                <a:uFillTx/>
                <a:latin typeface="+mj-lt"/>
                <a:ea typeface="Arial"/>
                <a:cs typeface="Arial"/>
                <a:sym typeface="Arial"/>
              </a:rPr>
              <a:t>.</a:t>
            </a:r>
          </a:p>
        </p:txBody>
      </p:sp>
      <p:sp>
        <p:nvSpPr>
          <p:cNvPr id="28" name="Straight Connector 27">
            <a:extLst>
              <a:ext uri="{FF2B5EF4-FFF2-40B4-BE49-F238E27FC236}">
                <a16:creationId xmlns:a16="http://schemas.microsoft.com/office/drawing/2014/main" id="{9B2BE799-263A-4494-B126-41DE7CCBCFD8}"/>
              </a:ext>
            </a:extLst>
          </p:cNvPr>
          <p:cNvSpPr/>
          <p:nvPr/>
        </p:nvSpPr>
        <p:spPr>
          <a:xfrm>
            <a:off x="2037450" y="2386874"/>
            <a:ext cx="4846320" cy="2488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Freeform: Shape 28">
            <a:extLst>
              <a:ext uri="{FF2B5EF4-FFF2-40B4-BE49-F238E27FC236}">
                <a16:creationId xmlns:a16="http://schemas.microsoft.com/office/drawing/2014/main" id="{667F1D6D-26FD-41B1-B91A-DD9CBA76BC8D}"/>
              </a:ext>
            </a:extLst>
          </p:cNvPr>
          <p:cNvSpPr/>
          <p:nvPr/>
        </p:nvSpPr>
        <p:spPr>
          <a:xfrm>
            <a:off x="2038585" y="3069359"/>
            <a:ext cx="4876658"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a:lnSpc>
                <a:spcPct val="115000"/>
              </a:lnSpc>
              <a:buSzPts val="800"/>
              <a:defRPr/>
            </a:pPr>
            <a:r>
              <a:rPr lang="fr-FR" sz="700" b="1" dirty="0">
                <a:solidFill>
                  <a:srgbClr val="0A64AD"/>
                </a:solidFill>
                <a:cs typeface="Arial"/>
              </a:rPr>
              <a:t>Visibilité des données et utilisation des données</a:t>
            </a:r>
            <a:endParaRPr kumimoji="0" lang="en" sz="700" b="1" i="0" u="none" strike="noStrike" kern="0" cap="none" spc="0" normalizeH="0" baseline="0" noProof="0" dirty="0">
              <a:ln>
                <a:noFill/>
              </a:ln>
              <a:solidFill>
                <a:srgbClr val="0A64AD"/>
              </a:solidFill>
              <a:effectLst/>
              <a:uLnTx/>
              <a:uFillTx/>
              <a:latin typeface="Arial"/>
              <a:cs typeface="Arial"/>
              <a:sym typeface="Arial"/>
            </a:endParaRPr>
          </a:p>
          <a:p>
            <a:pPr lvl="0" defTabSz="400050">
              <a:lnSpc>
                <a:spcPct val="90000"/>
              </a:lnSpc>
              <a:spcBef>
                <a:spcPct val="0"/>
              </a:spcBef>
              <a:spcAft>
                <a:spcPct val="35000"/>
              </a:spcAft>
              <a:buSzPts val="500"/>
            </a:pPr>
            <a:r>
              <a:rPr lang="fr-FR" sz="650" i="1" kern="1200" dirty="0">
                <a:solidFill>
                  <a:schemeClr val="tx1"/>
                </a:solidFill>
              </a:rPr>
              <a:t>Nombre de pays </a:t>
            </a:r>
            <a:r>
              <a:rPr lang="fr-FR" sz="650" i="1" kern="1200" dirty="0" err="1">
                <a:solidFill>
                  <a:schemeClr val="tx1"/>
                </a:solidFill>
              </a:rPr>
              <a:t>Gavi</a:t>
            </a:r>
            <a:r>
              <a:rPr lang="fr-FR" sz="650" i="1" kern="1200" dirty="0">
                <a:solidFill>
                  <a:schemeClr val="tx1"/>
                </a:solidFill>
              </a:rPr>
              <a:t> qui disposent d'une solution </a:t>
            </a:r>
            <a:r>
              <a:rPr lang="fr-FR" sz="650" i="1" kern="1200" dirty="0" err="1">
                <a:solidFill>
                  <a:schemeClr val="tx1"/>
                </a:solidFill>
              </a:rPr>
              <a:t>SIGLv</a:t>
            </a:r>
            <a:r>
              <a:rPr lang="fr-FR" sz="650" i="1" kern="1200" dirty="0">
                <a:solidFill>
                  <a:schemeClr val="tx1"/>
                </a:solidFill>
              </a:rPr>
              <a:t> et de processus pour l'utilisation des données</a:t>
            </a:r>
            <a:endParaRPr lang="en-US" sz="650" i="1" kern="1200" dirty="0">
              <a:solidFill>
                <a:schemeClr val="tx1"/>
              </a:solidFill>
            </a:endParaRPr>
          </a:p>
        </p:txBody>
      </p:sp>
      <p:graphicFrame>
        <p:nvGraphicFramePr>
          <p:cNvPr id="18" name="Diagram 17">
            <a:extLst>
              <a:ext uri="{FF2B5EF4-FFF2-40B4-BE49-F238E27FC236}">
                <a16:creationId xmlns:a16="http://schemas.microsoft.com/office/drawing/2014/main" id="{CD018BDD-81AF-4B56-AED3-810C13B14244}"/>
              </a:ext>
            </a:extLst>
          </p:cNvPr>
          <p:cNvGraphicFramePr/>
          <p:nvPr>
            <p:extLst>
              <p:ext uri="{D42A27DB-BD31-4B8C-83A1-F6EECF244321}">
                <p14:modId xmlns:p14="http://schemas.microsoft.com/office/powerpoint/2010/main" val="141393409"/>
              </p:ext>
            </p:extLst>
          </p:nvPr>
        </p:nvGraphicFramePr>
        <p:xfrm>
          <a:off x="2067404" y="1277863"/>
          <a:ext cx="4587874" cy="29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Google Shape;517;p76">
            <a:extLst>
              <a:ext uri="{FF2B5EF4-FFF2-40B4-BE49-F238E27FC236}">
                <a16:creationId xmlns:a16="http://schemas.microsoft.com/office/drawing/2014/main" id="{B90E0981-4EB4-44EF-81DB-0EFF51912410}"/>
              </a:ext>
            </a:extLst>
          </p:cNvPr>
          <p:cNvSpPr txBox="1"/>
          <p:nvPr/>
        </p:nvSpPr>
        <p:spPr>
          <a:xfrm>
            <a:off x="-378196" y="409241"/>
            <a:ext cx="20367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1200" b="0" i="0" u="none" strike="noStrike" kern="0" cap="none" spc="0" normalizeH="0" baseline="0" noProof="0" dirty="0">
                <a:ln>
                  <a:noFill/>
                </a:ln>
                <a:solidFill>
                  <a:schemeClr val="accent1"/>
                </a:solidFill>
                <a:effectLst/>
                <a:uLnTx/>
                <a:uFillTx/>
                <a:latin typeface="Arial"/>
                <a:ea typeface="Arial"/>
                <a:cs typeface="Arial"/>
                <a:sym typeface="Arial"/>
              </a:rPr>
              <a:t>CHANGEMENT</a:t>
            </a:r>
            <a:endParaRPr kumimoji="0" sz="14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
        <p:nvSpPr>
          <p:cNvPr id="35" name="Google Shape;518;p76">
            <a:extLst>
              <a:ext uri="{FF2B5EF4-FFF2-40B4-BE49-F238E27FC236}">
                <a16:creationId xmlns:a16="http://schemas.microsoft.com/office/drawing/2014/main" id="{487416C0-C5EB-4D91-A279-FAEA4CFED460}"/>
              </a:ext>
            </a:extLst>
          </p:cNvPr>
          <p:cNvSpPr txBox="1"/>
          <p:nvPr/>
        </p:nvSpPr>
        <p:spPr>
          <a:xfrm>
            <a:off x="3663671" y="409241"/>
            <a:ext cx="2028900" cy="369300"/>
          </a:xfrm>
          <a:prstGeom prst="rect">
            <a:avLst/>
          </a:prstGeom>
          <a:noFill/>
          <a:ln>
            <a:noFill/>
          </a:ln>
        </p:spPr>
        <p:txBody>
          <a:bodyPr spcFirstLastPara="1" wrap="square" lIns="91425" tIns="91425" rIns="91425" bIns="91425" anchor="t" anchorCtr="0">
            <a:spAutoFit/>
          </a:bodyPr>
          <a:lstStyle/>
          <a:p>
            <a:pPr lvl="0" algn="ctr">
              <a:buSzPts val="1200"/>
              <a:defRPr/>
            </a:pPr>
            <a:r>
              <a:rPr lang="en" sz="1200" dirty="0">
                <a:solidFill>
                  <a:srgbClr val="469065"/>
                </a:solidFill>
              </a:rPr>
              <a:t>MESURE &amp; CIBLES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 name="Google Shape;551;p76">
            <a:extLst>
              <a:ext uri="{FF2B5EF4-FFF2-40B4-BE49-F238E27FC236}">
                <a16:creationId xmlns:a16="http://schemas.microsoft.com/office/drawing/2014/main" id="{32EE1BC1-91CF-4726-B2BD-CCA42B08F62D}"/>
              </a:ext>
            </a:extLst>
          </p:cNvPr>
          <p:cNvSpPr/>
          <p:nvPr/>
        </p:nvSpPr>
        <p:spPr>
          <a:xfrm>
            <a:off x="7258785" y="4206036"/>
            <a:ext cx="1816075" cy="629687"/>
          </a:xfrm>
          <a:prstGeom prst="rect">
            <a:avLst/>
          </a:prstGeom>
          <a:solidFill>
            <a:schemeClr val="tx1">
              <a:lumMod val="40000"/>
              <a:lumOff val="60000"/>
            </a:schemeClr>
          </a:solidFill>
          <a:ln>
            <a:noFill/>
          </a:ln>
        </p:spPr>
        <p:txBody>
          <a:bodyPr spcFirstLastPara="1" wrap="square" lIns="0" tIns="36000" rIns="36000" bIns="36000" anchor="ctr" anchorCtr="0">
            <a:noAutofit/>
          </a:bodyPr>
          <a:lstStyle/>
          <a:p>
            <a:pPr marL="133350" lvl="0" indent="-85725">
              <a:buClr>
                <a:srgbClr val="FFFFFF"/>
              </a:buClr>
              <a:buSzPts val="600"/>
              <a:buFont typeface="Arial"/>
              <a:buChar char="●"/>
              <a:defRPr/>
            </a:pPr>
            <a:r>
              <a:rPr lang="fr-FR" sz="750" dirty="0">
                <a:solidFill>
                  <a:srgbClr val="FFFFFF"/>
                </a:solidFill>
              </a:rPr>
              <a:t>Mesure continue </a:t>
            </a:r>
          </a:p>
          <a:p>
            <a:pPr marL="133350" lvl="0" indent="-85725">
              <a:buClr>
                <a:srgbClr val="FFFFFF"/>
              </a:buClr>
              <a:buSzPts val="600"/>
              <a:buFont typeface="Arial"/>
              <a:buChar char="●"/>
              <a:defRPr/>
            </a:pPr>
            <a:r>
              <a:rPr lang="fr-FR" sz="750" dirty="0">
                <a:solidFill>
                  <a:srgbClr val="FFFFFF"/>
                </a:solidFill>
              </a:rPr>
              <a:t>Révision par l'iSC2 deux fois par an et rapport annuel</a:t>
            </a:r>
          </a:p>
          <a:p>
            <a:pPr marL="133350" lvl="0" indent="-85725">
              <a:buClr>
                <a:srgbClr val="FFFFFF"/>
              </a:buClr>
              <a:buSzPts val="600"/>
              <a:buFont typeface="Arial"/>
              <a:buChar char="●"/>
              <a:defRPr/>
            </a:pPr>
            <a:r>
              <a:rPr lang="fr-FR" sz="750" dirty="0">
                <a:solidFill>
                  <a:srgbClr val="FFFFFF"/>
                </a:solidFill>
              </a:rPr>
              <a:t>Rapport de l'OMS</a:t>
            </a:r>
          </a:p>
        </p:txBody>
      </p:sp>
      <p:sp>
        <p:nvSpPr>
          <p:cNvPr id="44" name="Google Shape;518;p76">
            <a:extLst>
              <a:ext uri="{FF2B5EF4-FFF2-40B4-BE49-F238E27FC236}">
                <a16:creationId xmlns:a16="http://schemas.microsoft.com/office/drawing/2014/main" id="{32096322-3477-4196-A9B6-FD8835B6572B}"/>
              </a:ext>
            </a:extLst>
          </p:cNvPr>
          <p:cNvSpPr txBox="1"/>
          <p:nvPr/>
        </p:nvSpPr>
        <p:spPr>
          <a:xfrm>
            <a:off x="6991832" y="409241"/>
            <a:ext cx="2028900" cy="369300"/>
          </a:xfrm>
          <a:prstGeom prst="rect">
            <a:avLst/>
          </a:prstGeom>
          <a:noFill/>
          <a:ln>
            <a:noFill/>
          </a:ln>
        </p:spPr>
        <p:txBody>
          <a:bodyPr spcFirstLastPara="1" wrap="square" lIns="91425" tIns="91425" rIns="91425" bIns="91425" anchor="t" anchorCtr="0">
            <a:spAutoFit/>
          </a:bodyPr>
          <a:lstStyle/>
          <a:p>
            <a:pPr lvl="0" algn="ctr">
              <a:buSzPts val="1200"/>
              <a:defRPr/>
            </a:pPr>
            <a:r>
              <a:rPr lang="en" sz="1200" dirty="0">
                <a:solidFill>
                  <a:schemeClr val="tx2">
                    <a:lumMod val="75000"/>
                  </a:schemeClr>
                </a:solidFill>
              </a:rPr>
              <a:t>M</a:t>
            </a:r>
            <a:r>
              <a:rPr lang="fr-FR" sz="1200" dirty="0">
                <a:solidFill>
                  <a:schemeClr val="tx2">
                    <a:lumMod val="75000"/>
                  </a:schemeClr>
                </a:solidFill>
              </a:rPr>
              <a:t>É</a:t>
            </a:r>
            <a:r>
              <a:rPr lang="en" sz="1200" dirty="0">
                <a:solidFill>
                  <a:schemeClr val="tx2">
                    <a:lumMod val="75000"/>
                  </a:schemeClr>
                </a:solidFill>
              </a:rPr>
              <a:t>THODE</a:t>
            </a:r>
            <a:endParaRPr kumimoji="0" sz="1400" b="0" i="0" u="none" strike="noStrike" kern="0" cap="none" spc="0" normalizeH="0" baseline="0" noProof="0" dirty="0">
              <a:ln>
                <a:noFill/>
              </a:ln>
              <a:solidFill>
                <a:schemeClr val="tx2">
                  <a:lumMod val="75000"/>
                </a:schemeClr>
              </a:solidFill>
              <a:effectLst/>
              <a:uLnTx/>
              <a:uFillTx/>
              <a:latin typeface="Arial"/>
              <a:ea typeface="Arial"/>
              <a:cs typeface="Arial"/>
              <a:sym typeface="Arial"/>
            </a:endParaRPr>
          </a:p>
        </p:txBody>
      </p:sp>
      <p:sp>
        <p:nvSpPr>
          <p:cNvPr id="45" name="TextBox 44">
            <a:extLst>
              <a:ext uri="{FF2B5EF4-FFF2-40B4-BE49-F238E27FC236}">
                <a16:creationId xmlns:a16="http://schemas.microsoft.com/office/drawing/2014/main" id="{094F88B2-0F2F-46EA-AA31-63EED9F9B484}"/>
              </a:ext>
            </a:extLst>
          </p:cNvPr>
          <p:cNvSpPr txBox="1"/>
          <p:nvPr/>
        </p:nvSpPr>
        <p:spPr>
          <a:xfrm>
            <a:off x="7398819" y="4891015"/>
            <a:ext cx="1831869" cy="307777"/>
          </a:xfrm>
          <a:prstGeom prst="rect">
            <a:avLst/>
          </a:prstGeom>
          <a:noFill/>
        </p:spPr>
        <p:txBody>
          <a:bodyPr wrap="square" rtlCol="0">
            <a:spAutoFit/>
          </a:bodyPr>
          <a:lstStyle/>
          <a:p>
            <a:r>
              <a:rPr lang="fr-CH" sz="700" i="1" dirty="0"/>
              <a:t>* </a:t>
            </a:r>
            <a:r>
              <a:rPr lang="fr-FR" sz="700" i="1" dirty="0"/>
              <a:t>sujet à révision après la revue de la stratégie à mi-parcours 2023</a:t>
            </a:r>
            <a:endParaRPr lang="en-US" sz="700" i="1" dirty="0"/>
          </a:p>
        </p:txBody>
      </p:sp>
      <p:sp>
        <p:nvSpPr>
          <p:cNvPr id="47" name="Straight Connector 46">
            <a:extLst>
              <a:ext uri="{FF2B5EF4-FFF2-40B4-BE49-F238E27FC236}">
                <a16:creationId xmlns:a16="http://schemas.microsoft.com/office/drawing/2014/main" id="{27C7A971-DB1A-4F47-8132-A65EE70E8AF9}"/>
              </a:ext>
            </a:extLst>
          </p:cNvPr>
          <p:cNvSpPr/>
          <p:nvPr/>
        </p:nvSpPr>
        <p:spPr>
          <a:xfrm>
            <a:off x="2037450" y="1616703"/>
            <a:ext cx="4846320" cy="2488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48" name="Diagram 47">
            <a:extLst>
              <a:ext uri="{FF2B5EF4-FFF2-40B4-BE49-F238E27FC236}">
                <a16:creationId xmlns:a16="http://schemas.microsoft.com/office/drawing/2014/main" id="{57BBF2F7-55E1-4D17-978D-B528C1D32D0F}"/>
              </a:ext>
            </a:extLst>
          </p:cNvPr>
          <p:cNvGraphicFramePr/>
          <p:nvPr>
            <p:extLst>
              <p:ext uri="{D42A27DB-BD31-4B8C-83A1-F6EECF244321}">
                <p14:modId xmlns:p14="http://schemas.microsoft.com/office/powerpoint/2010/main" val="3193003117"/>
              </p:ext>
            </p:extLst>
          </p:nvPr>
        </p:nvGraphicFramePr>
        <p:xfrm>
          <a:off x="2067404" y="2046808"/>
          <a:ext cx="4587874" cy="2956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3419E6C1-B1B1-47C8-AF03-1D3179283515}"/>
              </a:ext>
            </a:extLst>
          </p:cNvPr>
          <p:cNvPicPr>
            <a:picLocks noChangeAspect="1"/>
          </p:cNvPicPr>
          <p:nvPr/>
        </p:nvPicPr>
        <p:blipFill>
          <a:blip r:embed="rId12"/>
          <a:stretch>
            <a:fillRect/>
          </a:stretch>
        </p:blipFill>
        <p:spPr>
          <a:xfrm>
            <a:off x="1374539" y="791005"/>
            <a:ext cx="571500" cy="695325"/>
          </a:xfrm>
          <a:prstGeom prst="rect">
            <a:avLst/>
          </a:prstGeom>
        </p:spPr>
      </p:pic>
      <p:pic>
        <p:nvPicPr>
          <p:cNvPr id="7" name="Picture 6">
            <a:extLst>
              <a:ext uri="{FF2B5EF4-FFF2-40B4-BE49-F238E27FC236}">
                <a16:creationId xmlns:a16="http://schemas.microsoft.com/office/drawing/2014/main" id="{C2DB3076-A8EE-4DE6-AC34-1D41DEA6827F}"/>
              </a:ext>
            </a:extLst>
          </p:cNvPr>
          <p:cNvPicPr>
            <a:picLocks noChangeAspect="1"/>
          </p:cNvPicPr>
          <p:nvPr/>
        </p:nvPicPr>
        <p:blipFill>
          <a:blip r:embed="rId13"/>
          <a:stretch>
            <a:fillRect/>
          </a:stretch>
        </p:blipFill>
        <p:spPr>
          <a:xfrm>
            <a:off x="1378270" y="1795055"/>
            <a:ext cx="504825" cy="409575"/>
          </a:xfrm>
          <a:prstGeom prst="rect">
            <a:avLst/>
          </a:prstGeom>
        </p:spPr>
      </p:pic>
      <p:sp>
        <p:nvSpPr>
          <p:cNvPr id="49" name="Freeform: Shape 48">
            <a:extLst>
              <a:ext uri="{FF2B5EF4-FFF2-40B4-BE49-F238E27FC236}">
                <a16:creationId xmlns:a16="http://schemas.microsoft.com/office/drawing/2014/main" id="{4E66C0FF-F329-4FC6-B1A4-AC41D76DEF24}"/>
              </a:ext>
            </a:extLst>
          </p:cNvPr>
          <p:cNvSpPr/>
          <p:nvPr/>
        </p:nvSpPr>
        <p:spPr>
          <a:xfrm>
            <a:off x="2038585" y="2401781"/>
            <a:ext cx="4843334"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defTabSz="400050">
              <a:lnSpc>
                <a:spcPct val="90000"/>
              </a:lnSpc>
              <a:spcBef>
                <a:spcPct val="0"/>
              </a:spcBef>
              <a:spcAft>
                <a:spcPct val="35000"/>
              </a:spcAft>
              <a:buSzPts val="500"/>
            </a:pPr>
            <a:r>
              <a:rPr lang="en-US" sz="700" b="1" kern="1200" dirty="0">
                <a:solidFill>
                  <a:schemeClr val="tx1"/>
                </a:solidFill>
                <a:latin typeface="+mj-lt"/>
                <a:ea typeface="Arial"/>
                <a:cs typeface="Arial"/>
              </a:rPr>
              <a:t>Infrastructure </a:t>
            </a:r>
            <a:r>
              <a:rPr lang="en-US" sz="700" b="1" kern="1200" dirty="0" err="1">
                <a:solidFill>
                  <a:schemeClr val="tx1"/>
                </a:solidFill>
                <a:latin typeface="+mj-lt"/>
                <a:ea typeface="Arial"/>
                <a:cs typeface="Arial"/>
              </a:rPr>
              <a:t>fondamentale</a:t>
            </a:r>
            <a:endParaRPr kumimoji="0" lang="en-US" sz="700" b="1" i="0" u="none" strike="noStrike" kern="1200" cap="none" spc="0" normalizeH="0" baseline="0" noProof="0" dirty="0">
              <a:ln>
                <a:noFill/>
              </a:ln>
              <a:solidFill>
                <a:schemeClr val="tx1"/>
              </a:solidFill>
              <a:effectLst/>
              <a:uLnTx/>
              <a:uFillTx/>
              <a:latin typeface="+mj-lt"/>
              <a:ea typeface="Arial"/>
              <a:cs typeface="Arial"/>
              <a:sym typeface="Arial"/>
            </a:endParaRPr>
          </a:p>
          <a:p>
            <a:pPr lvl="0" defTabSz="400050">
              <a:lnSpc>
                <a:spcPct val="90000"/>
              </a:lnSpc>
              <a:spcBef>
                <a:spcPct val="0"/>
              </a:spcBef>
              <a:spcAft>
                <a:spcPct val="35000"/>
              </a:spcAft>
              <a:buSzPts val="500"/>
            </a:pPr>
            <a:r>
              <a:rPr lang="fr-FR" sz="650" i="1" kern="1200" dirty="0">
                <a:solidFill>
                  <a:schemeClr val="tx1"/>
                </a:solidFill>
                <a:ea typeface="Arial"/>
                <a:cs typeface="Arial"/>
              </a:rPr>
              <a:t>Nombre de pays </a:t>
            </a:r>
            <a:r>
              <a:rPr lang="fr-FR" sz="650" i="1" kern="1200" dirty="0" err="1">
                <a:solidFill>
                  <a:schemeClr val="tx1"/>
                </a:solidFill>
                <a:ea typeface="Arial"/>
                <a:cs typeface="Arial"/>
              </a:rPr>
              <a:t>Gavi</a:t>
            </a:r>
            <a:r>
              <a:rPr lang="fr-FR" sz="650" i="1" kern="1200" dirty="0">
                <a:solidFill>
                  <a:schemeClr val="tx1"/>
                </a:solidFill>
                <a:ea typeface="Arial"/>
                <a:cs typeface="Arial"/>
              </a:rPr>
              <a:t> qui auront un taux de de 90 % de fonctionnalité* de l'ECF</a:t>
            </a:r>
            <a:endParaRPr kumimoji="0" lang="en-US" sz="650" b="0" i="1" u="none" strike="noStrike" kern="1200" cap="none" spc="0" normalizeH="0" baseline="0" noProof="0" dirty="0">
              <a:ln>
                <a:noFill/>
              </a:ln>
              <a:solidFill>
                <a:schemeClr val="tx1"/>
              </a:solidFill>
              <a:effectLst/>
              <a:uLnTx/>
              <a:uFillTx/>
              <a:latin typeface="Arial"/>
              <a:ea typeface="Arial"/>
              <a:cs typeface="Arial"/>
              <a:sym typeface="Arial"/>
            </a:endParaRPr>
          </a:p>
        </p:txBody>
      </p:sp>
      <p:graphicFrame>
        <p:nvGraphicFramePr>
          <p:cNvPr id="50" name="Diagram 49">
            <a:extLst>
              <a:ext uri="{FF2B5EF4-FFF2-40B4-BE49-F238E27FC236}">
                <a16:creationId xmlns:a16="http://schemas.microsoft.com/office/drawing/2014/main" id="{4D713F5C-EC80-4588-9D66-EEBA81DB484C}"/>
              </a:ext>
            </a:extLst>
          </p:cNvPr>
          <p:cNvGraphicFramePr/>
          <p:nvPr>
            <p:extLst>
              <p:ext uri="{D42A27DB-BD31-4B8C-83A1-F6EECF244321}">
                <p14:modId xmlns:p14="http://schemas.microsoft.com/office/powerpoint/2010/main" val="4274672847"/>
              </p:ext>
            </p:extLst>
          </p:nvPr>
        </p:nvGraphicFramePr>
        <p:xfrm>
          <a:off x="2067404" y="2714826"/>
          <a:ext cx="4587874" cy="29567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1" name="Straight Connector 50">
            <a:extLst>
              <a:ext uri="{FF2B5EF4-FFF2-40B4-BE49-F238E27FC236}">
                <a16:creationId xmlns:a16="http://schemas.microsoft.com/office/drawing/2014/main" id="{AF911D03-B5E4-41BA-9ADA-0A6DA3116A9A}"/>
              </a:ext>
            </a:extLst>
          </p:cNvPr>
          <p:cNvSpPr/>
          <p:nvPr/>
        </p:nvSpPr>
        <p:spPr>
          <a:xfrm>
            <a:off x="2037450" y="3737068"/>
            <a:ext cx="484632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Straight Connector 52">
            <a:extLst>
              <a:ext uri="{FF2B5EF4-FFF2-40B4-BE49-F238E27FC236}">
                <a16:creationId xmlns:a16="http://schemas.microsoft.com/office/drawing/2014/main" id="{AD01BD40-E243-4AA4-A2A9-E744A7F27D4A}"/>
              </a:ext>
            </a:extLst>
          </p:cNvPr>
          <p:cNvSpPr/>
          <p:nvPr/>
        </p:nvSpPr>
        <p:spPr>
          <a:xfrm>
            <a:off x="2037450" y="4507883"/>
            <a:ext cx="484632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9" name="Picture 8">
            <a:extLst>
              <a:ext uri="{FF2B5EF4-FFF2-40B4-BE49-F238E27FC236}">
                <a16:creationId xmlns:a16="http://schemas.microsoft.com/office/drawing/2014/main" id="{56664A65-DC99-4C09-91A3-6B3425A9DE2F}"/>
              </a:ext>
            </a:extLst>
          </p:cNvPr>
          <p:cNvPicPr>
            <a:picLocks noChangeAspect="1"/>
          </p:cNvPicPr>
          <p:nvPr/>
        </p:nvPicPr>
        <p:blipFill>
          <a:blip r:embed="rId19"/>
          <a:stretch>
            <a:fillRect/>
          </a:stretch>
        </p:blipFill>
        <p:spPr>
          <a:xfrm>
            <a:off x="1340170" y="2475841"/>
            <a:ext cx="542926" cy="471723"/>
          </a:xfrm>
          <a:prstGeom prst="rect">
            <a:avLst/>
          </a:prstGeom>
        </p:spPr>
      </p:pic>
      <p:graphicFrame>
        <p:nvGraphicFramePr>
          <p:cNvPr id="54" name="Diagram 53">
            <a:extLst>
              <a:ext uri="{FF2B5EF4-FFF2-40B4-BE49-F238E27FC236}">
                <a16:creationId xmlns:a16="http://schemas.microsoft.com/office/drawing/2014/main" id="{C42D7EC4-DD6F-4F2F-B4D3-EE7081AE5E2A}"/>
              </a:ext>
            </a:extLst>
          </p:cNvPr>
          <p:cNvGraphicFramePr/>
          <p:nvPr>
            <p:extLst>
              <p:ext uri="{D42A27DB-BD31-4B8C-83A1-F6EECF244321}">
                <p14:modId xmlns:p14="http://schemas.microsoft.com/office/powerpoint/2010/main" val="996780923"/>
              </p:ext>
            </p:extLst>
          </p:nvPr>
        </p:nvGraphicFramePr>
        <p:xfrm>
          <a:off x="2078668" y="3380579"/>
          <a:ext cx="4587874" cy="29567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56" name="Freeform: Shape 55">
            <a:extLst>
              <a:ext uri="{FF2B5EF4-FFF2-40B4-BE49-F238E27FC236}">
                <a16:creationId xmlns:a16="http://schemas.microsoft.com/office/drawing/2014/main" id="{6891EB95-2C79-4E92-B77C-F2027500EE48}"/>
              </a:ext>
            </a:extLst>
          </p:cNvPr>
          <p:cNvSpPr/>
          <p:nvPr/>
        </p:nvSpPr>
        <p:spPr>
          <a:xfrm>
            <a:off x="2038585" y="3743380"/>
            <a:ext cx="4876658"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a:lnSpc>
                <a:spcPct val="115000"/>
              </a:lnSpc>
              <a:buSzPts val="800"/>
              <a:defRPr/>
            </a:pPr>
            <a:r>
              <a:rPr lang="fr-FR" sz="700" b="1" dirty="0">
                <a:solidFill>
                  <a:srgbClr val="0A64AD"/>
                </a:solidFill>
                <a:cs typeface="Arial"/>
              </a:rPr>
              <a:t>Renforcement des capacités et professionnalisation</a:t>
            </a:r>
            <a:endParaRPr kumimoji="0" lang="en-US" sz="700" b="1" i="0" u="none" strike="noStrike" kern="0" cap="none" spc="0" normalizeH="0" baseline="0" noProof="0" dirty="0">
              <a:ln>
                <a:noFill/>
              </a:ln>
              <a:solidFill>
                <a:srgbClr val="0A64AD"/>
              </a:solidFill>
              <a:effectLst/>
              <a:uLnTx/>
              <a:uFillTx/>
              <a:latin typeface="Arial"/>
              <a:cs typeface="Arial"/>
              <a:sym typeface="Arial"/>
            </a:endParaRPr>
          </a:p>
          <a:p>
            <a:pPr lvl="0" defTabSz="400050">
              <a:lnSpc>
                <a:spcPct val="90000"/>
              </a:lnSpc>
              <a:spcBef>
                <a:spcPct val="0"/>
              </a:spcBef>
              <a:spcAft>
                <a:spcPct val="35000"/>
              </a:spcAft>
              <a:buSzPts val="500"/>
            </a:pPr>
            <a:r>
              <a:rPr lang="fr-FR" sz="650" i="1" kern="1200" dirty="0">
                <a:solidFill>
                  <a:schemeClr val="tx1"/>
                </a:solidFill>
              </a:rPr>
              <a:t>Pourcentage de pays ayant effectué une évaluation GEV2 qui obtiennent un score supérieur à 80% dans la catégorie C4 : "le recrutement, la formation et les connaissances du personnel répondent aux normes GEV"</a:t>
            </a:r>
            <a:endParaRPr lang="en-US" sz="650" i="1" kern="1200" dirty="0">
              <a:solidFill>
                <a:schemeClr val="tx1"/>
              </a:solidFill>
            </a:endParaRPr>
          </a:p>
        </p:txBody>
      </p:sp>
      <p:graphicFrame>
        <p:nvGraphicFramePr>
          <p:cNvPr id="57" name="Diagram 56">
            <a:extLst>
              <a:ext uri="{FF2B5EF4-FFF2-40B4-BE49-F238E27FC236}">
                <a16:creationId xmlns:a16="http://schemas.microsoft.com/office/drawing/2014/main" id="{5DE9D66F-F05A-4CE3-8B7C-D4F28269F3CD}"/>
              </a:ext>
            </a:extLst>
          </p:cNvPr>
          <p:cNvGraphicFramePr/>
          <p:nvPr>
            <p:extLst>
              <p:ext uri="{D42A27DB-BD31-4B8C-83A1-F6EECF244321}">
                <p14:modId xmlns:p14="http://schemas.microsoft.com/office/powerpoint/2010/main" val="2789699440"/>
              </p:ext>
            </p:extLst>
          </p:nvPr>
        </p:nvGraphicFramePr>
        <p:xfrm>
          <a:off x="2078668" y="4153088"/>
          <a:ext cx="4587874" cy="295671"/>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58" name="Freeform: Shape 57">
            <a:extLst>
              <a:ext uri="{FF2B5EF4-FFF2-40B4-BE49-F238E27FC236}">
                <a16:creationId xmlns:a16="http://schemas.microsoft.com/office/drawing/2014/main" id="{BC5B2744-BBA9-41EB-9C08-313FD2BA61D2}"/>
              </a:ext>
            </a:extLst>
          </p:cNvPr>
          <p:cNvSpPr/>
          <p:nvPr/>
        </p:nvSpPr>
        <p:spPr>
          <a:xfrm>
            <a:off x="2038585" y="4521285"/>
            <a:ext cx="4876658" cy="944562"/>
          </a:xfrm>
          <a:custGeom>
            <a:avLst/>
            <a:gdLst>
              <a:gd name="connsiteX0" fmla="*/ 0 w 4656776"/>
              <a:gd name="connsiteY0" fmla="*/ 0 h 944562"/>
              <a:gd name="connsiteX1" fmla="*/ 4656776 w 4656776"/>
              <a:gd name="connsiteY1" fmla="*/ 0 h 944562"/>
              <a:gd name="connsiteX2" fmla="*/ 4656776 w 4656776"/>
              <a:gd name="connsiteY2" fmla="*/ 944562 h 944562"/>
              <a:gd name="connsiteX3" fmla="*/ 0 w 4656776"/>
              <a:gd name="connsiteY3" fmla="*/ 944562 h 944562"/>
              <a:gd name="connsiteX4" fmla="*/ 0 w 4656776"/>
              <a:gd name="connsiteY4" fmla="*/ 0 h 94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76" h="944562">
                <a:moveTo>
                  <a:pt x="0" y="0"/>
                </a:moveTo>
                <a:lnTo>
                  <a:pt x="4656776" y="0"/>
                </a:lnTo>
                <a:lnTo>
                  <a:pt x="4656776" y="944562"/>
                </a:lnTo>
                <a:lnTo>
                  <a:pt x="0" y="944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a:lnSpc>
                <a:spcPct val="115000"/>
              </a:lnSpc>
              <a:buSzPts val="800"/>
              <a:defRPr/>
            </a:pPr>
            <a:r>
              <a:rPr lang="en-US" sz="700" b="1" dirty="0" err="1">
                <a:solidFill>
                  <a:srgbClr val="0A64AD"/>
                </a:solidFill>
                <a:cs typeface="Arial"/>
              </a:rPr>
              <a:t>Planification</a:t>
            </a:r>
            <a:r>
              <a:rPr lang="en-US" sz="700" b="1" dirty="0">
                <a:solidFill>
                  <a:srgbClr val="0A64AD"/>
                </a:solidFill>
                <a:cs typeface="Arial"/>
              </a:rPr>
              <a:t> </a:t>
            </a:r>
            <a:r>
              <a:rPr lang="en-US" sz="700" b="1" dirty="0" err="1">
                <a:solidFill>
                  <a:srgbClr val="0A64AD"/>
                </a:solidFill>
                <a:cs typeface="Arial"/>
              </a:rPr>
              <a:t>stratégique</a:t>
            </a:r>
            <a:endParaRPr kumimoji="0" lang="en-US" sz="700" b="1" i="0" u="none" strike="noStrike" kern="0" cap="none" spc="0" normalizeH="0" baseline="0" noProof="0" dirty="0">
              <a:ln>
                <a:noFill/>
              </a:ln>
              <a:solidFill>
                <a:srgbClr val="0A64AD"/>
              </a:solidFill>
              <a:effectLst/>
              <a:uLnTx/>
              <a:uFillTx/>
              <a:latin typeface="Arial"/>
              <a:cs typeface="Arial"/>
              <a:sym typeface="Arial"/>
            </a:endParaRPr>
          </a:p>
          <a:p>
            <a:pPr lvl="0" defTabSz="400050">
              <a:lnSpc>
                <a:spcPct val="90000"/>
              </a:lnSpc>
              <a:spcBef>
                <a:spcPct val="0"/>
              </a:spcBef>
              <a:spcAft>
                <a:spcPct val="35000"/>
              </a:spcAft>
              <a:buSzPts val="500"/>
            </a:pPr>
            <a:r>
              <a:rPr lang="fr-FR" sz="600" i="1" kern="1200" dirty="0">
                <a:solidFill>
                  <a:schemeClr val="tx1"/>
                </a:solidFill>
              </a:rPr>
              <a:t>Nombre de pays </a:t>
            </a:r>
            <a:r>
              <a:rPr lang="fr-FR" sz="600" i="1" kern="1200" dirty="0" err="1">
                <a:solidFill>
                  <a:schemeClr val="tx1"/>
                </a:solidFill>
              </a:rPr>
              <a:t>Gavi</a:t>
            </a:r>
            <a:r>
              <a:rPr lang="fr-FR" sz="600" i="1" kern="1200" dirty="0">
                <a:solidFill>
                  <a:schemeClr val="tx1"/>
                </a:solidFill>
              </a:rPr>
              <a:t> qui auront réalisé une GEV2 et qui disposent de </a:t>
            </a:r>
            <a:r>
              <a:rPr lang="fr-FR" sz="600" i="1" kern="1200" dirty="0" err="1">
                <a:solidFill>
                  <a:schemeClr val="tx1"/>
                </a:solidFill>
              </a:rPr>
              <a:t>cIP</a:t>
            </a:r>
            <a:r>
              <a:rPr lang="fr-FR" sz="600" i="1" kern="1200" dirty="0">
                <a:solidFill>
                  <a:schemeClr val="tx1"/>
                </a:solidFill>
              </a:rPr>
              <a:t> – la supervision d'un groupe de travail national sur la logistique (NLWG) opérationnel</a:t>
            </a:r>
            <a:r>
              <a:rPr lang="en-US" sz="600" i="1" kern="1200" dirty="0">
                <a:solidFill>
                  <a:schemeClr val="tx1"/>
                </a:solidFill>
              </a:rPr>
              <a:t>.</a:t>
            </a:r>
          </a:p>
        </p:txBody>
      </p:sp>
      <p:graphicFrame>
        <p:nvGraphicFramePr>
          <p:cNvPr id="59" name="Diagram 58">
            <a:extLst>
              <a:ext uri="{FF2B5EF4-FFF2-40B4-BE49-F238E27FC236}">
                <a16:creationId xmlns:a16="http://schemas.microsoft.com/office/drawing/2014/main" id="{A41EFCAF-F52F-498E-BE31-8071E69C5913}"/>
              </a:ext>
            </a:extLst>
          </p:cNvPr>
          <p:cNvGraphicFramePr/>
          <p:nvPr>
            <p:extLst>
              <p:ext uri="{D42A27DB-BD31-4B8C-83A1-F6EECF244321}">
                <p14:modId xmlns:p14="http://schemas.microsoft.com/office/powerpoint/2010/main" val="3016923184"/>
              </p:ext>
            </p:extLst>
          </p:nvPr>
        </p:nvGraphicFramePr>
        <p:xfrm>
          <a:off x="2072030" y="4847829"/>
          <a:ext cx="4587874" cy="295671"/>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pic>
        <p:nvPicPr>
          <p:cNvPr id="11" name="Picture 10">
            <a:extLst>
              <a:ext uri="{FF2B5EF4-FFF2-40B4-BE49-F238E27FC236}">
                <a16:creationId xmlns:a16="http://schemas.microsoft.com/office/drawing/2014/main" id="{6FAE33A8-9035-4109-B0EC-147CFA677C39}"/>
              </a:ext>
            </a:extLst>
          </p:cNvPr>
          <p:cNvPicPr>
            <a:picLocks noChangeAspect="1"/>
          </p:cNvPicPr>
          <p:nvPr/>
        </p:nvPicPr>
        <p:blipFill>
          <a:blip r:embed="rId35"/>
          <a:stretch>
            <a:fillRect/>
          </a:stretch>
        </p:blipFill>
        <p:spPr>
          <a:xfrm>
            <a:off x="1400034" y="4548878"/>
            <a:ext cx="466725" cy="552450"/>
          </a:xfrm>
          <a:prstGeom prst="rect">
            <a:avLst/>
          </a:prstGeom>
        </p:spPr>
      </p:pic>
      <p:pic>
        <p:nvPicPr>
          <p:cNvPr id="13" name="Picture 12">
            <a:extLst>
              <a:ext uri="{FF2B5EF4-FFF2-40B4-BE49-F238E27FC236}">
                <a16:creationId xmlns:a16="http://schemas.microsoft.com/office/drawing/2014/main" id="{3CDACD20-B106-4D7B-B516-87D1C19CBEAF}"/>
              </a:ext>
            </a:extLst>
          </p:cNvPr>
          <p:cNvPicPr>
            <a:picLocks noChangeAspect="1"/>
          </p:cNvPicPr>
          <p:nvPr/>
        </p:nvPicPr>
        <p:blipFill>
          <a:blip r:embed="rId36"/>
          <a:stretch>
            <a:fillRect/>
          </a:stretch>
        </p:blipFill>
        <p:spPr>
          <a:xfrm>
            <a:off x="1408934" y="3891150"/>
            <a:ext cx="466725" cy="523875"/>
          </a:xfrm>
          <a:prstGeom prst="rect">
            <a:avLst/>
          </a:prstGeom>
        </p:spPr>
      </p:pic>
      <p:pic>
        <p:nvPicPr>
          <p:cNvPr id="15" name="Picture 14">
            <a:extLst>
              <a:ext uri="{FF2B5EF4-FFF2-40B4-BE49-F238E27FC236}">
                <a16:creationId xmlns:a16="http://schemas.microsoft.com/office/drawing/2014/main" id="{EDF97FB1-6A42-443A-9B87-2BF47EAF9BFB}"/>
              </a:ext>
            </a:extLst>
          </p:cNvPr>
          <p:cNvPicPr>
            <a:picLocks noChangeAspect="1"/>
          </p:cNvPicPr>
          <p:nvPr/>
        </p:nvPicPr>
        <p:blipFill>
          <a:blip r:embed="rId37"/>
          <a:stretch>
            <a:fillRect/>
          </a:stretch>
        </p:blipFill>
        <p:spPr>
          <a:xfrm>
            <a:off x="1340277" y="3218799"/>
            <a:ext cx="495300" cy="409575"/>
          </a:xfrm>
          <a:prstGeom prst="rect">
            <a:avLst/>
          </a:prstGeom>
        </p:spPr>
      </p:pic>
      <p:sp>
        <p:nvSpPr>
          <p:cNvPr id="70" name="Google Shape;611;p77">
            <a:extLst>
              <a:ext uri="{FF2B5EF4-FFF2-40B4-BE49-F238E27FC236}">
                <a16:creationId xmlns:a16="http://schemas.microsoft.com/office/drawing/2014/main" id="{2D635918-7EBE-4E86-B37A-F058C161A70D}"/>
              </a:ext>
            </a:extLst>
          </p:cNvPr>
          <p:cNvSpPr txBox="1"/>
          <p:nvPr/>
        </p:nvSpPr>
        <p:spPr>
          <a:xfrm>
            <a:off x="-9233" y="2319581"/>
            <a:ext cx="1387503" cy="1723518"/>
          </a:xfrm>
          <a:prstGeom prst="rect">
            <a:avLst/>
          </a:prstGeom>
          <a:noFill/>
          <a:ln>
            <a:noFill/>
          </a:ln>
        </p:spPr>
        <p:txBody>
          <a:bodyPr spcFirstLastPara="1" wrap="square" lIns="91425" tIns="91425" rIns="91425" bIns="91425" anchor="t" anchorCtr="0">
            <a:spAutoFit/>
          </a:bodyPr>
          <a:lstStyle/>
          <a:p>
            <a:pPr lvl="0">
              <a:buSzPts val="800"/>
              <a:defRPr/>
            </a:pPr>
            <a:r>
              <a:rPr lang="fr-FR" sz="500" i="1" dirty="0"/>
              <a:t>Définition d'un équipement de la chaîne du froid (ECF) fonctionnel : Un équipement de la chaîne du froid opérationnel qui protège l'efficacité du vaccin en maintenant une plage de température de stockage sûre dans des conditions environnementales difficiles, comme défini par les spécifications PQS de l'OMS. L'équipement de la chaîne du froid sera considéré comme fonctionnel, sauf dans les cas suivants : a. L'on a enregistré au niveau du réfrigérateur au moins 5 alarmes de chaleur d'une durée supérieure à 10 heures (plus de +8C), b. L'on a enregistré au niveau du réfrigérateur au moins 1 alarme de gel d'une durée supérieure à 1 heure (moins de -0,5C), c. L'on a enregistré au niveau du réfrigérateur au moins 1 alarme de chaleur d'une durée de 48 heures ou plus (plus de +8C).</a:t>
            </a:r>
            <a:endParaRPr kumimoji="0" lang="en-US" sz="5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Right Brace 16">
            <a:extLst>
              <a:ext uri="{FF2B5EF4-FFF2-40B4-BE49-F238E27FC236}">
                <a16:creationId xmlns:a16="http://schemas.microsoft.com/office/drawing/2014/main" id="{D7D5A1FF-41EB-4C65-B3D8-3EFC22D5BB6F}"/>
              </a:ext>
            </a:extLst>
          </p:cNvPr>
          <p:cNvSpPr/>
          <p:nvPr/>
        </p:nvSpPr>
        <p:spPr>
          <a:xfrm>
            <a:off x="6909611" y="3929481"/>
            <a:ext cx="233422" cy="11645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Google Shape;551;p76">
            <a:extLst>
              <a:ext uri="{FF2B5EF4-FFF2-40B4-BE49-F238E27FC236}">
                <a16:creationId xmlns:a16="http://schemas.microsoft.com/office/drawing/2014/main" id="{C1ACEFF2-343C-47B3-93E0-11BD389BE4EA}"/>
              </a:ext>
            </a:extLst>
          </p:cNvPr>
          <p:cNvSpPr/>
          <p:nvPr/>
        </p:nvSpPr>
        <p:spPr>
          <a:xfrm>
            <a:off x="7258786" y="1321822"/>
            <a:ext cx="1816075" cy="629687"/>
          </a:xfrm>
          <a:prstGeom prst="rect">
            <a:avLst/>
          </a:prstGeom>
          <a:solidFill>
            <a:schemeClr val="tx1">
              <a:lumMod val="40000"/>
              <a:lumOff val="60000"/>
            </a:schemeClr>
          </a:solidFill>
          <a:ln>
            <a:noFill/>
          </a:ln>
        </p:spPr>
        <p:txBody>
          <a:bodyPr spcFirstLastPara="1" wrap="square" lIns="0" tIns="36000" rIns="36000" bIns="36000" anchor="ctr" anchorCtr="0">
            <a:noAutofit/>
          </a:bodyPr>
          <a:lstStyle/>
          <a:p>
            <a:pPr marL="133350" lvl="0" indent="-85725">
              <a:buClr>
                <a:srgbClr val="FFFFFF"/>
              </a:buClr>
              <a:buSzPts val="600"/>
              <a:buFont typeface="Arial"/>
              <a:buChar char="●"/>
              <a:defRPr/>
            </a:pPr>
            <a:r>
              <a:rPr lang="fr-FR" sz="750" dirty="0">
                <a:solidFill>
                  <a:srgbClr val="FFFFFF"/>
                </a:solidFill>
              </a:rPr>
              <a:t>Mesuré de façon continue </a:t>
            </a:r>
          </a:p>
          <a:p>
            <a:pPr marL="133350" lvl="0" indent="-85725">
              <a:buClr>
                <a:srgbClr val="FFFFFF"/>
              </a:buClr>
              <a:buSzPts val="600"/>
              <a:buFont typeface="Arial"/>
              <a:buChar char="●"/>
              <a:defRPr/>
            </a:pPr>
            <a:r>
              <a:rPr lang="fr-FR" sz="750" dirty="0">
                <a:solidFill>
                  <a:srgbClr val="FFFFFF"/>
                </a:solidFill>
              </a:rPr>
              <a:t>Revu par l'iSC2 deux fois par an et rapport annuel</a:t>
            </a:r>
          </a:p>
          <a:p>
            <a:pPr marL="133350" lvl="0" indent="-85725">
              <a:buClr>
                <a:srgbClr val="FFFFFF"/>
              </a:buClr>
              <a:buSzPts val="600"/>
              <a:buFont typeface="Arial"/>
              <a:buChar char="●"/>
              <a:defRPr/>
            </a:pPr>
            <a:r>
              <a:rPr lang="fr-FR" sz="750" dirty="0">
                <a:solidFill>
                  <a:srgbClr val="FFFFFF"/>
                </a:solidFill>
              </a:rPr>
              <a:t>Rapport de l'OMS</a:t>
            </a:r>
          </a:p>
        </p:txBody>
      </p:sp>
      <p:sp>
        <p:nvSpPr>
          <p:cNvPr id="72" name="Right Brace 71">
            <a:extLst>
              <a:ext uri="{FF2B5EF4-FFF2-40B4-BE49-F238E27FC236}">
                <a16:creationId xmlns:a16="http://schemas.microsoft.com/office/drawing/2014/main" id="{287F0001-6DC1-40ED-B0D5-18170CA3CD97}"/>
              </a:ext>
            </a:extLst>
          </p:cNvPr>
          <p:cNvSpPr/>
          <p:nvPr/>
        </p:nvSpPr>
        <p:spPr>
          <a:xfrm>
            <a:off x="6932798" y="1059287"/>
            <a:ext cx="233422" cy="11645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Google Shape;551;p76">
            <a:extLst>
              <a:ext uri="{FF2B5EF4-FFF2-40B4-BE49-F238E27FC236}">
                <a16:creationId xmlns:a16="http://schemas.microsoft.com/office/drawing/2014/main" id="{EA5A3901-84CD-4C85-A020-D3C1D768156C}"/>
              </a:ext>
            </a:extLst>
          </p:cNvPr>
          <p:cNvSpPr/>
          <p:nvPr/>
        </p:nvSpPr>
        <p:spPr>
          <a:xfrm>
            <a:off x="7258786" y="2371302"/>
            <a:ext cx="1816075" cy="669078"/>
          </a:xfrm>
          <a:prstGeom prst="rect">
            <a:avLst/>
          </a:prstGeom>
          <a:solidFill>
            <a:schemeClr val="tx1">
              <a:lumMod val="40000"/>
              <a:lumOff val="60000"/>
            </a:schemeClr>
          </a:solidFill>
          <a:ln>
            <a:noFill/>
          </a:ln>
        </p:spPr>
        <p:txBody>
          <a:bodyPr spcFirstLastPara="1" wrap="square" lIns="0" tIns="36000" rIns="36000" bIns="36000" anchor="ctr" anchorCtr="0">
            <a:noAutofit/>
          </a:bodyPr>
          <a:lstStyle/>
          <a:p>
            <a:pPr marL="133350" lvl="0" indent="-85725">
              <a:buClr>
                <a:srgbClr val="FFFFFF"/>
              </a:buClr>
              <a:buSzPts val="600"/>
              <a:buFont typeface="Arial"/>
              <a:buChar char="●"/>
              <a:defRPr/>
            </a:pPr>
            <a:r>
              <a:rPr lang="fr-FR" sz="750" dirty="0">
                <a:solidFill>
                  <a:srgbClr val="FFFFFF"/>
                </a:solidFill>
              </a:rPr>
              <a:t>Mesure continue </a:t>
            </a:r>
          </a:p>
          <a:p>
            <a:pPr marL="133350" lvl="0" indent="-85725">
              <a:buClr>
                <a:srgbClr val="FFFFFF"/>
              </a:buClr>
              <a:buSzPts val="600"/>
              <a:buFont typeface="Arial"/>
              <a:buChar char="●"/>
              <a:defRPr/>
            </a:pPr>
            <a:r>
              <a:rPr lang="fr-FR" sz="750" dirty="0">
                <a:solidFill>
                  <a:srgbClr val="FFFFFF"/>
                </a:solidFill>
              </a:rPr>
              <a:t>Révision par l'iSC2 deux fois par an et rapport annuel</a:t>
            </a:r>
          </a:p>
          <a:p>
            <a:pPr marL="133350" lvl="0" indent="-85725">
              <a:buClr>
                <a:srgbClr val="FFFFFF"/>
              </a:buClr>
              <a:buSzPts val="600"/>
              <a:buFont typeface="Arial"/>
              <a:buChar char="●"/>
              <a:defRPr/>
            </a:pPr>
            <a:r>
              <a:rPr lang="fr-FR" sz="750" dirty="0">
                <a:solidFill>
                  <a:srgbClr val="FFFFFF"/>
                </a:solidFill>
              </a:rPr>
              <a:t>Rapport de la direction du suivi et de la performance de </a:t>
            </a:r>
            <a:r>
              <a:rPr lang="fr-FR" sz="750" dirty="0" err="1">
                <a:solidFill>
                  <a:srgbClr val="FFFFFF"/>
                </a:solidFill>
              </a:rPr>
              <a:t>Gavi</a:t>
            </a:r>
            <a:r>
              <a:rPr lang="fr-FR" sz="750" dirty="0">
                <a:solidFill>
                  <a:srgbClr val="FFFFFF"/>
                </a:solidFill>
              </a:rPr>
              <a:t> </a:t>
            </a:r>
            <a:r>
              <a:rPr kumimoji="0" lang="en-US" sz="750" b="0" i="0" u="none" strike="noStrike" kern="0" cap="none" spc="0" normalizeH="0" baseline="0" noProof="0" dirty="0">
                <a:ln>
                  <a:noFill/>
                </a:ln>
                <a:solidFill>
                  <a:srgbClr val="FFFFFF"/>
                </a:solidFill>
                <a:effectLst/>
                <a:uLnTx/>
                <a:uFillTx/>
                <a:sym typeface="Arial"/>
              </a:rPr>
              <a:t>framework</a:t>
            </a:r>
            <a:endParaRPr kumimoji="0" sz="750" b="0" i="0" u="none" strike="noStrike" kern="0" cap="none" spc="0" normalizeH="0" baseline="0" noProof="0" dirty="0">
              <a:ln>
                <a:noFill/>
              </a:ln>
              <a:solidFill>
                <a:srgbClr val="FFFFFF"/>
              </a:solidFill>
              <a:effectLst/>
              <a:uLnTx/>
              <a:uFillTx/>
              <a:sym typeface="Arial"/>
            </a:endParaRPr>
          </a:p>
        </p:txBody>
      </p:sp>
      <p:sp>
        <p:nvSpPr>
          <p:cNvPr id="74" name="Google Shape;551;p76">
            <a:extLst>
              <a:ext uri="{FF2B5EF4-FFF2-40B4-BE49-F238E27FC236}">
                <a16:creationId xmlns:a16="http://schemas.microsoft.com/office/drawing/2014/main" id="{8B873E0C-D633-43FD-A42B-1F9143208899}"/>
              </a:ext>
            </a:extLst>
          </p:cNvPr>
          <p:cNvSpPr/>
          <p:nvPr/>
        </p:nvSpPr>
        <p:spPr>
          <a:xfrm>
            <a:off x="7258785" y="3097637"/>
            <a:ext cx="1816075" cy="629687"/>
          </a:xfrm>
          <a:prstGeom prst="rect">
            <a:avLst/>
          </a:prstGeom>
          <a:solidFill>
            <a:schemeClr val="tx1">
              <a:lumMod val="40000"/>
              <a:lumOff val="60000"/>
            </a:schemeClr>
          </a:solidFill>
          <a:ln>
            <a:noFill/>
          </a:ln>
        </p:spPr>
        <p:txBody>
          <a:bodyPr spcFirstLastPara="1" wrap="square" lIns="0" tIns="36000" rIns="36000" bIns="36000" anchor="ctr" anchorCtr="0">
            <a:noAutofit/>
          </a:bodyPr>
          <a:lstStyle/>
          <a:p>
            <a:pPr marL="133350" lvl="0" indent="-85725">
              <a:buClr>
                <a:srgbClr val="FFFFFF"/>
              </a:buClr>
              <a:buSzPts val="600"/>
              <a:buFont typeface="Arial"/>
              <a:buChar char="●"/>
              <a:defRPr/>
            </a:pPr>
            <a:r>
              <a:rPr lang="fr-FR" sz="750" dirty="0">
                <a:solidFill>
                  <a:srgbClr val="FFFFFF"/>
                </a:solidFill>
              </a:rPr>
              <a:t>Mesure continue </a:t>
            </a:r>
          </a:p>
          <a:p>
            <a:pPr marL="133350" lvl="0" indent="-85725">
              <a:buClr>
                <a:srgbClr val="FFFFFF"/>
              </a:buClr>
              <a:buSzPts val="600"/>
              <a:buFont typeface="Arial"/>
              <a:buChar char="●"/>
              <a:defRPr/>
            </a:pPr>
            <a:r>
              <a:rPr lang="fr-FR" sz="750" dirty="0">
                <a:solidFill>
                  <a:srgbClr val="FFFFFF"/>
                </a:solidFill>
              </a:rPr>
              <a:t>Révision par l'iSC2 deux fois par an et rapport annuel</a:t>
            </a:r>
          </a:p>
          <a:p>
            <a:pPr marL="133350" lvl="0" indent="-85725">
              <a:buClr>
                <a:srgbClr val="FFFFFF"/>
              </a:buClr>
              <a:buSzPts val="600"/>
              <a:buFont typeface="Arial"/>
              <a:buChar char="●"/>
              <a:defRPr/>
            </a:pPr>
            <a:r>
              <a:rPr lang="fr-FR" sz="750" dirty="0">
                <a:solidFill>
                  <a:srgbClr val="FFFFFF"/>
                </a:solidFill>
              </a:rPr>
              <a:t>Rapport de l’</a:t>
            </a:r>
            <a:r>
              <a:rPr kumimoji="0" lang="en" sz="750" b="0" i="0" u="none" strike="noStrike" kern="0" cap="none" spc="0" normalizeH="0" baseline="0" noProof="0" dirty="0">
                <a:ln>
                  <a:noFill/>
                </a:ln>
                <a:solidFill>
                  <a:srgbClr val="FFFFFF"/>
                </a:solidFill>
                <a:effectLst/>
                <a:uLnTx/>
                <a:uFillTx/>
                <a:sym typeface="Arial"/>
              </a:rPr>
              <a:t>UNICEF</a:t>
            </a:r>
            <a:endParaRPr kumimoji="0" sz="750" b="0" i="0" u="none" strike="noStrike" kern="0" cap="none" spc="0" normalizeH="0" baseline="0" noProof="0" dirty="0">
              <a:ln>
                <a:noFill/>
              </a:ln>
              <a:solidFill>
                <a:srgbClr val="FFFFFF"/>
              </a:solidFill>
              <a:effectLst/>
              <a:uLnTx/>
              <a:uFillTx/>
              <a:sym typeface="Arial"/>
            </a:endParaRPr>
          </a:p>
        </p:txBody>
      </p:sp>
    </p:spTree>
    <p:extLst>
      <p:ext uri="{BB962C8B-B14F-4D97-AF65-F5344CB8AC3E}">
        <p14:creationId xmlns:p14="http://schemas.microsoft.com/office/powerpoint/2010/main" val="288567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595625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21" name="Google Shape;1921;p37"/>
          <p:cNvSpPr txBox="1">
            <a:spLocks noGrp="1"/>
          </p:cNvSpPr>
          <p:nvPr>
            <p:ph type="title"/>
          </p:nvPr>
        </p:nvSpPr>
        <p:spPr>
          <a:xfrm>
            <a:off x="1100666" y="94269"/>
            <a:ext cx="2632348" cy="572700"/>
          </a:xfrm>
          <a:prstGeom prst="rect">
            <a:avLst/>
          </a:prstGeom>
          <a:noFill/>
          <a:ln>
            <a:noFill/>
          </a:ln>
        </p:spPr>
        <p:txBody>
          <a:bodyPr spcFirstLastPara="1" wrap="square" lIns="92500" tIns="92500" rIns="92500" bIns="92500" anchor="t" anchorCtr="0">
            <a:noAutofit/>
          </a:bodyPr>
          <a:lstStyle/>
          <a:p>
            <a:pPr lvl="0">
              <a:lnSpc>
                <a:spcPct val="80000"/>
              </a:lnSpc>
            </a:pPr>
            <a:r>
              <a:rPr lang="en-GB" sz="2800" b="1" dirty="0" err="1"/>
              <a:t>Informations</a:t>
            </a:r>
            <a:r>
              <a:rPr lang="en-GB" sz="2800" b="1" dirty="0"/>
              <a:t> </a:t>
            </a:r>
            <a:r>
              <a:rPr lang="en-GB" sz="2800" b="1" dirty="0" err="1"/>
              <a:t>complémentaires</a:t>
            </a:r>
            <a:endParaRPr sz="1900" dirty="0">
              <a:latin typeface="Arial"/>
              <a:ea typeface="Arial"/>
              <a:cs typeface="Arial"/>
              <a:sym typeface="Arial"/>
            </a:endParaRPr>
          </a:p>
        </p:txBody>
      </p:sp>
      <p:sp>
        <p:nvSpPr>
          <p:cNvPr id="1922" name="Google Shape;1922;p37"/>
          <p:cNvSpPr txBox="1">
            <a:spLocks noGrp="1"/>
          </p:cNvSpPr>
          <p:nvPr>
            <p:ph type="sldNum" idx="12"/>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1"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14</a:t>
            </a:fld>
            <a:endParaRPr kumimoji="0" sz="1000" b="1"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924" name="Google Shape;1924;p37"/>
          <p:cNvGrpSpPr/>
          <p:nvPr/>
        </p:nvGrpSpPr>
        <p:grpSpPr>
          <a:xfrm>
            <a:off x="949324" y="2420407"/>
            <a:ext cx="302685" cy="302685"/>
            <a:chOff x="543982" y="2269066"/>
            <a:chExt cx="751417" cy="751417"/>
          </a:xfrm>
        </p:grpSpPr>
        <p:sp>
          <p:nvSpPr>
            <p:cNvPr id="1925" name="Google Shape;1925;p37"/>
            <p:cNvSpPr/>
            <p:nvPr/>
          </p:nvSpPr>
          <p:spPr>
            <a:xfrm>
              <a:off x="543982" y="2269066"/>
              <a:ext cx="751417" cy="751417"/>
            </a:xfrm>
            <a:prstGeom prst="ellipse">
              <a:avLst/>
            </a:prstGeom>
            <a:solidFill>
              <a:schemeClr val="lt1">
                <a:alpha val="3294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26" name="Google Shape;1926;p37"/>
            <p:cNvSpPr/>
            <p:nvPr/>
          </p:nvSpPr>
          <p:spPr>
            <a:xfrm>
              <a:off x="648757" y="2373841"/>
              <a:ext cx="541867" cy="541867"/>
            </a:xfrm>
            <a:prstGeom prst="ellipse">
              <a:avLst/>
            </a:prstGeom>
            <a:solidFill>
              <a:schemeClr val="lt1">
                <a:alpha val="3294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27" name="Google Shape;1927;p37"/>
            <p:cNvSpPr/>
            <p:nvPr/>
          </p:nvSpPr>
          <p:spPr>
            <a:xfrm>
              <a:off x="763320" y="2488404"/>
              <a:ext cx="312741" cy="312741"/>
            </a:xfrm>
            <a:prstGeom prst="ellipse">
              <a:avLst/>
            </a:prstGeom>
            <a:solidFill>
              <a:schemeClr val="lt1">
                <a:alpha val="3294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21" name="Google Shape;1936;p37"/>
          <p:cNvSpPr txBox="1"/>
          <p:nvPr/>
        </p:nvSpPr>
        <p:spPr>
          <a:xfrm>
            <a:off x="1251932" y="2335320"/>
            <a:ext cx="2572954" cy="738623"/>
          </a:xfrm>
          <a:prstGeom prst="rect">
            <a:avLst/>
          </a:prstGeom>
          <a:noFill/>
          <a:ln>
            <a:noFill/>
          </a:ln>
        </p:spPr>
        <p:txBody>
          <a:bodyPr spcFirstLastPara="1" wrap="square" lIns="91425" tIns="45700" rIns="91425" bIns="45700" anchor="t" anchorCtr="0">
            <a:spAutoFit/>
          </a:bodyPr>
          <a:lstStyle/>
          <a:p>
            <a:pPr lvl="0">
              <a:buSzPts val="1400"/>
            </a:pPr>
            <a:r>
              <a:rPr lang="en-US" b="1" u="sng" dirty="0">
                <a:solidFill>
                  <a:schemeClr val="tx2">
                    <a:lumMod val="40000"/>
                    <a:lumOff val="60000"/>
                  </a:schemeClr>
                </a:solidFill>
                <a:hlinkClick r:id="rId6"/>
              </a:rPr>
              <a:t>Clique </a:t>
            </a:r>
            <a:r>
              <a:rPr lang="en-US" b="1" u="sng" dirty="0" err="1">
                <a:solidFill>
                  <a:schemeClr val="tx2">
                    <a:lumMod val="40000"/>
                    <a:lumOff val="60000"/>
                  </a:schemeClr>
                </a:solidFill>
                <a:hlinkClick r:id="rId6"/>
              </a:rPr>
              <a:t>ici</a:t>
            </a:r>
            <a:r>
              <a:rPr lang="en-US" b="1" u="sng" dirty="0">
                <a:solidFill>
                  <a:schemeClr val="tx2">
                    <a:lumMod val="40000"/>
                    <a:lumOff val="60000"/>
                  </a:schemeClr>
                </a:solidFill>
                <a:hlinkClick r:id="rId6"/>
              </a:rPr>
              <a:t> </a:t>
            </a:r>
            <a:r>
              <a:rPr lang="fr-FR" dirty="0" err="1">
                <a:solidFill>
                  <a:srgbClr val="FFFFFF"/>
                </a:solidFill>
              </a:rPr>
              <a:t>our</a:t>
            </a:r>
            <a:r>
              <a:rPr lang="fr-FR" dirty="0">
                <a:solidFill>
                  <a:srgbClr val="FFFFFF"/>
                </a:solidFill>
              </a:rPr>
              <a:t> accéder à la page d'accueil de la stratégie Gavi </a:t>
            </a:r>
            <a:r>
              <a:rPr lang="fr-FR" dirty="0" err="1">
                <a:solidFill>
                  <a:srgbClr val="FFFFFF"/>
                </a:solidFill>
              </a:rPr>
              <a:t>iSC</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8098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19" name="Google Shape;919;p6"/>
          <p:cNvSpPr txBox="1">
            <a:spLocks noGrp="1"/>
          </p:cNvSpPr>
          <p:nvPr>
            <p:ph type="title"/>
          </p:nvPr>
        </p:nvSpPr>
        <p:spPr>
          <a:xfrm>
            <a:off x="317954" y="116211"/>
            <a:ext cx="8088300" cy="607200"/>
          </a:xfrm>
          <a:prstGeom prst="rect">
            <a:avLst/>
          </a:prstGeom>
          <a:noFill/>
          <a:ln>
            <a:noFill/>
          </a:ln>
        </p:spPr>
        <p:txBody>
          <a:bodyPr spcFirstLastPara="1" wrap="square" lIns="92500" tIns="92500" rIns="92500" bIns="92500" anchor="t" anchorCtr="0">
            <a:noAutofit/>
          </a:bodyPr>
          <a:lstStyle/>
          <a:p>
            <a:pPr lvl="0" algn="l"/>
            <a:r>
              <a:rPr lang="fr-FR" dirty="0"/>
              <a:t>L'évolution depuis </a:t>
            </a:r>
            <a:r>
              <a:rPr lang="fr-FR" dirty="0" err="1"/>
              <a:t>Gavi</a:t>
            </a:r>
            <a:r>
              <a:rPr lang="fr-FR" dirty="0"/>
              <a:t> 4.0</a:t>
            </a:r>
            <a:endParaRPr dirty="0">
              <a:solidFill>
                <a:schemeClr val="lt1"/>
              </a:solidFill>
              <a:sym typeface="Arial"/>
            </a:endParaRPr>
          </a:p>
        </p:txBody>
      </p:sp>
      <p:sp>
        <p:nvSpPr>
          <p:cNvPr id="921" name="Google Shape;921;p6"/>
          <p:cNvSpPr txBox="1">
            <a:spLocks noGrp="1"/>
          </p:cNvSpPr>
          <p:nvPr>
            <p:ph type="sldNum" idx="12"/>
          </p:nvPr>
        </p:nvSpPr>
        <p:spPr>
          <a:xfrm>
            <a:off x="8595300" y="4749900"/>
            <a:ext cx="548700" cy="393600"/>
          </a:xfrm>
          <a:prstGeom prst="rect">
            <a:avLst/>
          </a:prstGeom>
          <a:noFill/>
          <a:ln>
            <a:noFill/>
          </a:ln>
        </p:spPr>
        <p:txBody>
          <a:bodyPr spcFirstLastPara="1" wrap="square" lIns="92500" tIns="92500" rIns="92500" bIns="925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FFFFFF"/>
                </a:solidFill>
              </a:rPr>
              <a:t>2</a:t>
            </a:fld>
            <a:endParaRPr sz="1000" b="1" i="0" u="none" strike="noStrike" cap="none">
              <a:solidFill>
                <a:srgbClr val="FFFFFF"/>
              </a:solidFill>
            </a:endParaRPr>
          </a:p>
        </p:txBody>
      </p:sp>
      <p:sp>
        <p:nvSpPr>
          <p:cNvPr id="5" name="Google Shape;921;p6"/>
          <p:cNvSpPr txBox="1">
            <a:spLocks/>
          </p:cNvSpPr>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2</a:t>
            </a:fld>
            <a:endParaRPr lang="en-GB" dirty="0"/>
          </a:p>
        </p:txBody>
      </p:sp>
      <p:sp>
        <p:nvSpPr>
          <p:cNvPr id="6" name="Text Placeholder 4"/>
          <p:cNvSpPr>
            <a:spLocks noGrp="1"/>
          </p:cNvSpPr>
          <p:nvPr>
            <p:ph type="body" idx="4294967295"/>
          </p:nvPr>
        </p:nvSpPr>
        <p:spPr>
          <a:xfrm>
            <a:off x="329860" y="1704975"/>
            <a:ext cx="4858226" cy="3112684"/>
          </a:xfrm>
          <a:prstGeom prst="rect">
            <a:avLst/>
          </a:prstGeom>
        </p:spPr>
        <p:txBody>
          <a:bodyPr/>
          <a:lstStyle/>
          <a:p>
            <a:pPr marL="285750" indent="-285750">
              <a:lnSpc>
                <a:spcPct val="100000"/>
              </a:lnSpc>
              <a:buClr>
                <a:schemeClr val="tx1"/>
              </a:buClr>
              <a:buSzPct val="100000"/>
              <a:buFont typeface="Wingdings" panose="05000000000000000000" pitchFamily="2" charset="2"/>
              <a:buChar char="§"/>
            </a:pPr>
            <a:r>
              <a:rPr lang="fr-FR" sz="1000" b="1" dirty="0">
                <a:solidFill>
                  <a:srgbClr val="005CB9"/>
                </a:solidFill>
              </a:rPr>
              <a:t>Elle met l'accent sur </a:t>
            </a:r>
            <a:r>
              <a:rPr lang="fr-FR" sz="1000" b="1" dirty="0" err="1">
                <a:solidFill>
                  <a:srgbClr val="005CB9"/>
                </a:solidFill>
              </a:rPr>
              <a:t>Gavi</a:t>
            </a:r>
            <a:r>
              <a:rPr lang="fr-FR" sz="1000" b="1" dirty="0">
                <a:solidFill>
                  <a:srgbClr val="005CB9"/>
                </a:solidFill>
              </a:rPr>
              <a:t> 5.0 - Ne laisser personne de côté - et met également l'accent sur les populations zéro-dose et la gestion globale des vaccins. Des chaînes d'approvisionnement solides sont essentielles pour atteindre ces objectifs.</a:t>
            </a:r>
          </a:p>
          <a:p>
            <a:pPr marL="0" indent="0">
              <a:lnSpc>
                <a:spcPct val="100000"/>
              </a:lnSpc>
              <a:buClr>
                <a:schemeClr val="tx1"/>
              </a:buClr>
              <a:buSzPct val="100000"/>
              <a:buNone/>
            </a:pPr>
            <a:endParaRPr lang="fr-FR" sz="1000" b="1" dirty="0">
              <a:solidFill>
                <a:srgbClr val="005CB9"/>
              </a:solidFill>
            </a:endParaRPr>
          </a:p>
          <a:p>
            <a:pPr marL="285750" indent="-285750">
              <a:lnSpc>
                <a:spcPct val="100000"/>
              </a:lnSpc>
              <a:buClr>
                <a:schemeClr val="tx1"/>
              </a:buClr>
              <a:buSzPct val="100000"/>
              <a:buFont typeface="Wingdings" panose="05000000000000000000" pitchFamily="2" charset="2"/>
              <a:buChar char="§"/>
            </a:pPr>
            <a:r>
              <a:rPr lang="fr-FR" sz="1000" b="1" dirty="0">
                <a:solidFill>
                  <a:srgbClr val="005CB9"/>
                </a:solidFill>
              </a:rPr>
              <a:t>Elle s'appuie sur les cinq principes fondamentaux de la stratégie précédente et les développe. Les nouvelles priorités d'investissement sont </a:t>
            </a:r>
            <a:r>
              <a:rPr lang="en-US" sz="1000" b="1" dirty="0">
                <a:solidFill>
                  <a:srgbClr val="005CB9"/>
                </a:solidFill>
              </a:rPr>
              <a:t>: </a:t>
            </a:r>
          </a:p>
          <a:p>
            <a:pPr marL="628650" lvl="1" indent="-171450">
              <a:lnSpc>
                <a:spcPct val="100000"/>
              </a:lnSpc>
              <a:spcBef>
                <a:spcPts val="0"/>
              </a:spcBef>
              <a:buClr>
                <a:schemeClr val="tx1"/>
              </a:buClr>
              <a:buSzPct val="100000"/>
              <a:buFont typeface="Wingdings" panose="05000000000000000000" pitchFamily="2" charset="2"/>
              <a:buChar char="§"/>
            </a:pPr>
            <a:r>
              <a:rPr lang="fr-FR" sz="900" dirty="0">
                <a:solidFill>
                  <a:srgbClr val="3C4043"/>
                </a:solidFill>
              </a:rPr>
              <a:t>être plus holistique, en intégrant les éléments clés de la chaîne d'approvisionnement nécessaires pour atteindre les objectifs de la stratégie, et</a:t>
            </a:r>
          </a:p>
          <a:p>
            <a:pPr marL="628650" lvl="1" indent="-171450">
              <a:lnSpc>
                <a:spcPct val="100000"/>
              </a:lnSpc>
              <a:spcBef>
                <a:spcPts val="0"/>
              </a:spcBef>
              <a:buClr>
                <a:schemeClr val="tx1"/>
              </a:buClr>
              <a:buSzPct val="100000"/>
              <a:buFont typeface="Wingdings" panose="05000000000000000000" pitchFamily="2" charset="2"/>
              <a:buChar char="§"/>
            </a:pPr>
            <a:r>
              <a:rPr lang="fr-FR" sz="900" dirty="0">
                <a:solidFill>
                  <a:srgbClr val="3C4043"/>
                </a:solidFill>
              </a:rPr>
              <a:t>stimuler les investissements dans les domaines qui nécessitent le plus d'attention</a:t>
            </a:r>
            <a:r>
              <a:rPr lang="en-US" sz="900" dirty="0">
                <a:solidFill>
                  <a:srgbClr val="3C4043"/>
                </a:solidFill>
              </a:rPr>
              <a:t>.</a:t>
            </a:r>
            <a:br>
              <a:rPr lang="en-US" sz="1050" dirty="0">
                <a:solidFill>
                  <a:srgbClr val="3C4043"/>
                </a:solidFill>
              </a:rPr>
            </a:br>
            <a:endParaRPr lang="en-US" sz="1050" dirty="0">
              <a:solidFill>
                <a:srgbClr val="3C4043"/>
              </a:solidFill>
            </a:endParaRPr>
          </a:p>
          <a:p>
            <a:pPr marL="285750" lvl="0" indent="-285750">
              <a:lnSpc>
                <a:spcPct val="100000"/>
              </a:lnSpc>
              <a:buClr>
                <a:schemeClr val="tx1"/>
              </a:buClr>
              <a:buSzPct val="100000"/>
              <a:buFont typeface="Wingdings" panose="05000000000000000000" pitchFamily="2" charset="2"/>
              <a:buChar char="§"/>
            </a:pPr>
            <a:r>
              <a:rPr lang="fr-FR" sz="1000" b="1" dirty="0">
                <a:solidFill>
                  <a:srgbClr val="005CB9"/>
                </a:solidFill>
              </a:rPr>
              <a:t>Elle identifie les parties prenantes et attribue des responsabilités claires, en fixant les obligations de redevabilité à tous les niveaux, et harmonise les efforts des partenaires.</a:t>
            </a:r>
          </a:p>
          <a:p>
            <a:pPr marL="285750" lvl="0" indent="-285750">
              <a:lnSpc>
                <a:spcPct val="100000"/>
              </a:lnSpc>
              <a:buClr>
                <a:schemeClr val="tx1"/>
              </a:buClr>
              <a:buSzPct val="100000"/>
              <a:buFont typeface="Wingdings" panose="05000000000000000000" pitchFamily="2" charset="2"/>
              <a:buChar char="§"/>
            </a:pPr>
            <a:endParaRPr lang="fr-FR" sz="1000" b="1" dirty="0">
              <a:solidFill>
                <a:srgbClr val="005CB9"/>
              </a:solidFill>
            </a:endParaRPr>
          </a:p>
          <a:p>
            <a:pPr marL="285750" lvl="0" indent="-285750">
              <a:lnSpc>
                <a:spcPct val="100000"/>
              </a:lnSpc>
              <a:buClr>
                <a:schemeClr val="tx1"/>
              </a:buClr>
              <a:buSzPct val="100000"/>
              <a:buFont typeface="Wingdings" panose="05000000000000000000" pitchFamily="2" charset="2"/>
              <a:buChar char="§"/>
            </a:pPr>
            <a:r>
              <a:rPr lang="fr-FR" sz="1000" b="1" dirty="0">
                <a:solidFill>
                  <a:srgbClr val="005CB9"/>
                </a:solidFill>
              </a:rPr>
              <a:t>Elle adopte une approche de mesure claire pour permettre et suivre les progrès par rapport à la stratégie</a:t>
            </a:r>
            <a:r>
              <a:rPr lang="en-US" sz="1000" b="1" dirty="0">
                <a:solidFill>
                  <a:srgbClr val="005CB9"/>
                </a:solidFill>
              </a:rPr>
              <a:t>.</a:t>
            </a:r>
          </a:p>
        </p:txBody>
      </p:sp>
      <p:sp>
        <p:nvSpPr>
          <p:cNvPr id="7" name="Google Shape;1026;p11"/>
          <p:cNvSpPr txBox="1"/>
          <p:nvPr/>
        </p:nvSpPr>
        <p:spPr>
          <a:xfrm>
            <a:off x="317954" y="645895"/>
            <a:ext cx="8447486" cy="590838"/>
          </a:xfrm>
          <a:prstGeom prst="rect">
            <a:avLst/>
          </a:prstGeom>
          <a:noFill/>
          <a:ln>
            <a:noFill/>
          </a:ln>
        </p:spPr>
        <p:txBody>
          <a:bodyPr spcFirstLastPara="1" wrap="square" lIns="92500" tIns="92500" rIns="92500" bIns="92500" anchor="t" anchorCtr="0">
            <a:noAutofit/>
          </a:bodyPr>
          <a:lstStyle/>
          <a:p>
            <a:pPr lvl="0">
              <a:lnSpc>
                <a:spcPct val="115000"/>
              </a:lnSpc>
              <a:buSzPts val="1100"/>
            </a:pPr>
            <a:r>
              <a:rPr lang="en-US" sz="1200" dirty="0">
                <a:solidFill>
                  <a:schemeClr val="bg1"/>
                </a:solidFill>
              </a:rPr>
              <a:t>La </a:t>
            </a:r>
            <a:r>
              <a:rPr lang="en-US" sz="1200" b="1" dirty="0" err="1">
                <a:solidFill>
                  <a:schemeClr val="tx2">
                    <a:lumMod val="40000"/>
                    <a:lumOff val="60000"/>
                  </a:schemeClr>
                </a:solidFill>
              </a:rPr>
              <a:t>Stratégie</a:t>
            </a:r>
            <a:r>
              <a:rPr lang="en-US" sz="1200" b="1" dirty="0">
                <a:solidFill>
                  <a:schemeClr val="tx2">
                    <a:lumMod val="40000"/>
                    <a:lumOff val="60000"/>
                  </a:schemeClr>
                </a:solidFill>
              </a:rPr>
              <a:t> de la </a:t>
            </a:r>
            <a:r>
              <a:rPr lang="en-US" sz="1200" b="1" dirty="0" err="1">
                <a:solidFill>
                  <a:schemeClr val="tx2">
                    <a:lumMod val="40000"/>
                    <a:lumOff val="60000"/>
                  </a:schemeClr>
                </a:solidFill>
              </a:rPr>
              <a:t>chaîne</a:t>
            </a:r>
            <a:r>
              <a:rPr lang="en-US" sz="1200" b="1" dirty="0">
                <a:solidFill>
                  <a:schemeClr val="tx2">
                    <a:lumMod val="40000"/>
                    <a:lumOff val="60000"/>
                  </a:schemeClr>
                </a:solidFill>
              </a:rPr>
              <a:t> </a:t>
            </a:r>
            <a:r>
              <a:rPr lang="en-US" sz="1200" b="1" dirty="0" err="1">
                <a:solidFill>
                  <a:schemeClr val="tx2">
                    <a:lumMod val="40000"/>
                    <a:lumOff val="60000"/>
                  </a:schemeClr>
                </a:solidFill>
              </a:rPr>
              <a:t>d’approvisionnement</a:t>
            </a:r>
            <a:r>
              <a:rPr lang="en-US" sz="1200" b="1" dirty="0">
                <a:solidFill>
                  <a:schemeClr val="tx2">
                    <a:lumMod val="40000"/>
                    <a:lumOff val="60000"/>
                  </a:schemeClr>
                </a:solidFill>
              </a:rPr>
              <a:t> </a:t>
            </a:r>
            <a:r>
              <a:rPr lang="en-US" sz="1200" b="1" dirty="0" err="1">
                <a:solidFill>
                  <a:schemeClr val="tx2">
                    <a:lumMod val="40000"/>
                    <a:lumOff val="60000"/>
                  </a:schemeClr>
                </a:solidFill>
              </a:rPr>
              <a:t>en</a:t>
            </a:r>
            <a:r>
              <a:rPr lang="en-US" sz="1200" b="1" dirty="0">
                <a:solidFill>
                  <a:schemeClr val="tx2">
                    <a:lumMod val="40000"/>
                    <a:lumOff val="60000"/>
                  </a:schemeClr>
                </a:solidFill>
              </a:rPr>
              <a:t> </a:t>
            </a:r>
            <a:r>
              <a:rPr lang="en-US" sz="1200" b="1" dirty="0" err="1">
                <a:solidFill>
                  <a:schemeClr val="tx2">
                    <a:lumMod val="40000"/>
                    <a:lumOff val="60000"/>
                  </a:schemeClr>
                </a:solidFill>
              </a:rPr>
              <a:t>vaccins</a:t>
            </a:r>
            <a:r>
              <a:rPr lang="en-US" sz="1200" b="1" dirty="0">
                <a:solidFill>
                  <a:schemeClr val="tx2">
                    <a:lumMod val="40000"/>
                    <a:lumOff val="60000"/>
                  </a:schemeClr>
                </a:solidFill>
              </a:rPr>
              <a:t> 2021 – 2025 de </a:t>
            </a:r>
            <a:r>
              <a:rPr lang="en-US" sz="1200" b="1" dirty="0" err="1">
                <a:solidFill>
                  <a:schemeClr val="tx2">
                    <a:lumMod val="40000"/>
                    <a:lumOff val="60000"/>
                  </a:schemeClr>
                </a:solidFill>
              </a:rPr>
              <a:t>Gavi</a:t>
            </a:r>
            <a:r>
              <a:rPr lang="en-US" sz="1200" b="1" dirty="0">
                <a:solidFill>
                  <a:schemeClr val="tx2">
                    <a:lumMod val="40000"/>
                    <a:lumOff val="60000"/>
                  </a:schemeClr>
                </a:solidFill>
              </a:rPr>
              <a:t>  </a:t>
            </a:r>
            <a:r>
              <a:rPr lang="fr-FR" sz="1200" dirty="0">
                <a:solidFill>
                  <a:schemeClr val="bg1"/>
                </a:solidFill>
              </a:rPr>
              <a:t>s'inscrit dans le cadre de </a:t>
            </a:r>
            <a:r>
              <a:rPr lang="fr-FR" sz="1200" dirty="0" err="1">
                <a:solidFill>
                  <a:schemeClr val="bg1"/>
                </a:solidFill>
              </a:rPr>
              <a:t>Gavi</a:t>
            </a:r>
            <a:r>
              <a:rPr lang="fr-FR" sz="1200" dirty="0">
                <a:solidFill>
                  <a:schemeClr val="bg1"/>
                </a:solidFill>
              </a:rPr>
              <a:t> 5.0 et s'appuie sur les succès obtenus à ce jour</a:t>
            </a:r>
            <a:r>
              <a:rPr lang="en-US" sz="1200" dirty="0">
                <a:solidFill>
                  <a:schemeClr val="bg1"/>
                </a:solidFill>
              </a:rPr>
              <a:t>. </a:t>
            </a:r>
          </a:p>
        </p:txBody>
      </p:sp>
      <p:grpSp>
        <p:nvGrpSpPr>
          <p:cNvPr id="8" name="Google Shape;1079;gd4486b5b02_0_0"/>
          <p:cNvGrpSpPr/>
          <p:nvPr/>
        </p:nvGrpSpPr>
        <p:grpSpPr>
          <a:xfrm>
            <a:off x="5849616" y="1162376"/>
            <a:ext cx="2602809" cy="1444607"/>
            <a:chOff x="5221906" y="236700"/>
            <a:chExt cx="3656144" cy="1873100"/>
          </a:xfrm>
        </p:grpSpPr>
        <p:pic>
          <p:nvPicPr>
            <p:cNvPr id="9" name="Google Shape;1080;gd4486b5b02_0_0"/>
            <p:cNvPicPr preferRelativeResize="0"/>
            <p:nvPr/>
          </p:nvPicPr>
          <p:blipFill rotWithShape="1">
            <a:blip r:embed="rId6">
              <a:alphaModFix/>
            </a:blip>
            <a:srcRect/>
            <a:stretch/>
          </p:blipFill>
          <p:spPr>
            <a:xfrm>
              <a:off x="5221906" y="236700"/>
              <a:ext cx="3656144" cy="1873100"/>
            </a:xfrm>
            <a:prstGeom prst="rect">
              <a:avLst/>
            </a:prstGeom>
            <a:ln>
              <a:noFill/>
            </a:ln>
            <a:effectLst>
              <a:outerShdw blurRad="190500" algn="tl" rotWithShape="0">
                <a:srgbClr val="000000">
                  <a:alpha val="70000"/>
                </a:srgbClr>
              </a:outerShdw>
            </a:effectLst>
          </p:spPr>
        </p:pic>
        <p:pic>
          <p:nvPicPr>
            <p:cNvPr id="10" name="Google Shape;1081;gd4486b5b02_0_0"/>
            <p:cNvPicPr preferRelativeResize="0"/>
            <p:nvPr/>
          </p:nvPicPr>
          <p:blipFill rotWithShape="1">
            <a:blip r:embed="rId7">
              <a:alphaModFix/>
            </a:blip>
            <a:srcRect/>
            <a:stretch/>
          </p:blipFill>
          <p:spPr>
            <a:xfrm>
              <a:off x="5221906" y="236700"/>
              <a:ext cx="3656144" cy="185063"/>
            </a:xfrm>
            <a:prstGeom prst="rect">
              <a:avLst/>
            </a:prstGeom>
            <a:ln>
              <a:noFill/>
            </a:ln>
            <a:effectLst>
              <a:outerShdw blurRad="190500" algn="tl" rotWithShape="0">
                <a:srgbClr val="000000">
                  <a:alpha val="70000"/>
                </a:srgbClr>
              </a:outerShdw>
            </a:effectLst>
          </p:spPr>
        </p:pic>
      </p:grpSp>
      <p:grpSp>
        <p:nvGrpSpPr>
          <p:cNvPr id="12" name="Google Shape;1082;gd4486b5b02_0_0"/>
          <p:cNvGrpSpPr/>
          <p:nvPr/>
        </p:nvGrpSpPr>
        <p:grpSpPr>
          <a:xfrm rot="5400000">
            <a:off x="6776147" y="2837731"/>
            <a:ext cx="749747" cy="332100"/>
            <a:chOff x="3992142" y="2585287"/>
            <a:chExt cx="851119" cy="332100"/>
          </a:xfrm>
        </p:grpSpPr>
        <p:sp>
          <p:nvSpPr>
            <p:cNvPr id="13" name="Google Shape;1083;gd4486b5b02_0_0"/>
            <p:cNvSpPr/>
            <p:nvPr/>
          </p:nvSpPr>
          <p:spPr>
            <a:xfrm>
              <a:off x="3992142" y="2585287"/>
              <a:ext cx="191100" cy="332100"/>
            </a:xfrm>
            <a:prstGeom prst="chevron">
              <a:avLst>
                <a:gd name="adj" fmla="val 73521"/>
              </a:avLst>
            </a:prstGeom>
            <a:solidFill>
              <a:srgbClr val="92D050">
                <a:alpha val="2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 name="Google Shape;1084;gd4486b5b02_0_0"/>
            <p:cNvSpPr/>
            <p:nvPr/>
          </p:nvSpPr>
          <p:spPr>
            <a:xfrm>
              <a:off x="4157147" y="2585287"/>
              <a:ext cx="191100" cy="332100"/>
            </a:xfrm>
            <a:prstGeom prst="chevron">
              <a:avLst>
                <a:gd name="adj" fmla="val 73521"/>
              </a:avLst>
            </a:prstGeom>
            <a:solidFill>
              <a:srgbClr val="92D050">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 name="Google Shape;1085;gd4486b5b02_0_0"/>
            <p:cNvSpPr/>
            <p:nvPr/>
          </p:nvSpPr>
          <p:spPr>
            <a:xfrm>
              <a:off x="4322152" y="2585287"/>
              <a:ext cx="191100" cy="332100"/>
            </a:xfrm>
            <a:prstGeom prst="chevron">
              <a:avLst>
                <a:gd name="adj" fmla="val 73521"/>
              </a:avLst>
            </a:prstGeom>
            <a:solidFill>
              <a:srgbClr val="92D050">
                <a:alpha val="4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 name="Google Shape;1086;gd4486b5b02_0_0"/>
            <p:cNvSpPr/>
            <p:nvPr/>
          </p:nvSpPr>
          <p:spPr>
            <a:xfrm>
              <a:off x="4487157" y="2585287"/>
              <a:ext cx="191100" cy="332100"/>
            </a:xfrm>
            <a:prstGeom prst="chevron">
              <a:avLst>
                <a:gd name="adj" fmla="val 73521"/>
              </a:avLst>
            </a:prstGeom>
            <a:solidFill>
              <a:srgbClr val="92D050">
                <a:alpha val="5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 name="Google Shape;1087;gd4486b5b02_0_0"/>
            <p:cNvSpPr/>
            <p:nvPr/>
          </p:nvSpPr>
          <p:spPr>
            <a:xfrm>
              <a:off x="4652161" y="2585287"/>
              <a:ext cx="191100" cy="332100"/>
            </a:xfrm>
            <a:prstGeom prst="chevron">
              <a:avLst>
                <a:gd name="adj" fmla="val 73521"/>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8" name="Rounded Rectangle 17"/>
          <p:cNvSpPr/>
          <p:nvPr/>
        </p:nvSpPr>
        <p:spPr>
          <a:xfrm>
            <a:off x="5574991" y="3378652"/>
            <a:ext cx="3111809" cy="1678166"/>
          </a:xfrm>
          <a:prstGeom prst="roundRect">
            <a:avLst/>
          </a:prstGeom>
          <a:noFill/>
          <a:ln w="1905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8"/>
          <a:stretch>
            <a:fillRect/>
          </a:stretch>
        </p:blipFill>
        <p:spPr>
          <a:xfrm>
            <a:off x="5849616" y="3458604"/>
            <a:ext cx="2556637" cy="1557543"/>
          </a:xfrm>
          <a:prstGeom prst="rect">
            <a:avLst/>
          </a:prstGeom>
        </p:spPr>
      </p:pic>
    </p:spTree>
    <p:extLst>
      <p:ext uri="{BB962C8B-B14F-4D97-AF65-F5344CB8AC3E}">
        <p14:creationId xmlns:p14="http://schemas.microsoft.com/office/powerpoint/2010/main" val="1834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96" y="64120"/>
            <a:ext cx="7679586" cy="5072505"/>
          </a:xfrm>
          <a:prstGeom prst="rect">
            <a:avLst/>
          </a:prstGeom>
        </p:spPr>
      </p:pic>
    </p:spTree>
    <p:extLst>
      <p:ext uri="{BB962C8B-B14F-4D97-AF65-F5344CB8AC3E}">
        <p14:creationId xmlns:p14="http://schemas.microsoft.com/office/powerpoint/2010/main" val="58478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19" name="Google Shape;919;p6"/>
          <p:cNvSpPr txBox="1">
            <a:spLocks noGrp="1"/>
          </p:cNvSpPr>
          <p:nvPr>
            <p:ph type="title"/>
          </p:nvPr>
        </p:nvSpPr>
        <p:spPr>
          <a:xfrm>
            <a:off x="317954" y="116211"/>
            <a:ext cx="8088300" cy="607200"/>
          </a:xfrm>
          <a:prstGeom prst="rect">
            <a:avLst/>
          </a:prstGeom>
          <a:noFill/>
          <a:ln>
            <a:noFill/>
          </a:ln>
        </p:spPr>
        <p:txBody>
          <a:bodyPr spcFirstLastPara="1" wrap="square" lIns="92500" tIns="92500" rIns="92500" bIns="92500" anchor="t" anchorCtr="0">
            <a:noAutofit/>
          </a:bodyPr>
          <a:lstStyle/>
          <a:p>
            <a:pPr lvl="0" algn="l">
              <a:lnSpc>
                <a:spcPct val="90000"/>
              </a:lnSpc>
            </a:pPr>
            <a:r>
              <a:rPr lang="en-US" sz="2800" dirty="0" err="1"/>
              <a:t>Quels</a:t>
            </a:r>
            <a:r>
              <a:rPr lang="en-US" sz="2800" dirty="0"/>
              <a:t> </a:t>
            </a:r>
            <a:r>
              <a:rPr lang="en-US" sz="2800" dirty="0" err="1"/>
              <a:t>sont</a:t>
            </a:r>
            <a:r>
              <a:rPr lang="en-US" sz="2800" dirty="0"/>
              <a:t> les types de </a:t>
            </a:r>
            <a:r>
              <a:rPr lang="en-US" sz="2800" b="1" dirty="0" err="1"/>
              <a:t>défis</a:t>
            </a:r>
            <a:r>
              <a:rPr lang="en-US" sz="2800" b="1" dirty="0"/>
              <a:t> que </a:t>
            </a:r>
            <a:r>
              <a:rPr lang="en-US" sz="2800" b="1" dirty="0" err="1"/>
              <a:t>cette</a:t>
            </a:r>
            <a:r>
              <a:rPr lang="en-US" sz="2800" b="1" dirty="0"/>
              <a:t> </a:t>
            </a:r>
            <a:r>
              <a:rPr lang="en-US" sz="2800" b="1" dirty="0" err="1"/>
              <a:t>stratégie</a:t>
            </a:r>
            <a:r>
              <a:rPr lang="en-US" sz="2800" b="1" dirty="0"/>
              <a:t> </a:t>
            </a:r>
            <a:r>
              <a:rPr lang="en-US" sz="2800" b="1" dirty="0" err="1"/>
              <a:t>cherche</a:t>
            </a:r>
            <a:r>
              <a:rPr lang="en-US" sz="2800" b="1" dirty="0"/>
              <a:t> à </a:t>
            </a:r>
            <a:r>
              <a:rPr lang="en-US" sz="2800" b="1" dirty="0" err="1"/>
              <a:t>relever</a:t>
            </a:r>
            <a:r>
              <a:rPr lang="en-US" sz="2800" b="1" dirty="0"/>
              <a:t> </a:t>
            </a:r>
            <a:r>
              <a:rPr lang="en-US" sz="2800" dirty="0"/>
              <a:t>?</a:t>
            </a:r>
            <a:endParaRPr lang="en-US" sz="1400" dirty="0">
              <a:solidFill>
                <a:srgbClr val="000000"/>
              </a:solidFill>
            </a:endParaRPr>
          </a:p>
        </p:txBody>
      </p:sp>
      <p:sp>
        <p:nvSpPr>
          <p:cNvPr id="921" name="Google Shape;921;p6"/>
          <p:cNvSpPr txBox="1">
            <a:spLocks noGrp="1"/>
          </p:cNvSpPr>
          <p:nvPr>
            <p:ph type="sldNum" idx="12"/>
          </p:nvPr>
        </p:nvSpPr>
        <p:spPr>
          <a:xfrm>
            <a:off x="8595300" y="4749900"/>
            <a:ext cx="548700" cy="393600"/>
          </a:xfrm>
          <a:prstGeom prst="rect">
            <a:avLst/>
          </a:prstGeom>
          <a:noFill/>
          <a:ln>
            <a:noFill/>
          </a:ln>
        </p:spPr>
        <p:txBody>
          <a:bodyPr spcFirstLastPara="1" wrap="square" lIns="92500" tIns="92500" rIns="92500" bIns="925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FFFFFF"/>
                </a:solidFill>
              </a:rPr>
              <a:t>4</a:t>
            </a:fld>
            <a:endParaRPr sz="1000" b="1" i="0" u="none" strike="noStrike" cap="none" dirty="0">
              <a:solidFill>
                <a:srgbClr val="FFFFFF"/>
              </a:solidFill>
            </a:endParaRPr>
          </a:p>
        </p:txBody>
      </p:sp>
      <p:sp>
        <p:nvSpPr>
          <p:cNvPr id="5" name="Google Shape;921;p6"/>
          <p:cNvSpPr txBox="1">
            <a:spLocks/>
          </p:cNvSpPr>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4</a:t>
            </a:fld>
            <a:endParaRPr lang="en-GB" dirty="0"/>
          </a:p>
        </p:txBody>
      </p:sp>
      <p:sp>
        <p:nvSpPr>
          <p:cNvPr id="6" name="Text Placeholder 4"/>
          <p:cNvSpPr>
            <a:spLocks noGrp="1"/>
          </p:cNvSpPr>
          <p:nvPr>
            <p:ph type="body" idx="4294967295"/>
          </p:nvPr>
        </p:nvSpPr>
        <p:spPr>
          <a:xfrm>
            <a:off x="329860" y="1655644"/>
            <a:ext cx="4118316" cy="3104865"/>
          </a:xfrm>
          <a:prstGeom prst="rect">
            <a:avLst/>
          </a:prstGeom>
        </p:spPr>
        <p:txBody>
          <a:bodyPr/>
          <a:lstStyle/>
          <a:p>
            <a:pPr marL="171450" indent="-171450">
              <a:buClr>
                <a:schemeClr val="tx1"/>
              </a:buClr>
              <a:buSzPct val="100000"/>
            </a:pPr>
            <a:r>
              <a:rPr lang="fr-FR" sz="1100" b="1" dirty="0">
                <a:solidFill>
                  <a:srgbClr val="005CB9"/>
                </a:solidFill>
              </a:rPr>
              <a:t>L'extension des programmes de vaccination pour inclure de nouveaux vaccins et toucher davantage de personnes met la pression sur des chaînes d'approvisionnement déjà limitées.</a:t>
            </a:r>
          </a:p>
          <a:p>
            <a:pPr marL="0" indent="0">
              <a:buClr>
                <a:schemeClr val="tx1"/>
              </a:buClr>
              <a:buSzPct val="100000"/>
              <a:buNone/>
            </a:pPr>
            <a:endParaRPr lang="fr-FR" sz="1100" b="1" dirty="0">
              <a:solidFill>
                <a:srgbClr val="005CB9"/>
              </a:solidFill>
            </a:endParaRPr>
          </a:p>
          <a:p>
            <a:pPr marL="171450" indent="-171450">
              <a:buClr>
                <a:schemeClr val="tx1"/>
              </a:buClr>
              <a:buSzPct val="100000"/>
            </a:pPr>
            <a:r>
              <a:rPr lang="fr-FR" sz="1100" b="1" dirty="0">
                <a:solidFill>
                  <a:srgbClr val="005CB9"/>
                </a:solidFill>
              </a:rPr>
              <a:t>Des progrès importants dans le renforcement des chaînes d'approvisionnement au cours de la période 4.0 dans des domaines clés (capacité de stockage), tandis que d'autres sont à la traîne (systèmes d'information).</a:t>
            </a:r>
          </a:p>
          <a:p>
            <a:pPr marL="0" indent="0">
              <a:buClr>
                <a:schemeClr val="tx1"/>
              </a:buClr>
              <a:buSzPct val="100000"/>
              <a:buNone/>
            </a:pPr>
            <a:endParaRPr lang="fr-FR" sz="1100" b="1" dirty="0">
              <a:solidFill>
                <a:srgbClr val="005CB9"/>
              </a:solidFill>
            </a:endParaRPr>
          </a:p>
          <a:p>
            <a:pPr marL="171450" indent="-171450">
              <a:buClr>
                <a:schemeClr val="tx1"/>
              </a:buClr>
              <a:buSzPct val="100000"/>
            </a:pPr>
            <a:r>
              <a:rPr lang="fr-FR" sz="1100" b="1" dirty="0">
                <a:solidFill>
                  <a:srgbClr val="005CB9"/>
                </a:solidFill>
              </a:rPr>
              <a:t>Le regain d'attention dans le cadre de la stratégie 5.0 permettra de s'assurer que </a:t>
            </a:r>
            <a:r>
              <a:rPr lang="en-US" sz="1100" b="1" dirty="0">
                <a:solidFill>
                  <a:srgbClr val="005CB9"/>
                </a:solidFill>
              </a:rPr>
              <a:t>:</a:t>
            </a:r>
          </a:p>
          <a:p>
            <a:pPr marL="511175" indent="-107950">
              <a:buClr>
                <a:schemeClr val="tx1"/>
              </a:buClr>
              <a:buSzPct val="100000"/>
              <a:tabLst>
                <a:tab pos="511175" algn="l"/>
              </a:tabLst>
            </a:pPr>
            <a:r>
              <a:rPr lang="fr-FR" sz="1000" dirty="0">
                <a:solidFill>
                  <a:srgbClr val="3C4043"/>
                </a:solidFill>
              </a:rPr>
              <a:t>les chaînes d'approvisionnement fournissent des vaccins sûrs et efficaces et atteignent les personnes qui en ont besoin ; </a:t>
            </a:r>
          </a:p>
          <a:p>
            <a:pPr marL="511175" indent="-107950">
              <a:buClr>
                <a:schemeClr val="tx1"/>
              </a:buClr>
              <a:buSzPct val="100000"/>
              <a:tabLst>
                <a:tab pos="511175" algn="l"/>
              </a:tabLst>
            </a:pPr>
            <a:r>
              <a:rPr lang="fr-FR" sz="1000" dirty="0">
                <a:solidFill>
                  <a:srgbClr val="3C4043"/>
                </a:solidFill>
              </a:rPr>
              <a:t>nous protégeons l'investissement dans les vaccins en réduisant le gaspillage.</a:t>
            </a:r>
            <a:br>
              <a:rPr lang="en-US" sz="1000" dirty="0">
                <a:solidFill>
                  <a:srgbClr val="3C4043"/>
                </a:solidFill>
              </a:rPr>
            </a:br>
            <a:endParaRPr lang="en-US" sz="1000" dirty="0">
              <a:solidFill>
                <a:srgbClr val="3C4043"/>
              </a:solidFill>
            </a:endParaRPr>
          </a:p>
        </p:txBody>
      </p:sp>
      <p:sp>
        <p:nvSpPr>
          <p:cNvPr id="7" name="Google Shape;1323;p18"/>
          <p:cNvSpPr/>
          <p:nvPr/>
        </p:nvSpPr>
        <p:spPr>
          <a:xfrm>
            <a:off x="5455793" y="2079022"/>
            <a:ext cx="3036957" cy="2522534"/>
          </a:xfrm>
          <a:prstGeom prst="rect">
            <a:avLst/>
          </a:prstGeom>
          <a:noFill/>
          <a:ln>
            <a:noFill/>
          </a:ln>
        </p:spPr>
        <p:txBody>
          <a:bodyPr spcFirstLastPara="1" wrap="square" lIns="91425" tIns="45700" rIns="91425" bIns="45700" anchor="ctr" anchorCtr="0">
            <a:noAutofit/>
          </a:bodyPr>
          <a:lstStyle/>
          <a:p>
            <a:pPr lvl="0">
              <a:lnSpc>
                <a:spcPct val="115000"/>
              </a:lnSpc>
              <a:buSzPts val="1000"/>
            </a:pPr>
            <a:r>
              <a:rPr lang="fr-FR" sz="1500" dirty="0">
                <a:solidFill>
                  <a:srgbClr val="E65D59"/>
                </a:solidFill>
                <a:highlight>
                  <a:srgbClr val="FFFFFF"/>
                </a:highlight>
              </a:rPr>
              <a:t>L’irrégularité en matière de disponibilité de vaccins de qualité et la portée limitée des chaînes d'approvisionnement en vaccins chez les populations mal desservies menacent l'accès ainsi que la couverture vaccinale et les résultats en termes d'équité, et mettent en péril les investissements dans les vaccins</a:t>
            </a:r>
            <a:endParaRPr sz="1500" b="0" i="0" u="none" strike="noStrike" cap="none" dirty="0">
              <a:solidFill>
                <a:srgbClr val="E65D59"/>
              </a:solidFill>
              <a:highlight>
                <a:srgbClr val="FFFFFF"/>
              </a:highlight>
              <a:sym typeface="Aria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3747" y="4601556"/>
            <a:ext cx="587365" cy="502240"/>
          </a:xfrm>
          <a:prstGeom prst="rect">
            <a:avLst/>
          </a:prstGeom>
        </p:spPr>
      </p:pic>
      <p:sp>
        <p:nvSpPr>
          <p:cNvPr id="9" name="Rounded Rectangle 8"/>
          <p:cNvSpPr/>
          <p:nvPr/>
        </p:nvSpPr>
        <p:spPr>
          <a:xfrm>
            <a:off x="5220273" y="1781033"/>
            <a:ext cx="3484160" cy="3118513"/>
          </a:xfrm>
          <a:prstGeom prst="roundRect">
            <a:avLst/>
          </a:prstGeom>
          <a:noFill/>
          <a:ln w="19050">
            <a:solidFill>
              <a:srgbClr val="E65D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324;p18"/>
          <p:cNvSpPr txBox="1"/>
          <p:nvPr/>
        </p:nvSpPr>
        <p:spPr>
          <a:xfrm>
            <a:off x="5558296" y="1616223"/>
            <a:ext cx="1928700" cy="338514"/>
          </a:xfrm>
          <a:prstGeom prst="rect">
            <a:avLst/>
          </a:prstGeom>
          <a:solidFill>
            <a:srgbClr val="E65D59"/>
          </a:solidFill>
          <a:ln>
            <a:noFill/>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1" dirty="0">
                <a:solidFill>
                  <a:schemeClr val="bg1"/>
                </a:solidFill>
                <a:latin typeface="Arial"/>
                <a:ea typeface="Arial"/>
                <a:cs typeface="Arial"/>
              </a:rPr>
              <a:t>L</a:t>
            </a:r>
            <a:r>
              <a:rPr lang="en-GB" sz="1600" b="1" i="0" u="none" strike="noStrike" cap="none" dirty="0">
                <a:solidFill>
                  <a:schemeClr val="bg1"/>
                </a:solidFill>
                <a:latin typeface="Arial"/>
                <a:ea typeface="Arial"/>
                <a:cs typeface="Arial"/>
                <a:sym typeface="Arial"/>
              </a:rPr>
              <a:t>e </a:t>
            </a:r>
            <a:r>
              <a:rPr lang="en-GB" sz="1600" b="1" i="0" u="none" strike="noStrike" cap="none" dirty="0" err="1">
                <a:solidFill>
                  <a:schemeClr val="bg1"/>
                </a:solidFill>
                <a:latin typeface="Arial"/>
                <a:ea typeface="Arial"/>
                <a:cs typeface="Arial"/>
                <a:sym typeface="Arial"/>
              </a:rPr>
              <a:t>défi</a:t>
            </a:r>
            <a:endParaRPr sz="1600"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38136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47974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Google Shape;1362;p20"/>
          <p:cNvSpPr/>
          <p:nvPr/>
        </p:nvSpPr>
        <p:spPr>
          <a:xfrm>
            <a:off x="6861736" y="3084415"/>
            <a:ext cx="1821626" cy="256032"/>
          </a:xfrm>
          <a:prstGeom prst="rect">
            <a:avLst/>
          </a:prstGeom>
          <a:solidFill>
            <a:srgbClr val="0072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 name="Google Shape;1362;p20"/>
          <p:cNvSpPr/>
          <p:nvPr/>
        </p:nvSpPr>
        <p:spPr>
          <a:xfrm>
            <a:off x="4936425" y="3084415"/>
            <a:ext cx="1423125" cy="256032"/>
          </a:xfrm>
          <a:prstGeom prst="rect">
            <a:avLst/>
          </a:prstGeom>
          <a:solidFill>
            <a:srgbClr val="0072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1362;p20"/>
          <p:cNvSpPr/>
          <p:nvPr/>
        </p:nvSpPr>
        <p:spPr>
          <a:xfrm>
            <a:off x="6701755" y="2809697"/>
            <a:ext cx="791330" cy="256032"/>
          </a:xfrm>
          <a:prstGeom prst="rect">
            <a:avLst/>
          </a:prstGeom>
          <a:solidFill>
            <a:srgbClr val="0072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9" name="Google Shape;919;p6"/>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p>
            <a:pPr lvl="0" algn="l">
              <a:lnSpc>
                <a:spcPct val="90000"/>
              </a:lnSpc>
            </a:pPr>
            <a:r>
              <a:rPr lang="fr-FR" dirty="0"/>
              <a:t>Quelle est la vision de l'</a:t>
            </a:r>
            <a:r>
              <a:rPr lang="fr-FR" dirty="0" err="1"/>
              <a:t>iSC</a:t>
            </a:r>
            <a:r>
              <a:rPr lang="fr-FR" dirty="0"/>
              <a:t> </a:t>
            </a:r>
            <a:r>
              <a:rPr lang="en-US" dirty="0"/>
              <a:t>?</a:t>
            </a:r>
          </a:p>
        </p:txBody>
      </p:sp>
      <p:sp>
        <p:nvSpPr>
          <p:cNvPr id="921" name="Google Shape;921;p6"/>
          <p:cNvSpPr txBox="1">
            <a:spLocks noGrp="1"/>
          </p:cNvSpPr>
          <p:nvPr>
            <p:ph type="sldNum" idx="12"/>
          </p:nvPr>
        </p:nvSpPr>
        <p:spPr>
          <a:prstGeom prst="rect">
            <a:avLst/>
          </a:prstGeom>
          <a:noFill/>
          <a:ln>
            <a:noFill/>
          </a:ln>
        </p:spPr>
        <p:txBody>
          <a:bodyPr spcFirstLastPara="1" wrap="square" lIns="92500" tIns="92500" rIns="92500" bIns="925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FFFFFF"/>
                </a:solidFill>
              </a:rPr>
              <a:t>5</a:t>
            </a:fld>
            <a:endParaRPr sz="1000" b="1" i="0" u="none" strike="noStrike" cap="none">
              <a:solidFill>
                <a:srgbClr val="FFFFFF"/>
              </a:solidFill>
            </a:endParaRPr>
          </a:p>
        </p:txBody>
      </p:sp>
      <p:sp>
        <p:nvSpPr>
          <p:cNvPr id="5" name="Google Shape;921;p6"/>
          <p:cNvSpPr txBox="1">
            <a:spLocks/>
          </p:cNvSpPr>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5</a:t>
            </a:fld>
            <a:endParaRPr lang="en-GB" dirty="0"/>
          </a:p>
        </p:txBody>
      </p:sp>
      <p:sp>
        <p:nvSpPr>
          <p:cNvPr id="11" name="Google Shape;1026;p11"/>
          <p:cNvSpPr txBox="1"/>
          <p:nvPr/>
        </p:nvSpPr>
        <p:spPr>
          <a:xfrm>
            <a:off x="311700" y="588745"/>
            <a:ext cx="8447486" cy="590838"/>
          </a:xfrm>
          <a:prstGeom prst="rect">
            <a:avLst/>
          </a:prstGeom>
          <a:noFill/>
          <a:ln>
            <a:noFill/>
          </a:ln>
        </p:spPr>
        <p:txBody>
          <a:bodyPr spcFirstLastPara="1" wrap="square" lIns="92500" tIns="92500" rIns="92500" bIns="92500" anchor="t" anchorCtr="0">
            <a:noAutofit/>
          </a:bodyPr>
          <a:lstStyle/>
          <a:p>
            <a:pPr lvl="0">
              <a:buSzPts val="800"/>
            </a:pPr>
            <a:r>
              <a:rPr lang="fr-FR" sz="1200" dirty="0">
                <a:solidFill>
                  <a:schemeClr val="lt1"/>
                </a:solidFill>
              </a:rPr>
              <a:t>La vision est </a:t>
            </a:r>
            <a:r>
              <a:rPr lang="en-US" sz="1200" b="1" dirty="0" err="1">
                <a:solidFill>
                  <a:schemeClr val="tx2">
                    <a:lumMod val="40000"/>
                    <a:lumOff val="60000"/>
                  </a:schemeClr>
                </a:solidFill>
              </a:rPr>
              <a:t>l’état</a:t>
            </a:r>
            <a:r>
              <a:rPr lang="en-US" sz="1200" b="1" dirty="0">
                <a:solidFill>
                  <a:schemeClr val="tx2">
                    <a:lumMod val="40000"/>
                    <a:lumOff val="60000"/>
                  </a:schemeClr>
                </a:solidFill>
              </a:rPr>
              <a:t> </a:t>
            </a:r>
            <a:r>
              <a:rPr lang="en-US" sz="1200" b="1" dirty="0" err="1">
                <a:solidFill>
                  <a:schemeClr val="tx2">
                    <a:lumMod val="40000"/>
                    <a:lumOff val="60000"/>
                  </a:schemeClr>
                </a:solidFill>
              </a:rPr>
              <a:t>futur</a:t>
            </a:r>
            <a:r>
              <a:rPr lang="en-US" sz="1200" b="1" dirty="0">
                <a:solidFill>
                  <a:schemeClr val="tx2">
                    <a:lumMod val="40000"/>
                    <a:lumOff val="60000"/>
                  </a:schemeClr>
                </a:solidFill>
              </a:rPr>
              <a:t> </a:t>
            </a:r>
            <a:r>
              <a:rPr lang="fr-FR" sz="1200" dirty="0">
                <a:solidFill>
                  <a:schemeClr val="lt1"/>
                </a:solidFill>
              </a:rPr>
              <a:t>de l'</a:t>
            </a:r>
            <a:r>
              <a:rPr lang="fr-FR" sz="1200" dirty="0" err="1">
                <a:solidFill>
                  <a:schemeClr val="lt1"/>
                </a:solidFill>
              </a:rPr>
              <a:t>iSC</a:t>
            </a:r>
            <a:r>
              <a:rPr lang="fr-FR" sz="1200" dirty="0">
                <a:solidFill>
                  <a:schemeClr val="lt1"/>
                </a:solidFill>
              </a:rPr>
              <a:t> que nous voulons voir. Pour développer l’énoncé de la vision, une activité de visualisation, définie comme le processus mental dans lequel les images de l'avenir souhaité (buts, objectifs, résultats) sont rendues réelles et convaincantes, a été menée</a:t>
            </a:r>
            <a:r>
              <a:rPr lang="en-US" sz="1200" dirty="0">
                <a:solidFill>
                  <a:schemeClr val="lt1"/>
                </a:solidFill>
              </a:rPr>
              <a:t>. </a:t>
            </a:r>
          </a:p>
        </p:txBody>
      </p:sp>
      <p:sp>
        <p:nvSpPr>
          <p:cNvPr id="40" name="Google Shape;1362;p20"/>
          <p:cNvSpPr/>
          <p:nvPr/>
        </p:nvSpPr>
        <p:spPr>
          <a:xfrm>
            <a:off x="2731796" y="3084415"/>
            <a:ext cx="1743693" cy="256032"/>
          </a:xfrm>
          <a:prstGeom prst="rect">
            <a:avLst/>
          </a:prstGeom>
          <a:solidFill>
            <a:srgbClr val="0072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1362;p20"/>
          <p:cNvSpPr/>
          <p:nvPr/>
        </p:nvSpPr>
        <p:spPr>
          <a:xfrm>
            <a:off x="4263056" y="2809697"/>
            <a:ext cx="834246" cy="256032"/>
          </a:xfrm>
          <a:prstGeom prst="rect">
            <a:avLst/>
          </a:prstGeom>
          <a:solidFill>
            <a:srgbClr val="0072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Google Shape;1364;p20"/>
          <p:cNvSpPr txBox="1"/>
          <p:nvPr/>
        </p:nvSpPr>
        <p:spPr>
          <a:xfrm>
            <a:off x="311700" y="2702917"/>
            <a:ext cx="8709458" cy="653285"/>
          </a:xfrm>
          <a:prstGeom prst="rect">
            <a:avLst/>
          </a:prstGeom>
          <a:noFill/>
          <a:ln>
            <a:noFill/>
          </a:ln>
        </p:spPr>
        <p:txBody>
          <a:bodyPr spcFirstLastPara="1" wrap="square" lIns="92500" tIns="92500" rIns="92500" bIns="925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tx1"/>
                </a:solidFill>
                <a:latin typeface="Arial"/>
                <a:ea typeface="Arial"/>
                <a:cs typeface="Arial"/>
                <a:sym typeface="Arial"/>
              </a:rPr>
              <a:t>Des </a:t>
            </a:r>
            <a:r>
              <a:rPr lang="en-GB" sz="1800" b="1" i="0" u="none" strike="noStrike" cap="none" dirty="0" err="1">
                <a:solidFill>
                  <a:schemeClr val="tx1"/>
                </a:solidFill>
                <a:latin typeface="Arial"/>
                <a:ea typeface="Arial"/>
                <a:cs typeface="Arial"/>
                <a:sym typeface="Arial"/>
              </a:rPr>
              <a:t>chaînes</a:t>
            </a:r>
            <a:r>
              <a:rPr lang="en-GB" sz="1800" b="1" i="0" u="none" strike="noStrike" cap="none" dirty="0">
                <a:solidFill>
                  <a:schemeClr val="tx1"/>
                </a:solidFill>
                <a:latin typeface="Arial"/>
                <a:ea typeface="Arial"/>
                <a:cs typeface="Arial"/>
                <a:sym typeface="Arial"/>
              </a:rPr>
              <a:t> </a:t>
            </a:r>
            <a:r>
              <a:rPr lang="en-GB" sz="1800" b="1" dirty="0" err="1">
                <a:solidFill>
                  <a:schemeClr val="tx1"/>
                </a:solidFill>
              </a:rPr>
              <a:t>d’approvisionnement</a:t>
            </a:r>
            <a:r>
              <a:rPr lang="en-GB" sz="1800" b="1" dirty="0">
                <a:solidFill>
                  <a:schemeClr val="tx1"/>
                </a:solidFill>
              </a:rPr>
              <a:t> </a:t>
            </a:r>
            <a:r>
              <a:rPr lang="en-GB" sz="1800" b="1" dirty="0" err="1">
                <a:solidFill>
                  <a:schemeClr val="bg1"/>
                </a:solidFill>
              </a:rPr>
              <a:t>solides</a:t>
            </a:r>
            <a:r>
              <a:rPr lang="en-GB" sz="1800" b="1" dirty="0">
                <a:solidFill>
                  <a:schemeClr val="tx1"/>
                </a:solidFill>
              </a:rPr>
              <a:t> </a:t>
            </a:r>
            <a:r>
              <a:rPr lang="en-GB" sz="1800" b="1" dirty="0" err="1">
                <a:solidFill>
                  <a:schemeClr val="tx1"/>
                </a:solidFill>
              </a:rPr>
              <a:t>permettent</a:t>
            </a:r>
            <a:r>
              <a:rPr lang="en-GB" sz="1800" b="1" dirty="0">
                <a:solidFill>
                  <a:schemeClr val="tx1"/>
                </a:solidFill>
              </a:rPr>
              <a:t> de </a:t>
            </a:r>
            <a:r>
              <a:rPr lang="en-GB" sz="1800" b="1" dirty="0" err="1">
                <a:solidFill>
                  <a:schemeClr val="bg1"/>
                </a:solidFill>
              </a:rPr>
              <a:t>fournir</a:t>
            </a:r>
            <a:r>
              <a:rPr lang="en-GB" sz="1800" b="1" dirty="0">
                <a:solidFill>
                  <a:schemeClr val="tx1"/>
                </a:solidFill>
              </a:rPr>
              <a:t> des </a:t>
            </a:r>
            <a:r>
              <a:rPr lang="en-GB" sz="1800" b="1" dirty="0" err="1">
                <a:solidFill>
                  <a:schemeClr val="tx1"/>
                </a:solidFill>
              </a:rPr>
              <a:t>vaccins</a:t>
            </a:r>
            <a:r>
              <a:rPr lang="en-GB" sz="1800" b="1" dirty="0">
                <a:solidFill>
                  <a:schemeClr val="tx1"/>
                </a:solidFill>
              </a:rPr>
              <a:t> </a:t>
            </a:r>
            <a:r>
              <a:rPr lang="en-GB" sz="1800" b="1" dirty="0" err="1">
                <a:solidFill>
                  <a:schemeClr val="tx1"/>
                </a:solidFill>
              </a:rPr>
              <a:t>efficaces</a:t>
            </a:r>
            <a:r>
              <a:rPr lang="en-GB" sz="1800" b="1" dirty="0">
                <a:solidFill>
                  <a:schemeClr val="tx1"/>
                </a:solidFill>
              </a:rPr>
              <a:t> et </a:t>
            </a:r>
            <a:r>
              <a:rPr lang="en-GB" sz="1800" b="1" dirty="0" err="1">
                <a:solidFill>
                  <a:schemeClr val="tx1"/>
                </a:solidFill>
              </a:rPr>
              <a:t>vitaux</a:t>
            </a:r>
            <a:r>
              <a:rPr lang="en-GB" sz="1800" b="1" dirty="0">
                <a:solidFill>
                  <a:schemeClr val="tx1"/>
                </a:solidFill>
              </a:rPr>
              <a:t> à </a:t>
            </a:r>
            <a:r>
              <a:rPr lang="en-GB" sz="1800" b="1" dirty="0" err="1">
                <a:solidFill>
                  <a:schemeClr val="bg1"/>
                </a:solidFill>
              </a:rPr>
              <a:t>toute</a:t>
            </a:r>
            <a:r>
              <a:rPr lang="en-GB" sz="1800" b="1" dirty="0">
                <a:solidFill>
                  <a:schemeClr val="bg1"/>
                </a:solidFill>
              </a:rPr>
              <a:t> </a:t>
            </a:r>
            <a:r>
              <a:rPr lang="en-GB" sz="1800" b="1" dirty="0" err="1">
                <a:solidFill>
                  <a:schemeClr val="bg1"/>
                </a:solidFill>
              </a:rPr>
              <a:t>personne</a:t>
            </a:r>
            <a:r>
              <a:rPr lang="en-GB" sz="1800" b="1" dirty="0">
                <a:solidFill>
                  <a:schemeClr val="bg1"/>
                </a:solidFill>
              </a:rPr>
              <a:t> </a:t>
            </a:r>
            <a:r>
              <a:rPr lang="en-GB" sz="1800" b="1" dirty="0">
                <a:solidFill>
                  <a:schemeClr val="tx1"/>
                </a:solidFill>
              </a:rPr>
              <a:t>et à </a:t>
            </a:r>
            <a:r>
              <a:rPr lang="en-GB" sz="1800" b="1" dirty="0">
                <a:solidFill>
                  <a:schemeClr val="bg1"/>
                </a:solidFill>
              </a:rPr>
              <a:t>tout moment </a:t>
            </a:r>
            <a:r>
              <a:rPr lang="en-GB" sz="1800" b="1" dirty="0">
                <a:solidFill>
                  <a:schemeClr val="tx1"/>
                </a:solidFill>
              </a:rPr>
              <a:t>, </a:t>
            </a:r>
            <a:r>
              <a:rPr lang="en-GB" sz="1800" b="1" dirty="0" err="1">
                <a:solidFill>
                  <a:schemeClr val="tx1"/>
                </a:solidFill>
              </a:rPr>
              <a:t>où</a:t>
            </a:r>
            <a:r>
              <a:rPr lang="en-GB" sz="1800" b="1" dirty="0">
                <a:solidFill>
                  <a:schemeClr val="tx1"/>
                </a:solidFill>
              </a:rPr>
              <a:t> </a:t>
            </a:r>
            <a:r>
              <a:rPr lang="en-GB" sz="1800" b="1" dirty="0" err="1">
                <a:solidFill>
                  <a:schemeClr val="bg1"/>
                </a:solidFill>
              </a:rPr>
              <a:t>qu’elle</a:t>
            </a:r>
            <a:r>
              <a:rPr lang="en-GB" sz="1800" b="1" dirty="0">
                <a:solidFill>
                  <a:schemeClr val="bg1"/>
                </a:solidFill>
              </a:rPr>
              <a:t> se </a:t>
            </a:r>
            <a:r>
              <a:rPr lang="en-GB" sz="1800" b="1" dirty="0" err="1">
                <a:solidFill>
                  <a:schemeClr val="bg1"/>
                </a:solidFill>
              </a:rPr>
              <a:t>trouve</a:t>
            </a:r>
            <a:r>
              <a:rPr lang="en-GB" sz="1800" b="1" dirty="0">
                <a:solidFill>
                  <a:schemeClr val="bg1"/>
                </a:solidFill>
              </a:rPr>
              <a:t> </a:t>
            </a:r>
            <a:r>
              <a:rPr lang="en-GB" sz="1800" b="1" dirty="0">
                <a:solidFill>
                  <a:schemeClr val="tx1"/>
                </a:solidFill>
              </a:rPr>
              <a:t>.</a:t>
            </a:r>
            <a:endParaRPr sz="1800" b="1" dirty="0">
              <a:solidFill>
                <a:schemeClr val="tx1"/>
              </a:solidFill>
            </a:endParaRPr>
          </a:p>
        </p:txBody>
      </p:sp>
      <p:grpSp>
        <p:nvGrpSpPr>
          <p:cNvPr id="4" name="Group 3"/>
          <p:cNvGrpSpPr/>
          <p:nvPr/>
        </p:nvGrpSpPr>
        <p:grpSpPr>
          <a:xfrm>
            <a:off x="4078996" y="1788959"/>
            <a:ext cx="1333782" cy="1015980"/>
            <a:chOff x="4221366" y="1824120"/>
            <a:chExt cx="1333782" cy="1015980"/>
          </a:xfrm>
        </p:grpSpPr>
        <p:cxnSp>
          <p:nvCxnSpPr>
            <p:cNvPr id="26" name="Google Shape;1375;p20"/>
            <p:cNvCxnSpPr/>
            <p:nvPr/>
          </p:nvCxnSpPr>
          <p:spPr>
            <a:xfrm flipV="1">
              <a:off x="4888053" y="2384576"/>
              <a:ext cx="409" cy="455524"/>
            </a:xfrm>
            <a:prstGeom prst="straightConnector1">
              <a:avLst/>
            </a:prstGeom>
            <a:noFill/>
            <a:ln w="12700" cap="rnd" cmpd="sng">
              <a:solidFill>
                <a:srgbClr val="0072BC"/>
              </a:solidFill>
              <a:prstDash val="dot"/>
              <a:round/>
              <a:headEnd type="none" w="sm" len="sm"/>
              <a:tailEnd type="none" w="sm" len="sm"/>
            </a:ln>
          </p:spPr>
        </p:cxnSp>
        <p:sp>
          <p:nvSpPr>
            <p:cNvPr id="34" name="Google Shape;1373;p20"/>
            <p:cNvSpPr/>
            <p:nvPr/>
          </p:nvSpPr>
          <p:spPr>
            <a:xfrm>
              <a:off x="4221366" y="1824120"/>
              <a:ext cx="1333782" cy="560456"/>
            </a:xfrm>
            <a:prstGeom prst="roundRect">
              <a:avLst>
                <a:gd name="adj" fmla="val 16667"/>
              </a:avLst>
            </a:prstGeom>
            <a:noFill/>
            <a:ln w="15875" cap="rnd" cmpd="sng">
              <a:solidFill>
                <a:srgbClr val="0072BC"/>
              </a:solidFill>
              <a:prstDash val="dot"/>
              <a:round/>
              <a:headEnd type="none" w="sm" len="sm"/>
              <a:tailEnd type="none" w="sm" len="sm"/>
            </a:ln>
          </p:spPr>
          <p:txBody>
            <a:bodyPr spcFirstLastPara="1" wrap="square" lIns="91440" tIns="45700" rIns="91440" bIns="45700" anchor="ctr" anchorCtr="0">
              <a:noAutofit/>
            </a:bodyPr>
            <a:lstStyle/>
            <a:p>
              <a:pPr lvl="0">
                <a:buSzPts val="700"/>
              </a:pPr>
              <a:r>
                <a:rPr lang="fr-FR" sz="850" dirty="0">
                  <a:solidFill>
                    <a:srgbClr val="595959"/>
                  </a:solidFill>
                </a:rPr>
                <a:t>Cela signifie "résilient", "durable", "efficace", "adaptatif"</a:t>
              </a:r>
              <a:endParaRPr lang="en-GB" sz="850" dirty="0">
                <a:solidFill>
                  <a:srgbClr val="595959"/>
                </a:solidFill>
              </a:endParaRPr>
            </a:p>
          </p:txBody>
        </p:sp>
      </p:grpSp>
      <p:grpSp>
        <p:nvGrpSpPr>
          <p:cNvPr id="35" name="Group 34"/>
          <p:cNvGrpSpPr/>
          <p:nvPr/>
        </p:nvGrpSpPr>
        <p:grpSpPr>
          <a:xfrm>
            <a:off x="1629419" y="3349575"/>
            <a:ext cx="1993804" cy="1067891"/>
            <a:chOff x="3768138" y="1474814"/>
            <a:chExt cx="1645183" cy="1067891"/>
          </a:xfrm>
        </p:grpSpPr>
        <p:cxnSp>
          <p:nvCxnSpPr>
            <p:cNvPr id="36" name="Google Shape;1375;p20"/>
            <p:cNvCxnSpPr/>
            <p:nvPr/>
          </p:nvCxnSpPr>
          <p:spPr>
            <a:xfrm flipV="1">
              <a:off x="5262182" y="1474814"/>
              <a:ext cx="409" cy="455524"/>
            </a:xfrm>
            <a:prstGeom prst="straightConnector1">
              <a:avLst/>
            </a:prstGeom>
            <a:noFill/>
            <a:ln w="12700" cap="rnd" cmpd="sng">
              <a:solidFill>
                <a:srgbClr val="0072BC"/>
              </a:solidFill>
              <a:prstDash val="dot"/>
              <a:round/>
              <a:headEnd type="none" w="sm" len="sm"/>
              <a:tailEnd type="none" w="sm" len="sm"/>
            </a:ln>
          </p:spPr>
        </p:cxnSp>
        <p:sp>
          <p:nvSpPr>
            <p:cNvPr id="37" name="Google Shape;1373;p20"/>
            <p:cNvSpPr/>
            <p:nvPr/>
          </p:nvSpPr>
          <p:spPr>
            <a:xfrm>
              <a:off x="3768138" y="1982249"/>
              <a:ext cx="1645183" cy="560456"/>
            </a:xfrm>
            <a:prstGeom prst="roundRect">
              <a:avLst>
                <a:gd name="adj" fmla="val 16667"/>
              </a:avLst>
            </a:prstGeom>
            <a:noFill/>
            <a:ln w="15875" cap="rnd" cmpd="sng">
              <a:solidFill>
                <a:srgbClr val="0072BC"/>
              </a:solidFill>
              <a:prstDash val="dot"/>
              <a:round/>
              <a:headEnd type="none" w="sm" len="sm"/>
              <a:tailEnd type="none" w="sm" len="sm"/>
            </a:ln>
          </p:spPr>
          <p:txBody>
            <a:bodyPr spcFirstLastPara="1" wrap="square" lIns="91440" tIns="45700" rIns="91440" bIns="45700" anchor="ctr" anchorCtr="0">
              <a:noAutofit/>
            </a:bodyPr>
            <a:lstStyle/>
            <a:p>
              <a:pPr algn="ctr">
                <a:buSzPts val="700"/>
              </a:pPr>
              <a:r>
                <a:rPr lang="fr-FR" sz="900" dirty="0">
                  <a:solidFill>
                    <a:srgbClr val="595959"/>
                  </a:solidFill>
                </a:rPr>
                <a:t>Cela signifie que nous mettons l'accent sur l'accès équitable aux services de vaccination pour chaque segment de la population</a:t>
              </a:r>
              <a:endParaRPr lang="en-US" sz="900" dirty="0">
                <a:solidFill>
                  <a:srgbClr val="595959"/>
                </a:solidFill>
              </a:endParaRPr>
            </a:p>
          </p:txBody>
        </p:sp>
      </p:grpSp>
      <p:grpSp>
        <p:nvGrpSpPr>
          <p:cNvPr id="42" name="Group 41"/>
          <p:cNvGrpSpPr/>
          <p:nvPr/>
        </p:nvGrpSpPr>
        <p:grpSpPr>
          <a:xfrm>
            <a:off x="6010060" y="1788959"/>
            <a:ext cx="2901526" cy="1015980"/>
            <a:chOff x="3331314" y="1824120"/>
            <a:chExt cx="2223834" cy="1015980"/>
          </a:xfrm>
        </p:grpSpPr>
        <p:cxnSp>
          <p:nvCxnSpPr>
            <p:cNvPr id="43" name="Google Shape;1375;p20"/>
            <p:cNvCxnSpPr/>
            <p:nvPr/>
          </p:nvCxnSpPr>
          <p:spPr>
            <a:xfrm flipV="1">
              <a:off x="4187230" y="2384576"/>
              <a:ext cx="409" cy="455524"/>
            </a:xfrm>
            <a:prstGeom prst="straightConnector1">
              <a:avLst/>
            </a:prstGeom>
            <a:noFill/>
            <a:ln w="12700" cap="rnd" cmpd="sng">
              <a:solidFill>
                <a:srgbClr val="0072BC"/>
              </a:solidFill>
              <a:prstDash val="dot"/>
              <a:round/>
              <a:headEnd type="none" w="sm" len="sm"/>
              <a:tailEnd type="none" w="sm" len="sm"/>
            </a:ln>
          </p:spPr>
        </p:cxnSp>
        <p:sp>
          <p:nvSpPr>
            <p:cNvPr id="44" name="Google Shape;1373;p20"/>
            <p:cNvSpPr/>
            <p:nvPr/>
          </p:nvSpPr>
          <p:spPr>
            <a:xfrm>
              <a:off x="3331314" y="1824120"/>
              <a:ext cx="2223834" cy="560456"/>
            </a:xfrm>
            <a:prstGeom prst="roundRect">
              <a:avLst>
                <a:gd name="adj" fmla="val 16667"/>
              </a:avLst>
            </a:prstGeom>
            <a:noFill/>
            <a:ln w="15875" cap="rnd" cmpd="sng">
              <a:solidFill>
                <a:srgbClr val="0072BC"/>
              </a:solidFill>
              <a:prstDash val="dot"/>
              <a:round/>
              <a:headEnd type="none" w="sm" len="sm"/>
              <a:tailEnd type="none" w="sm" len="sm"/>
            </a:ln>
          </p:spPr>
          <p:txBody>
            <a:bodyPr spcFirstLastPara="1" wrap="square" lIns="91440" tIns="45700" rIns="91440" bIns="45700" anchor="ctr" anchorCtr="0">
              <a:noAutofit/>
            </a:bodyPr>
            <a:lstStyle/>
            <a:p>
              <a:pPr algn="ctr">
                <a:buSzPts val="1400"/>
              </a:pPr>
              <a:r>
                <a:rPr lang="fr-FR" sz="850" dirty="0">
                  <a:solidFill>
                    <a:srgbClr val="595959"/>
                  </a:solidFill>
                </a:rPr>
                <a:t>Cela signifie</a:t>
              </a:r>
              <a:r>
                <a:rPr lang="fr-FR" sz="850" dirty="0">
                  <a:solidFill>
                    <a:schemeClr val="dk2"/>
                  </a:solidFill>
                </a:rPr>
                <a:t> que les chaînes d'approvisionnement et la disponibilité des vaccins et des fournitures connexes sont un élément essentiel pour assurer la prestation des services de vaccination</a:t>
              </a:r>
              <a:endParaRPr lang="en-US" sz="850" dirty="0">
                <a:solidFill>
                  <a:schemeClr val="dk2"/>
                </a:solidFill>
              </a:endParaRPr>
            </a:p>
          </p:txBody>
        </p:sp>
      </p:grpSp>
      <p:grpSp>
        <p:nvGrpSpPr>
          <p:cNvPr id="45" name="Group 44"/>
          <p:cNvGrpSpPr/>
          <p:nvPr/>
        </p:nvGrpSpPr>
        <p:grpSpPr>
          <a:xfrm>
            <a:off x="4086095" y="3349575"/>
            <a:ext cx="1993804" cy="1067891"/>
            <a:chOff x="3599602" y="1474814"/>
            <a:chExt cx="1645183" cy="1067891"/>
          </a:xfrm>
        </p:grpSpPr>
        <p:cxnSp>
          <p:nvCxnSpPr>
            <p:cNvPr id="47" name="Google Shape;1375;p20"/>
            <p:cNvCxnSpPr/>
            <p:nvPr/>
          </p:nvCxnSpPr>
          <p:spPr>
            <a:xfrm flipV="1">
              <a:off x="5006894" y="1474814"/>
              <a:ext cx="409" cy="455524"/>
            </a:xfrm>
            <a:prstGeom prst="straightConnector1">
              <a:avLst/>
            </a:prstGeom>
            <a:noFill/>
            <a:ln w="12700" cap="rnd" cmpd="sng">
              <a:solidFill>
                <a:srgbClr val="0072BC"/>
              </a:solidFill>
              <a:prstDash val="dot"/>
              <a:round/>
              <a:headEnd type="none" w="sm" len="sm"/>
              <a:tailEnd type="none" w="sm" len="sm"/>
            </a:ln>
          </p:spPr>
        </p:cxnSp>
        <p:sp>
          <p:nvSpPr>
            <p:cNvPr id="48" name="Google Shape;1373;p20"/>
            <p:cNvSpPr/>
            <p:nvPr/>
          </p:nvSpPr>
          <p:spPr>
            <a:xfrm>
              <a:off x="3599602" y="1982249"/>
              <a:ext cx="1645183" cy="560456"/>
            </a:xfrm>
            <a:prstGeom prst="roundRect">
              <a:avLst>
                <a:gd name="adj" fmla="val 16667"/>
              </a:avLst>
            </a:prstGeom>
            <a:noFill/>
            <a:ln w="15875" cap="rnd" cmpd="sng">
              <a:solidFill>
                <a:srgbClr val="0072BC"/>
              </a:solidFill>
              <a:prstDash val="dot"/>
              <a:round/>
              <a:headEnd type="none" w="sm" len="sm"/>
              <a:tailEnd type="none" w="sm" len="sm"/>
            </a:ln>
          </p:spPr>
          <p:txBody>
            <a:bodyPr spcFirstLastPara="1" wrap="square" lIns="91440" tIns="45700" rIns="91440" bIns="45700" anchor="ctr" anchorCtr="0">
              <a:noAutofit/>
            </a:bodyPr>
            <a:lstStyle/>
            <a:p>
              <a:pPr algn="ctr">
                <a:buSzPts val="700"/>
              </a:pPr>
              <a:r>
                <a:rPr lang="fr-FR" sz="900" dirty="0">
                  <a:solidFill>
                    <a:srgbClr val="595959"/>
                  </a:solidFill>
                </a:rPr>
                <a:t>Cela signifie que des vaccins en quantité suffisante sont disponibles en temps voulu, </a:t>
              </a:r>
              <a:r>
                <a:rPr lang="fr-FR" sz="900" i="1" dirty="0">
                  <a:solidFill>
                    <a:srgbClr val="595959"/>
                  </a:solidFill>
                </a:rPr>
                <a:t>chaque fois </a:t>
              </a:r>
              <a:r>
                <a:rPr lang="fr-FR" sz="900" dirty="0">
                  <a:solidFill>
                    <a:srgbClr val="595959"/>
                  </a:solidFill>
                </a:rPr>
                <a:t>que l'on en a besoin</a:t>
              </a:r>
              <a:endParaRPr lang="en-US" sz="900" dirty="0">
                <a:solidFill>
                  <a:srgbClr val="595959"/>
                </a:solidFill>
              </a:endParaRPr>
            </a:p>
          </p:txBody>
        </p:sp>
      </p:grpSp>
      <p:grpSp>
        <p:nvGrpSpPr>
          <p:cNvPr id="51" name="Group 50"/>
          <p:cNvGrpSpPr/>
          <p:nvPr/>
        </p:nvGrpSpPr>
        <p:grpSpPr>
          <a:xfrm>
            <a:off x="6754762" y="3349575"/>
            <a:ext cx="1993804" cy="1067891"/>
            <a:chOff x="3599602" y="1474814"/>
            <a:chExt cx="1645183" cy="1067891"/>
          </a:xfrm>
        </p:grpSpPr>
        <p:cxnSp>
          <p:nvCxnSpPr>
            <p:cNvPr id="52" name="Google Shape;1375;p20"/>
            <p:cNvCxnSpPr/>
            <p:nvPr/>
          </p:nvCxnSpPr>
          <p:spPr>
            <a:xfrm flipV="1">
              <a:off x="5006894" y="1474814"/>
              <a:ext cx="409" cy="455524"/>
            </a:xfrm>
            <a:prstGeom prst="straightConnector1">
              <a:avLst/>
            </a:prstGeom>
            <a:noFill/>
            <a:ln w="12700" cap="rnd" cmpd="sng">
              <a:solidFill>
                <a:srgbClr val="0072BC"/>
              </a:solidFill>
              <a:prstDash val="dot"/>
              <a:round/>
              <a:headEnd type="none" w="sm" len="sm"/>
              <a:tailEnd type="none" w="sm" len="sm"/>
            </a:ln>
          </p:spPr>
        </p:cxnSp>
        <p:sp>
          <p:nvSpPr>
            <p:cNvPr id="53" name="Google Shape;1373;p20"/>
            <p:cNvSpPr/>
            <p:nvPr/>
          </p:nvSpPr>
          <p:spPr>
            <a:xfrm>
              <a:off x="3599602" y="1982249"/>
              <a:ext cx="1645183" cy="560456"/>
            </a:xfrm>
            <a:prstGeom prst="roundRect">
              <a:avLst>
                <a:gd name="adj" fmla="val 16667"/>
              </a:avLst>
            </a:prstGeom>
            <a:noFill/>
            <a:ln w="15875" cap="rnd" cmpd="sng">
              <a:solidFill>
                <a:srgbClr val="0072BC"/>
              </a:solidFill>
              <a:prstDash val="dot"/>
              <a:round/>
              <a:headEnd type="none" w="sm" len="sm"/>
              <a:tailEnd type="none" w="sm" len="sm"/>
            </a:ln>
          </p:spPr>
          <p:txBody>
            <a:bodyPr spcFirstLastPara="1" wrap="square" lIns="91440" tIns="45700" rIns="91440" bIns="45700" anchor="ctr" anchorCtr="0">
              <a:noAutofit/>
            </a:bodyPr>
            <a:lstStyle/>
            <a:p>
              <a:pPr lvl="0" algn="ctr">
                <a:buSzPts val="700"/>
              </a:pPr>
              <a:r>
                <a:rPr lang="fr-FR" sz="900" dirty="0">
                  <a:solidFill>
                    <a:srgbClr val="595959"/>
                  </a:solidFill>
                </a:rPr>
                <a:t>Cela signifie que des vaccins en quantité suffisante sont disponibles </a:t>
              </a:r>
              <a:r>
                <a:rPr lang="fr-FR" sz="900" i="1" dirty="0">
                  <a:solidFill>
                    <a:srgbClr val="595959"/>
                  </a:solidFill>
                </a:rPr>
                <a:t>partout</a:t>
              </a:r>
              <a:r>
                <a:rPr lang="fr-FR" sz="900" dirty="0">
                  <a:solidFill>
                    <a:srgbClr val="595959"/>
                  </a:solidFill>
                </a:rPr>
                <a:t> où l'on en a besoin et en temps voulu</a:t>
              </a:r>
              <a:endParaRPr lang="en-US" sz="900" dirty="0">
                <a:solidFill>
                  <a:srgbClr val="595959"/>
                </a:solidFill>
              </a:endParaRPr>
            </a:p>
          </p:txBody>
        </p:sp>
      </p:grpSp>
    </p:spTree>
    <p:extLst>
      <p:ext uri="{BB962C8B-B14F-4D97-AF65-F5344CB8AC3E}">
        <p14:creationId xmlns:p14="http://schemas.microsoft.com/office/powerpoint/2010/main" val="214925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19" name="Google Shape;919;p6"/>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p>
            <a:pPr lvl="0" algn="l">
              <a:lnSpc>
                <a:spcPct val="90000"/>
              </a:lnSpc>
            </a:pPr>
            <a:r>
              <a:rPr lang="fr-FR" sz="3000" dirty="0"/>
              <a:t>Quels sont les </a:t>
            </a:r>
            <a:r>
              <a:rPr lang="fr-FR" sz="3000" b="1" dirty="0"/>
              <a:t>objectifs d'impact </a:t>
            </a:r>
            <a:r>
              <a:rPr lang="en-US" sz="3000" dirty="0"/>
              <a:t>?</a:t>
            </a:r>
          </a:p>
        </p:txBody>
      </p:sp>
      <p:sp>
        <p:nvSpPr>
          <p:cNvPr id="921" name="Google Shape;921;p6"/>
          <p:cNvSpPr txBox="1">
            <a:spLocks noGrp="1"/>
          </p:cNvSpPr>
          <p:nvPr>
            <p:ph type="sldNum" idx="12"/>
          </p:nvPr>
        </p:nvSpPr>
        <p:spPr>
          <a:prstGeom prst="rect">
            <a:avLst/>
          </a:prstGeom>
          <a:noFill/>
          <a:ln>
            <a:noFill/>
          </a:ln>
        </p:spPr>
        <p:txBody>
          <a:bodyPr spcFirstLastPara="1" wrap="square" lIns="92500" tIns="92500" rIns="92500" bIns="925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FFFFFF"/>
                </a:solidFill>
              </a:rPr>
              <a:t>6</a:t>
            </a:fld>
            <a:endParaRPr sz="1000" b="1" i="0" u="none" strike="noStrike" cap="none">
              <a:solidFill>
                <a:srgbClr val="FFFFFF"/>
              </a:solidFill>
            </a:endParaRPr>
          </a:p>
        </p:txBody>
      </p:sp>
      <p:sp>
        <p:nvSpPr>
          <p:cNvPr id="5" name="Google Shape;921;p6"/>
          <p:cNvSpPr txBox="1">
            <a:spLocks/>
          </p:cNvSpPr>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6</a:t>
            </a:fld>
            <a:endParaRPr lang="en-GB" dirty="0"/>
          </a:p>
        </p:txBody>
      </p:sp>
      <p:sp>
        <p:nvSpPr>
          <p:cNvPr id="11" name="Google Shape;1026;p11"/>
          <p:cNvSpPr txBox="1"/>
          <p:nvPr/>
        </p:nvSpPr>
        <p:spPr>
          <a:xfrm>
            <a:off x="311700" y="617320"/>
            <a:ext cx="7694980" cy="590838"/>
          </a:xfrm>
          <a:prstGeom prst="rect">
            <a:avLst/>
          </a:prstGeom>
          <a:noFill/>
          <a:ln>
            <a:noFill/>
          </a:ln>
        </p:spPr>
        <p:txBody>
          <a:bodyPr spcFirstLastPara="1" wrap="square" lIns="92500" tIns="92500" rIns="92500" bIns="92500" anchor="ctr" anchorCtr="0">
            <a:noAutofit/>
          </a:bodyPr>
          <a:lstStyle/>
          <a:p>
            <a:pPr lvl="0">
              <a:buSzPts val="800"/>
            </a:pPr>
            <a:r>
              <a:rPr lang="en-US" sz="1200" dirty="0">
                <a:solidFill>
                  <a:schemeClr val="lt1"/>
                </a:solidFill>
              </a:rPr>
              <a:t>Les </a:t>
            </a:r>
            <a:r>
              <a:rPr lang="en-US" sz="1200" dirty="0" err="1">
                <a:solidFill>
                  <a:schemeClr val="lt1"/>
                </a:solidFill>
              </a:rPr>
              <a:t>objectifs</a:t>
            </a:r>
            <a:r>
              <a:rPr lang="en-US" sz="1200" dirty="0">
                <a:solidFill>
                  <a:schemeClr val="lt1"/>
                </a:solidFill>
              </a:rPr>
              <a:t> </a:t>
            </a:r>
            <a:r>
              <a:rPr lang="en-US" sz="1200" dirty="0" err="1">
                <a:solidFill>
                  <a:schemeClr val="lt1"/>
                </a:solidFill>
              </a:rPr>
              <a:t>sont</a:t>
            </a:r>
            <a:r>
              <a:rPr lang="en-US" sz="1200" dirty="0">
                <a:solidFill>
                  <a:schemeClr val="lt1"/>
                </a:solidFill>
              </a:rPr>
              <a:t> les </a:t>
            </a:r>
            <a:r>
              <a:rPr lang="en-US" sz="1200" b="1" dirty="0" err="1">
                <a:solidFill>
                  <a:schemeClr val="tx2">
                    <a:lumMod val="40000"/>
                    <a:lumOff val="60000"/>
                  </a:schemeClr>
                </a:solidFill>
              </a:rPr>
              <a:t>changements</a:t>
            </a:r>
            <a:r>
              <a:rPr lang="en-US" sz="1200" b="1" dirty="0">
                <a:solidFill>
                  <a:schemeClr val="tx2">
                    <a:lumMod val="40000"/>
                    <a:lumOff val="60000"/>
                  </a:schemeClr>
                </a:solidFill>
              </a:rPr>
              <a:t> directs </a:t>
            </a:r>
            <a:r>
              <a:rPr lang="fr-FR" sz="1200" dirty="0">
                <a:solidFill>
                  <a:schemeClr val="lt1"/>
                </a:solidFill>
              </a:rPr>
              <a:t>que nous souhaitons obtenir. Les objectifs traduisent la vision en résultats tangibles et créent un cadre autour duquel les priorités d'investissement peuvent être établies</a:t>
            </a:r>
            <a:r>
              <a:rPr lang="en-US" sz="1200" dirty="0">
                <a:solidFill>
                  <a:schemeClr val="lt1"/>
                </a:solidFill>
              </a:rPr>
              <a:t>. </a:t>
            </a:r>
          </a:p>
        </p:txBody>
      </p:sp>
      <p:sp>
        <p:nvSpPr>
          <p:cNvPr id="23" name="Google Shape;1391;p21"/>
          <p:cNvSpPr txBox="1"/>
          <p:nvPr/>
        </p:nvSpPr>
        <p:spPr>
          <a:xfrm>
            <a:off x="243399" y="1751475"/>
            <a:ext cx="8657203" cy="3229142"/>
          </a:xfrm>
          <a:prstGeom prst="rect">
            <a:avLst/>
          </a:prstGeom>
          <a:noFill/>
          <a:ln>
            <a:noFill/>
          </a:ln>
        </p:spPr>
        <p:txBody>
          <a:bodyPr spcFirstLastPara="1" wrap="square" lIns="92500" tIns="92500" rIns="92500" bIns="92500" anchor="ctr" anchorCtr="0">
            <a:noAutofit/>
          </a:bodyPr>
          <a:lstStyle/>
          <a:p>
            <a:pPr lvl="0">
              <a:buSzPts val="900"/>
            </a:pPr>
            <a:r>
              <a:rPr lang="en-GB" sz="1200" b="1" dirty="0">
                <a:solidFill>
                  <a:srgbClr val="81C341"/>
                </a:solidFill>
              </a:rPr>
              <a:t>UNE PLUS GRANDE PORTÉE </a:t>
            </a:r>
            <a:endParaRPr sz="1200" b="0" i="0" u="none" strike="noStrike" cap="none" dirty="0">
              <a:solidFill>
                <a:srgbClr val="81C341"/>
              </a:solidFill>
              <a:latin typeface="Arial"/>
              <a:ea typeface="Arial"/>
              <a:cs typeface="Arial"/>
              <a:sym typeface="Arial"/>
            </a:endParaRPr>
          </a:p>
          <a:p>
            <a:pPr lvl="0">
              <a:buSzPts val="900"/>
            </a:pPr>
            <a:r>
              <a:rPr lang="fr-FR" sz="900" dirty="0">
                <a:solidFill>
                  <a:srgbClr val="3C4043"/>
                </a:solidFill>
              </a:rPr>
              <a:t>Les chaînes d'approvisionnement équitables étendent la portée des vaccins jusqu'au bout pour desservir les populations mal desservies et les populations zéro-dose</a:t>
            </a:r>
            <a:r>
              <a:rPr lang="en-GB" sz="900" b="0" i="0" u="none" strike="noStrike" cap="none" dirty="0">
                <a:solidFill>
                  <a:srgbClr val="3C4043"/>
                </a:solidFill>
                <a:latin typeface="Arial"/>
                <a:ea typeface="Arial"/>
                <a:cs typeface="Arial"/>
                <a:sym typeface="Arial"/>
              </a:rPr>
              <a:t>.</a:t>
            </a:r>
            <a:endParaRPr sz="900" b="0" i="0" u="none" strike="noStrike" cap="none" dirty="0">
              <a:solidFill>
                <a:srgbClr val="3C4043"/>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1050" b="1" i="0" u="none" strike="noStrike" cap="none" dirty="0">
              <a:solidFill>
                <a:srgbClr val="00B0F0"/>
              </a:solidFill>
              <a:latin typeface="Arial"/>
              <a:ea typeface="Arial"/>
              <a:cs typeface="Arial"/>
              <a:sym typeface="Arial"/>
            </a:endParaRPr>
          </a:p>
          <a:p>
            <a:pPr>
              <a:buSzPts val="900"/>
            </a:pPr>
            <a:r>
              <a:rPr lang="en-GB" sz="1200" b="1" dirty="0">
                <a:solidFill>
                  <a:srgbClr val="81C341"/>
                </a:solidFill>
              </a:rPr>
              <a:t>LA DISPONIBILITÉ DES VACCINS</a:t>
            </a:r>
          </a:p>
          <a:p>
            <a:pPr>
              <a:buSzPts val="900"/>
            </a:pPr>
            <a:r>
              <a:rPr lang="fr-FR" sz="900" dirty="0">
                <a:solidFill>
                  <a:srgbClr val="3C4043"/>
                </a:solidFill>
              </a:rPr>
              <a:t>Des vaccins de qualité sont disponibles en quantité suffisante, au moment et à l'endroit où l'on en a besoin</a:t>
            </a:r>
            <a:r>
              <a:rPr lang="en-GB" sz="900" b="0" i="0" u="none" strike="noStrike" cap="none" dirty="0">
                <a:solidFill>
                  <a:srgbClr val="3C4043"/>
                </a:solidFill>
                <a:latin typeface="Arial"/>
                <a:ea typeface="Arial"/>
                <a:cs typeface="Arial"/>
                <a:sym typeface="Arial"/>
              </a:rPr>
              <a:t>.</a:t>
            </a:r>
            <a:endParaRPr sz="900" b="0" i="0" u="none" strike="noStrike" cap="none" dirty="0">
              <a:solidFill>
                <a:srgbClr val="3C4043"/>
              </a:solidFill>
              <a:latin typeface="Arial"/>
              <a:ea typeface="Arial"/>
              <a:cs typeface="Arial"/>
              <a:sym typeface="Arial"/>
            </a:endParaRPr>
          </a:p>
          <a:p>
            <a:pPr marL="0" marR="0" lvl="0" indent="0" algn="l" rtl="0">
              <a:lnSpc>
                <a:spcPct val="100000"/>
              </a:lnSpc>
              <a:spcBef>
                <a:spcPts val="0"/>
              </a:spcBef>
              <a:spcAft>
                <a:spcPts val="0"/>
              </a:spcAft>
              <a:buClr>
                <a:srgbClr val="005CB9"/>
              </a:buClr>
              <a:buSzPts val="1100"/>
              <a:buFont typeface="Arial"/>
              <a:buNone/>
            </a:pPr>
            <a:endParaRPr sz="900" b="0" i="0" u="none" strike="noStrike" cap="none" dirty="0">
              <a:solidFill>
                <a:srgbClr val="3C4043"/>
              </a:solidFill>
              <a:latin typeface="Arial"/>
              <a:ea typeface="Arial"/>
              <a:cs typeface="Arial"/>
              <a:sym typeface="Arial"/>
            </a:endParaRPr>
          </a:p>
          <a:p>
            <a:pPr lvl="0">
              <a:buSzPts val="900"/>
            </a:pPr>
            <a:r>
              <a:rPr lang="fr-FR" sz="1200" b="1" dirty="0">
                <a:solidFill>
                  <a:srgbClr val="81C341"/>
                </a:solidFill>
              </a:rPr>
              <a:t>L'EFFICACITÉ DE LA CHAÎNE D'APPROVISIONNEMENT</a:t>
            </a:r>
            <a:endParaRPr sz="1200" b="1" dirty="0">
              <a:solidFill>
                <a:srgbClr val="81C341"/>
              </a:solidFill>
            </a:endParaRPr>
          </a:p>
          <a:p>
            <a:pPr lvl="0">
              <a:buSzPts val="600"/>
            </a:pPr>
            <a:r>
              <a:rPr lang="fr-FR" sz="900" dirty="0">
                <a:solidFill>
                  <a:srgbClr val="3C4043"/>
                </a:solidFill>
              </a:rPr>
              <a:t>Les chaînes d'approvisionnement qui fonctionnent bien réduisent les coûts opérationnels et le gaspillage de produits, grâce à la mise en place de personnes, de systèmes et de structures interconnectés</a:t>
            </a:r>
            <a:r>
              <a:rPr lang="en-GB" sz="900" b="0" i="0" u="none" strike="noStrike" cap="none" dirty="0">
                <a:solidFill>
                  <a:srgbClr val="3C4043"/>
                </a:solidFill>
                <a:latin typeface="Arial"/>
                <a:ea typeface="Arial"/>
                <a:cs typeface="Arial"/>
                <a:sym typeface="Arial"/>
              </a:rPr>
              <a:t>.</a:t>
            </a:r>
            <a:endParaRPr sz="1800" b="0" i="0" u="none" strike="noStrike" cap="none" dirty="0">
              <a:solidFill>
                <a:srgbClr val="3C40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50" b="1" i="0" u="none" strike="noStrike" cap="none" dirty="0">
              <a:solidFill>
                <a:srgbClr val="00B0F0"/>
              </a:solidFill>
              <a:latin typeface="Arial"/>
              <a:ea typeface="Arial"/>
              <a:cs typeface="Arial"/>
              <a:sym typeface="Arial"/>
            </a:endParaRPr>
          </a:p>
          <a:p>
            <a:pPr>
              <a:buSzPts val="900"/>
            </a:pPr>
            <a:r>
              <a:rPr lang="fr-FR" sz="1200" b="1" dirty="0">
                <a:solidFill>
                  <a:srgbClr val="81C341"/>
                </a:solidFill>
              </a:rPr>
              <a:t>LA DURABILITÉ DE LA CHAÎNE D'APPROVISIONNEMENT</a:t>
            </a:r>
            <a:endParaRPr sz="1200" b="1" dirty="0">
              <a:solidFill>
                <a:srgbClr val="81C341"/>
              </a:solidFill>
            </a:endParaRPr>
          </a:p>
          <a:p>
            <a:pPr lvl="0">
              <a:buSzPts val="700"/>
            </a:pPr>
            <a:r>
              <a:rPr lang="fr-FR" sz="900" dirty="0">
                <a:solidFill>
                  <a:srgbClr val="3C4043"/>
                </a:solidFill>
              </a:rPr>
              <a:t>Les chaînes d'approvisionnement dirigées par le gouvernement mettent l'accent sur les activités qui procurent un avantage immédiat sans compromettre les besoins des générations futures sur le plan financier, programmatique ou environnemental</a:t>
            </a:r>
            <a:r>
              <a:rPr lang="en-GB" sz="900" b="0" i="0" u="none" strike="noStrike" cap="none" dirty="0">
                <a:solidFill>
                  <a:srgbClr val="3C4043"/>
                </a:solidFill>
                <a:latin typeface="Arial"/>
                <a:ea typeface="Arial"/>
                <a:cs typeface="Arial"/>
                <a:sym typeface="Arial"/>
              </a:rPr>
              <a:t>. </a:t>
            </a:r>
            <a:endParaRPr sz="1800" b="0" i="0" u="none" strike="noStrike" cap="none" dirty="0">
              <a:solidFill>
                <a:srgbClr val="3C40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50" b="1" i="0" u="none" strike="noStrike" cap="none" dirty="0">
              <a:solidFill>
                <a:srgbClr val="00B0F0"/>
              </a:solidFill>
              <a:latin typeface="Arial"/>
              <a:ea typeface="Arial"/>
              <a:cs typeface="Arial"/>
              <a:sym typeface="Arial"/>
            </a:endParaRPr>
          </a:p>
          <a:p>
            <a:pPr lvl="0">
              <a:buSzPts val="900"/>
            </a:pPr>
            <a:r>
              <a:rPr lang="fr-FR" sz="1200" b="1" dirty="0">
                <a:solidFill>
                  <a:srgbClr val="81C341"/>
                </a:solidFill>
              </a:rPr>
              <a:t>LA RÉSILIENCE DE LA CHAÎNE D'APPROVISIONNEMENT</a:t>
            </a:r>
            <a:endParaRPr sz="1200" b="1" dirty="0">
              <a:solidFill>
                <a:srgbClr val="81C341"/>
              </a:solidFill>
            </a:endParaRPr>
          </a:p>
          <a:p>
            <a:pPr lvl="0">
              <a:buSzPts val="600"/>
            </a:pPr>
            <a:r>
              <a:rPr lang="fr-FR" sz="900" dirty="0">
                <a:solidFill>
                  <a:srgbClr val="3C4043"/>
                </a:solidFill>
              </a:rPr>
              <a:t>Les chaînes d'approvisionnement sont agiles et prêtes à s'adapter à des changements soudains, y compris les catastrophes naturelles et les épidémies de maladies infectieuses</a:t>
            </a:r>
            <a:r>
              <a:rPr lang="en-GB" sz="900" b="0" i="0" u="none" strike="noStrike" cap="none" dirty="0">
                <a:solidFill>
                  <a:srgbClr val="3C4043"/>
                </a:solidFill>
                <a:latin typeface="Arial"/>
                <a:ea typeface="Arial"/>
                <a:cs typeface="Arial"/>
                <a:sym typeface="Arial"/>
              </a:rPr>
              <a:t>. </a:t>
            </a:r>
            <a:endParaRPr sz="1800" b="0" i="0" u="none" strike="noStrike" cap="none" dirty="0">
              <a:solidFill>
                <a:srgbClr val="3C40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50" b="1" i="0" u="none" strike="noStrike" cap="none" dirty="0">
              <a:solidFill>
                <a:srgbClr val="00B0F0"/>
              </a:solidFill>
              <a:latin typeface="Arial"/>
              <a:ea typeface="Arial"/>
              <a:cs typeface="Arial"/>
              <a:sym typeface="Arial"/>
            </a:endParaRPr>
          </a:p>
          <a:p>
            <a:pPr>
              <a:buSzPts val="900"/>
            </a:pPr>
            <a:r>
              <a:rPr lang="fr-FR" sz="1200" b="1" dirty="0">
                <a:solidFill>
                  <a:srgbClr val="81C341"/>
                </a:solidFill>
              </a:rPr>
              <a:t>LA RÉACTIVITÉ DE LA CHAÎNE D'APPROVISIONNEMENT</a:t>
            </a:r>
            <a:endParaRPr sz="1200" b="1" dirty="0">
              <a:solidFill>
                <a:srgbClr val="81C341"/>
              </a:solidFill>
            </a:endParaRPr>
          </a:p>
          <a:p>
            <a:pPr lvl="0">
              <a:buSzPts val="700"/>
            </a:pPr>
            <a:r>
              <a:rPr lang="fr-FR" sz="900" dirty="0">
                <a:solidFill>
                  <a:srgbClr val="3C4043"/>
                </a:solidFill>
              </a:rPr>
              <a:t>Les chaînes d'approvisionnement centrées sur les personnes répondent aux besoins et aux préférences des personnes tout au long de leur vie</a:t>
            </a:r>
            <a:r>
              <a:rPr lang="en-GB" sz="900" b="0" i="0" u="none" strike="noStrike" cap="none" dirty="0">
                <a:solidFill>
                  <a:srgbClr val="3C4043"/>
                </a:solidFill>
                <a:latin typeface="Arial"/>
                <a:ea typeface="Arial"/>
                <a:cs typeface="Arial"/>
                <a:sym typeface="Arial"/>
              </a:rPr>
              <a:t>.</a:t>
            </a:r>
            <a:endParaRPr sz="800" b="0" i="0" u="none" strike="noStrike" cap="none" dirty="0">
              <a:solidFill>
                <a:srgbClr val="3C404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421592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1" name="Google Shape;921;p6"/>
          <p:cNvSpPr txBox="1">
            <a:spLocks noGrp="1"/>
          </p:cNvSpPr>
          <p:nvPr>
            <p:ph type="sldNum" idx="12"/>
          </p:nvPr>
        </p:nvSpPr>
        <p:spPr>
          <a:prstGeom prst="rect">
            <a:avLst/>
          </a:prstGeom>
          <a:noFill/>
          <a:ln>
            <a:noFill/>
          </a:ln>
        </p:spPr>
        <p:txBody>
          <a:bodyPr spcFirstLastPara="1" wrap="square" lIns="92500" tIns="92500" rIns="92500" bIns="925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FFFFFF"/>
                </a:solidFill>
              </a:rPr>
              <a:t>7</a:t>
            </a:fld>
            <a:endParaRPr sz="1000" b="1" i="0" u="none" strike="noStrike" cap="none">
              <a:solidFill>
                <a:srgbClr val="FFFFFF"/>
              </a:solidFill>
            </a:endParaRPr>
          </a:p>
        </p:txBody>
      </p:sp>
      <p:sp>
        <p:nvSpPr>
          <p:cNvPr id="5" name="Google Shape;921;p6"/>
          <p:cNvSpPr txBox="1">
            <a:spLocks/>
          </p:cNvSpPr>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7</a:t>
            </a:fld>
            <a:endParaRPr lang="en-GB" dirty="0"/>
          </a:p>
        </p:txBody>
      </p:sp>
      <p:sp>
        <p:nvSpPr>
          <p:cNvPr id="23" name="Google Shape;1391;p21"/>
          <p:cNvSpPr txBox="1"/>
          <p:nvPr/>
        </p:nvSpPr>
        <p:spPr>
          <a:xfrm>
            <a:off x="277550" y="1780050"/>
            <a:ext cx="8588900" cy="3229142"/>
          </a:xfrm>
          <a:prstGeom prst="rect">
            <a:avLst/>
          </a:prstGeom>
          <a:noFill/>
          <a:ln>
            <a:noFill/>
          </a:ln>
        </p:spPr>
        <p:txBody>
          <a:bodyPr spcFirstLastPara="1" wrap="square" lIns="92500" tIns="92500" rIns="92500" bIns="92500" anchor="t" anchorCtr="0">
            <a:noAutofit/>
          </a:bodyPr>
          <a:lstStyle/>
          <a:p>
            <a:pPr lvl="0">
              <a:lnSpc>
                <a:spcPct val="115000"/>
              </a:lnSpc>
              <a:buSzPts val="1100"/>
            </a:pPr>
            <a:r>
              <a:rPr lang="en-US" sz="1200" b="1" dirty="0">
                <a:solidFill>
                  <a:srgbClr val="00A1DF"/>
                </a:solidFill>
              </a:rPr>
              <a:t>1. </a:t>
            </a:r>
            <a:r>
              <a:rPr lang="fr-FR" sz="1200" b="1" dirty="0">
                <a:solidFill>
                  <a:srgbClr val="00A1DF"/>
                </a:solidFill>
              </a:rPr>
              <a:t>VISIBILITÉ ET UTILISATION DES DONNÉES</a:t>
            </a:r>
            <a:endParaRPr lang="en-US" sz="1200" b="1" dirty="0">
              <a:solidFill>
                <a:srgbClr val="00A1DF"/>
              </a:solidFill>
            </a:endParaRPr>
          </a:p>
          <a:p>
            <a:pPr lvl="0">
              <a:buSzPts val="600"/>
            </a:pPr>
            <a:r>
              <a:rPr lang="fr-FR" sz="1000" dirty="0">
                <a:solidFill>
                  <a:srgbClr val="3C4043"/>
                </a:solidFill>
              </a:rPr>
              <a:t>pour rendre les données disponibles en temps réel à tous les niveaux de la chaîne d’approvisionnement et encourager l'utilisation des données par les décideurs pour améliorer les performances de la chaîne d’approvisionnement</a:t>
            </a:r>
            <a:endParaRPr lang="en-US" sz="1000" b="1" dirty="0">
              <a:solidFill>
                <a:schemeClr val="tx2"/>
              </a:solidFill>
            </a:endParaRPr>
          </a:p>
          <a:p>
            <a:pPr lvl="0">
              <a:lnSpc>
                <a:spcPct val="115000"/>
              </a:lnSpc>
              <a:buSzPts val="1100"/>
            </a:pPr>
            <a:endParaRPr lang="en-US" sz="1100" b="1" dirty="0">
              <a:solidFill>
                <a:srgbClr val="00A1DF"/>
              </a:solidFill>
            </a:endParaRPr>
          </a:p>
          <a:p>
            <a:pPr>
              <a:lnSpc>
                <a:spcPct val="115000"/>
              </a:lnSpc>
              <a:buSzPts val="1100"/>
            </a:pPr>
            <a:r>
              <a:rPr lang="en-US" sz="1200" b="1" dirty="0">
                <a:solidFill>
                  <a:srgbClr val="00A1DF"/>
                </a:solidFill>
              </a:rPr>
              <a:t>2. PLANIFICATION STRATÉGIQUE</a:t>
            </a:r>
          </a:p>
          <a:p>
            <a:pPr lvl="0">
              <a:lnSpc>
                <a:spcPct val="80000"/>
              </a:lnSpc>
              <a:buSzPts val="800"/>
            </a:pPr>
            <a:r>
              <a:rPr lang="en-US" sz="1000" dirty="0">
                <a:solidFill>
                  <a:srgbClr val="3C4043"/>
                </a:solidFill>
              </a:rPr>
              <a:t>pour</a:t>
            </a:r>
            <a:r>
              <a:rPr lang="fr-FR" sz="1000" dirty="0">
                <a:solidFill>
                  <a:srgbClr val="3C4043"/>
                </a:solidFill>
              </a:rPr>
              <a:t> une stratégie dirigée par le pays, répondant aux besoins de la population et bénéficiant d'un financement adéquat</a:t>
            </a:r>
            <a:endParaRPr lang="en-US" sz="1000" dirty="0">
              <a:solidFill>
                <a:srgbClr val="3C4043"/>
              </a:solidFill>
            </a:endParaRPr>
          </a:p>
          <a:p>
            <a:pPr lvl="0">
              <a:lnSpc>
                <a:spcPct val="80000"/>
              </a:lnSpc>
              <a:buSzPts val="800"/>
            </a:pPr>
            <a:endParaRPr lang="en-US" sz="1100" dirty="0">
              <a:solidFill>
                <a:srgbClr val="3C4043"/>
              </a:solidFill>
            </a:endParaRPr>
          </a:p>
          <a:p>
            <a:pPr>
              <a:lnSpc>
                <a:spcPct val="115000"/>
              </a:lnSpc>
              <a:buSzPts val="1100"/>
            </a:pPr>
            <a:r>
              <a:rPr lang="en-US" sz="1200" b="1" dirty="0">
                <a:solidFill>
                  <a:srgbClr val="00A1DF"/>
                </a:solidFill>
              </a:rPr>
              <a:t>3. </a:t>
            </a:r>
            <a:r>
              <a:rPr lang="fr-FR" sz="1200" b="1" dirty="0">
                <a:solidFill>
                  <a:srgbClr val="00A1DF"/>
                </a:solidFill>
              </a:rPr>
              <a:t>OPTIMISATION ET SEGMENTATION DU SYSTÈME</a:t>
            </a:r>
            <a:endParaRPr lang="en-US" sz="1200" b="1" dirty="0">
              <a:solidFill>
                <a:srgbClr val="00A1DF"/>
              </a:solidFill>
            </a:endParaRPr>
          </a:p>
          <a:p>
            <a:pPr>
              <a:lnSpc>
                <a:spcPct val="80000"/>
              </a:lnSpc>
              <a:buSzPts val="800"/>
            </a:pPr>
            <a:r>
              <a:rPr lang="fr-FR" sz="1000" dirty="0">
                <a:solidFill>
                  <a:srgbClr val="3C4043"/>
                </a:solidFill>
              </a:rPr>
              <a:t>pour concevoir et optimiser des chaînes d'approvisionnement qui touchent tout le monde et réduire au minimum les coûts et le gaspillage</a:t>
            </a:r>
            <a:endParaRPr lang="en-US" sz="1000" dirty="0">
              <a:solidFill>
                <a:srgbClr val="3C4043"/>
              </a:solidFill>
            </a:endParaRPr>
          </a:p>
          <a:p>
            <a:pPr lvl="0">
              <a:lnSpc>
                <a:spcPct val="80000"/>
              </a:lnSpc>
              <a:buClr>
                <a:schemeClr val="dk1"/>
              </a:buClr>
              <a:buSzPts val="1100"/>
            </a:pPr>
            <a:endParaRPr lang="en-US" sz="1100" dirty="0">
              <a:solidFill>
                <a:schemeClr val="tx2"/>
              </a:solidFill>
            </a:endParaRPr>
          </a:p>
          <a:p>
            <a:pPr lvl="0">
              <a:lnSpc>
                <a:spcPct val="115000"/>
              </a:lnSpc>
              <a:buSzPts val="1100"/>
            </a:pPr>
            <a:r>
              <a:rPr lang="en-US" sz="1200" b="1" dirty="0">
                <a:solidFill>
                  <a:srgbClr val="00A1DF"/>
                </a:solidFill>
              </a:rPr>
              <a:t>4. </a:t>
            </a:r>
            <a:r>
              <a:rPr lang="fr-FR" sz="1200" b="1" dirty="0">
                <a:solidFill>
                  <a:srgbClr val="00A1DF"/>
                </a:solidFill>
              </a:rPr>
              <a:t>RENFORCEMENT DES CAPACITÉS ET PROFESSIONNALISATION</a:t>
            </a:r>
            <a:endParaRPr lang="en-US" sz="1200" b="1" dirty="0">
              <a:solidFill>
                <a:srgbClr val="00A1DF"/>
              </a:solidFill>
            </a:endParaRPr>
          </a:p>
          <a:p>
            <a:pPr lvl="0">
              <a:lnSpc>
                <a:spcPct val="80000"/>
              </a:lnSpc>
              <a:buSzPts val="800"/>
            </a:pPr>
            <a:r>
              <a:rPr lang="fr-FR" sz="1000" dirty="0">
                <a:solidFill>
                  <a:srgbClr val="3C4043"/>
                </a:solidFill>
              </a:rPr>
              <a:t>pour doter tous les niveaux de l'</a:t>
            </a:r>
            <a:r>
              <a:rPr lang="fr-FR" sz="1000" dirty="0" err="1">
                <a:solidFill>
                  <a:srgbClr val="3C4043"/>
                </a:solidFill>
              </a:rPr>
              <a:t>iSC</a:t>
            </a:r>
            <a:r>
              <a:rPr lang="fr-FR" sz="1000" dirty="0">
                <a:solidFill>
                  <a:srgbClr val="3C4043"/>
                </a:solidFill>
              </a:rPr>
              <a:t> d'un personnel motivé et compétent</a:t>
            </a:r>
          </a:p>
          <a:p>
            <a:pPr lvl="0">
              <a:lnSpc>
                <a:spcPct val="80000"/>
              </a:lnSpc>
              <a:buSzPts val="800"/>
            </a:pPr>
            <a:endParaRPr lang="en-US" sz="1100" dirty="0">
              <a:solidFill>
                <a:srgbClr val="3C4043"/>
              </a:solidFill>
            </a:endParaRPr>
          </a:p>
          <a:p>
            <a:pPr>
              <a:lnSpc>
                <a:spcPct val="115000"/>
              </a:lnSpc>
              <a:buSzPts val="1100"/>
            </a:pPr>
            <a:r>
              <a:rPr lang="en-US" sz="1200" b="1" dirty="0">
                <a:solidFill>
                  <a:srgbClr val="00A1DF"/>
                </a:solidFill>
              </a:rPr>
              <a:t>5. INFRASTRUCTURE FONDAMENTALE</a:t>
            </a:r>
          </a:p>
          <a:p>
            <a:pPr>
              <a:lnSpc>
                <a:spcPct val="80000"/>
              </a:lnSpc>
              <a:buSzPts val="800"/>
            </a:pPr>
            <a:r>
              <a:rPr lang="fr-FR" sz="1000" dirty="0">
                <a:solidFill>
                  <a:srgbClr val="3C4043"/>
                </a:solidFill>
              </a:rPr>
              <a:t>pour s'assurer que les vaccins sont stockés et transportés dans des équipements qui fonctionnent bien afin de garantir la qualité</a:t>
            </a:r>
            <a:endParaRPr lang="en-US" sz="1000" dirty="0">
              <a:solidFill>
                <a:srgbClr val="3C4043"/>
              </a:solidFill>
            </a:endParaRPr>
          </a:p>
          <a:p>
            <a:pPr lvl="0">
              <a:lnSpc>
                <a:spcPct val="115000"/>
              </a:lnSpc>
              <a:buSzPts val="1100"/>
            </a:pPr>
            <a:endParaRPr lang="en-US" sz="1100" b="1" dirty="0">
              <a:solidFill>
                <a:srgbClr val="00A1DF"/>
              </a:solidFill>
            </a:endParaRPr>
          </a:p>
          <a:p>
            <a:pPr lvl="0">
              <a:lnSpc>
                <a:spcPct val="115000"/>
              </a:lnSpc>
              <a:buSzPts val="1100"/>
            </a:pPr>
            <a:r>
              <a:rPr lang="en-US" sz="1200" b="1" dirty="0">
                <a:solidFill>
                  <a:srgbClr val="00A1DF"/>
                </a:solidFill>
              </a:rPr>
              <a:t>6. HARMONISATION INTELLIGENTE</a:t>
            </a:r>
          </a:p>
          <a:p>
            <a:pPr lvl="0">
              <a:lnSpc>
                <a:spcPct val="80000"/>
              </a:lnSpc>
              <a:buSzPts val="800"/>
            </a:pPr>
            <a:r>
              <a:rPr lang="fr-FR" sz="1000" dirty="0">
                <a:solidFill>
                  <a:srgbClr val="3C4043"/>
                </a:solidFill>
              </a:rPr>
              <a:t>pour intégrer et harmoniser les </a:t>
            </a:r>
            <a:r>
              <a:rPr lang="fr-FR" sz="1000" dirty="0" err="1">
                <a:solidFill>
                  <a:srgbClr val="3C4043"/>
                </a:solidFill>
              </a:rPr>
              <a:t>iSC</a:t>
            </a:r>
            <a:r>
              <a:rPr lang="fr-FR" sz="1000" dirty="0">
                <a:solidFill>
                  <a:srgbClr val="3C4043"/>
                </a:solidFill>
              </a:rPr>
              <a:t> avec d'autres chaînes d'approvisionnement de santé publique, les fonctions de programmes et le système de santé global afin de maximiser les ressources</a:t>
            </a:r>
            <a:endParaRPr sz="700" b="0" i="0" u="none" strike="noStrike" cap="none" dirty="0">
              <a:solidFill>
                <a:srgbClr val="3C4043"/>
              </a:solidFill>
              <a:highlight>
                <a:srgbClr val="FFFFFF"/>
              </a:highlight>
              <a:latin typeface="Arial"/>
              <a:ea typeface="Arial"/>
              <a:cs typeface="Arial"/>
              <a:sym typeface="Arial"/>
            </a:endParaRPr>
          </a:p>
        </p:txBody>
      </p:sp>
      <p:sp>
        <p:nvSpPr>
          <p:cNvPr id="10" name="Google Shape;919;p6"/>
          <p:cNvSpPr txBox="1">
            <a:spLocks noGrp="1"/>
          </p:cNvSpPr>
          <p:nvPr>
            <p:ph type="title"/>
          </p:nvPr>
        </p:nvSpPr>
        <p:spPr>
          <a:xfrm>
            <a:off x="311700" y="110510"/>
            <a:ext cx="8520600" cy="572700"/>
          </a:xfrm>
          <a:prstGeom prst="rect">
            <a:avLst/>
          </a:prstGeom>
          <a:noFill/>
          <a:ln>
            <a:noFill/>
          </a:ln>
        </p:spPr>
        <p:txBody>
          <a:bodyPr spcFirstLastPara="1" wrap="square" lIns="92500" tIns="92500" rIns="92500" bIns="92500" anchor="t" anchorCtr="0">
            <a:noAutofit/>
          </a:bodyPr>
          <a:lstStyle/>
          <a:p>
            <a:pPr lvl="0" algn="l">
              <a:lnSpc>
                <a:spcPct val="90000"/>
              </a:lnSpc>
            </a:pPr>
            <a:r>
              <a:rPr lang="fr-FR" sz="2400" dirty="0"/>
              <a:t>Quelles sont les </a:t>
            </a:r>
            <a:r>
              <a:rPr lang="fr-FR" sz="2400" b="1" dirty="0"/>
              <a:t>priorités en termes d'investissement et les résultats intermédiaires</a:t>
            </a:r>
            <a:r>
              <a:rPr lang="en-US" sz="2400" dirty="0"/>
              <a:t>?</a:t>
            </a:r>
          </a:p>
        </p:txBody>
      </p:sp>
      <p:sp>
        <p:nvSpPr>
          <p:cNvPr id="12" name="Google Shape;1026;p11"/>
          <p:cNvSpPr txBox="1"/>
          <p:nvPr/>
        </p:nvSpPr>
        <p:spPr>
          <a:xfrm>
            <a:off x="311700" y="903070"/>
            <a:ext cx="7694980" cy="590838"/>
          </a:xfrm>
          <a:prstGeom prst="rect">
            <a:avLst/>
          </a:prstGeom>
          <a:noFill/>
          <a:ln>
            <a:noFill/>
          </a:ln>
        </p:spPr>
        <p:txBody>
          <a:bodyPr spcFirstLastPara="1" wrap="square" lIns="92500" tIns="92500" rIns="92500" bIns="92500" anchor="ctr" anchorCtr="0">
            <a:noAutofit/>
          </a:bodyPr>
          <a:lstStyle/>
          <a:p>
            <a:pPr lvl="0">
              <a:buSzPts val="800"/>
            </a:pPr>
            <a:r>
              <a:rPr lang="en-US" sz="1200" dirty="0">
                <a:solidFill>
                  <a:schemeClr val="lt1"/>
                </a:solidFill>
              </a:rPr>
              <a:t>Grâce à des </a:t>
            </a:r>
            <a:r>
              <a:rPr lang="en-US" sz="1200" b="1" dirty="0" err="1">
                <a:solidFill>
                  <a:schemeClr val="tx2">
                    <a:lumMod val="40000"/>
                    <a:lumOff val="60000"/>
                  </a:schemeClr>
                </a:solidFill>
              </a:rPr>
              <a:t>investissements</a:t>
            </a:r>
            <a:r>
              <a:rPr lang="en-US" sz="1200" b="1" dirty="0">
                <a:solidFill>
                  <a:schemeClr val="tx2">
                    <a:lumMod val="40000"/>
                    <a:lumOff val="60000"/>
                  </a:schemeClr>
                </a:solidFill>
              </a:rPr>
              <a:t> </a:t>
            </a:r>
            <a:r>
              <a:rPr lang="en-US" sz="1200" b="1" dirty="0" err="1">
                <a:solidFill>
                  <a:schemeClr val="tx2">
                    <a:lumMod val="40000"/>
                    <a:lumOff val="60000"/>
                  </a:schemeClr>
                </a:solidFill>
              </a:rPr>
              <a:t>ciblés</a:t>
            </a:r>
            <a:r>
              <a:rPr lang="en-US" sz="1200" b="1" dirty="0">
                <a:solidFill>
                  <a:schemeClr val="tx2">
                    <a:lumMod val="40000"/>
                    <a:lumOff val="60000"/>
                  </a:schemeClr>
                </a:solidFill>
              </a:rPr>
              <a:t> </a:t>
            </a:r>
            <a:r>
              <a:rPr lang="fr-FR" sz="1200" dirty="0">
                <a:solidFill>
                  <a:schemeClr val="lt1"/>
                </a:solidFill>
              </a:rPr>
              <a:t>dans 6 domaines prioritaires et  l’appui à 5 catalyseurs clés, nous atteindrons nos objectifs d'impact</a:t>
            </a:r>
            <a:endParaRPr lang="en-US" sz="1200" dirty="0">
              <a:solidFill>
                <a:schemeClr val="lt1"/>
              </a:solidFill>
            </a:endParaRPr>
          </a:p>
        </p:txBody>
      </p:sp>
    </p:spTree>
    <p:extLst>
      <p:ext uri="{BB962C8B-B14F-4D97-AF65-F5344CB8AC3E}">
        <p14:creationId xmlns:p14="http://schemas.microsoft.com/office/powerpoint/2010/main" val="233820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a:xfrm>
            <a:off x="311700" y="81935"/>
            <a:ext cx="8520600" cy="572700"/>
          </a:xfrm>
        </p:spPr>
        <p:txBody>
          <a:bodyPr vert="horz"/>
          <a:lstStyle/>
          <a:p>
            <a:pPr algn="l"/>
            <a:r>
              <a:rPr lang="fr-FR" sz="2600" dirty="0"/>
              <a:t>Quelles sont les </a:t>
            </a:r>
            <a:r>
              <a:rPr lang="fr-FR" sz="2600" b="1" dirty="0"/>
              <a:t>approches concrètes </a:t>
            </a:r>
            <a:r>
              <a:rPr lang="fr-FR" sz="2600" dirty="0"/>
              <a:t>pour passer à l'action de la mise en œuvre de la stratégie </a:t>
            </a:r>
            <a:r>
              <a:rPr lang="en-GB" sz="2600" dirty="0"/>
              <a:t>?</a:t>
            </a:r>
            <a:endParaRPr lang="en-US" sz="2600" dirty="0"/>
          </a:p>
        </p:txBody>
      </p:sp>
      <p:sp>
        <p:nvSpPr>
          <p:cNvPr id="8" name="Google Shape;1093;p13"/>
          <p:cNvSpPr/>
          <p:nvPr/>
        </p:nvSpPr>
        <p:spPr>
          <a:xfrm>
            <a:off x="1" y="971551"/>
            <a:ext cx="9144000" cy="41719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 name="Google Shape;921;p6"/>
          <p:cNvSpPr txBox="1">
            <a:spLocks/>
          </p:cNvSpPr>
          <p:nvPr/>
        </p:nvSpPr>
        <p:spPr>
          <a:xfrm>
            <a:off x="8624858" y="48156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1" i="0" u="none" strike="noStrike" kern="0" cap="none" spc="0" normalizeH="0" baseline="0" noProof="0" smtClean="0">
                <a:ln>
                  <a:noFill/>
                </a:ln>
                <a:solidFill>
                  <a:srgbClr val="005CB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8</a:t>
            </a:fld>
            <a:endParaRPr kumimoji="0" lang="en-GB" sz="1000" b="1" i="0" u="none" strike="noStrike" kern="0" cap="none" spc="0" normalizeH="0" baseline="0" noProof="0" dirty="0">
              <a:ln>
                <a:noFill/>
              </a:ln>
              <a:solidFill>
                <a:srgbClr val="005CB9"/>
              </a:solidFill>
              <a:effectLst/>
              <a:uLnTx/>
              <a:uFillTx/>
              <a:latin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718702358"/>
              </p:ext>
            </p:extLst>
          </p:nvPr>
        </p:nvGraphicFramePr>
        <p:xfrm>
          <a:off x="209546" y="1321935"/>
          <a:ext cx="8715378" cy="3307080"/>
        </p:xfrm>
        <a:graphic>
          <a:graphicData uri="http://schemas.openxmlformats.org/drawingml/2006/table">
            <a:tbl>
              <a:tblPr firstRow="1" bandRow="1">
                <a:tableStyleId>{5C22544A-7EE6-4342-B048-85BDC9FD1C3A}</a:tableStyleId>
              </a:tblPr>
              <a:tblGrid>
                <a:gridCol w="1452563">
                  <a:extLst>
                    <a:ext uri="{9D8B030D-6E8A-4147-A177-3AD203B41FA5}">
                      <a16:colId xmlns:a16="http://schemas.microsoft.com/office/drawing/2014/main" val="146976090"/>
                    </a:ext>
                  </a:extLst>
                </a:gridCol>
                <a:gridCol w="1452563">
                  <a:extLst>
                    <a:ext uri="{9D8B030D-6E8A-4147-A177-3AD203B41FA5}">
                      <a16:colId xmlns:a16="http://schemas.microsoft.com/office/drawing/2014/main" val="246323935"/>
                    </a:ext>
                  </a:extLst>
                </a:gridCol>
                <a:gridCol w="1452563">
                  <a:extLst>
                    <a:ext uri="{9D8B030D-6E8A-4147-A177-3AD203B41FA5}">
                      <a16:colId xmlns:a16="http://schemas.microsoft.com/office/drawing/2014/main" val="4223267157"/>
                    </a:ext>
                  </a:extLst>
                </a:gridCol>
                <a:gridCol w="1452563">
                  <a:extLst>
                    <a:ext uri="{9D8B030D-6E8A-4147-A177-3AD203B41FA5}">
                      <a16:colId xmlns:a16="http://schemas.microsoft.com/office/drawing/2014/main" val="3849036202"/>
                    </a:ext>
                  </a:extLst>
                </a:gridCol>
                <a:gridCol w="1452563">
                  <a:extLst>
                    <a:ext uri="{9D8B030D-6E8A-4147-A177-3AD203B41FA5}">
                      <a16:colId xmlns:a16="http://schemas.microsoft.com/office/drawing/2014/main" val="2857532812"/>
                    </a:ext>
                  </a:extLst>
                </a:gridCol>
                <a:gridCol w="1452563">
                  <a:extLst>
                    <a:ext uri="{9D8B030D-6E8A-4147-A177-3AD203B41FA5}">
                      <a16:colId xmlns:a16="http://schemas.microsoft.com/office/drawing/2014/main" val="4114612272"/>
                    </a:ext>
                  </a:extLst>
                </a:gridCol>
              </a:tblGrid>
              <a:tr h="49897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900" b="1" i="0" u="none" strike="noStrike" cap="none" dirty="0">
                          <a:solidFill>
                            <a:schemeClr val="bg1"/>
                          </a:solidFill>
                          <a:latin typeface="+mn-lt"/>
                          <a:ea typeface="Arial"/>
                          <a:cs typeface="Arial"/>
                          <a:sym typeface="Arial"/>
                        </a:rPr>
                        <a:t>Visibilité et utilisation des données</a:t>
                      </a:r>
                      <a:endParaRPr lang="en-US" sz="900" b="1" i="0" u="none" strike="noStrike" cap="none" dirty="0">
                        <a:solidFill>
                          <a:schemeClr val="bg1"/>
                        </a:solidFill>
                        <a:latin typeface="+mn-lt"/>
                        <a:ea typeface="Arial"/>
                        <a:cs typeface="Arial"/>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900" b="1" i="0" u="none" strike="noStrike" cap="none" dirty="0">
                          <a:solidFill>
                            <a:schemeClr val="lt1"/>
                          </a:solidFill>
                          <a:latin typeface="+mn-lt"/>
                          <a:ea typeface="Arial"/>
                          <a:cs typeface="Arial"/>
                          <a:sym typeface="Arial"/>
                        </a:rPr>
                        <a:t>Renforcement des capacités et professionnalisation</a:t>
                      </a:r>
                      <a:endParaRPr lang="en-GB" sz="900" b="0" i="0" u="none" strike="noStrike" cap="none" dirty="0">
                        <a:solidFill>
                          <a:srgbClr val="000000"/>
                        </a:solidFill>
                        <a:latin typeface="+mn-lt"/>
                        <a:ea typeface="Arial"/>
                        <a:cs typeface="Arial"/>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i="0" u="none" strike="noStrike" cap="none" dirty="0">
                          <a:solidFill>
                            <a:schemeClr val="lt1"/>
                          </a:solidFill>
                          <a:latin typeface="+mn-lt"/>
                          <a:ea typeface="Arial"/>
                          <a:cs typeface="Arial"/>
                          <a:sym typeface="Arial"/>
                        </a:rPr>
                        <a:t>Infrastructure </a:t>
                      </a:r>
                      <a:r>
                        <a:rPr lang="en-GB" sz="900" b="1" i="0" u="none" strike="noStrike" cap="none" dirty="0" err="1">
                          <a:solidFill>
                            <a:schemeClr val="lt1"/>
                          </a:solidFill>
                          <a:latin typeface="+mn-lt"/>
                          <a:ea typeface="Arial"/>
                          <a:cs typeface="Arial"/>
                          <a:sym typeface="Arial"/>
                        </a:rPr>
                        <a:t>fondamentale</a:t>
                      </a:r>
                      <a:endParaRPr lang="en-GB" sz="1050" b="0" i="0" u="none" strike="noStrike" cap="none" dirty="0">
                        <a:solidFill>
                          <a:srgbClr val="000000"/>
                        </a:solidFill>
                        <a:latin typeface="+mn-lt"/>
                        <a:ea typeface="Arial"/>
                        <a:cs typeface="Arial"/>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i="0" u="none" strike="noStrike" cap="none" dirty="0" err="1">
                          <a:solidFill>
                            <a:schemeClr val="lt1"/>
                          </a:solidFill>
                          <a:latin typeface="+mn-lt"/>
                          <a:ea typeface="Arial"/>
                          <a:cs typeface="Arial"/>
                          <a:sym typeface="Arial"/>
                        </a:rPr>
                        <a:t>Planification</a:t>
                      </a:r>
                      <a:r>
                        <a:rPr lang="en-GB" sz="900" b="1" i="0" u="none" strike="noStrike" cap="none" dirty="0">
                          <a:solidFill>
                            <a:schemeClr val="lt1"/>
                          </a:solidFill>
                          <a:latin typeface="+mn-lt"/>
                          <a:ea typeface="Arial"/>
                          <a:cs typeface="Arial"/>
                          <a:sym typeface="Arial"/>
                        </a:rPr>
                        <a:t> </a:t>
                      </a:r>
                      <a:r>
                        <a:rPr lang="en-GB" sz="900" b="1" i="0" u="none" strike="noStrike" cap="none" dirty="0" err="1">
                          <a:solidFill>
                            <a:schemeClr val="lt1"/>
                          </a:solidFill>
                          <a:latin typeface="+mn-lt"/>
                          <a:ea typeface="Arial"/>
                          <a:cs typeface="Arial"/>
                          <a:sym typeface="Arial"/>
                        </a:rPr>
                        <a:t>stratégique</a:t>
                      </a:r>
                      <a:endParaRPr lang="en-GB" sz="900" b="1" i="0" u="none" strike="noStrike" cap="none" dirty="0">
                        <a:solidFill>
                          <a:schemeClr val="lt1"/>
                        </a:solidFill>
                        <a:latin typeface="+mn-lt"/>
                        <a:ea typeface="Arial"/>
                        <a:cs typeface="Arial"/>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900" b="1" i="0" u="none" strike="noStrike" cap="none" dirty="0">
                          <a:solidFill>
                            <a:schemeClr val="lt1"/>
                          </a:solidFill>
                          <a:latin typeface="+mn-lt"/>
                          <a:ea typeface="Arial"/>
                          <a:cs typeface="Arial"/>
                          <a:sym typeface="Arial"/>
                        </a:rPr>
                        <a:t>Optimisation et segmentation du système</a:t>
                      </a:r>
                      <a:endParaRPr lang="en-US" sz="900" b="1" i="0" u="none" strike="noStrike" cap="none" dirty="0">
                        <a:solidFill>
                          <a:schemeClr val="lt1"/>
                        </a:solidFill>
                        <a:latin typeface="+mn-lt"/>
                        <a:ea typeface="Arial"/>
                        <a:cs typeface="Arial"/>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i="0" u="none" strike="noStrike" cap="none" dirty="0" err="1">
                          <a:solidFill>
                            <a:schemeClr val="lt1"/>
                          </a:solidFill>
                          <a:latin typeface="+mn-lt"/>
                          <a:ea typeface="Arial"/>
                          <a:cs typeface="Arial"/>
                          <a:sym typeface="Arial"/>
                        </a:rPr>
                        <a:t>Intégration</a:t>
                      </a:r>
                      <a:r>
                        <a:rPr lang="en-GB" sz="900" b="1" i="0" u="none" strike="noStrike" cap="none" dirty="0">
                          <a:solidFill>
                            <a:schemeClr val="lt1"/>
                          </a:solidFill>
                          <a:latin typeface="+mn-lt"/>
                          <a:ea typeface="Arial"/>
                          <a:cs typeface="Arial"/>
                          <a:sym typeface="Arial"/>
                        </a:rPr>
                        <a:t> et harmonisation </a:t>
                      </a:r>
                      <a:r>
                        <a:rPr lang="en-GB" sz="900" b="1" i="0" u="none" strike="noStrike" cap="none" dirty="0" err="1">
                          <a:solidFill>
                            <a:schemeClr val="lt1"/>
                          </a:solidFill>
                          <a:latin typeface="+mn-lt"/>
                          <a:ea typeface="Arial"/>
                          <a:cs typeface="Arial"/>
                          <a:sym typeface="Arial"/>
                        </a:rPr>
                        <a:t>intelligentes</a:t>
                      </a:r>
                      <a:endParaRPr lang="en-GB" sz="900" b="1" i="0" u="none" strike="noStrike" cap="none" dirty="0">
                        <a:solidFill>
                          <a:schemeClr val="lt1"/>
                        </a:solidFill>
                        <a:latin typeface="+mn-lt"/>
                        <a:ea typeface="Arial"/>
                        <a:cs typeface="Arial"/>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3588216777"/>
                  </a:ext>
                </a:extLst>
              </a:tr>
              <a:tr h="701040">
                <a:tc>
                  <a:txBody>
                    <a:bodyPr/>
                    <a:lstStyle/>
                    <a:p>
                      <a:pPr algn="ctr"/>
                      <a:r>
                        <a:rPr lang="fr-FR" sz="700" b="0" dirty="0">
                          <a:solidFill>
                            <a:schemeClr val="bg2"/>
                          </a:solidFill>
                          <a:effectLst/>
                        </a:rPr>
                        <a:t>Numériser et intégrer les systèmes d'information (</a:t>
                      </a:r>
                      <a:r>
                        <a:rPr lang="fr-FR" sz="700" b="0" dirty="0" err="1">
                          <a:solidFill>
                            <a:schemeClr val="bg2"/>
                          </a:solidFill>
                          <a:effectLst/>
                        </a:rPr>
                        <a:t>eSIGL</a:t>
                      </a:r>
                      <a:r>
                        <a:rPr lang="fr-FR" sz="700" b="0" dirty="0">
                          <a:solidFill>
                            <a:schemeClr val="bg2"/>
                          </a:solidFill>
                          <a:effectLst/>
                        </a:rPr>
                        <a:t>, code-barres, </a:t>
                      </a:r>
                      <a:r>
                        <a:rPr lang="fr-FR" sz="700" b="0" dirty="0" err="1">
                          <a:solidFill>
                            <a:schemeClr val="bg2"/>
                          </a:solidFill>
                          <a:effectLst/>
                        </a:rPr>
                        <a:t>Track</a:t>
                      </a:r>
                      <a:r>
                        <a:rPr lang="fr-FR" sz="700" b="0" dirty="0">
                          <a:solidFill>
                            <a:schemeClr val="bg2"/>
                          </a:solidFill>
                          <a:effectLst/>
                        </a:rPr>
                        <a:t> &amp; Trace</a:t>
                      </a:r>
                      <a:r>
                        <a:rPr lang="en-US" sz="700" b="0" dirty="0">
                          <a:solidFill>
                            <a:schemeClr val="bg2"/>
                          </a:solidFill>
                          <a:effectLs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Compétences et structures de la chaîne d'approvisionnement</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Poursuivre le soutien pour maintenir des capacités adéquates d’ECF</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Effectuer une planification globale de la chaîne d'approvisionnement</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700" b="0" i="0" u="none" strike="noStrike" cap="none" noProof="0" dirty="0">
                          <a:solidFill>
                            <a:schemeClr val="bg2"/>
                          </a:solidFill>
                          <a:effectLst/>
                          <a:latin typeface="+mn-lt"/>
                          <a:ea typeface="+mn-ea"/>
                          <a:cs typeface="+mn-cs"/>
                          <a:sym typeface="Arial"/>
                        </a:rPr>
                        <a:t>Revoir et optimiser continuellement les systèmes existants</a:t>
                      </a:r>
                      <a:endParaRPr lang="en-US" sz="700" b="0" i="0" u="none" strike="noStrike" cap="none" noProof="0"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Effectuer des analyses et identifier les possibilités d'intégration</a:t>
                      </a:r>
                      <a:endParaRPr lang="en-US" sz="7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2372081619"/>
                  </a:ext>
                </a:extLst>
              </a:tr>
              <a:tr h="701040">
                <a:tc>
                  <a:txBody>
                    <a:bodyPr/>
                    <a:lstStyle/>
                    <a:p>
                      <a:pPr marR="0" algn="ctr" rtl="0">
                        <a:lnSpc>
                          <a:spcPct val="100000"/>
                        </a:lnSpc>
                        <a:spcBef>
                          <a:spcPts val="0"/>
                        </a:spcBef>
                        <a:spcAft>
                          <a:spcPts val="0"/>
                        </a:spcAft>
                        <a:buClr>
                          <a:srgbClr val="000000"/>
                        </a:buClr>
                        <a:buFont typeface="Arial"/>
                      </a:pPr>
                      <a:r>
                        <a:rPr lang="fr-FR" sz="700" b="0" dirty="0">
                          <a:solidFill>
                            <a:schemeClr val="bg2"/>
                          </a:solidFill>
                          <a:effectLst/>
                        </a:rPr>
                        <a:t>Collecter, analyser et utiliser les données</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Renforcer et mettre en pratique les compétences</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Intégrer les données de température et autres données de la chaîne d’approvisionnement</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Envisager diverses méthodes de financement</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Améliorer les processus, des prévisions </a:t>
                      </a:r>
                    </a:p>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à la gestion du gaspillage</a:t>
                      </a:r>
                      <a:endParaRPr lang="en-US" sz="7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Élaborer des orientations et</a:t>
                      </a:r>
                    </a:p>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des preuves de l'intégration</a:t>
                      </a:r>
                      <a:endParaRPr lang="en-US" sz="7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2541840547"/>
                  </a:ext>
                </a:extLst>
              </a:tr>
              <a:tr h="701040">
                <a:tc>
                  <a:txBody>
                    <a:bodyPr/>
                    <a:lstStyle/>
                    <a:p>
                      <a:pPr marR="0" algn="ctr" rtl="0">
                        <a:lnSpc>
                          <a:spcPct val="100000"/>
                        </a:lnSpc>
                        <a:spcBef>
                          <a:spcPts val="0"/>
                        </a:spcBef>
                        <a:spcAft>
                          <a:spcPts val="0"/>
                        </a:spcAft>
                        <a:buClr>
                          <a:srgbClr val="000000"/>
                        </a:buClr>
                        <a:buFont typeface="Arial"/>
                      </a:pPr>
                      <a:r>
                        <a:rPr lang="fr-FR" sz="700" b="0" dirty="0">
                          <a:solidFill>
                            <a:schemeClr val="bg2"/>
                          </a:solidFill>
                          <a:effectLst/>
                        </a:rPr>
                        <a:t>Gestion active des stocks </a:t>
                      </a:r>
                      <a:br>
                        <a:rPr lang="fr-FR" sz="700" b="0" dirty="0">
                          <a:solidFill>
                            <a:schemeClr val="bg2"/>
                          </a:solidFill>
                          <a:effectLst/>
                        </a:rPr>
                      </a:br>
                      <a:r>
                        <a:rPr lang="fr-FR" sz="700" b="0" dirty="0">
                          <a:solidFill>
                            <a:schemeClr val="bg2"/>
                          </a:solidFill>
                          <a:effectLst/>
                        </a:rPr>
                        <a:t>de vaccins et de seringues, y compris le suivi et la réduction du gaspillage</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Identifier les incitations et les motivations efficaces</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Investir dans des ressources appropriées de chaînes d'approvisionnement, soit en renforçant les capacités, soit en faisant de la sous-traitance</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Renforcement des mécanismes de gouvernance nationaux et infranationaux</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Appliquer des approches provenant d'autres milieux et secteurs</a:t>
                      </a:r>
                      <a:endParaRPr lang="en-US" sz="7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R="0" algn="ctr" rtl="0">
                        <a:lnSpc>
                          <a:spcPct val="100000"/>
                        </a:lnSpc>
                        <a:spcBef>
                          <a:spcPts val="0"/>
                        </a:spcBef>
                        <a:spcAft>
                          <a:spcPts val="0"/>
                        </a:spcAft>
                        <a:buClr>
                          <a:srgbClr val="000000"/>
                        </a:buClr>
                        <a:buFont typeface="Arial"/>
                      </a:pPr>
                      <a:r>
                        <a:rPr lang="fr-FR" sz="700" b="0" i="0" u="none" strike="noStrike" cap="none" dirty="0">
                          <a:solidFill>
                            <a:schemeClr val="bg2"/>
                          </a:solidFill>
                          <a:effectLst/>
                          <a:latin typeface="+mn-lt"/>
                          <a:ea typeface="+mn-ea"/>
                          <a:cs typeface="+mn-cs"/>
                          <a:sym typeface="Arial"/>
                        </a:rPr>
                        <a:t>Connecter une vaste communauté d'acteurs de la </a:t>
                      </a:r>
                      <a:r>
                        <a:rPr lang="fr-FR" sz="700" b="0" dirty="0">
                          <a:solidFill>
                            <a:schemeClr val="bg2"/>
                          </a:solidFill>
                          <a:effectLst/>
                        </a:rPr>
                        <a:t>chaîne d'approvisionnement</a:t>
                      </a:r>
                      <a:r>
                        <a:rPr lang="fr-FR" sz="700" b="0" i="0" u="none" strike="noStrike" cap="none" dirty="0">
                          <a:solidFill>
                            <a:schemeClr val="bg2"/>
                          </a:solidFill>
                          <a:effectLst/>
                          <a:latin typeface="+mn-lt"/>
                          <a:ea typeface="+mn-ea"/>
                          <a:cs typeface="+mn-cs"/>
                          <a:sym typeface="Arial"/>
                        </a:rPr>
                        <a:t> aux niveaux national et infranational</a:t>
                      </a:r>
                      <a:endParaRPr lang="en-US" sz="7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extLst>
                  <a:ext uri="{0D108BD9-81ED-4DB2-BD59-A6C34878D82A}">
                    <a16:rowId xmlns:a16="http://schemas.microsoft.com/office/drawing/2014/main" val="2432862109"/>
                  </a:ext>
                </a:extLst>
              </a:tr>
              <a:tr h="701040">
                <a:tc>
                  <a:txBody>
                    <a:bodyPr/>
                    <a:lstStyle/>
                    <a:p>
                      <a:pPr marR="0" algn="ctr" rtl="0">
                        <a:lnSpc>
                          <a:spcPct val="100000"/>
                        </a:lnSpc>
                        <a:spcBef>
                          <a:spcPts val="0"/>
                        </a:spcBef>
                        <a:spcAft>
                          <a:spcPts val="0"/>
                        </a:spcAft>
                        <a:buClr>
                          <a:srgbClr val="000000"/>
                        </a:buClr>
                        <a:buFont typeface="Arial"/>
                      </a:pPr>
                      <a:r>
                        <a:rPr lang="fr-FR" sz="700" b="0" dirty="0">
                          <a:solidFill>
                            <a:schemeClr val="bg2"/>
                          </a:solidFill>
                          <a:effectLst/>
                        </a:rPr>
                        <a:t>Établir un cadre de suivi et de responsabilité</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r>
                        <a:rPr lang="fr-FR" sz="700" b="0" dirty="0">
                          <a:solidFill>
                            <a:schemeClr val="bg2"/>
                          </a:solidFill>
                          <a:effectLst/>
                        </a:rPr>
                        <a:t>Créer des environnements de travail sains</a:t>
                      </a: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algn="ct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en-US" sz="700" b="0" dirty="0">
                        <a:solidFill>
                          <a:schemeClr val="bg2"/>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R="0" algn="ctr" rtl="0">
                        <a:lnSpc>
                          <a:spcPct val="100000"/>
                        </a:lnSpc>
                        <a:spcBef>
                          <a:spcPts val="0"/>
                        </a:spcBef>
                        <a:spcAft>
                          <a:spcPts val="0"/>
                        </a:spcAft>
                        <a:buClr>
                          <a:srgbClr val="000000"/>
                        </a:buClr>
                        <a:buFont typeface="Arial"/>
                      </a:pPr>
                      <a:r>
                        <a:rPr lang="fr-FR" sz="600" b="0" i="0" u="none" strike="noStrike" cap="none" dirty="0">
                          <a:solidFill>
                            <a:schemeClr val="bg2"/>
                          </a:solidFill>
                          <a:effectLst/>
                          <a:latin typeface="+mn-lt"/>
                          <a:ea typeface="+mn-ea"/>
                          <a:cs typeface="+mn-cs"/>
                          <a:sym typeface="Arial"/>
                        </a:rPr>
                        <a:t>Renforcer les prévisions fondées sur des données et la planification agile de l'approvisionnement</a:t>
                      </a:r>
                      <a:endParaRPr lang="en-US" sz="6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7F7F7"/>
                    </a:solidFill>
                  </a:tcPr>
                </a:tc>
                <a:tc>
                  <a:txBody>
                    <a:bodyPr/>
                    <a:lstStyle/>
                    <a:p>
                      <a:pPr marR="0" algn="ctr" rtl="0">
                        <a:lnSpc>
                          <a:spcPct val="100000"/>
                        </a:lnSpc>
                        <a:spcBef>
                          <a:spcPts val="0"/>
                        </a:spcBef>
                        <a:spcAft>
                          <a:spcPts val="0"/>
                        </a:spcAft>
                        <a:buClr>
                          <a:srgbClr val="000000"/>
                        </a:buClr>
                        <a:buFont typeface="Arial"/>
                      </a:pPr>
                      <a:endParaRPr lang="en-US" sz="700" b="0" i="0" u="none" strike="noStrike" cap="none" dirty="0">
                        <a:solidFill>
                          <a:schemeClr val="bg2"/>
                        </a:solidFill>
                        <a:effectLst/>
                        <a:latin typeface="+mn-lt"/>
                        <a:ea typeface="+mn-ea"/>
                        <a:cs typeface="+mn-cs"/>
                        <a:sym typeface="Aria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04578888"/>
                  </a:ext>
                </a:extLst>
              </a:tr>
            </a:tbl>
          </a:graphicData>
        </a:graphic>
      </p:graphicFrame>
      <p:sp>
        <p:nvSpPr>
          <p:cNvPr id="14" name="Google Shape;1611;p28"/>
          <p:cNvSpPr txBox="1"/>
          <p:nvPr/>
        </p:nvSpPr>
        <p:spPr>
          <a:xfrm>
            <a:off x="519071" y="1069002"/>
            <a:ext cx="8105859" cy="292347"/>
          </a:xfrm>
          <a:prstGeom prst="rect">
            <a:avLst/>
          </a:prstGeom>
          <a:noFill/>
          <a:ln>
            <a:noFill/>
          </a:ln>
        </p:spPr>
        <p:txBody>
          <a:bodyPr spcFirstLastPara="1" wrap="square" lIns="91425" tIns="45700" rIns="91425" bIns="45700" anchor="t" anchorCtr="0">
            <a:spAutoFit/>
          </a:bodyPr>
          <a:lstStyle/>
          <a:p>
            <a:pPr lvl="0" algn="ctr">
              <a:buSzPts val="1200"/>
            </a:pPr>
            <a:r>
              <a:rPr lang="fr-FR" sz="1300" b="1" dirty="0">
                <a:solidFill>
                  <a:schemeClr val="dk1"/>
                </a:solidFill>
              </a:rPr>
              <a:t>Priorités d'investissement et domaines d'opportunité au sein des priorités d'investissement</a:t>
            </a:r>
            <a:r>
              <a:rPr lang="en-GB" sz="1300" b="1" i="0" u="none" strike="noStrike" cap="none" dirty="0">
                <a:solidFill>
                  <a:schemeClr val="dk1"/>
                </a:solidFill>
                <a:latin typeface="Arial"/>
                <a:ea typeface="Arial"/>
                <a:cs typeface="Arial"/>
                <a:sym typeface="Arial"/>
              </a:rPr>
              <a:t> </a:t>
            </a:r>
            <a:endParaRPr sz="1300" b="0" i="0" u="none" strike="noStrike" cap="none" dirty="0">
              <a:solidFill>
                <a:srgbClr val="000000"/>
              </a:solidFill>
              <a:latin typeface="Arial"/>
              <a:ea typeface="Arial"/>
              <a:cs typeface="Arial"/>
              <a:sym typeface="Arial"/>
            </a:endParaRPr>
          </a:p>
        </p:txBody>
      </p:sp>
      <p:sp>
        <p:nvSpPr>
          <p:cNvPr id="2" name="TextBox 1"/>
          <p:cNvSpPr txBox="1"/>
          <p:nvPr/>
        </p:nvSpPr>
        <p:spPr>
          <a:xfrm>
            <a:off x="310710" y="4906749"/>
            <a:ext cx="8513049" cy="184666"/>
          </a:xfrm>
          <a:prstGeom prst="rect">
            <a:avLst/>
          </a:prstGeom>
          <a:noFill/>
        </p:spPr>
        <p:txBody>
          <a:bodyPr wrap="square" rtlCol="0">
            <a:spAutoFit/>
          </a:bodyPr>
          <a:lstStyle/>
          <a:p>
            <a:r>
              <a:rPr lang="fr-FR" sz="600" b="1" dirty="0">
                <a:solidFill>
                  <a:schemeClr val="tx1"/>
                </a:solidFill>
                <a:latin typeface="+mn-lt"/>
                <a:ea typeface="+mn-ea"/>
                <a:cs typeface="+mn-cs"/>
              </a:rPr>
              <a:t>Remarque :</a:t>
            </a:r>
            <a:r>
              <a:rPr lang="fr-FR" sz="600" b="1" i="1" dirty="0">
                <a:solidFill>
                  <a:schemeClr val="tx1"/>
                </a:solidFill>
                <a:latin typeface="+mn-lt"/>
                <a:ea typeface="+mn-ea"/>
                <a:cs typeface="+mn-cs"/>
              </a:rPr>
              <a:t> les actions concrètes pour chacun des domaines prioritaires d'investissement sont décrites dans la version longue de cette présentation</a:t>
            </a:r>
            <a:r>
              <a:rPr lang="en-US" sz="600" b="1" i="1" dirty="0">
                <a:solidFill>
                  <a:schemeClr val="tx1"/>
                </a:solidFill>
                <a:latin typeface="+mn-lt"/>
                <a:ea typeface="+mn-ea"/>
                <a:cs typeface="+mn-cs"/>
              </a:rPr>
              <a:t>.  </a:t>
            </a:r>
          </a:p>
        </p:txBody>
      </p:sp>
      <p:sp>
        <p:nvSpPr>
          <p:cNvPr id="9" name="TextBox 8"/>
          <p:cNvSpPr txBox="1"/>
          <p:nvPr/>
        </p:nvSpPr>
        <p:spPr>
          <a:xfrm>
            <a:off x="336249" y="4732308"/>
            <a:ext cx="8496051" cy="184666"/>
          </a:xfrm>
          <a:prstGeom prst="rect">
            <a:avLst/>
          </a:prstGeom>
          <a:noFill/>
        </p:spPr>
        <p:txBody>
          <a:bodyPr wrap="square" rtlCol="0">
            <a:spAutoFit/>
          </a:bodyPr>
          <a:lstStyle/>
          <a:p>
            <a:pPr lvl="6"/>
            <a:r>
              <a:rPr lang="fr-FR" sz="600" b="1" dirty="0">
                <a:solidFill>
                  <a:srgbClr val="EB8E1D"/>
                </a:solidFill>
                <a:latin typeface="+mn-lt"/>
                <a:ea typeface="+mn-ea"/>
                <a:cs typeface="+mn-cs"/>
              </a:rPr>
              <a:t>L'approche globale de la gestion des vaccins soutient la réalisation de la vision stratégique de l'</a:t>
            </a:r>
            <a:r>
              <a:rPr lang="fr-FR" sz="600" b="1" dirty="0" err="1">
                <a:solidFill>
                  <a:srgbClr val="EB8E1D"/>
                </a:solidFill>
                <a:latin typeface="+mn-lt"/>
                <a:ea typeface="+mn-ea"/>
                <a:cs typeface="+mn-cs"/>
              </a:rPr>
              <a:t>iSC</a:t>
            </a:r>
            <a:r>
              <a:rPr lang="fr-FR" sz="600" b="1" dirty="0">
                <a:solidFill>
                  <a:srgbClr val="EB8E1D"/>
                </a:solidFill>
                <a:latin typeface="+mn-lt"/>
                <a:ea typeface="+mn-ea"/>
                <a:cs typeface="+mn-cs"/>
              </a:rPr>
              <a:t> 5.0, et met l'accent sur quelques axes d'intervention à renforcer de manière ciblée dans le cadre des priorités d'investissement</a:t>
            </a:r>
            <a:endParaRPr lang="en-US" sz="600" b="1" i="1" dirty="0">
              <a:solidFill>
                <a:srgbClr val="EB8E1D"/>
              </a:solidFill>
              <a:latin typeface="+mn-lt"/>
              <a:ea typeface="+mn-ea"/>
              <a:cs typeface="+mn-cs"/>
            </a:endParaRPr>
          </a:p>
        </p:txBody>
      </p:sp>
      <p:pic>
        <p:nvPicPr>
          <p:cNvPr id="6" name="Picture 5"/>
          <p:cNvPicPr preferRelativeResize="0">
            <a:picLocks/>
          </p:cNvPicPr>
          <p:nvPr/>
        </p:nvPicPr>
        <p:blipFill>
          <a:blip r:embed="rId6"/>
          <a:stretch>
            <a:fillRect/>
          </a:stretch>
        </p:blipFill>
        <p:spPr>
          <a:xfrm>
            <a:off x="1422742" y="1867344"/>
            <a:ext cx="137160" cy="137160"/>
          </a:xfrm>
          <a:prstGeom prst="rect">
            <a:avLst/>
          </a:prstGeom>
        </p:spPr>
      </p:pic>
      <p:pic>
        <p:nvPicPr>
          <p:cNvPr id="20" name="Picture 19"/>
          <p:cNvPicPr preferRelativeResize="0">
            <a:picLocks/>
          </p:cNvPicPr>
          <p:nvPr/>
        </p:nvPicPr>
        <p:blipFill>
          <a:blip r:embed="rId6"/>
          <a:stretch>
            <a:fillRect/>
          </a:stretch>
        </p:blipFill>
        <p:spPr>
          <a:xfrm>
            <a:off x="1422742" y="3268009"/>
            <a:ext cx="137160" cy="137160"/>
          </a:xfrm>
          <a:prstGeom prst="rect">
            <a:avLst/>
          </a:prstGeom>
        </p:spPr>
      </p:pic>
      <p:pic>
        <p:nvPicPr>
          <p:cNvPr id="21" name="Picture 20"/>
          <p:cNvPicPr preferRelativeResize="0">
            <a:picLocks/>
          </p:cNvPicPr>
          <p:nvPr/>
        </p:nvPicPr>
        <p:blipFill>
          <a:blip r:embed="rId6"/>
          <a:stretch>
            <a:fillRect/>
          </a:stretch>
        </p:blipFill>
        <p:spPr>
          <a:xfrm>
            <a:off x="5799984" y="3268009"/>
            <a:ext cx="137160" cy="137160"/>
          </a:xfrm>
          <a:prstGeom prst="rect">
            <a:avLst/>
          </a:prstGeom>
        </p:spPr>
      </p:pic>
      <p:pic>
        <p:nvPicPr>
          <p:cNvPr id="22" name="Picture 21"/>
          <p:cNvPicPr preferRelativeResize="0">
            <a:picLocks/>
          </p:cNvPicPr>
          <p:nvPr/>
        </p:nvPicPr>
        <p:blipFill>
          <a:blip r:embed="rId6"/>
          <a:stretch>
            <a:fillRect/>
          </a:stretch>
        </p:blipFill>
        <p:spPr>
          <a:xfrm>
            <a:off x="7260349" y="3978622"/>
            <a:ext cx="137160" cy="137160"/>
          </a:xfrm>
          <a:prstGeom prst="rect">
            <a:avLst/>
          </a:prstGeom>
        </p:spPr>
      </p:pic>
      <p:pic>
        <p:nvPicPr>
          <p:cNvPr id="23" name="Picture 22"/>
          <p:cNvPicPr preferRelativeResize="0">
            <a:picLocks/>
          </p:cNvPicPr>
          <p:nvPr/>
        </p:nvPicPr>
        <p:blipFill>
          <a:blip r:embed="rId6"/>
          <a:stretch>
            <a:fillRect/>
          </a:stretch>
        </p:blipFill>
        <p:spPr>
          <a:xfrm>
            <a:off x="243120" y="4732870"/>
            <a:ext cx="137160" cy="137160"/>
          </a:xfrm>
          <a:prstGeom prst="rect">
            <a:avLst/>
          </a:prstGeom>
        </p:spPr>
      </p:pic>
      <p:pic>
        <p:nvPicPr>
          <p:cNvPr id="15" name="Picture 14">
            <a:extLst>
              <a:ext uri="{FF2B5EF4-FFF2-40B4-BE49-F238E27FC236}">
                <a16:creationId xmlns:a16="http://schemas.microsoft.com/office/drawing/2014/main" id="{A7D1F96B-BADA-4D4F-946F-21A14FF80594}"/>
              </a:ext>
            </a:extLst>
          </p:cNvPr>
          <p:cNvPicPr preferRelativeResize="0">
            <a:picLocks/>
          </p:cNvPicPr>
          <p:nvPr/>
        </p:nvPicPr>
        <p:blipFill>
          <a:blip r:embed="rId6"/>
          <a:stretch>
            <a:fillRect/>
          </a:stretch>
        </p:blipFill>
        <p:spPr>
          <a:xfrm>
            <a:off x="1422742" y="2569706"/>
            <a:ext cx="137160" cy="137160"/>
          </a:xfrm>
          <a:prstGeom prst="rect">
            <a:avLst/>
          </a:prstGeom>
        </p:spPr>
      </p:pic>
      <p:pic>
        <p:nvPicPr>
          <p:cNvPr id="16" name="Picture 15">
            <a:extLst>
              <a:ext uri="{FF2B5EF4-FFF2-40B4-BE49-F238E27FC236}">
                <a16:creationId xmlns:a16="http://schemas.microsoft.com/office/drawing/2014/main" id="{B1EB9672-637E-44FD-8DF5-AFB82257573B}"/>
              </a:ext>
            </a:extLst>
          </p:cNvPr>
          <p:cNvPicPr preferRelativeResize="0">
            <a:picLocks/>
          </p:cNvPicPr>
          <p:nvPr/>
        </p:nvPicPr>
        <p:blipFill>
          <a:blip r:embed="rId6"/>
          <a:stretch>
            <a:fillRect/>
          </a:stretch>
        </p:blipFill>
        <p:spPr>
          <a:xfrm>
            <a:off x="2828620" y="2569706"/>
            <a:ext cx="137160" cy="137160"/>
          </a:xfrm>
          <a:prstGeom prst="rect">
            <a:avLst/>
          </a:prstGeom>
        </p:spPr>
      </p:pic>
      <p:pic>
        <p:nvPicPr>
          <p:cNvPr id="17" name="Picture 16">
            <a:extLst>
              <a:ext uri="{FF2B5EF4-FFF2-40B4-BE49-F238E27FC236}">
                <a16:creationId xmlns:a16="http://schemas.microsoft.com/office/drawing/2014/main" id="{36BB233B-527C-4D22-A74B-064190CD5BD0}"/>
              </a:ext>
            </a:extLst>
          </p:cNvPr>
          <p:cNvPicPr preferRelativeResize="0">
            <a:picLocks/>
          </p:cNvPicPr>
          <p:nvPr/>
        </p:nvPicPr>
        <p:blipFill>
          <a:blip r:embed="rId6"/>
          <a:stretch>
            <a:fillRect/>
          </a:stretch>
        </p:blipFill>
        <p:spPr>
          <a:xfrm>
            <a:off x="4307559" y="1867344"/>
            <a:ext cx="137160" cy="137160"/>
          </a:xfrm>
          <a:prstGeom prst="rect">
            <a:avLst/>
          </a:prstGeom>
        </p:spPr>
      </p:pic>
      <p:pic>
        <p:nvPicPr>
          <p:cNvPr id="18" name="Picture 17">
            <a:extLst>
              <a:ext uri="{FF2B5EF4-FFF2-40B4-BE49-F238E27FC236}">
                <a16:creationId xmlns:a16="http://schemas.microsoft.com/office/drawing/2014/main" id="{C30977A0-15BE-446E-B02E-4327C54C64E4}"/>
              </a:ext>
            </a:extLst>
          </p:cNvPr>
          <p:cNvPicPr preferRelativeResize="0">
            <a:picLocks/>
          </p:cNvPicPr>
          <p:nvPr/>
        </p:nvPicPr>
        <p:blipFill>
          <a:blip r:embed="rId6"/>
          <a:stretch>
            <a:fillRect/>
          </a:stretch>
        </p:blipFill>
        <p:spPr>
          <a:xfrm>
            <a:off x="5754697" y="1867344"/>
            <a:ext cx="137160" cy="137160"/>
          </a:xfrm>
          <a:prstGeom prst="rect">
            <a:avLst/>
          </a:prstGeom>
        </p:spPr>
      </p:pic>
      <p:pic>
        <p:nvPicPr>
          <p:cNvPr id="19" name="Picture 18">
            <a:extLst>
              <a:ext uri="{FF2B5EF4-FFF2-40B4-BE49-F238E27FC236}">
                <a16:creationId xmlns:a16="http://schemas.microsoft.com/office/drawing/2014/main" id="{B7D323FB-C759-4B7A-80B2-1775A5B31759}"/>
              </a:ext>
            </a:extLst>
          </p:cNvPr>
          <p:cNvPicPr preferRelativeResize="0">
            <a:picLocks/>
          </p:cNvPicPr>
          <p:nvPr/>
        </p:nvPicPr>
        <p:blipFill>
          <a:blip r:embed="rId6"/>
          <a:stretch>
            <a:fillRect/>
          </a:stretch>
        </p:blipFill>
        <p:spPr>
          <a:xfrm>
            <a:off x="7260349" y="2569706"/>
            <a:ext cx="137160" cy="137160"/>
          </a:xfrm>
          <a:prstGeom prst="rect">
            <a:avLst/>
          </a:prstGeom>
        </p:spPr>
      </p:pic>
      <p:pic>
        <p:nvPicPr>
          <p:cNvPr id="24" name="Picture 23">
            <a:extLst>
              <a:ext uri="{FF2B5EF4-FFF2-40B4-BE49-F238E27FC236}">
                <a16:creationId xmlns:a16="http://schemas.microsoft.com/office/drawing/2014/main" id="{06BC441D-86AE-4962-85F7-3410F32EBB50}"/>
              </a:ext>
            </a:extLst>
          </p:cNvPr>
          <p:cNvPicPr preferRelativeResize="0">
            <a:picLocks/>
          </p:cNvPicPr>
          <p:nvPr/>
        </p:nvPicPr>
        <p:blipFill>
          <a:blip r:embed="rId6"/>
          <a:stretch>
            <a:fillRect/>
          </a:stretch>
        </p:blipFill>
        <p:spPr>
          <a:xfrm>
            <a:off x="8680776" y="3268009"/>
            <a:ext cx="137160" cy="137160"/>
          </a:xfrm>
          <a:prstGeom prst="rect">
            <a:avLst/>
          </a:prstGeom>
        </p:spPr>
      </p:pic>
    </p:spTree>
    <p:extLst>
      <p:ext uri="{BB962C8B-B14F-4D97-AF65-F5344CB8AC3E}">
        <p14:creationId xmlns:p14="http://schemas.microsoft.com/office/powerpoint/2010/main" val="104064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1" name="Google Shape;921;p6"/>
          <p:cNvSpPr txBox="1">
            <a:spLocks noGrp="1"/>
          </p:cNvSpPr>
          <p:nvPr>
            <p:ph type="sldNum" idx="12"/>
          </p:nvPr>
        </p:nvSpPr>
        <p:spPr>
          <a:prstGeom prst="rect">
            <a:avLst/>
          </a:prstGeom>
          <a:noFill/>
          <a:ln>
            <a:noFill/>
          </a:ln>
        </p:spPr>
        <p:txBody>
          <a:bodyPr spcFirstLastPara="1" wrap="square" lIns="92500" tIns="92500" rIns="92500" bIns="925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rgbClr val="FFFFFF"/>
                </a:solidFill>
              </a:rPr>
              <a:t>9</a:t>
            </a:fld>
            <a:endParaRPr sz="1000" b="1" i="0" u="none" strike="noStrike" cap="none">
              <a:solidFill>
                <a:srgbClr val="FFFFFF"/>
              </a:solidFill>
            </a:endParaRPr>
          </a:p>
        </p:txBody>
      </p:sp>
      <p:sp>
        <p:nvSpPr>
          <p:cNvPr id="5" name="Google Shape;921;p6"/>
          <p:cNvSpPr txBox="1">
            <a:spLocks/>
          </p:cNvSpPr>
          <p:nvPr/>
        </p:nvSpPr>
        <p:spPr>
          <a:xfrm>
            <a:off x="8472458" y="4663217"/>
            <a:ext cx="548700" cy="393600"/>
          </a:xfrm>
          <a:prstGeom prst="rect">
            <a:avLst/>
          </a:prstGeom>
          <a:noFill/>
          <a:ln>
            <a:noFill/>
          </a:ln>
        </p:spPr>
        <p:txBody>
          <a:bodyPr spcFirstLastPara="1" wrap="square" lIns="92500" tIns="92500" rIns="92500" bIns="925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fld id="{00000000-1234-1234-1234-123412341234}" type="slidenum">
              <a:rPr lang="en-GB" smtClean="0"/>
              <a:pPr/>
              <a:t>9</a:t>
            </a:fld>
            <a:endParaRPr lang="en-GB" dirty="0"/>
          </a:p>
        </p:txBody>
      </p:sp>
      <p:sp>
        <p:nvSpPr>
          <p:cNvPr id="23" name="Google Shape;1391;p21"/>
          <p:cNvSpPr txBox="1"/>
          <p:nvPr/>
        </p:nvSpPr>
        <p:spPr>
          <a:xfrm>
            <a:off x="277550" y="1780050"/>
            <a:ext cx="8588900" cy="3229142"/>
          </a:xfrm>
          <a:prstGeom prst="rect">
            <a:avLst/>
          </a:prstGeom>
          <a:noFill/>
          <a:ln>
            <a:noFill/>
          </a:ln>
        </p:spPr>
        <p:txBody>
          <a:bodyPr spcFirstLastPara="1" wrap="square" lIns="92500" tIns="92500" rIns="92500" bIns="92500" anchor="t" anchorCtr="0">
            <a:noAutofit/>
          </a:bodyPr>
          <a:lstStyle/>
          <a:p>
            <a:pPr lvl="0">
              <a:lnSpc>
                <a:spcPct val="115000"/>
              </a:lnSpc>
              <a:buClr>
                <a:srgbClr val="005CB9"/>
              </a:buClr>
              <a:buSzPts val="1100"/>
            </a:pPr>
            <a:r>
              <a:rPr lang="fr-FR" b="1" dirty="0">
                <a:solidFill>
                  <a:srgbClr val="3FA269"/>
                </a:solidFill>
              </a:rPr>
              <a:t>LEADERSHIP, GOUVERNANCE ET GESTION DU PAYS</a:t>
            </a:r>
            <a:endParaRPr lang="en-US" b="1" dirty="0">
              <a:solidFill>
                <a:srgbClr val="3FA269"/>
              </a:solidFill>
            </a:endParaRPr>
          </a:p>
          <a:p>
            <a:pPr lvl="0">
              <a:buSzPts val="600"/>
            </a:pPr>
            <a:r>
              <a:rPr lang="fr-FR" sz="1100" dirty="0">
                <a:solidFill>
                  <a:srgbClr val="3C4043"/>
                </a:solidFill>
              </a:rPr>
              <a:t>Les gouvernements des pays sont les régisseurs centraux, qui assurent la surveillance de l'ensemble de la chaîne d'approvisionnement dans tous les secteurs</a:t>
            </a:r>
            <a:r>
              <a:rPr lang="en-US" sz="1200" dirty="0">
                <a:solidFill>
                  <a:srgbClr val="3C4043"/>
                </a:solidFill>
              </a:rPr>
              <a:t>.</a:t>
            </a:r>
          </a:p>
          <a:p>
            <a:pPr lvl="0" algn="ctr">
              <a:buSzPts val="600"/>
            </a:pPr>
            <a:endParaRPr lang="en-US" sz="800" dirty="0">
              <a:solidFill>
                <a:srgbClr val="00396D"/>
              </a:solidFill>
            </a:endParaRPr>
          </a:p>
          <a:p>
            <a:pPr lvl="0">
              <a:lnSpc>
                <a:spcPct val="115000"/>
              </a:lnSpc>
              <a:buSzPts val="800"/>
            </a:pPr>
            <a:r>
              <a:rPr lang="en-US" b="1" dirty="0">
                <a:solidFill>
                  <a:srgbClr val="3FA269"/>
                </a:solidFill>
              </a:rPr>
              <a:t>FINANCEMENT NATIONAL ET INTERNATIONAL</a:t>
            </a:r>
          </a:p>
          <a:p>
            <a:pPr lvl="0">
              <a:buSzPts val="600"/>
            </a:pPr>
            <a:r>
              <a:rPr lang="fr-FR" sz="1100" dirty="0">
                <a:solidFill>
                  <a:srgbClr val="3C4043"/>
                </a:solidFill>
              </a:rPr>
              <a:t>Tirer le meilleur parti des ressources nationales et internationales en tenant compte des cycles de financement propres à chaque contexte</a:t>
            </a:r>
            <a:r>
              <a:rPr lang="en-US" sz="1200" dirty="0">
                <a:solidFill>
                  <a:srgbClr val="3C4043"/>
                </a:solidFill>
              </a:rPr>
              <a:t>.</a:t>
            </a:r>
          </a:p>
          <a:p>
            <a:pPr lvl="0">
              <a:buSzPts val="600"/>
            </a:pPr>
            <a:endParaRPr lang="en-US" sz="800" dirty="0">
              <a:solidFill>
                <a:srgbClr val="3C4043"/>
              </a:solidFill>
              <a:highlight>
                <a:srgbClr val="FFFFFF"/>
              </a:highlight>
            </a:endParaRPr>
          </a:p>
          <a:p>
            <a:pPr lvl="0">
              <a:lnSpc>
                <a:spcPct val="115000"/>
              </a:lnSpc>
              <a:buSzPts val="800"/>
            </a:pPr>
            <a:r>
              <a:rPr lang="fr-FR" b="1" dirty="0">
                <a:solidFill>
                  <a:srgbClr val="3FA269"/>
                </a:solidFill>
              </a:rPr>
              <a:t>ALIGNEMENT ET COORDINATION DES PARTENAIRES</a:t>
            </a:r>
            <a:endParaRPr lang="en-US" b="1" dirty="0">
              <a:solidFill>
                <a:srgbClr val="3FA269"/>
              </a:solidFill>
            </a:endParaRPr>
          </a:p>
          <a:p>
            <a:pPr>
              <a:buSzPts val="600"/>
            </a:pPr>
            <a:r>
              <a:rPr lang="fr-FR" sz="1100" dirty="0">
                <a:solidFill>
                  <a:srgbClr val="3C4043"/>
                </a:solidFill>
              </a:rPr>
              <a:t>Coordonner le soutien et les investissements des partenaires pour réduire au minimum les doubles emplois et obtenir un impact collectif</a:t>
            </a:r>
            <a:r>
              <a:rPr lang="en-US" sz="1100" dirty="0">
                <a:solidFill>
                  <a:srgbClr val="3C4043"/>
                </a:solidFill>
              </a:rPr>
              <a:t>.</a:t>
            </a:r>
          </a:p>
          <a:p>
            <a:pPr>
              <a:buSzPts val="600"/>
            </a:pPr>
            <a:endParaRPr lang="en-US" sz="800" dirty="0">
              <a:solidFill>
                <a:srgbClr val="3C4043"/>
              </a:solidFill>
            </a:endParaRPr>
          </a:p>
          <a:p>
            <a:pPr lvl="0">
              <a:lnSpc>
                <a:spcPct val="115000"/>
              </a:lnSpc>
              <a:buSzPts val="800"/>
            </a:pPr>
            <a:r>
              <a:rPr lang="en-US" b="1" dirty="0">
                <a:solidFill>
                  <a:srgbClr val="3FA269"/>
                </a:solidFill>
              </a:rPr>
              <a:t>INNOVATION</a:t>
            </a:r>
          </a:p>
          <a:p>
            <a:pPr lvl="0">
              <a:buSzPts val="600"/>
            </a:pPr>
            <a:r>
              <a:rPr lang="fr-FR" sz="1100" dirty="0">
                <a:solidFill>
                  <a:srgbClr val="3C4043"/>
                </a:solidFill>
              </a:rPr>
              <a:t>De nouvelles approches, de nouveaux outils et de nouveaux processus renforcent les chaînes d'approvisionnement en vaccins</a:t>
            </a:r>
            <a:r>
              <a:rPr lang="en-US" sz="1200" dirty="0">
                <a:solidFill>
                  <a:srgbClr val="3C4043"/>
                </a:solidFill>
              </a:rPr>
              <a:t>.</a:t>
            </a:r>
          </a:p>
          <a:p>
            <a:pPr lvl="0">
              <a:lnSpc>
                <a:spcPct val="115000"/>
              </a:lnSpc>
              <a:buSzPts val="1000"/>
            </a:pPr>
            <a:endParaRPr lang="en-US" sz="800" dirty="0">
              <a:solidFill>
                <a:srgbClr val="4BACC6"/>
              </a:solidFill>
              <a:highlight>
                <a:srgbClr val="FFFFFF"/>
              </a:highlight>
            </a:endParaRPr>
          </a:p>
          <a:p>
            <a:pPr lvl="0">
              <a:lnSpc>
                <a:spcPct val="115000"/>
              </a:lnSpc>
              <a:buSzPts val="800"/>
            </a:pPr>
            <a:r>
              <a:rPr lang="en-US" b="1" dirty="0">
                <a:solidFill>
                  <a:srgbClr val="3FA269"/>
                </a:solidFill>
              </a:rPr>
              <a:t>ENGAGEMENT DU SECTEUR PRIVÉ</a:t>
            </a:r>
          </a:p>
          <a:p>
            <a:pPr>
              <a:buSzPts val="600"/>
            </a:pPr>
            <a:r>
              <a:rPr lang="fr-FR" sz="1100" dirty="0">
                <a:solidFill>
                  <a:srgbClr val="3C4043"/>
                </a:solidFill>
              </a:rPr>
              <a:t>Collaborer avec le secteur privé et tirer parti de sa force en tant que partenaire de l'</a:t>
            </a:r>
            <a:r>
              <a:rPr lang="fr-FR" sz="1100" dirty="0" err="1">
                <a:solidFill>
                  <a:srgbClr val="3C4043"/>
                </a:solidFill>
              </a:rPr>
              <a:t>iSC</a:t>
            </a:r>
            <a:r>
              <a:rPr lang="en-US" sz="1200" dirty="0">
                <a:solidFill>
                  <a:srgbClr val="3C4043"/>
                </a:solidFill>
              </a:rPr>
              <a:t>.</a:t>
            </a:r>
          </a:p>
        </p:txBody>
      </p:sp>
      <p:sp>
        <p:nvSpPr>
          <p:cNvPr id="10" name="Google Shape;919;p6"/>
          <p:cNvSpPr txBox="1">
            <a:spLocks noGrp="1"/>
          </p:cNvSpPr>
          <p:nvPr>
            <p:ph type="title"/>
          </p:nvPr>
        </p:nvSpPr>
        <p:spPr>
          <a:xfrm>
            <a:off x="311700" y="139085"/>
            <a:ext cx="8520600" cy="572700"/>
          </a:xfrm>
          <a:prstGeom prst="rect">
            <a:avLst/>
          </a:prstGeom>
          <a:noFill/>
          <a:ln>
            <a:noFill/>
          </a:ln>
        </p:spPr>
        <p:txBody>
          <a:bodyPr spcFirstLastPara="1" wrap="square" lIns="92500" tIns="92500" rIns="92500" bIns="92500" anchor="t" anchorCtr="0">
            <a:noAutofit/>
          </a:bodyPr>
          <a:lstStyle/>
          <a:p>
            <a:pPr lvl="0" algn="l">
              <a:lnSpc>
                <a:spcPct val="90000"/>
              </a:lnSpc>
            </a:pPr>
            <a:r>
              <a:rPr lang="fr-FR" dirty="0"/>
              <a:t>Que sont les </a:t>
            </a:r>
            <a:r>
              <a:rPr lang="fr-FR" b="1" dirty="0"/>
              <a:t>catalyseurs de la réussite </a:t>
            </a:r>
            <a:r>
              <a:rPr lang="en-US" dirty="0"/>
              <a:t>?</a:t>
            </a:r>
          </a:p>
        </p:txBody>
      </p:sp>
      <p:sp>
        <p:nvSpPr>
          <p:cNvPr id="12" name="Google Shape;1026;p11"/>
          <p:cNvSpPr txBox="1"/>
          <p:nvPr/>
        </p:nvSpPr>
        <p:spPr>
          <a:xfrm>
            <a:off x="311700" y="617320"/>
            <a:ext cx="7694980" cy="590838"/>
          </a:xfrm>
          <a:prstGeom prst="rect">
            <a:avLst/>
          </a:prstGeom>
          <a:noFill/>
          <a:ln>
            <a:noFill/>
          </a:ln>
        </p:spPr>
        <p:txBody>
          <a:bodyPr spcFirstLastPara="1" wrap="square" lIns="92500" tIns="92500" rIns="92500" bIns="92500" anchor="ctr" anchorCtr="0">
            <a:noAutofit/>
          </a:bodyPr>
          <a:lstStyle/>
          <a:p>
            <a:pPr lvl="0">
              <a:buSzPts val="800"/>
            </a:pPr>
            <a:r>
              <a:rPr lang="fr-FR" sz="1200" dirty="0">
                <a:solidFill>
                  <a:srgbClr val="FFFFFF"/>
                </a:solidFill>
              </a:rPr>
              <a:t>Les catalyseurs  de réussite sont des éléments essentiels qui aident l'Alliance du Vaccin, y compris les pays, à établir les priorités choisies. Tout comme les priorités stratégiques, ils</a:t>
            </a:r>
            <a:r>
              <a:rPr lang="en-US" sz="1200" dirty="0">
                <a:solidFill>
                  <a:srgbClr val="FFFFFF"/>
                </a:solidFill>
              </a:rPr>
              <a:t> </a:t>
            </a:r>
            <a:r>
              <a:rPr lang="fr-FR" sz="1200" b="1" dirty="0">
                <a:solidFill>
                  <a:schemeClr val="accent6">
                    <a:lumMod val="40000"/>
                    <a:lumOff val="60000"/>
                  </a:schemeClr>
                </a:solidFill>
              </a:rPr>
              <a:t>contribuent à atteindre les objectifs finaux </a:t>
            </a:r>
            <a:r>
              <a:rPr lang="en-US" sz="1200" dirty="0">
                <a:solidFill>
                  <a:srgbClr val="FFFFFF"/>
                </a:solidFill>
              </a:rPr>
              <a:t>et la vision. </a:t>
            </a:r>
          </a:p>
        </p:txBody>
      </p:sp>
    </p:spTree>
    <p:extLst>
      <p:ext uri="{BB962C8B-B14F-4D97-AF65-F5344CB8AC3E}">
        <p14:creationId xmlns:p14="http://schemas.microsoft.com/office/powerpoint/2010/main" val="4082311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imple Light">
  <a:themeElements>
    <a:clrScheme name="Gavi 1">
      <a:dk1>
        <a:srgbClr val="005CB9"/>
      </a:dk1>
      <a:lt1>
        <a:srgbClr val="FFFFFF"/>
      </a:lt1>
      <a:dk2>
        <a:srgbClr val="595959"/>
      </a:dk2>
      <a:lt2>
        <a:srgbClr val="00A1DF"/>
      </a:lt2>
      <a:accent1>
        <a:srgbClr val="ED9B33"/>
      </a:accent1>
      <a:accent2>
        <a:srgbClr val="FED141"/>
      </a:accent2>
      <a:accent3>
        <a:srgbClr val="F87C56"/>
      </a:accent3>
      <a:accent4>
        <a:srgbClr val="D05957"/>
      </a:accent4>
      <a:accent5>
        <a:srgbClr val="83BD00"/>
      </a:accent5>
      <a:accent6>
        <a:srgbClr val="4B936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37160</TotalTime>
  <Words>4564</Words>
  <Application>Microsoft Macintosh PowerPoint</Application>
  <PresentationFormat>On-screen Show (16:9)</PresentationFormat>
  <Paragraphs>361</Paragraphs>
  <Slides>14</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Calibri</vt:lpstr>
      <vt:lpstr>Arial Black</vt:lpstr>
      <vt:lpstr>Arial</vt:lpstr>
      <vt:lpstr>Wingdings</vt:lpstr>
      <vt:lpstr>Roboto</vt:lpstr>
      <vt:lpstr>3_Simple Light</vt:lpstr>
      <vt:lpstr>think-cell Slide</vt:lpstr>
      <vt:lpstr>RENFORCEMENT DES CHAÎNES D’APPROVISIONNEMENT EN VACCINS</vt:lpstr>
      <vt:lpstr>L'évolution depuis Gavi 4.0</vt:lpstr>
      <vt:lpstr>PowerPoint Presentation</vt:lpstr>
      <vt:lpstr>Quels sont les types de défis que cette stratégie cherche à relever ?</vt:lpstr>
      <vt:lpstr>Quelle est la vision de l'iSC ?</vt:lpstr>
      <vt:lpstr>Quels sont les objectifs d'impact ?</vt:lpstr>
      <vt:lpstr>Quelles sont les priorités en termes d'investissement et les résultats intermédiaires?</vt:lpstr>
      <vt:lpstr>Quelles sont les approches concrètes pour passer à l'action de la mise en œuvre de la stratégie ?</vt:lpstr>
      <vt:lpstr>Que sont les catalyseurs de la réussite ?</vt:lpstr>
      <vt:lpstr>Comment peut-on utiliser cette stratégie? </vt:lpstr>
      <vt:lpstr>À qui s'adresse cette stratégie?</vt:lpstr>
      <vt:lpstr>PowerPoint Presentation</vt:lpstr>
      <vt:lpstr>PowerPoint Presentation</vt:lpstr>
      <vt:lpstr>Informations complémentaires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IMMUNISATION SUPPLY CHAINS</dc:title>
  <dc:creator>Amanda Johnson</dc:creator>
  <cp:lastModifiedBy>Microsoft Office User</cp:lastModifiedBy>
  <cp:revision>445</cp:revision>
  <dcterms:modified xsi:type="dcterms:W3CDTF">2022-07-11T08:09:45Z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957285-7815-485a-9751-5b273b784ad5_Enabled">
    <vt:lpwstr>true</vt:lpwstr>
  </property>
  <property fmtid="{D5CDD505-2E9C-101B-9397-08002B2CF9AE}" pid="3" name="MSIP_Label_0a957285-7815-485a-9751-5b273b784ad5_SetDate">
    <vt:lpwstr>2022-03-17T16:09:05Z</vt:lpwstr>
  </property>
  <property fmtid="{D5CDD505-2E9C-101B-9397-08002B2CF9AE}" pid="4" name="MSIP_Label_0a957285-7815-485a-9751-5b273b784ad5_Method">
    <vt:lpwstr>Privileged</vt:lpwstr>
  </property>
  <property fmtid="{D5CDD505-2E9C-101B-9397-08002B2CF9AE}" pid="5" name="MSIP_Label_0a957285-7815-485a-9751-5b273b784ad5_Name">
    <vt:lpwstr>0a957285-7815-485a-9751-5b273b784ad5</vt:lpwstr>
  </property>
  <property fmtid="{D5CDD505-2E9C-101B-9397-08002B2CF9AE}" pid="6" name="MSIP_Label_0a957285-7815-485a-9751-5b273b784ad5_SiteId">
    <vt:lpwstr>1de6d9f3-0daf-4df6-b9d6-5959f16f6118</vt:lpwstr>
  </property>
  <property fmtid="{D5CDD505-2E9C-101B-9397-08002B2CF9AE}" pid="7" name="MSIP_Label_0a957285-7815-485a-9751-5b273b784ad5_ActionId">
    <vt:lpwstr>82de584b-a1e0-49c3-a515-00009e6650c9</vt:lpwstr>
  </property>
  <property fmtid="{D5CDD505-2E9C-101B-9397-08002B2CF9AE}" pid="8" name="MSIP_Label_0a957285-7815-485a-9751-5b273b784ad5_ContentBits">
    <vt:lpwstr>0</vt:lpwstr>
  </property>
</Properties>
</file>