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64" r:id="rId3"/>
    <p:sldId id="10891" r:id="rId4"/>
    <p:sldId id="10892" r:id="rId5"/>
    <p:sldId id="271" r:id="rId6"/>
    <p:sldId id="668" r:id="rId7"/>
    <p:sldId id="871" r:id="rId8"/>
    <p:sldId id="10897" r:id="rId9"/>
    <p:sldId id="10896" r:id="rId10"/>
    <p:sldId id="53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B4C7E7"/>
    <a:srgbClr val="FFE699"/>
    <a:srgbClr val="C5E0B4"/>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875" autoAdjust="0"/>
  </p:normalViewPr>
  <p:slideViewPr>
    <p:cSldViewPr snapToGrid="0">
      <p:cViewPr varScale="1">
        <p:scale>
          <a:sx n="117" d="100"/>
          <a:sy n="117" d="100"/>
        </p:scale>
        <p:origin x="9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Doses administered Women (K)</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Sheet1!$A$2:$A$13</c:f>
              <c:strCache>
                <c:ptCount val="12"/>
                <c:pt idx="0">
                  <c:v>ESAR (11 Countries)</c:v>
                </c:pt>
                <c:pt idx="1">
                  <c:v>ANG</c:v>
                </c:pt>
                <c:pt idx="2">
                  <c:v>BOT</c:v>
                </c:pt>
                <c:pt idx="3">
                  <c:v>COM</c:v>
                </c:pt>
                <c:pt idx="4">
                  <c:v>ESW</c:v>
                </c:pt>
                <c:pt idx="5">
                  <c:v>KEN</c:v>
                </c:pt>
                <c:pt idx="6">
                  <c:v>MAD</c:v>
                </c:pt>
                <c:pt idx="7">
                  <c:v>MAL</c:v>
                </c:pt>
                <c:pt idx="8">
                  <c:v>MOZ</c:v>
                </c:pt>
                <c:pt idx="9">
                  <c:v>NAM</c:v>
                </c:pt>
                <c:pt idx="10">
                  <c:v>SS</c:v>
                </c:pt>
                <c:pt idx="11">
                  <c:v>UGA</c:v>
                </c:pt>
              </c:strCache>
            </c:strRef>
          </c:cat>
          <c:val>
            <c:numRef>
              <c:f>Sheet1!$B$2:$B$13</c:f>
              <c:numCache>
                <c:formatCode>General</c:formatCode>
                <c:ptCount val="12"/>
                <c:pt idx="0">
                  <c:v>1601</c:v>
                </c:pt>
                <c:pt idx="1">
                  <c:v>565</c:v>
                </c:pt>
                <c:pt idx="2">
                  <c:v>94</c:v>
                </c:pt>
                <c:pt idx="3">
                  <c:v>35</c:v>
                </c:pt>
                <c:pt idx="4">
                  <c:v>18</c:v>
                </c:pt>
                <c:pt idx="5">
                  <c:v>450</c:v>
                </c:pt>
                <c:pt idx="6">
                  <c:v>89</c:v>
                </c:pt>
                <c:pt idx="7">
                  <c:v>183</c:v>
                </c:pt>
                <c:pt idx="8">
                  <c:v>89</c:v>
                </c:pt>
                <c:pt idx="9">
                  <c:v>18</c:v>
                </c:pt>
                <c:pt idx="10">
                  <c:v>13</c:v>
                </c:pt>
                <c:pt idx="11">
                  <c:v>41</c:v>
                </c:pt>
              </c:numCache>
            </c:numRef>
          </c:val>
          <c:extLst>
            <c:ext xmlns:c16="http://schemas.microsoft.com/office/drawing/2014/chart" uri="{C3380CC4-5D6E-409C-BE32-E72D297353CC}">
              <c16:uniqueId val="{00000000-5012-4776-941A-C9218A47EA21}"/>
            </c:ext>
          </c:extLst>
        </c:ser>
        <c:ser>
          <c:idx val="1"/>
          <c:order val="1"/>
          <c:tx>
            <c:strRef>
              <c:f>Sheet1!$C$1</c:f>
              <c:strCache>
                <c:ptCount val="1"/>
                <c:pt idx="0">
                  <c:v>Total doses administered (K)</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Sheet1!$A$2:$A$13</c:f>
              <c:strCache>
                <c:ptCount val="12"/>
                <c:pt idx="0">
                  <c:v>ESAR (11 Countries)</c:v>
                </c:pt>
                <c:pt idx="1">
                  <c:v>ANG</c:v>
                </c:pt>
                <c:pt idx="2">
                  <c:v>BOT</c:v>
                </c:pt>
                <c:pt idx="3">
                  <c:v>COM</c:v>
                </c:pt>
                <c:pt idx="4">
                  <c:v>ESW</c:v>
                </c:pt>
                <c:pt idx="5">
                  <c:v>KEN</c:v>
                </c:pt>
                <c:pt idx="6">
                  <c:v>MAD</c:v>
                </c:pt>
                <c:pt idx="7">
                  <c:v>MAL</c:v>
                </c:pt>
                <c:pt idx="8">
                  <c:v>MOZ</c:v>
                </c:pt>
                <c:pt idx="9">
                  <c:v>NAM</c:v>
                </c:pt>
                <c:pt idx="10">
                  <c:v>SS</c:v>
                </c:pt>
                <c:pt idx="11">
                  <c:v>UGA</c:v>
                </c:pt>
              </c:strCache>
            </c:strRef>
          </c:cat>
          <c:val>
            <c:numRef>
              <c:f>Sheet1!$C$2:$C$13</c:f>
              <c:numCache>
                <c:formatCode>General</c:formatCode>
                <c:ptCount val="12"/>
                <c:pt idx="0">
                  <c:v>5902</c:v>
                </c:pt>
                <c:pt idx="1">
                  <c:v>1558</c:v>
                </c:pt>
                <c:pt idx="2">
                  <c:v>170</c:v>
                </c:pt>
                <c:pt idx="3">
                  <c:v>84</c:v>
                </c:pt>
                <c:pt idx="4">
                  <c:v>58</c:v>
                </c:pt>
                <c:pt idx="5">
                  <c:v>1565</c:v>
                </c:pt>
                <c:pt idx="6">
                  <c:v>197</c:v>
                </c:pt>
                <c:pt idx="7">
                  <c:v>492</c:v>
                </c:pt>
                <c:pt idx="8">
                  <c:v>508</c:v>
                </c:pt>
                <c:pt idx="9">
                  <c:v>154</c:v>
                </c:pt>
                <c:pt idx="10">
                  <c:v>56</c:v>
                </c:pt>
                <c:pt idx="11">
                  <c:v>1058</c:v>
                </c:pt>
              </c:numCache>
            </c:numRef>
          </c:val>
          <c:extLst>
            <c:ext xmlns:c16="http://schemas.microsoft.com/office/drawing/2014/chart" uri="{C3380CC4-5D6E-409C-BE32-E72D297353CC}">
              <c16:uniqueId val="{00000001-5012-4776-941A-C9218A47EA21}"/>
            </c:ext>
          </c:extLst>
        </c:ser>
        <c:dLbls>
          <c:dLblPos val="ctr"/>
          <c:showLegendKey val="0"/>
          <c:showVal val="1"/>
          <c:showCatName val="0"/>
          <c:showSerName val="0"/>
          <c:showPercent val="0"/>
          <c:showBubbleSize val="0"/>
        </c:dLbls>
        <c:gapWidth val="50"/>
        <c:overlap val="100"/>
        <c:axId val="129097151"/>
        <c:axId val="125963215"/>
      </c:barChart>
      <c:valAx>
        <c:axId val="125963215"/>
        <c:scaling>
          <c:orientation val="minMax"/>
        </c:scaling>
        <c:delete val="1"/>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crossAx val="129097151"/>
        <c:crosses val="autoZero"/>
        <c:crossBetween val="between"/>
      </c:valAx>
      <c:catAx>
        <c:axId val="129097151"/>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963215"/>
        <c:crosses val="autoZero"/>
        <c:auto val="1"/>
        <c:lblAlgn val="ctr"/>
        <c:lblOffset val="100"/>
        <c:noMultiLvlLbl val="0"/>
      </c:catAx>
      <c:spPr>
        <a:noFill/>
        <a:ln>
          <a:noFill/>
        </a:ln>
        <a:effectLst/>
      </c:spPr>
    </c:plotArea>
    <c:legend>
      <c:legendPos val="b"/>
      <c:layout>
        <c:manualLayout>
          <c:xMode val="edge"/>
          <c:yMode val="edge"/>
          <c:x val="5.6008465118833187E-2"/>
          <c:y val="0.88338653979401227"/>
          <c:w val="0.90000000000000013"/>
          <c:h val="0.1147967218383416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Doses administered Women (K) </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Sheet1!$A$2:$A$13</c:f>
              <c:strCache>
                <c:ptCount val="12"/>
                <c:pt idx="0">
                  <c:v>RWA</c:v>
                </c:pt>
                <c:pt idx="1">
                  <c:v>KEN</c:v>
                </c:pt>
                <c:pt idx="2">
                  <c:v>ETH</c:v>
                </c:pt>
                <c:pt idx="3">
                  <c:v>MAL</c:v>
                </c:pt>
                <c:pt idx="4">
                  <c:v>TANZ</c:v>
                </c:pt>
                <c:pt idx="5">
                  <c:v>ZAM</c:v>
                </c:pt>
                <c:pt idx="6">
                  <c:v>LES</c:v>
                </c:pt>
                <c:pt idx="7">
                  <c:v>MAD</c:v>
                </c:pt>
                <c:pt idx="8">
                  <c:v>COM</c:v>
                </c:pt>
                <c:pt idx="9">
                  <c:v>ESW</c:v>
                </c:pt>
                <c:pt idx="10">
                  <c:v>SS</c:v>
                </c:pt>
                <c:pt idx="11">
                  <c:v>UGA</c:v>
                </c:pt>
              </c:strCache>
            </c:strRef>
          </c:cat>
          <c:val>
            <c:numRef>
              <c:f>Sheet1!$B$2:$B$13</c:f>
              <c:numCache>
                <c:formatCode>General</c:formatCode>
                <c:ptCount val="12"/>
                <c:pt idx="0">
                  <c:v>4507</c:v>
                </c:pt>
                <c:pt idx="1">
                  <c:v>3459</c:v>
                </c:pt>
                <c:pt idx="2">
                  <c:v>3318</c:v>
                </c:pt>
                <c:pt idx="3">
                  <c:v>665</c:v>
                </c:pt>
                <c:pt idx="4">
                  <c:v>587</c:v>
                </c:pt>
                <c:pt idx="5">
                  <c:v>404</c:v>
                </c:pt>
                <c:pt idx="6">
                  <c:v>356</c:v>
                </c:pt>
                <c:pt idx="7">
                  <c:v>300</c:v>
                </c:pt>
                <c:pt idx="8">
                  <c:v>250</c:v>
                </c:pt>
                <c:pt idx="9">
                  <c:v>145</c:v>
                </c:pt>
                <c:pt idx="10">
                  <c:v>139</c:v>
                </c:pt>
                <c:pt idx="11">
                  <c:v>41</c:v>
                </c:pt>
              </c:numCache>
            </c:numRef>
          </c:val>
          <c:extLst>
            <c:ext xmlns:c16="http://schemas.microsoft.com/office/drawing/2014/chart" uri="{C3380CC4-5D6E-409C-BE32-E72D297353CC}">
              <c16:uniqueId val="{00000000-535B-4D35-8072-F58723E66C65}"/>
            </c:ext>
          </c:extLst>
        </c:ser>
        <c:ser>
          <c:idx val="1"/>
          <c:order val="1"/>
          <c:tx>
            <c:strRef>
              <c:f>Sheet1!$C$1</c:f>
              <c:strCache>
                <c:ptCount val="1"/>
                <c:pt idx="0">
                  <c:v>Total doses administered (K)</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Sheet1!$A$2:$A$13</c:f>
              <c:strCache>
                <c:ptCount val="12"/>
                <c:pt idx="0">
                  <c:v>RWA</c:v>
                </c:pt>
                <c:pt idx="1">
                  <c:v>KEN</c:v>
                </c:pt>
                <c:pt idx="2">
                  <c:v>ETH</c:v>
                </c:pt>
                <c:pt idx="3">
                  <c:v>MAL</c:v>
                </c:pt>
                <c:pt idx="4">
                  <c:v>TANZ</c:v>
                </c:pt>
                <c:pt idx="5">
                  <c:v>ZAM</c:v>
                </c:pt>
                <c:pt idx="6">
                  <c:v>LES</c:v>
                </c:pt>
                <c:pt idx="7">
                  <c:v>MAD</c:v>
                </c:pt>
                <c:pt idx="8">
                  <c:v>COM</c:v>
                </c:pt>
                <c:pt idx="9">
                  <c:v>ESW</c:v>
                </c:pt>
                <c:pt idx="10">
                  <c:v>SS</c:v>
                </c:pt>
                <c:pt idx="11">
                  <c:v>UGA</c:v>
                </c:pt>
              </c:strCache>
            </c:strRef>
          </c:cat>
          <c:val>
            <c:numRef>
              <c:f>Sheet1!$C$2:$C$13</c:f>
              <c:numCache>
                <c:formatCode>General</c:formatCode>
                <c:ptCount val="12"/>
                <c:pt idx="0">
                  <c:v>9310</c:v>
                </c:pt>
                <c:pt idx="1">
                  <c:v>7175</c:v>
                </c:pt>
                <c:pt idx="2">
                  <c:v>9310</c:v>
                </c:pt>
                <c:pt idx="3">
                  <c:v>1414</c:v>
                </c:pt>
                <c:pt idx="4">
                  <c:v>1337</c:v>
                </c:pt>
                <c:pt idx="5">
                  <c:v>1041</c:v>
                </c:pt>
                <c:pt idx="6">
                  <c:v>617</c:v>
                </c:pt>
                <c:pt idx="7">
                  <c:v>685</c:v>
                </c:pt>
                <c:pt idx="8">
                  <c:v>523</c:v>
                </c:pt>
                <c:pt idx="9">
                  <c:v>306</c:v>
                </c:pt>
                <c:pt idx="10">
                  <c:v>236</c:v>
                </c:pt>
                <c:pt idx="11">
                  <c:v>4751</c:v>
                </c:pt>
              </c:numCache>
            </c:numRef>
          </c:val>
          <c:extLst>
            <c:ext xmlns:c16="http://schemas.microsoft.com/office/drawing/2014/chart" uri="{C3380CC4-5D6E-409C-BE32-E72D297353CC}">
              <c16:uniqueId val="{00000001-535B-4D35-8072-F58723E66C65}"/>
            </c:ext>
          </c:extLst>
        </c:ser>
        <c:dLbls>
          <c:dLblPos val="ctr"/>
          <c:showLegendKey val="0"/>
          <c:showVal val="1"/>
          <c:showCatName val="0"/>
          <c:showSerName val="0"/>
          <c:showPercent val="0"/>
          <c:showBubbleSize val="0"/>
        </c:dLbls>
        <c:gapWidth val="50"/>
        <c:overlap val="100"/>
        <c:axId val="129097151"/>
        <c:axId val="125963215"/>
      </c:barChart>
      <c:valAx>
        <c:axId val="125963215"/>
        <c:scaling>
          <c:orientation val="minMax"/>
        </c:scaling>
        <c:delete val="1"/>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crossAx val="129097151"/>
        <c:crosses val="autoZero"/>
        <c:crossBetween val="between"/>
      </c:valAx>
      <c:catAx>
        <c:axId val="129097151"/>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963215"/>
        <c:crosses val="autoZero"/>
        <c:auto val="1"/>
        <c:lblAlgn val="ctr"/>
        <c:lblOffset val="100"/>
        <c:noMultiLvlLbl val="0"/>
      </c:catAx>
      <c:spPr>
        <a:noFill/>
        <a:ln>
          <a:noFill/>
        </a:ln>
        <a:effectLst/>
      </c:spPr>
    </c:plotArea>
    <c:legend>
      <c:legendPos val="b"/>
      <c:layout>
        <c:manualLayout>
          <c:xMode val="edge"/>
          <c:yMode val="edge"/>
          <c:x val="5.6008465118833187E-2"/>
          <c:y val="0.88338653979401227"/>
          <c:w val="0.90000000000000013"/>
          <c:h val="0.1147967218383416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EDDED4-06DF-4A33-AABC-CBE7C2BA32E1}" type="datetimeFigureOut">
              <a:rPr lang="en-US" smtClean="0"/>
              <a:t>18-Jul-22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F8433E-0F86-4B23-B888-53EC25B21391}" type="slidenum">
              <a:rPr lang="en-US" smtClean="0"/>
              <a:t>‹#›</a:t>
            </a:fld>
            <a:endParaRPr lang="en-US"/>
          </a:p>
        </p:txBody>
      </p:sp>
    </p:spTree>
    <p:extLst>
      <p:ext uri="{BB962C8B-B14F-4D97-AF65-F5344CB8AC3E}">
        <p14:creationId xmlns:p14="http://schemas.microsoft.com/office/powerpoint/2010/main" val="52131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ct val="150000"/>
              </a:lnSpc>
            </a:pPr>
            <a:r>
              <a:rPr lang="en-US" sz="1800" b="1" i="0" dirty="0">
                <a:solidFill>
                  <a:srgbClr val="404040"/>
                </a:solidFill>
                <a:effectLst/>
                <a:latin typeface="Calibri" panose="020F0502020204030204" pitchFamily="34" charset="0"/>
              </a:rPr>
              <a:t>11 Countries reported disaggregated data to WHO Regional Dashboard</a:t>
            </a:r>
          </a:p>
          <a:p>
            <a:pPr algn="l" rtl="0" fontAlgn="base">
              <a:lnSpc>
                <a:spcPct val="150000"/>
              </a:lnSpc>
            </a:pPr>
            <a:r>
              <a:rPr lang="en-US" sz="1800" b="1" i="0" dirty="0">
                <a:solidFill>
                  <a:srgbClr val="404040"/>
                </a:solidFill>
                <a:effectLst/>
                <a:latin typeface="Calibri" panose="020F0502020204030204" pitchFamily="34" charset="0"/>
              </a:rPr>
              <a:t> Kenya 29% (WHO) </a:t>
            </a:r>
            <a:r>
              <a:rPr lang="en-US" sz="1800" b="1" i="0" dirty="0">
                <a:solidFill>
                  <a:srgbClr val="404040"/>
                </a:solidFill>
                <a:effectLst/>
                <a:latin typeface="Calibri" panose="020F0502020204030204" pitchFamily="34" charset="0"/>
                <a:sym typeface="Symbol" panose="05050102010706020507" pitchFamily="18" charset="2"/>
              </a:rPr>
              <a:t> 55% (</a:t>
            </a:r>
            <a:r>
              <a:rPr lang="en-US" sz="1800" b="1" i="0" dirty="0" err="1">
                <a:solidFill>
                  <a:srgbClr val="404040"/>
                </a:solidFill>
                <a:effectLst/>
                <a:latin typeface="Calibri" panose="020F0502020204030204" pitchFamily="34" charset="0"/>
                <a:sym typeface="Symbol" panose="05050102010706020507" pitchFamily="18" charset="2"/>
              </a:rPr>
              <a:t>MoH</a:t>
            </a:r>
            <a:r>
              <a:rPr lang="en-US" sz="1800" b="1" i="0" dirty="0">
                <a:solidFill>
                  <a:srgbClr val="404040"/>
                </a:solidFill>
                <a:effectLst/>
                <a:latin typeface="Calibri" panose="020F0502020204030204" pitchFamily="34" charset="0"/>
                <a:sym typeface="Symbol" panose="05050102010706020507" pitchFamily="18" charset="2"/>
              </a:rPr>
              <a:t>)</a:t>
            </a:r>
          </a:p>
          <a:p>
            <a:pPr algn="l" rtl="0" fontAlgn="base">
              <a:lnSpc>
                <a:spcPct val="150000"/>
              </a:lnSpc>
            </a:pPr>
            <a:r>
              <a:rPr lang="en-US" sz="1800" b="1" i="0" dirty="0">
                <a:solidFill>
                  <a:srgbClr val="404040"/>
                </a:solidFill>
                <a:effectLst/>
                <a:latin typeface="Calibri" panose="020F0502020204030204" pitchFamily="34" charset="0"/>
                <a:sym typeface="Symbol" panose="05050102010706020507" pitchFamily="18" charset="2"/>
              </a:rPr>
              <a:t>South Sudan 23% (WHO) - 25% (SSCO)</a:t>
            </a:r>
            <a:endParaRPr lang="en-US" sz="1800" b="1" i="0" dirty="0">
              <a:solidFill>
                <a:srgbClr val="40404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7F8433E-0F86-4B23-B888-53EC25B21391}" type="slidenum">
              <a:rPr lang="en-US" smtClean="0"/>
              <a:t>2</a:t>
            </a:fld>
            <a:endParaRPr lang="en-US"/>
          </a:p>
        </p:txBody>
      </p:sp>
    </p:spTree>
    <p:extLst>
      <p:ext uri="{BB962C8B-B14F-4D97-AF65-F5344CB8AC3E}">
        <p14:creationId xmlns:p14="http://schemas.microsoft.com/office/powerpoint/2010/main" val="2206490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Clr>
                <a:srgbClr val="E7B05F"/>
              </a:buClr>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Concerns that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COVID19 vaccine causes infertility and questions about pregnancy and menstruation cycle</a:t>
            </a:r>
            <a:r>
              <a:rPr lang="en-US" sz="1800" dirty="0">
                <a:effectLst/>
                <a:latin typeface="Calibri" panose="020F0502020204030204" pitchFamily="34" charset="0"/>
                <a:ea typeface="Calibri" panose="020F0502020204030204" pitchFamily="34" charset="0"/>
                <a:cs typeface="Times New Roman" panose="02020603050405020304" pitchFamily="18" charset="0"/>
              </a:rPr>
              <a:t> continue circulating in online conversations and also among communities across ESAR region (social listening report and through community feedback mechanisms, raid assessments, and data collection)</a:t>
            </a:r>
          </a:p>
          <a:p>
            <a:pPr marL="342900" lvl="0" indent="-342900">
              <a:lnSpc>
                <a:spcPct val="107000"/>
              </a:lnSpc>
              <a:spcAft>
                <a:spcPts val="800"/>
              </a:spcAft>
              <a:buClr>
                <a:srgbClr val="E7B05F"/>
              </a:buClr>
              <a:buFont typeface="Symbol" panose="05050102010706020507" pitchFamily="18" charset="2"/>
              <a:buChar char=""/>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E7B05F"/>
              </a:buClr>
              <a:buFont typeface="Symbol" panose="05050102010706020507" pitchFamily="18" charset="2"/>
              <a:buChar cha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COVID-19 Risk perception is higher among women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than among men (Malawi, Kenya, Uganda, Ethiopia, South Africa). </a:t>
            </a:r>
          </a:p>
          <a:p>
            <a:pPr lvl="0">
              <a:lnSpc>
                <a:spcPct val="107000"/>
              </a:lnSpc>
              <a:spcAft>
                <a:spcPts val="800"/>
              </a:spcAft>
              <a:buClr>
                <a:srgbClr val="E7B05F"/>
              </a:buCl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E7B05F"/>
              </a:buClr>
              <a:buFont typeface="Symbol" panose="05050102010706020507" pitchFamily="18" charset="2"/>
              <a:buChar cha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Women show higher levels of vaccine confidence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 general, but they report being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more skeptical when it comes to a COVID-19 vaccine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(Malawi, Kenya, Uganda, Ethiopia, South Africa).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p>
          <a:p>
            <a:pPr lvl="0">
              <a:lnSpc>
                <a:spcPct val="107000"/>
              </a:lnSpc>
              <a:spcAft>
                <a:spcPts val="800"/>
              </a:spcAft>
              <a:buClr>
                <a:srgbClr val="E7B05F"/>
              </a:buClr>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Clr>
                <a:srgbClr val="E7B05F"/>
              </a:buClr>
              <a:buFont typeface="Symbol" panose="05050102010706020507" pitchFamily="18" charset="2"/>
              <a:buChar char=""/>
            </a:pPr>
            <a:r>
              <a:rPr lang="en-US" sz="1800" b="1" kern="1200" dirty="0">
                <a:effectLst/>
                <a:latin typeface="Calibri" panose="020F0502020204030204" pitchFamily="34" charset="0"/>
                <a:ea typeface="Times New Roman" panose="02020603050405020304" pitchFamily="18" charset="0"/>
                <a:cs typeface="Times New Roman" panose="02020603050405020304" pitchFamily="18" charset="0"/>
              </a:rPr>
              <a:t>Women in ESAR are acutely affected by environmental barriers to accessing immunization services</a:t>
            </a:r>
            <a:r>
              <a:rPr lang="en-US" sz="1800" kern="1200" dirty="0">
                <a:effectLst/>
                <a:latin typeface="Calibri" panose="020F0502020204030204" pitchFamily="34" charset="0"/>
                <a:ea typeface="Times New Roman" panose="02020603050405020304" pitchFamily="18" charset="0"/>
                <a:cs typeface="Times New Roman" panose="02020603050405020304" pitchFamily="18" charset="0"/>
              </a:rPr>
              <a:t> (e.g. distance to services, inconvenient times of services, long queues, unpredictability of health posts in areas with difficult access)</a:t>
            </a:r>
          </a:p>
          <a:p>
            <a:pPr marL="342900" indent="-342900">
              <a:lnSpc>
                <a:spcPct val="107000"/>
              </a:lnSpc>
              <a:spcAft>
                <a:spcPts val="800"/>
              </a:spcAft>
              <a:buClr>
                <a:srgbClr val="E7B05F"/>
              </a:buClr>
              <a:buFont typeface="Symbol" panose="05050102010706020507" pitchFamily="18" charset="2"/>
              <a:buChar char=""/>
            </a:pPr>
            <a:r>
              <a:rPr lang="en-US" sz="1600" kern="1200" dirty="0">
                <a:effectLst/>
                <a:latin typeface="Calibri" panose="020F0502020204030204" pitchFamily="34" charset="0"/>
                <a:ea typeface="Times New Roman" panose="02020603050405020304" pitchFamily="18" charset="0"/>
                <a:cs typeface="Times New Roman" panose="02020603050405020304" pitchFamily="18" charset="0"/>
              </a:rPr>
              <a:t>Women have experienced </a:t>
            </a:r>
            <a:r>
              <a:rPr lang="en-US" sz="1600" b="1" kern="1200" dirty="0">
                <a:effectLst/>
                <a:latin typeface="Calibri" panose="020F0502020204030204" pitchFamily="34" charset="0"/>
                <a:ea typeface="Times New Roman" panose="02020603050405020304" pitchFamily="18" charset="0"/>
                <a:cs typeface="Times New Roman" panose="02020603050405020304" pitchFamily="18" charset="0"/>
              </a:rPr>
              <a:t>outsized secondary effects of the COVID-19 pandemic</a:t>
            </a:r>
            <a:r>
              <a:rPr lang="en-US" sz="1600" kern="1200" dirty="0">
                <a:effectLst/>
                <a:latin typeface="Calibri" panose="020F0502020204030204" pitchFamily="34" charset="0"/>
                <a:ea typeface="Times New Roman" panose="02020603050405020304" pitchFamily="18" charset="0"/>
                <a:cs typeface="Times New Roman" panose="02020603050405020304" pitchFamily="18" charset="0"/>
              </a:rPr>
              <a:t> in many areas, including job loss, income drops, gender-based violence, and missed education </a:t>
            </a:r>
            <a:r>
              <a:rPr lang="en-US" sz="1600" dirty="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(Mozambique, South Africa and Kenya).</a:t>
            </a:r>
            <a:endPar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Clr>
                <a:srgbClr val="9CC2E5"/>
              </a:buClr>
              <a:buFont typeface="Symbol" panose="05050102010706020507" pitchFamily="18" charset="2"/>
              <a:buChar char=""/>
            </a:pPr>
            <a:endParaRPr lang="en-US" sz="1800" kern="1200" dirty="0">
              <a:effectLst/>
              <a:latin typeface="Times New Roman" panose="02020603050405020304" pitchFamily="18" charset="0"/>
              <a:ea typeface="Times New Roman" panose="02020603050405020304" pitchFamily="18" charset="0"/>
            </a:endParaRPr>
          </a:p>
          <a:p>
            <a:pPr marL="342900" lvl="0" indent="-342900" algn="just">
              <a:buClr>
                <a:srgbClr val="9CC2E5"/>
              </a:buClr>
              <a:buFont typeface="Symbol" panose="05050102010706020507" pitchFamily="18" charset="2"/>
              <a:buChar char=""/>
            </a:pPr>
            <a:r>
              <a:rPr lang="en-US" sz="1800" kern="1200" dirty="0">
                <a:effectLst/>
                <a:latin typeface="Times New Roman" panose="02020603050405020304" pitchFamily="18" charset="0"/>
                <a:ea typeface="Times New Roman" panose="02020603050405020304" pitchFamily="18" charset="0"/>
              </a:rPr>
              <a:t>In Rwanda, the utilization of Maternal and Child Health Care services in all four categories—antenatal care (ANC), deliveries, postnatal care (PNC) and vaccinations—significantly declined during the COVID-19 outbreak.</a:t>
            </a:r>
            <a:r>
              <a:rPr lang="en-US" sz="1800" kern="1200" baseline="30000" dirty="0">
                <a:effectLst/>
                <a:latin typeface="Times New Roman" panose="02020603050405020304" pitchFamily="18" charset="0"/>
                <a:ea typeface="Times New Roman" panose="02020603050405020304" pitchFamily="18" charset="0"/>
              </a:rPr>
              <a:t>26</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rtl="0"/>
            <a:fld id="{927CD11A-EED3-40CE-98A3-28FEE84867B3}" type="slidenum">
              <a:rPr lang="pt-PT" smtClean="0"/>
              <a:t>3</a:t>
            </a:fld>
            <a:endParaRPr lang="pt-PT" dirty="0"/>
          </a:p>
        </p:txBody>
      </p:sp>
    </p:spTree>
    <p:extLst>
      <p:ext uri="{BB962C8B-B14F-4D97-AF65-F5344CB8AC3E}">
        <p14:creationId xmlns:p14="http://schemas.microsoft.com/office/powerpoint/2010/main" val="417101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1DB3E-75E3-8142-BD4D-5932460EBF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320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43% of females report that it is not hard to get vaccinated v/s 60% of male respondents</a:t>
            </a:r>
          </a:p>
          <a:p>
            <a:r>
              <a:rPr lang="en-US" sz="1200" dirty="0"/>
              <a:t>A high percentage of females report that the greatest challenge is other – qualitative data was undertaken</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Integrate COVID-19 vaccinations into existing service delivery </a:t>
            </a:r>
            <a:r>
              <a:rPr lang="en-US" sz="1200" b="0" dirty="0"/>
              <a:t>that responds </a:t>
            </a:r>
            <a:r>
              <a:rPr lang="en-US" sz="1200" b="1" dirty="0"/>
              <a:t>to gender specific needs, </a:t>
            </a:r>
            <a:r>
              <a:rPr lang="en-US" sz="1200" b="0" dirty="0"/>
              <a:t>such as community-based sexual and reproductive health services, nutrition services and antenatal care.</a:t>
            </a:r>
          </a:p>
          <a:p>
            <a:endParaRPr lang="en-US" sz="1200" dirty="0"/>
          </a:p>
          <a:p>
            <a:endParaRPr lang="en-US" sz="1200" dirty="0"/>
          </a:p>
          <a:p>
            <a:r>
              <a:rPr lang="en-US" sz="1200" dirty="0"/>
              <a:t>Main reasons</a:t>
            </a:r>
          </a:p>
          <a:p>
            <a:r>
              <a:rPr lang="en-US" sz="1200" kern="1200" dirty="0">
                <a:solidFill>
                  <a:schemeClr val="dk1"/>
                </a:solidFill>
                <a:effectLst/>
                <a:latin typeface="+mn-lt"/>
                <a:ea typeface="+mn-ea"/>
                <a:cs typeface="+mn-cs"/>
              </a:rPr>
              <a:t>Lack of time due to domestic responsibility </a:t>
            </a:r>
          </a:p>
          <a:p>
            <a:r>
              <a:rPr lang="en-US" sz="1200" kern="1200" dirty="0">
                <a:solidFill>
                  <a:schemeClr val="dk1"/>
                </a:solidFill>
                <a:effectLst/>
                <a:latin typeface="+mn-lt"/>
                <a:ea typeface="+mn-ea"/>
                <a:cs typeface="+mn-cs"/>
              </a:rPr>
              <a:t>Women are unable to walk long distances to the vaccination site. </a:t>
            </a:r>
          </a:p>
          <a:p>
            <a:r>
              <a:rPr lang="en-US" sz="1200" kern="1200" dirty="0">
                <a:solidFill>
                  <a:schemeClr val="dk1"/>
                </a:solidFill>
                <a:effectLst/>
                <a:latin typeface="+mn-lt"/>
                <a:ea typeface="+mn-ea"/>
                <a:cs typeface="+mn-cs"/>
              </a:rPr>
              <a:t>Some are willing but do not have transport money to facilitate their movement to vaccination site </a:t>
            </a:r>
            <a:endParaRPr lang="en-US" sz="1200" dirty="0"/>
          </a:p>
          <a:p>
            <a:pPr lvl="0"/>
            <a:r>
              <a:rPr lang="en-US" sz="1200" b="1" kern="1200" dirty="0">
                <a:solidFill>
                  <a:schemeClr val="tx1"/>
                </a:solidFill>
                <a:effectLst/>
                <a:latin typeface="+mn-lt"/>
                <a:ea typeface="+mn-ea"/>
                <a:cs typeface="+mn-cs"/>
              </a:rPr>
              <a:t>43% of females report that it is not hard to get vaccinated v/s 60% of male respondents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high percentage of females report that the greatest challenge is </a:t>
            </a:r>
            <a:r>
              <a:rPr lang="en-US" sz="1200" b="1" i="1" kern="1200" dirty="0">
                <a:solidFill>
                  <a:schemeClr val="tx1"/>
                </a:solidFill>
                <a:effectLst/>
                <a:latin typeface="+mn-lt"/>
                <a:ea typeface="+mn-ea"/>
                <a:cs typeface="+mn-cs"/>
              </a:rPr>
              <a:t>other</a:t>
            </a:r>
            <a:r>
              <a:rPr lang="en-US" sz="1200" kern="1200" dirty="0">
                <a:solidFill>
                  <a:schemeClr val="tx1"/>
                </a:solidFill>
                <a:effectLst/>
                <a:latin typeface="+mn-lt"/>
                <a:ea typeface="+mn-ea"/>
                <a:cs typeface="+mn-cs"/>
              </a:rPr>
              <a:t> (35% in females vs 16% in males). Qualitative data was undertaken.</a:t>
            </a:r>
          </a:p>
          <a:p>
            <a:pPr lvl="0"/>
            <a:r>
              <a:rPr lang="en-US" sz="1200" b="1" u="none" kern="1200" dirty="0">
                <a:solidFill>
                  <a:schemeClr val="tx1"/>
                </a:solidFill>
                <a:effectLst/>
                <a:latin typeface="+mn-lt"/>
                <a:ea typeface="+mn-ea"/>
                <a:cs typeface="+mn-cs"/>
              </a:rPr>
              <a:t>Lack of time </a:t>
            </a:r>
            <a:r>
              <a:rPr lang="en-US" sz="1200" u="none" kern="1200" dirty="0">
                <a:solidFill>
                  <a:schemeClr val="tx1"/>
                </a:solidFill>
                <a:effectLst/>
                <a:latin typeface="+mn-lt"/>
                <a:ea typeface="+mn-ea"/>
                <a:cs typeface="+mn-cs"/>
              </a:rPr>
              <a:t>due to domestic responsibility/ </a:t>
            </a:r>
            <a:r>
              <a:rPr lang="en-US" sz="1200" b="1" u="none" kern="1200" dirty="0">
                <a:solidFill>
                  <a:schemeClr val="tx1"/>
                </a:solidFill>
                <a:effectLst/>
                <a:latin typeface="+mn-lt"/>
                <a:ea typeface="+mn-ea"/>
                <a:cs typeface="+mn-cs"/>
              </a:rPr>
              <a:t>lack of transport money to reach vaccination site</a:t>
            </a:r>
            <a:r>
              <a:rPr lang="en-US" sz="1200" u="none" kern="1200" dirty="0">
                <a:solidFill>
                  <a:schemeClr val="tx1"/>
                </a:solidFill>
                <a:effectLst/>
                <a:latin typeface="+mn-lt"/>
                <a:ea typeface="+mn-ea"/>
                <a:cs typeface="+mn-cs"/>
              </a:rPr>
              <a:t>/ </a:t>
            </a:r>
            <a:r>
              <a:rPr lang="en-US" sz="1200" b="1" u="none" kern="1200" dirty="0">
                <a:solidFill>
                  <a:schemeClr val="tx1"/>
                </a:solidFill>
                <a:effectLst/>
                <a:latin typeface="+mn-lt"/>
                <a:ea typeface="+mn-ea"/>
                <a:cs typeface="+mn-cs"/>
              </a:rPr>
              <a:t>long distances </a:t>
            </a:r>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b="1" u="none" kern="1200" dirty="0" err="1">
                <a:solidFill>
                  <a:schemeClr val="tx1"/>
                </a:solidFill>
                <a:effectLst/>
                <a:latin typeface="+mn-lt"/>
                <a:ea typeface="+mn-ea"/>
                <a:cs typeface="+mn-cs"/>
              </a:rPr>
              <a:t>Limited</a:t>
            </a:r>
            <a:r>
              <a:rPr lang="pt-PT" sz="1200" b="1" u="none" kern="1200" dirty="0">
                <a:solidFill>
                  <a:schemeClr val="tx1"/>
                </a:solidFill>
                <a:effectLst/>
                <a:latin typeface="+mn-lt"/>
                <a:ea typeface="+mn-ea"/>
                <a:cs typeface="+mn-cs"/>
              </a:rPr>
              <a:t> </a:t>
            </a:r>
            <a:r>
              <a:rPr lang="pt-PT" sz="1200" b="1" u="none" kern="1200" dirty="0" err="1">
                <a:solidFill>
                  <a:schemeClr val="tx1"/>
                </a:solidFill>
                <a:effectLst/>
                <a:latin typeface="+mn-lt"/>
                <a:ea typeface="+mn-ea"/>
                <a:cs typeface="+mn-cs"/>
              </a:rPr>
              <a:t>knowledge</a:t>
            </a:r>
            <a:r>
              <a:rPr lang="pt-PT" sz="1200" b="1" u="none" kern="1200" dirty="0">
                <a:solidFill>
                  <a:schemeClr val="tx1"/>
                </a:solidFill>
                <a:effectLst/>
                <a:latin typeface="+mn-lt"/>
                <a:ea typeface="+mn-ea"/>
                <a:cs typeface="+mn-cs"/>
              </a:rPr>
              <a:t> on the </a:t>
            </a:r>
            <a:r>
              <a:rPr lang="pt-PT" sz="1200" b="1" u="none" kern="1200" dirty="0" err="1">
                <a:solidFill>
                  <a:schemeClr val="tx1"/>
                </a:solidFill>
                <a:effectLst/>
                <a:latin typeface="+mn-lt"/>
                <a:ea typeface="+mn-ea"/>
                <a:cs typeface="+mn-cs"/>
              </a:rPr>
              <a:t>vaccination</a:t>
            </a:r>
            <a:r>
              <a:rPr lang="pt-PT" sz="1200" b="1" u="none" kern="1200" dirty="0">
                <a:solidFill>
                  <a:schemeClr val="tx1"/>
                </a:solidFill>
                <a:effectLst/>
                <a:latin typeface="+mn-lt"/>
                <a:ea typeface="+mn-ea"/>
                <a:cs typeface="+mn-cs"/>
              </a:rPr>
              <a:t> </a:t>
            </a:r>
            <a:r>
              <a:rPr lang="pt-PT" sz="1200" b="1" u="none" kern="1200" dirty="0" err="1">
                <a:solidFill>
                  <a:schemeClr val="tx1"/>
                </a:solidFill>
                <a:effectLst/>
                <a:latin typeface="+mn-lt"/>
                <a:ea typeface="+mn-ea"/>
                <a:cs typeface="+mn-cs"/>
              </a:rPr>
              <a:t>centers</a:t>
            </a:r>
            <a:r>
              <a:rPr lang="pt-PT" sz="1200" b="1" u="none" kern="1200" dirty="0">
                <a:solidFill>
                  <a:schemeClr val="tx1"/>
                </a:solidFill>
                <a:effectLst/>
                <a:latin typeface="+mn-lt"/>
                <a:ea typeface="+mn-ea"/>
                <a:cs typeface="+mn-cs"/>
              </a:rPr>
              <a:t> </a:t>
            </a:r>
            <a:r>
              <a:rPr lang="pt-PT" sz="1200" u="none" kern="1200" dirty="0" err="1">
                <a:solidFill>
                  <a:schemeClr val="tx1"/>
                </a:solidFill>
                <a:effectLst/>
                <a:latin typeface="+mn-lt"/>
                <a:ea typeface="+mn-ea"/>
                <a:cs typeface="+mn-cs"/>
              </a:rPr>
              <a:t>proximity</a:t>
            </a:r>
            <a:r>
              <a:rPr lang="pt-PT" sz="1200" u="none" kern="1200" dirty="0">
                <a:solidFill>
                  <a:schemeClr val="tx1"/>
                </a:solidFill>
                <a:effectLst/>
                <a:latin typeface="+mn-lt"/>
                <a:ea typeface="+mn-ea"/>
                <a:cs typeface="+mn-cs"/>
              </a:rPr>
              <a:t> /</a:t>
            </a:r>
            <a:r>
              <a:rPr lang="pt-PT" sz="1200" u="none" kern="1200" dirty="0" err="1">
                <a:solidFill>
                  <a:schemeClr val="tx1"/>
                </a:solidFill>
                <a:effectLst/>
                <a:latin typeface="+mn-lt"/>
                <a:ea typeface="+mn-ea"/>
                <a:cs typeface="+mn-cs"/>
              </a:rPr>
              <a:t>closeness</a:t>
            </a:r>
            <a:r>
              <a:rPr lang="pt-PT" sz="1200" u="none" kern="1200" dirty="0">
                <a:solidFill>
                  <a:schemeClr val="tx1"/>
                </a:solidFill>
                <a:effectLst/>
                <a:latin typeface="+mn-lt"/>
                <a:ea typeface="+mn-ea"/>
                <a:cs typeface="+mn-cs"/>
              </a:rPr>
              <a:t> to </a:t>
            </a:r>
            <a:r>
              <a:rPr lang="pt-PT" sz="1200" u="none" kern="1200" dirty="0" err="1">
                <a:solidFill>
                  <a:schemeClr val="tx1"/>
                </a:solidFill>
                <a:effectLst/>
                <a:latin typeface="+mn-lt"/>
                <a:ea typeface="+mn-ea"/>
                <a:cs typeface="+mn-cs"/>
              </a:rPr>
              <a:t>their</a:t>
            </a:r>
            <a:r>
              <a:rPr lang="pt-PT" sz="1200" u="none" kern="1200" dirty="0">
                <a:solidFill>
                  <a:schemeClr val="tx1"/>
                </a:solidFill>
                <a:effectLst/>
                <a:latin typeface="+mn-lt"/>
                <a:ea typeface="+mn-ea"/>
                <a:cs typeface="+mn-cs"/>
              </a:rPr>
              <a:t> </a:t>
            </a:r>
            <a:r>
              <a:rPr lang="pt-PT" sz="1200" u="none" kern="1200" dirty="0" err="1">
                <a:solidFill>
                  <a:schemeClr val="tx1"/>
                </a:solidFill>
                <a:effectLst/>
                <a:latin typeface="+mn-lt"/>
                <a:ea typeface="+mn-ea"/>
                <a:cs typeface="+mn-cs"/>
              </a:rPr>
              <a:t>areas</a:t>
            </a:r>
            <a:r>
              <a:rPr lang="pt-PT" sz="1200" u="none" kern="1200" dirty="0">
                <a:solidFill>
                  <a:schemeClr val="tx1"/>
                </a:solidFill>
                <a:effectLst/>
                <a:latin typeface="+mn-lt"/>
                <a:ea typeface="+mn-ea"/>
                <a:cs typeface="+mn-cs"/>
              </a:rPr>
              <a:t> </a:t>
            </a:r>
            <a:endParaRPr lang="en-US" sz="1200" u="none" kern="1200" dirty="0">
              <a:solidFill>
                <a:schemeClr val="tx1"/>
              </a:solidFill>
              <a:effectLst/>
              <a:latin typeface="+mn-lt"/>
              <a:ea typeface="+mn-ea"/>
              <a:cs typeface="+mn-cs"/>
            </a:endParaRPr>
          </a:p>
          <a:p>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1DB3E-75E3-8142-BD4D-5932460EBF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663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SOUTH SUDAN - WOMEN</a:t>
            </a:r>
            <a:endParaRPr lang="en-US" dirty="0"/>
          </a:p>
          <a:p>
            <a:pPr>
              <a:defRPr/>
            </a:pPr>
            <a:r>
              <a:rPr lang="en-US" i="1" u="sng" dirty="0"/>
              <a:t>GENDER DIMENSION</a:t>
            </a:r>
            <a:r>
              <a:rPr lang="en-US" dirty="0"/>
              <a:t> vaccine hesitancy among women (general population and female HWs) - Qualitative research (FGD, interviews) undertaken to understand 'whys' with RO support on analysis and recommendations. RO support the development of presentations with analysis and recommendation to inform planning and for advocacy purposes and also a development of 2 case studies on BeSD to HW and gender dimension.</a:t>
            </a:r>
          </a:p>
          <a:p>
            <a:pPr>
              <a:defRPr/>
            </a:pPr>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BeSD qualitative assessment. </a:t>
            </a:r>
            <a:endParaRPr lang="en-US" b="1" u="none" dirty="0"/>
          </a:p>
          <a:p>
            <a:pPr>
              <a:defRPr/>
            </a:pPr>
            <a:endParaRPr lang="en-US" b="1" u="none" dirty="0"/>
          </a:p>
          <a:p>
            <a:pPr>
              <a:defRPr/>
            </a:pPr>
            <a:r>
              <a:rPr lang="en-US" b="1" u="none" dirty="0"/>
              <a:t>SOMALIA</a:t>
            </a:r>
          </a:p>
          <a:p>
            <a:pPr>
              <a:defRPr/>
            </a:pPr>
            <a:r>
              <a:rPr lang="en-US" u="none" dirty="0"/>
              <a:t>Evidence shows hesitancy is not as high as thought earlier - 7 out of 10 people would take the vaccine and recommend to an elderly relative. Nationally run mobile campaigns over September will help to assess hesitancy as physical blocks will be overcome for those targeted areas (also COVID-19 hotspot areas)</a:t>
            </a:r>
            <a:r>
              <a:rPr lang="en-US" b="1" u="none" dirty="0"/>
              <a:t>.</a:t>
            </a:r>
            <a:endParaRPr lang="en-US" u="none" dirty="0"/>
          </a:p>
          <a:p>
            <a:pPr>
              <a:defRPr/>
            </a:pPr>
            <a:r>
              <a:rPr lang="en-US" u="none" dirty="0"/>
              <a:t>FMOH is making mandatory vaccines for frontline workers with a letter to be sent to line ministries. This includes teachers and health workers who will have two months to take vaccine or be prevented from working. Mid-term strategy includes assessing effectiveness of vaccine discussion groups working through existing structures. </a:t>
            </a:r>
            <a:endParaRPr lang="en-US" u="none" dirty="0">
              <a:cs typeface="Calibri"/>
            </a:endParaRPr>
          </a:p>
          <a:p>
            <a:pPr>
              <a:defRPr/>
            </a:pPr>
            <a:r>
              <a:rPr lang="en-US" i="1" u="none" dirty="0"/>
              <a:t>GENDER DIMENSION</a:t>
            </a:r>
            <a:r>
              <a:rPr lang="en-US" u="none" dirty="0"/>
              <a:t> </a:t>
            </a:r>
            <a:r>
              <a:rPr lang="en-US" dirty="0"/>
              <a:t>- Specific interventions to better understand and address vaccine hesitancy among women (general population and female HWs) are required and being prepared (Qualitative research – FGD, interviews) with RO support revising tools and unpacking interventions. </a:t>
            </a:r>
            <a:endParaRPr lang="en-US" dirty="0">
              <a:cs typeface="Calibri"/>
            </a:endParaRPr>
          </a:p>
          <a:p>
            <a:pPr>
              <a:defRPr/>
            </a:pPr>
            <a:r>
              <a:rPr lang="en-US" dirty="0"/>
              <a:t>Mid- term budgets will focus more on activities to target women through local group capacity building. </a:t>
            </a:r>
          </a:p>
          <a:p>
            <a:pPr>
              <a:defRPr/>
            </a:pPr>
            <a:endParaRPr lang="en-US" dirty="0">
              <a:cs typeface="Calibri"/>
            </a:endParaRPr>
          </a:p>
          <a:p>
            <a:pPr>
              <a:defRPr/>
            </a:pPr>
            <a:endParaRPr lang="en-US" dirty="0">
              <a:cs typeface="Calibri"/>
            </a:endParaRPr>
          </a:p>
          <a:p>
            <a:pPr>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rtl="0"/>
            <a:fld id="{927CD11A-EED3-40CE-98A3-28FEE84867B3}" type="slidenum">
              <a:rPr lang="pt-PT" smtClean="0"/>
              <a:t>6</a:t>
            </a:fld>
            <a:endParaRPr lang="pt-PT" dirty="0"/>
          </a:p>
        </p:txBody>
      </p:sp>
    </p:spTree>
    <p:extLst>
      <p:ext uri="{BB962C8B-B14F-4D97-AF65-F5344CB8AC3E}">
        <p14:creationId xmlns:p14="http://schemas.microsoft.com/office/powerpoint/2010/main" val="208185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PT" sz="12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rtl="0"/>
            <a:fld id="{927CD11A-EED3-40CE-98A3-28FEE84867B3}" type="slidenum">
              <a:rPr lang="pt-PT" smtClean="0"/>
              <a:t>7</a:t>
            </a:fld>
            <a:endParaRPr lang="pt-PT" dirty="0"/>
          </a:p>
        </p:txBody>
      </p:sp>
    </p:spTree>
    <p:extLst>
      <p:ext uri="{BB962C8B-B14F-4D97-AF65-F5344CB8AC3E}">
        <p14:creationId xmlns:p14="http://schemas.microsoft.com/office/powerpoint/2010/main" val="3127064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F8433E-0F86-4B23-B888-53EC25B21391}" type="slidenum">
              <a:rPr lang="en-US" smtClean="0"/>
              <a:t>8</a:t>
            </a:fld>
            <a:endParaRPr lang="en-US"/>
          </a:p>
        </p:txBody>
      </p:sp>
    </p:spTree>
    <p:extLst>
      <p:ext uri="{BB962C8B-B14F-4D97-AF65-F5344CB8AC3E}">
        <p14:creationId xmlns:p14="http://schemas.microsoft.com/office/powerpoint/2010/main" val="1755061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99B65-F29A-4856-8FEC-334DD724DB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21B180-87B4-4733-B1D0-D7A4D58CA5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062A7B-D82B-4C20-B131-5B3B9469C8DB}"/>
              </a:ext>
            </a:extLst>
          </p:cNvPr>
          <p:cNvSpPr>
            <a:spLocks noGrp="1"/>
          </p:cNvSpPr>
          <p:nvPr>
            <p:ph type="dt" sz="half" idx="10"/>
          </p:nvPr>
        </p:nvSpPr>
        <p:spPr/>
        <p:txBody>
          <a:bodyPr/>
          <a:lstStyle/>
          <a:p>
            <a:fld id="{754B45B6-7ACE-4679-9A08-0D239E28ADFF}" type="datetimeFigureOut">
              <a:rPr lang="en-US" smtClean="0"/>
              <a:t>18-Jul-22</a:t>
            </a:fld>
            <a:endParaRPr lang="en-US"/>
          </a:p>
        </p:txBody>
      </p:sp>
      <p:sp>
        <p:nvSpPr>
          <p:cNvPr id="5" name="Footer Placeholder 4">
            <a:extLst>
              <a:ext uri="{FF2B5EF4-FFF2-40B4-BE49-F238E27FC236}">
                <a16:creationId xmlns:a16="http://schemas.microsoft.com/office/drawing/2014/main" id="{D9ABD25C-6BCB-46F8-85A7-2629C8D48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93F04-4A28-49FC-AFCB-212E411AD03D}"/>
              </a:ext>
            </a:extLst>
          </p:cNvPr>
          <p:cNvSpPr>
            <a:spLocks noGrp="1"/>
          </p:cNvSpPr>
          <p:nvPr>
            <p:ph type="sldNum" sz="quarter" idx="12"/>
          </p:nvPr>
        </p:nvSpPr>
        <p:spPr/>
        <p:txBody>
          <a:bodyPr/>
          <a:lstStyle/>
          <a:p>
            <a:fld id="{F8EF69AC-6E43-4DA7-9FFA-B6572B6D3A19}" type="slidenum">
              <a:rPr lang="en-US" smtClean="0"/>
              <a:t>‹#›</a:t>
            </a:fld>
            <a:endParaRPr lang="en-US"/>
          </a:p>
        </p:txBody>
      </p:sp>
    </p:spTree>
    <p:extLst>
      <p:ext uri="{BB962C8B-B14F-4D97-AF65-F5344CB8AC3E}">
        <p14:creationId xmlns:p14="http://schemas.microsoft.com/office/powerpoint/2010/main" val="2575770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8A15A-55AA-4964-8470-217AD59693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49CCED-66B2-404B-A37A-C2EE80D83B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125A4-7885-46D0-A33B-BA8837B54AA7}"/>
              </a:ext>
            </a:extLst>
          </p:cNvPr>
          <p:cNvSpPr>
            <a:spLocks noGrp="1"/>
          </p:cNvSpPr>
          <p:nvPr>
            <p:ph type="dt" sz="half" idx="10"/>
          </p:nvPr>
        </p:nvSpPr>
        <p:spPr/>
        <p:txBody>
          <a:bodyPr/>
          <a:lstStyle/>
          <a:p>
            <a:fld id="{754B45B6-7ACE-4679-9A08-0D239E28ADFF}" type="datetimeFigureOut">
              <a:rPr lang="en-US" smtClean="0"/>
              <a:t>18-Jul-22</a:t>
            </a:fld>
            <a:endParaRPr lang="en-US"/>
          </a:p>
        </p:txBody>
      </p:sp>
      <p:sp>
        <p:nvSpPr>
          <p:cNvPr id="5" name="Footer Placeholder 4">
            <a:extLst>
              <a:ext uri="{FF2B5EF4-FFF2-40B4-BE49-F238E27FC236}">
                <a16:creationId xmlns:a16="http://schemas.microsoft.com/office/drawing/2014/main" id="{C8EAA2A8-7E87-4F8C-BC23-ACE512D52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DD13BF-29AA-4F21-9FDE-B04B91C4D3F4}"/>
              </a:ext>
            </a:extLst>
          </p:cNvPr>
          <p:cNvSpPr>
            <a:spLocks noGrp="1"/>
          </p:cNvSpPr>
          <p:nvPr>
            <p:ph type="sldNum" sz="quarter" idx="12"/>
          </p:nvPr>
        </p:nvSpPr>
        <p:spPr/>
        <p:txBody>
          <a:bodyPr/>
          <a:lstStyle/>
          <a:p>
            <a:fld id="{F8EF69AC-6E43-4DA7-9FFA-B6572B6D3A19}" type="slidenum">
              <a:rPr lang="en-US" smtClean="0"/>
              <a:t>‹#›</a:t>
            </a:fld>
            <a:endParaRPr lang="en-US"/>
          </a:p>
        </p:txBody>
      </p:sp>
    </p:spTree>
    <p:extLst>
      <p:ext uri="{BB962C8B-B14F-4D97-AF65-F5344CB8AC3E}">
        <p14:creationId xmlns:p14="http://schemas.microsoft.com/office/powerpoint/2010/main" val="667836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DC3D82-53D6-48CC-A3E7-E01FF37E8E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6A9157-7BED-4522-BFA4-5D13C9DDC1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60DE6A-3EA0-481C-B135-84027C7F8DC2}"/>
              </a:ext>
            </a:extLst>
          </p:cNvPr>
          <p:cNvSpPr>
            <a:spLocks noGrp="1"/>
          </p:cNvSpPr>
          <p:nvPr>
            <p:ph type="dt" sz="half" idx="10"/>
          </p:nvPr>
        </p:nvSpPr>
        <p:spPr/>
        <p:txBody>
          <a:bodyPr/>
          <a:lstStyle/>
          <a:p>
            <a:fld id="{754B45B6-7ACE-4679-9A08-0D239E28ADFF}" type="datetimeFigureOut">
              <a:rPr lang="en-US" smtClean="0"/>
              <a:t>18-Jul-22</a:t>
            </a:fld>
            <a:endParaRPr lang="en-US"/>
          </a:p>
        </p:txBody>
      </p:sp>
      <p:sp>
        <p:nvSpPr>
          <p:cNvPr id="5" name="Footer Placeholder 4">
            <a:extLst>
              <a:ext uri="{FF2B5EF4-FFF2-40B4-BE49-F238E27FC236}">
                <a16:creationId xmlns:a16="http://schemas.microsoft.com/office/drawing/2014/main" id="{2C48B9BA-DAB1-464C-AC89-75AAB3C19F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47A3FA-A402-4147-9D04-25BEC4AF1C91}"/>
              </a:ext>
            </a:extLst>
          </p:cNvPr>
          <p:cNvSpPr>
            <a:spLocks noGrp="1"/>
          </p:cNvSpPr>
          <p:nvPr>
            <p:ph type="sldNum" sz="quarter" idx="12"/>
          </p:nvPr>
        </p:nvSpPr>
        <p:spPr/>
        <p:txBody>
          <a:bodyPr/>
          <a:lstStyle/>
          <a:p>
            <a:fld id="{F8EF69AC-6E43-4DA7-9FFA-B6572B6D3A19}" type="slidenum">
              <a:rPr lang="en-US" smtClean="0"/>
              <a:t>‹#›</a:t>
            </a:fld>
            <a:endParaRPr lang="en-US"/>
          </a:p>
        </p:txBody>
      </p:sp>
    </p:spTree>
    <p:extLst>
      <p:ext uri="{BB962C8B-B14F-4D97-AF65-F5344CB8AC3E}">
        <p14:creationId xmlns:p14="http://schemas.microsoft.com/office/powerpoint/2010/main" val="2138211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7D628-6124-2644-9003-DD600444508E}"/>
              </a:ext>
            </a:extLst>
          </p:cNvPr>
          <p:cNvSpPr>
            <a:spLocks noGrp="1"/>
          </p:cNvSpPr>
          <p:nvPr>
            <p:ph type="ctrTitle"/>
          </p:nvPr>
        </p:nvSpPr>
        <p:spPr>
          <a:xfrm>
            <a:off x="1524000" y="1122363"/>
            <a:ext cx="9144000" cy="2387600"/>
          </a:xfrm>
        </p:spPr>
        <p:txBody>
          <a:bodyPr anchor="b"/>
          <a:lstStyle>
            <a:lvl1pPr algn="ctr">
              <a:defRPr sz="6000" b="1"/>
            </a:lvl1pPr>
          </a:lstStyle>
          <a:p>
            <a:r>
              <a:rPr lang="en-US" dirty="0"/>
              <a:t>Click to edit Master title style</a:t>
            </a:r>
          </a:p>
        </p:txBody>
      </p:sp>
      <p:sp>
        <p:nvSpPr>
          <p:cNvPr id="3" name="Subtitle 2">
            <a:extLst>
              <a:ext uri="{FF2B5EF4-FFF2-40B4-BE49-F238E27FC236}">
                <a16:creationId xmlns:a16="http://schemas.microsoft.com/office/drawing/2014/main" id="{9963D490-6B91-9B40-93B6-D7052D24B4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70F12-22B9-294A-ACED-C6692B05A5F9}"/>
              </a:ext>
            </a:extLst>
          </p:cNvPr>
          <p:cNvSpPr>
            <a:spLocks noGrp="1"/>
          </p:cNvSpPr>
          <p:nvPr>
            <p:ph type="dt" sz="half" idx="10"/>
          </p:nvPr>
        </p:nvSpPr>
        <p:spPr/>
        <p:txBody>
          <a:bodyPr/>
          <a:lstStyle/>
          <a:p>
            <a:fld id="{CFE7B745-DF8B-0242-92E7-F0980AB518CD}" type="datetimeFigureOut">
              <a:rPr lang="en-US" smtClean="0"/>
              <a:t>18-Jul-22</a:t>
            </a:fld>
            <a:endParaRPr lang="en-US"/>
          </a:p>
        </p:txBody>
      </p:sp>
      <p:sp>
        <p:nvSpPr>
          <p:cNvPr id="5" name="Footer Placeholder 4">
            <a:extLst>
              <a:ext uri="{FF2B5EF4-FFF2-40B4-BE49-F238E27FC236}">
                <a16:creationId xmlns:a16="http://schemas.microsoft.com/office/drawing/2014/main" id="{5652178A-0A86-6F4F-81F1-10BEFF7205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E43B7-AFD2-084A-9FE3-3A0E37085E05}"/>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3464785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B3F31-B936-6040-84F5-4981DFE3800F}"/>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FC79735D-4037-6B41-AEEA-4188A59508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7704F-73F5-4542-8B69-2B5C6EB044D8}"/>
              </a:ext>
            </a:extLst>
          </p:cNvPr>
          <p:cNvSpPr>
            <a:spLocks noGrp="1"/>
          </p:cNvSpPr>
          <p:nvPr>
            <p:ph type="dt" sz="half" idx="10"/>
          </p:nvPr>
        </p:nvSpPr>
        <p:spPr/>
        <p:txBody>
          <a:bodyPr/>
          <a:lstStyle/>
          <a:p>
            <a:fld id="{CFE7B745-DF8B-0242-92E7-F0980AB518CD}" type="datetimeFigureOut">
              <a:rPr lang="en-US" smtClean="0"/>
              <a:t>18-Jul-22</a:t>
            </a:fld>
            <a:endParaRPr lang="en-US"/>
          </a:p>
        </p:txBody>
      </p:sp>
      <p:sp>
        <p:nvSpPr>
          <p:cNvPr id="5" name="Footer Placeholder 4">
            <a:extLst>
              <a:ext uri="{FF2B5EF4-FFF2-40B4-BE49-F238E27FC236}">
                <a16:creationId xmlns:a16="http://schemas.microsoft.com/office/drawing/2014/main" id="{590A8280-11ED-C248-BB95-4C09DD47D0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7FD09-12BF-0446-BC73-68CE403C9AC4}"/>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981561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99920-A82B-A747-94CC-C56694710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09C267-18EC-7348-9E53-162AECE295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F82D47-8DD0-9749-AE7F-F78675B7E344}"/>
              </a:ext>
            </a:extLst>
          </p:cNvPr>
          <p:cNvSpPr>
            <a:spLocks noGrp="1"/>
          </p:cNvSpPr>
          <p:nvPr>
            <p:ph type="dt" sz="half" idx="10"/>
          </p:nvPr>
        </p:nvSpPr>
        <p:spPr/>
        <p:txBody>
          <a:bodyPr/>
          <a:lstStyle/>
          <a:p>
            <a:fld id="{CFE7B745-DF8B-0242-92E7-F0980AB518CD}" type="datetimeFigureOut">
              <a:rPr lang="en-US" smtClean="0"/>
              <a:t>18-Jul-22</a:t>
            </a:fld>
            <a:endParaRPr lang="en-US"/>
          </a:p>
        </p:txBody>
      </p:sp>
      <p:sp>
        <p:nvSpPr>
          <p:cNvPr id="5" name="Footer Placeholder 4">
            <a:extLst>
              <a:ext uri="{FF2B5EF4-FFF2-40B4-BE49-F238E27FC236}">
                <a16:creationId xmlns:a16="http://schemas.microsoft.com/office/drawing/2014/main" id="{8FDC3ED1-66C3-F641-A83F-53F8F92E8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A8B1FB-3FDB-434F-97EF-F2193F7DC83E}"/>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1773837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1B27-F6FF-5145-A6F7-250145D83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6C22D2-DE54-3D49-AD9D-590C98B38B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2A29FB-5194-F944-B216-A10B938644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0E2F98-F074-FE4F-B9AF-31026DF3CC40}"/>
              </a:ext>
            </a:extLst>
          </p:cNvPr>
          <p:cNvSpPr>
            <a:spLocks noGrp="1"/>
          </p:cNvSpPr>
          <p:nvPr>
            <p:ph type="dt" sz="half" idx="10"/>
          </p:nvPr>
        </p:nvSpPr>
        <p:spPr/>
        <p:txBody>
          <a:bodyPr/>
          <a:lstStyle/>
          <a:p>
            <a:fld id="{CFE7B745-DF8B-0242-92E7-F0980AB518CD}" type="datetimeFigureOut">
              <a:rPr lang="en-US" smtClean="0"/>
              <a:t>18-Jul-22</a:t>
            </a:fld>
            <a:endParaRPr lang="en-US"/>
          </a:p>
        </p:txBody>
      </p:sp>
      <p:sp>
        <p:nvSpPr>
          <p:cNvPr id="6" name="Footer Placeholder 5">
            <a:extLst>
              <a:ext uri="{FF2B5EF4-FFF2-40B4-BE49-F238E27FC236}">
                <a16:creationId xmlns:a16="http://schemas.microsoft.com/office/drawing/2014/main" id="{E58D92DB-94CF-574C-AD06-814A62FCBF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CC8FCB-0329-4042-B4B8-A87BC2F20E80}"/>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1787023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D06E7-226F-5B42-980F-6E829A8A88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CE955A-67B2-AE41-91EC-BB06048626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D3F5DE-A460-EC48-B430-2303B5DF66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38184F-EA39-B340-8A97-6AF3C3A2A5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6B354A-D771-B446-8A4F-8AEE7FC44C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803E13-9CC7-8248-B54B-8C8D2A2F5742}"/>
              </a:ext>
            </a:extLst>
          </p:cNvPr>
          <p:cNvSpPr>
            <a:spLocks noGrp="1"/>
          </p:cNvSpPr>
          <p:nvPr>
            <p:ph type="dt" sz="half" idx="10"/>
          </p:nvPr>
        </p:nvSpPr>
        <p:spPr/>
        <p:txBody>
          <a:bodyPr/>
          <a:lstStyle/>
          <a:p>
            <a:fld id="{CFE7B745-DF8B-0242-92E7-F0980AB518CD}" type="datetimeFigureOut">
              <a:rPr lang="en-US" smtClean="0"/>
              <a:t>18-Jul-22</a:t>
            </a:fld>
            <a:endParaRPr lang="en-US"/>
          </a:p>
        </p:txBody>
      </p:sp>
      <p:sp>
        <p:nvSpPr>
          <p:cNvPr id="8" name="Footer Placeholder 7">
            <a:extLst>
              <a:ext uri="{FF2B5EF4-FFF2-40B4-BE49-F238E27FC236}">
                <a16:creationId xmlns:a16="http://schemas.microsoft.com/office/drawing/2014/main" id="{70DCEDB4-E80F-6D48-BC70-4D6FE08F08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728259-A89B-0A48-80EB-4A5A677E645B}"/>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1480993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7AA4-8527-CA4A-9556-ED5AD991BF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296265-E4EC-994F-B9C5-6967FDFA69A9}"/>
              </a:ext>
            </a:extLst>
          </p:cNvPr>
          <p:cNvSpPr>
            <a:spLocks noGrp="1"/>
          </p:cNvSpPr>
          <p:nvPr>
            <p:ph type="dt" sz="half" idx="10"/>
          </p:nvPr>
        </p:nvSpPr>
        <p:spPr/>
        <p:txBody>
          <a:bodyPr/>
          <a:lstStyle/>
          <a:p>
            <a:fld id="{CFE7B745-DF8B-0242-92E7-F0980AB518CD}" type="datetimeFigureOut">
              <a:rPr lang="en-US" smtClean="0"/>
              <a:t>18-Jul-22</a:t>
            </a:fld>
            <a:endParaRPr lang="en-US"/>
          </a:p>
        </p:txBody>
      </p:sp>
      <p:sp>
        <p:nvSpPr>
          <p:cNvPr id="4" name="Footer Placeholder 3">
            <a:extLst>
              <a:ext uri="{FF2B5EF4-FFF2-40B4-BE49-F238E27FC236}">
                <a16:creationId xmlns:a16="http://schemas.microsoft.com/office/drawing/2014/main" id="{D710E688-3679-4B44-97C3-3649853C0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BC71AD-904E-864A-952B-D00DAEBCF23A}"/>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1885571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65BB43-3BDD-6345-A88A-EBD8280FCB10}"/>
              </a:ext>
            </a:extLst>
          </p:cNvPr>
          <p:cNvSpPr>
            <a:spLocks noGrp="1"/>
          </p:cNvSpPr>
          <p:nvPr>
            <p:ph type="dt" sz="half" idx="10"/>
          </p:nvPr>
        </p:nvSpPr>
        <p:spPr/>
        <p:txBody>
          <a:bodyPr/>
          <a:lstStyle/>
          <a:p>
            <a:fld id="{CFE7B745-DF8B-0242-92E7-F0980AB518CD}" type="datetimeFigureOut">
              <a:rPr lang="en-US" smtClean="0"/>
              <a:t>18-Jul-22</a:t>
            </a:fld>
            <a:endParaRPr lang="en-US"/>
          </a:p>
        </p:txBody>
      </p:sp>
      <p:sp>
        <p:nvSpPr>
          <p:cNvPr id="3" name="Footer Placeholder 2">
            <a:extLst>
              <a:ext uri="{FF2B5EF4-FFF2-40B4-BE49-F238E27FC236}">
                <a16:creationId xmlns:a16="http://schemas.microsoft.com/office/drawing/2014/main" id="{88B624E1-661D-E949-AF27-8D3B0BF8CF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144AF7-7549-BD4F-AE35-94929A237E72}"/>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3243796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E0E8D-1609-C04B-97CC-7F396A6714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BD726A-2033-DF44-A305-D3373F21E0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045EAE-E5DA-AF46-8BEA-FA318BFDD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4EDA2A-2D64-074F-9C89-EC711B6A33FD}"/>
              </a:ext>
            </a:extLst>
          </p:cNvPr>
          <p:cNvSpPr>
            <a:spLocks noGrp="1"/>
          </p:cNvSpPr>
          <p:nvPr>
            <p:ph type="dt" sz="half" idx="10"/>
          </p:nvPr>
        </p:nvSpPr>
        <p:spPr/>
        <p:txBody>
          <a:bodyPr/>
          <a:lstStyle/>
          <a:p>
            <a:fld id="{CFE7B745-DF8B-0242-92E7-F0980AB518CD}" type="datetimeFigureOut">
              <a:rPr lang="en-US" smtClean="0"/>
              <a:t>18-Jul-22</a:t>
            </a:fld>
            <a:endParaRPr lang="en-US"/>
          </a:p>
        </p:txBody>
      </p:sp>
      <p:sp>
        <p:nvSpPr>
          <p:cNvPr id="6" name="Footer Placeholder 5">
            <a:extLst>
              <a:ext uri="{FF2B5EF4-FFF2-40B4-BE49-F238E27FC236}">
                <a16:creationId xmlns:a16="http://schemas.microsoft.com/office/drawing/2014/main" id="{76C25C44-DB81-104D-8FC5-A14920D9F1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9F1100-A173-6449-AE5F-FE172AB82EA7}"/>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235034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8132D-FC70-4D37-88E1-08465DF3FF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0680F4-6D16-4DA7-9A69-935767E307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2B766-500A-4F31-A14D-D8342CBE906E}"/>
              </a:ext>
            </a:extLst>
          </p:cNvPr>
          <p:cNvSpPr>
            <a:spLocks noGrp="1"/>
          </p:cNvSpPr>
          <p:nvPr>
            <p:ph type="dt" sz="half" idx="10"/>
          </p:nvPr>
        </p:nvSpPr>
        <p:spPr/>
        <p:txBody>
          <a:bodyPr/>
          <a:lstStyle/>
          <a:p>
            <a:fld id="{754B45B6-7ACE-4679-9A08-0D239E28ADFF}" type="datetimeFigureOut">
              <a:rPr lang="en-US" smtClean="0"/>
              <a:t>18-Jul-22</a:t>
            </a:fld>
            <a:endParaRPr lang="en-US"/>
          </a:p>
        </p:txBody>
      </p:sp>
      <p:sp>
        <p:nvSpPr>
          <p:cNvPr id="5" name="Footer Placeholder 4">
            <a:extLst>
              <a:ext uri="{FF2B5EF4-FFF2-40B4-BE49-F238E27FC236}">
                <a16:creationId xmlns:a16="http://schemas.microsoft.com/office/drawing/2014/main" id="{9B7863AF-C9E5-4795-AB7F-8B6CE496C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17B8A6-815C-4641-8AEC-620FE153D293}"/>
              </a:ext>
            </a:extLst>
          </p:cNvPr>
          <p:cNvSpPr>
            <a:spLocks noGrp="1"/>
          </p:cNvSpPr>
          <p:nvPr>
            <p:ph type="sldNum" sz="quarter" idx="12"/>
          </p:nvPr>
        </p:nvSpPr>
        <p:spPr/>
        <p:txBody>
          <a:bodyPr/>
          <a:lstStyle/>
          <a:p>
            <a:fld id="{F8EF69AC-6E43-4DA7-9FFA-B6572B6D3A19}" type="slidenum">
              <a:rPr lang="en-US" smtClean="0"/>
              <a:t>‹#›</a:t>
            </a:fld>
            <a:endParaRPr lang="en-US"/>
          </a:p>
        </p:txBody>
      </p:sp>
    </p:spTree>
    <p:extLst>
      <p:ext uri="{BB962C8B-B14F-4D97-AF65-F5344CB8AC3E}">
        <p14:creationId xmlns:p14="http://schemas.microsoft.com/office/powerpoint/2010/main" val="1175128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3E8F4-C8D9-884D-8C47-14E7A812CE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1EE65-A0DD-4D45-A524-90BD7F487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D094230-4975-5E4B-A3A0-73FBFC1B2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0042A-A447-7844-8902-E49A293D20F1}"/>
              </a:ext>
            </a:extLst>
          </p:cNvPr>
          <p:cNvSpPr>
            <a:spLocks noGrp="1"/>
          </p:cNvSpPr>
          <p:nvPr>
            <p:ph type="dt" sz="half" idx="10"/>
          </p:nvPr>
        </p:nvSpPr>
        <p:spPr/>
        <p:txBody>
          <a:bodyPr/>
          <a:lstStyle/>
          <a:p>
            <a:fld id="{CFE7B745-DF8B-0242-92E7-F0980AB518CD}" type="datetimeFigureOut">
              <a:rPr lang="en-US" smtClean="0"/>
              <a:t>18-Jul-22</a:t>
            </a:fld>
            <a:endParaRPr lang="en-US"/>
          </a:p>
        </p:txBody>
      </p:sp>
      <p:sp>
        <p:nvSpPr>
          <p:cNvPr id="6" name="Footer Placeholder 5">
            <a:extLst>
              <a:ext uri="{FF2B5EF4-FFF2-40B4-BE49-F238E27FC236}">
                <a16:creationId xmlns:a16="http://schemas.microsoft.com/office/drawing/2014/main" id="{AEFFC29C-AB84-B747-956B-B2B78750F8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50B8A-8CA8-6D4E-8A18-E8775DE1234D}"/>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3867506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8EBB9-1EBC-A843-92DC-A118916283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AC682F-70A4-6145-B6EA-112C483E14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F78C9C-A6C8-0446-8CE8-0C25F89D5E4D}"/>
              </a:ext>
            </a:extLst>
          </p:cNvPr>
          <p:cNvSpPr>
            <a:spLocks noGrp="1"/>
          </p:cNvSpPr>
          <p:nvPr>
            <p:ph type="dt" sz="half" idx="10"/>
          </p:nvPr>
        </p:nvSpPr>
        <p:spPr/>
        <p:txBody>
          <a:bodyPr/>
          <a:lstStyle/>
          <a:p>
            <a:fld id="{CFE7B745-DF8B-0242-92E7-F0980AB518CD}" type="datetimeFigureOut">
              <a:rPr lang="en-US" smtClean="0"/>
              <a:t>18-Jul-22</a:t>
            </a:fld>
            <a:endParaRPr lang="en-US"/>
          </a:p>
        </p:txBody>
      </p:sp>
      <p:sp>
        <p:nvSpPr>
          <p:cNvPr id="5" name="Footer Placeholder 4">
            <a:extLst>
              <a:ext uri="{FF2B5EF4-FFF2-40B4-BE49-F238E27FC236}">
                <a16:creationId xmlns:a16="http://schemas.microsoft.com/office/drawing/2014/main" id="{6E611B79-CB7A-EE4C-B854-2361FAD72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4011A-4F33-C448-9F4E-761564DE0967}"/>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1327342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45B7B8-0D28-4948-8C5F-22B51BAB98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A06234-D908-D943-8188-D68D7F3EAF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826481-D06C-C042-8066-E768EC73CA86}"/>
              </a:ext>
            </a:extLst>
          </p:cNvPr>
          <p:cNvSpPr>
            <a:spLocks noGrp="1"/>
          </p:cNvSpPr>
          <p:nvPr>
            <p:ph type="dt" sz="half" idx="10"/>
          </p:nvPr>
        </p:nvSpPr>
        <p:spPr/>
        <p:txBody>
          <a:bodyPr/>
          <a:lstStyle/>
          <a:p>
            <a:fld id="{CFE7B745-DF8B-0242-92E7-F0980AB518CD}" type="datetimeFigureOut">
              <a:rPr lang="en-US" smtClean="0"/>
              <a:t>18-Jul-22</a:t>
            </a:fld>
            <a:endParaRPr lang="en-US"/>
          </a:p>
        </p:txBody>
      </p:sp>
      <p:sp>
        <p:nvSpPr>
          <p:cNvPr id="5" name="Footer Placeholder 4">
            <a:extLst>
              <a:ext uri="{FF2B5EF4-FFF2-40B4-BE49-F238E27FC236}">
                <a16:creationId xmlns:a16="http://schemas.microsoft.com/office/drawing/2014/main" id="{861EBB75-4DB9-0F41-AB63-1275877FD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38D92B-3F31-8C44-8E7B-3E219027EF31}"/>
              </a:ext>
            </a:extLst>
          </p:cNvPr>
          <p:cNvSpPr>
            <a:spLocks noGrp="1"/>
          </p:cNvSpPr>
          <p:nvPr>
            <p:ph type="sldNum" sz="quarter" idx="12"/>
          </p:nvPr>
        </p:nvSpPr>
        <p:spPr/>
        <p:txBody>
          <a:bodyPr/>
          <a:lstStyle/>
          <a:p>
            <a:fld id="{969B71CF-2512-DC4F-80BD-DF39A63C0657}" type="slidenum">
              <a:rPr lang="en-US" smtClean="0"/>
              <a:t>‹#›</a:t>
            </a:fld>
            <a:endParaRPr lang="en-US"/>
          </a:p>
        </p:txBody>
      </p:sp>
    </p:spTree>
    <p:extLst>
      <p:ext uri="{BB962C8B-B14F-4D97-AF65-F5344CB8AC3E}">
        <p14:creationId xmlns:p14="http://schemas.microsoft.com/office/powerpoint/2010/main" val="396918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UNICEF Photo slide">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2084D1F1-25D7-1445-AC17-82787DDD157A}"/>
              </a:ext>
            </a:extLst>
          </p:cNvPr>
          <p:cNvSpPr>
            <a:spLocks noGrp="1"/>
          </p:cNvSpPr>
          <p:nvPr>
            <p:ph type="pic" sz="quarter" idx="11"/>
          </p:nvPr>
        </p:nvSpPr>
        <p:spPr>
          <a:xfrm>
            <a:off x="0" y="0"/>
            <a:ext cx="12192000" cy="6858000"/>
          </a:xfrm>
        </p:spPr>
        <p:txBody>
          <a:bodyPr/>
          <a:lstStyle>
            <a:lvl1pPr marL="0" indent="0" algn="ctr">
              <a:buNone/>
              <a:defRPr i="1">
                <a:solidFill>
                  <a:srgbClr val="D4D7D9"/>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PHOTO HERE</a:t>
            </a:r>
          </a:p>
        </p:txBody>
      </p:sp>
    </p:spTree>
    <p:extLst>
      <p:ext uri="{BB962C8B-B14F-4D97-AF65-F5344CB8AC3E}">
        <p14:creationId xmlns:p14="http://schemas.microsoft.com/office/powerpoint/2010/main" val="2565351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ver Slide 1">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549E0BE-84F6-094B-BBF2-726C47192BBA}"/>
              </a:ext>
            </a:extLst>
          </p:cNvPr>
          <p:cNvSpPr>
            <a:spLocks noGrp="1"/>
          </p:cNvSpPr>
          <p:nvPr>
            <p:ph sz="quarter" idx="11"/>
          </p:nvPr>
        </p:nvSpPr>
        <p:spPr>
          <a:xfrm>
            <a:off x="0" y="0"/>
            <a:ext cx="12192000" cy="6858000"/>
          </a:xfrm>
        </p:spPr>
        <p:txBody>
          <a:bodyPr/>
          <a:lstStyle>
            <a:lvl1pPr marL="0" indent="0" algn="ctr">
              <a:buNone/>
              <a:defRPr/>
            </a:lvl1pPr>
          </a:lstStyle>
          <a:p>
            <a:pPr lvl="0"/>
            <a:endParaRPr lang="en-US" dirty="0"/>
          </a:p>
          <a:p>
            <a:pPr lvl="0"/>
            <a:endParaRPr lang="en-US" dirty="0"/>
          </a:p>
          <a:p>
            <a:pPr lvl="0"/>
            <a:endParaRPr lang="en-US" dirty="0"/>
          </a:p>
          <a:p>
            <a:pPr lvl="0"/>
            <a:endParaRPr lang="en-US" dirty="0"/>
          </a:p>
          <a:p>
            <a:pPr lvl="0"/>
            <a:r>
              <a:rPr lang="en-US" dirty="0"/>
              <a:t>Graphics here</a:t>
            </a:r>
          </a:p>
        </p:txBody>
      </p:sp>
    </p:spTree>
    <p:extLst>
      <p:ext uri="{BB962C8B-B14F-4D97-AF65-F5344CB8AC3E}">
        <p14:creationId xmlns:p14="http://schemas.microsoft.com/office/powerpoint/2010/main" val="3503787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92600" y="0"/>
            <a:ext cx="7699401" cy="6858000"/>
          </a:xfrm>
          <a:solidFill>
            <a:schemeClr val="bg1">
              <a:lumMod val="95000"/>
            </a:schemeClr>
          </a:solidFill>
        </p:spPr>
        <p:txBody>
          <a:bodyPr/>
          <a:lstStyle/>
          <a:p>
            <a:endParaRPr lang="en-US"/>
          </a:p>
        </p:txBody>
      </p:sp>
    </p:spTree>
    <p:extLst>
      <p:ext uri="{BB962C8B-B14F-4D97-AF65-F5344CB8AC3E}">
        <p14:creationId xmlns:p14="http://schemas.microsoft.com/office/powerpoint/2010/main" val="4204412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Picture Placeholder 7"/>
          <p:cNvSpPr>
            <a:spLocks noGrp="1"/>
          </p:cNvSpPr>
          <p:nvPr>
            <p:ph type="pic" sz="quarter" idx="10" hasCustomPrompt="1"/>
          </p:nvPr>
        </p:nvSpPr>
        <p:spPr>
          <a:xfrm>
            <a:off x="4891316" y="587829"/>
            <a:ext cx="3164115" cy="2769325"/>
          </a:xfrm>
          <a:solidFill>
            <a:srgbClr val="00B0F0"/>
          </a:solidFill>
        </p:spPr>
        <p:txBody>
          <a:bodyPr/>
          <a:lstStyle>
            <a:lvl1pPr>
              <a:defRPr sz="1800" baseline="0">
                <a:latin typeface="Univers LT Std 55 Roman"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7" name="Picture Placeholder 7"/>
          <p:cNvSpPr>
            <a:spLocks noGrp="1"/>
          </p:cNvSpPr>
          <p:nvPr>
            <p:ph type="pic" sz="quarter" idx="11" hasCustomPrompt="1"/>
          </p:nvPr>
        </p:nvSpPr>
        <p:spPr>
          <a:xfrm>
            <a:off x="8244116" y="587829"/>
            <a:ext cx="3164115" cy="2769325"/>
          </a:xfrm>
          <a:solidFill>
            <a:srgbClr val="00B0F0"/>
          </a:solidFill>
        </p:spPr>
        <p:txBody>
          <a:bodyPr/>
          <a:lstStyle>
            <a:lvl1pPr>
              <a:defRPr sz="1800" baseline="0">
                <a:latin typeface="Univers LT Std 55 Roman"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8" name="Picture Placeholder 7"/>
          <p:cNvSpPr>
            <a:spLocks noGrp="1"/>
          </p:cNvSpPr>
          <p:nvPr>
            <p:ph type="pic" sz="quarter" idx="12" hasCustomPrompt="1"/>
          </p:nvPr>
        </p:nvSpPr>
        <p:spPr>
          <a:xfrm>
            <a:off x="8244116" y="3513909"/>
            <a:ext cx="3164115" cy="2769325"/>
          </a:xfrm>
          <a:solidFill>
            <a:srgbClr val="00B0F0"/>
          </a:solidFill>
        </p:spPr>
        <p:txBody>
          <a:bodyPr/>
          <a:lstStyle>
            <a:lvl1pPr>
              <a:defRPr sz="1800" baseline="0">
                <a:latin typeface="Univers LT Std 55 Roman"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9" name="Picture Placeholder 7"/>
          <p:cNvSpPr>
            <a:spLocks noGrp="1"/>
          </p:cNvSpPr>
          <p:nvPr>
            <p:ph type="pic" sz="quarter" idx="13" hasCustomPrompt="1"/>
          </p:nvPr>
        </p:nvSpPr>
        <p:spPr>
          <a:xfrm>
            <a:off x="4891316" y="3513909"/>
            <a:ext cx="3164115" cy="2769325"/>
          </a:xfrm>
          <a:solidFill>
            <a:srgbClr val="00B0F0"/>
          </a:solidFill>
        </p:spPr>
        <p:txBody>
          <a:bodyPr/>
          <a:lstStyle>
            <a:lvl1pPr>
              <a:defRPr sz="1800" baseline="0">
                <a:latin typeface="Univers LT Std 55 Roman"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Tree>
    <p:extLst>
      <p:ext uri="{BB962C8B-B14F-4D97-AF65-F5344CB8AC3E}">
        <p14:creationId xmlns:p14="http://schemas.microsoft.com/office/powerpoint/2010/main" val="1755690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lide for maps">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647705" y="1901826"/>
            <a:ext cx="5295900" cy="3856039"/>
          </a:xfrm>
        </p:spPr>
        <p:txBody>
          <a:bodyPr/>
          <a:lstStyle/>
          <a:p>
            <a:endParaRPr lang="en-US"/>
          </a:p>
        </p:txBody>
      </p:sp>
      <p:sp>
        <p:nvSpPr>
          <p:cNvPr id="7" name="Picture Placeholder 1"/>
          <p:cNvSpPr>
            <a:spLocks noGrp="1"/>
          </p:cNvSpPr>
          <p:nvPr>
            <p:ph type="pic" sz="quarter" idx="10" hasCustomPrompt="1"/>
          </p:nvPr>
        </p:nvSpPr>
        <p:spPr>
          <a:xfrm>
            <a:off x="660403" y="1902186"/>
            <a:ext cx="5286309" cy="3856064"/>
          </a:xfrm>
          <a:solidFill>
            <a:schemeClr val="bg2"/>
          </a:solidFill>
          <a:ln>
            <a:noFill/>
          </a:ln>
        </p:spPr>
        <p:txBody>
          <a:bodyPr>
            <a:normAutofit/>
          </a:bodyPr>
          <a:lstStyle>
            <a:lvl1pPr>
              <a:defRPr sz="1320" baseline="0">
                <a:latin typeface="Arial" charset="0"/>
                <a:ea typeface="Arial" charset="0"/>
                <a:cs typeface="Arial"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Maps, Graphs, Diagrams, pie charts etc.</a:t>
            </a:r>
          </a:p>
        </p:txBody>
      </p:sp>
      <p:sp>
        <p:nvSpPr>
          <p:cNvPr id="12" name="Picture Placeholder 1"/>
          <p:cNvSpPr>
            <a:spLocks noGrp="1"/>
          </p:cNvSpPr>
          <p:nvPr>
            <p:ph type="pic" sz="quarter" idx="12" hasCustomPrompt="1"/>
          </p:nvPr>
        </p:nvSpPr>
        <p:spPr>
          <a:xfrm>
            <a:off x="6203952" y="1902186"/>
            <a:ext cx="5286309" cy="3856064"/>
          </a:xfrm>
          <a:solidFill>
            <a:schemeClr val="bg2"/>
          </a:solidFill>
          <a:ln>
            <a:noFill/>
          </a:ln>
        </p:spPr>
        <p:txBody>
          <a:bodyPr>
            <a:normAutofit/>
          </a:bodyPr>
          <a:lstStyle>
            <a:lvl1pPr>
              <a:defRPr sz="1320" baseline="0">
                <a:latin typeface="Arial" charset="0"/>
                <a:ea typeface="Arial" charset="0"/>
                <a:cs typeface="Arial"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Maps, Graphs, Diagrams, pie charts etc.</a:t>
            </a:r>
          </a:p>
        </p:txBody>
      </p:sp>
    </p:spTree>
    <p:extLst>
      <p:ext uri="{BB962C8B-B14F-4D97-AF65-F5344CB8AC3E}">
        <p14:creationId xmlns:p14="http://schemas.microsoft.com/office/powerpoint/2010/main" val="3864698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Number slid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0" y="0"/>
            <a:ext cx="12192000" cy="6858000"/>
          </a:xfrm>
          <a:solidFill>
            <a:schemeClr val="bg1">
              <a:lumMod val="95000"/>
            </a:schemeClr>
          </a:solidFill>
        </p:spPr>
        <p:txBody>
          <a:bodyPr>
            <a:normAutofit/>
          </a:bodyPr>
          <a:lstStyle>
            <a:lvl1pPr>
              <a:defRPr sz="1800" baseline="0">
                <a:latin typeface="Univers LT Std 55 Roman"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the best image you have.</a:t>
            </a:r>
          </a:p>
        </p:txBody>
      </p:sp>
    </p:spTree>
    <p:extLst>
      <p:ext uri="{BB962C8B-B14F-4D97-AF65-F5344CB8AC3E}">
        <p14:creationId xmlns:p14="http://schemas.microsoft.com/office/powerpoint/2010/main" val="2850360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Zoomed Map">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762005" y="1643063"/>
            <a:ext cx="10629900" cy="3986212"/>
          </a:xfrm>
          <a:solidFill>
            <a:schemeClr val="bg2"/>
          </a:solidFill>
        </p:spPr>
        <p:txBody>
          <a:bodyPr>
            <a:normAutofit/>
          </a:bodyPr>
          <a:lstStyle>
            <a:lvl1pPr marL="205740" indent="-205740" algn="l">
              <a:defRPr sz="1320" baseline="0">
                <a:latin typeface="Univers LT Std 55 Roman" charset="0"/>
              </a:defRPr>
            </a:lvl1pPr>
          </a:lstStyle>
          <a:p>
            <a:pPr marL="274313" marR="0" lvl="0" indent="-274313" algn="l" defTabSz="1097252" rtl="0" eaLnBrk="1" fontAlgn="auto" latinLnBrk="0" hangingPunct="1">
              <a:lnSpc>
                <a:spcPct val="90000"/>
              </a:lnSpc>
              <a:spcBef>
                <a:spcPts val="1200"/>
              </a:spcBef>
              <a:spcAft>
                <a:spcPts val="0"/>
              </a:spcAft>
              <a:buClrTx/>
              <a:buSzTx/>
              <a:tabLst/>
              <a:defRPr/>
            </a:pPr>
            <a:r>
              <a:rPr lang="en-US"/>
              <a:t>You can place a zoomed in view of your map here or place a graph. This slide is optional. </a:t>
            </a:r>
            <a:br>
              <a:rPr lang="en-US"/>
            </a:br>
            <a:r>
              <a:rPr lang="en-US"/>
              <a:t>Whatever best fits your requirement.</a:t>
            </a:r>
          </a:p>
        </p:txBody>
      </p:sp>
    </p:spTree>
    <p:extLst>
      <p:ext uri="{BB962C8B-B14F-4D97-AF65-F5344CB8AC3E}">
        <p14:creationId xmlns:p14="http://schemas.microsoft.com/office/powerpoint/2010/main" val="30123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32D3-801E-4ED2-9E9B-EDD304AE89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7CF833-B694-4589-BCF8-6FF5A6997C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8151C9-DAA6-4C2F-8FC1-BD7FA809E4EB}"/>
              </a:ext>
            </a:extLst>
          </p:cNvPr>
          <p:cNvSpPr>
            <a:spLocks noGrp="1"/>
          </p:cNvSpPr>
          <p:nvPr>
            <p:ph type="dt" sz="half" idx="10"/>
          </p:nvPr>
        </p:nvSpPr>
        <p:spPr/>
        <p:txBody>
          <a:bodyPr/>
          <a:lstStyle/>
          <a:p>
            <a:fld id="{754B45B6-7ACE-4679-9A08-0D239E28ADFF}" type="datetimeFigureOut">
              <a:rPr lang="en-US" smtClean="0"/>
              <a:t>18-Jul-22</a:t>
            </a:fld>
            <a:endParaRPr lang="en-US"/>
          </a:p>
        </p:txBody>
      </p:sp>
      <p:sp>
        <p:nvSpPr>
          <p:cNvPr id="5" name="Footer Placeholder 4">
            <a:extLst>
              <a:ext uri="{FF2B5EF4-FFF2-40B4-BE49-F238E27FC236}">
                <a16:creationId xmlns:a16="http://schemas.microsoft.com/office/drawing/2014/main" id="{B8B96EB0-2801-4D0A-96B2-87B339ED50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552A17-4B8E-4AA5-ABA5-E9AD44A2CCF8}"/>
              </a:ext>
            </a:extLst>
          </p:cNvPr>
          <p:cNvSpPr>
            <a:spLocks noGrp="1"/>
          </p:cNvSpPr>
          <p:nvPr>
            <p:ph type="sldNum" sz="quarter" idx="12"/>
          </p:nvPr>
        </p:nvSpPr>
        <p:spPr/>
        <p:txBody>
          <a:bodyPr/>
          <a:lstStyle/>
          <a:p>
            <a:fld id="{F8EF69AC-6E43-4DA7-9FFA-B6572B6D3A19}" type="slidenum">
              <a:rPr lang="en-US" smtClean="0"/>
              <a:t>‹#›</a:t>
            </a:fld>
            <a:endParaRPr lang="en-US"/>
          </a:p>
        </p:txBody>
      </p:sp>
    </p:spTree>
    <p:extLst>
      <p:ext uri="{BB962C8B-B14F-4D97-AF65-F5344CB8AC3E}">
        <p14:creationId xmlns:p14="http://schemas.microsoft.com/office/powerpoint/2010/main" val="29969681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 images">
    <p:spTree>
      <p:nvGrpSpPr>
        <p:cNvPr id="1" name=""/>
        <p:cNvGrpSpPr/>
        <p:nvPr/>
      </p:nvGrpSpPr>
      <p:grpSpPr>
        <a:xfrm>
          <a:off x="0" y="0"/>
          <a:ext cx="0" cy="0"/>
          <a:chOff x="0" y="0"/>
          <a:chExt cx="0" cy="0"/>
        </a:xfrm>
      </p:grpSpPr>
      <p:sp>
        <p:nvSpPr>
          <p:cNvPr id="7" name="Picture Placeholder 11"/>
          <p:cNvSpPr>
            <a:spLocks noGrp="1"/>
          </p:cNvSpPr>
          <p:nvPr>
            <p:ph type="pic" sz="quarter" idx="12" hasCustomPrompt="1"/>
          </p:nvPr>
        </p:nvSpPr>
        <p:spPr>
          <a:xfrm>
            <a:off x="0" y="657225"/>
            <a:ext cx="4622800" cy="2600326"/>
          </a:xfrm>
          <a:solidFill>
            <a:schemeClr val="bg2"/>
          </a:solidFill>
        </p:spPr>
        <p:txBody>
          <a:bodyPr/>
          <a:lstStyle>
            <a:lvl1pPr marL="274313" marR="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sz="1800" baseline="0">
                <a:latin typeface="Univers LT Std 55 Roman"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a:p>
        </p:txBody>
      </p:sp>
      <p:sp>
        <p:nvSpPr>
          <p:cNvPr id="8" name="Picture Placeholder 11"/>
          <p:cNvSpPr>
            <a:spLocks noGrp="1"/>
          </p:cNvSpPr>
          <p:nvPr>
            <p:ph type="pic" sz="quarter" idx="13" hasCustomPrompt="1"/>
          </p:nvPr>
        </p:nvSpPr>
        <p:spPr>
          <a:xfrm>
            <a:off x="7569200" y="3743324"/>
            <a:ext cx="4622800" cy="2600326"/>
          </a:xfrm>
          <a:solidFill>
            <a:schemeClr val="bg2"/>
          </a:solidFill>
        </p:spPr>
        <p:txBody>
          <a:bodyPr/>
          <a:lstStyle>
            <a:lvl1pPr marL="274313" marR="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sz="1800" baseline="0">
                <a:latin typeface="Univers LT Std 55 Roman"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619889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53F0-70BD-4C46-AF86-E2EB227AAC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420ED6-09F7-4E54-9B20-7D7F6AD2F6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D98536-06C6-46CD-945F-4A5A05A693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A23FDE-1C1B-4BB2-A095-833C3D989614}"/>
              </a:ext>
            </a:extLst>
          </p:cNvPr>
          <p:cNvSpPr>
            <a:spLocks noGrp="1"/>
          </p:cNvSpPr>
          <p:nvPr>
            <p:ph type="dt" sz="half" idx="10"/>
          </p:nvPr>
        </p:nvSpPr>
        <p:spPr/>
        <p:txBody>
          <a:bodyPr/>
          <a:lstStyle/>
          <a:p>
            <a:fld id="{754B45B6-7ACE-4679-9A08-0D239E28ADFF}" type="datetimeFigureOut">
              <a:rPr lang="en-US" smtClean="0"/>
              <a:t>18-Jul-22</a:t>
            </a:fld>
            <a:endParaRPr lang="en-US"/>
          </a:p>
        </p:txBody>
      </p:sp>
      <p:sp>
        <p:nvSpPr>
          <p:cNvPr id="6" name="Footer Placeholder 5">
            <a:extLst>
              <a:ext uri="{FF2B5EF4-FFF2-40B4-BE49-F238E27FC236}">
                <a16:creationId xmlns:a16="http://schemas.microsoft.com/office/drawing/2014/main" id="{41CC7210-52CC-4BE0-94DA-2AC2BDC390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43B133-7E91-43A7-B381-128FDD1E970B}"/>
              </a:ext>
            </a:extLst>
          </p:cNvPr>
          <p:cNvSpPr>
            <a:spLocks noGrp="1"/>
          </p:cNvSpPr>
          <p:nvPr>
            <p:ph type="sldNum" sz="quarter" idx="12"/>
          </p:nvPr>
        </p:nvSpPr>
        <p:spPr/>
        <p:txBody>
          <a:bodyPr/>
          <a:lstStyle/>
          <a:p>
            <a:fld id="{F8EF69AC-6E43-4DA7-9FFA-B6572B6D3A19}" type="slidenum">
              <a:rPr lang="en-US" smtClean="0"/>
              <a:t>‹#›</a:t>
            </a:fld>
            <a:endParaRPr lang="en-US"/>
          </a:p>
        </p:txBody>
      </p:sp>
    </p:spTree>
    <p:extLst>
      <p:ext uri="{BB962C8B-B14F-4D97-AF65-F5344CB8AC3E}">
        <p14:creationId xmlns:p14="http://schemas.microsoft.com/office/powerpoint/2010/main" val="593594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A7948-A99C-408B-A65C-1CDAD51CAA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C76520-A211-4385-B7F2-D128401498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C6F3D7-AE62-485B-B569-06E691AA0B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F013F1-3A4A-49C0-A0FD-43ACD94501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DB3F82-D23D-48B3-A4C3-BAB5A3FF44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4C22E-A7A2-4364-9683-3F16286DF985}"/>
              </a:ext>
            </a:extLst>
          </p:cNvPr>
          <p:cNvSpPr>
            <a:spLocks noGrp="1"/>
          </p:cNvSpPr>
          <p:nvPr>
            <p:ph type="dt" sz="half" idx="10"/>
          </p:nvPr>
        </p:nvSpPr>
        <p:spPr/>
        <p:txBody>
          <a:bodyPr/>
          <a:lstStyle/>
          <a:p>
            <a:fld id="{754B45B6-7ACE-4679-9A08-0D239E28ADFF}" type="datetimeFigureOut">
              <a:rPr lang="en-US" smtClean="0"/>
              <a:t>18-Jul-22</a:t>
            </a:fld>
            <a:endParaRPr lang="en-US"/>
          </a:p>
        </p:txBody>
      </p:sp>
      <p:sp>
        <p:nvSpPr>
          <p:cNvPr id="8" name="Footer Placeholder 7">
            <a:extLst>
              <a:ext uri="{FF2B5EF4-FFF2-40B4-BE49-F238E27FC236}">
                <a16:creationId xmlns:a16="http://schemas.microsoft.com/office/drawing/2014/main" id="{432F5F4C-C264-4FCF-BC05-92062CFFEF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EB7224-80DC-4B27-81F6-ACDC2859A11E}"/>
              </a:ext>
            </a:extLst>
          </p:cNvPr>
          <p:cNvSpPr>
            <a:spLocks noGrp="1"/>
          </p:cNvSpPr>
          <p:nvPr>
            <p:ph type="sldNum" sz="quarter" idx="12"/>
          </p:nvPr>
        </p:nvSpPr>
        <p:spPr/>
        <p:txBody>
          <a:bodyPr/>
          <a:lstStyle/>
          <a:p>
            <a:fld id="{F8EF69AC-6E43-4DA7-9FFA-B6572B6D3A19}" type="slidenum">
              <a:rPr lang="en-US" smtClean="0"/>
              <a:t>‹#›</a:t>
            </a:fld>
            <a:endParaRPr lang="en-US"/>
          </a:p>
        </p:txBody>
      </p:sp>
    </p:spTree>
    <p:extLst>
      <p:ext uri="{BB962C8B-B14F-4D97-AF65-F5344CB8AC3E}">
        <p14:creationId xmlns:p14="http://schemas.microsoft.com/office/powerpoint/2010/main" val="192064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9D045-6171-460A-8135-F3DC1F59F2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842A7A-BB18-41E9-B4B7-7297CBD9C4CA}"/>
              </a:ext>
            </a:extLst>
          </p:cNvPr>
          <p:cNvSpPr>
            <a:spLocks noGrp="1"/>
          </p:cNvSpPr>
          <p:nvPr>
            <p:ph type="dt" sz="half" idx="10"/>
          </p:nvPr>
        </p:nvSpPr>
        <p:spPr/>
        <p:txBody>
          <a:bodyPr/>
          <a:lstStyle/>
          <a:p>
            <a:fld id="{754B45B6-7ACE-4679-9A08-0D239E28ADFF}" type="datetimeFigureOut">
              <a:rPr lang="en-US" smtClean="0"/>
              <a:t>18-Jul-22</a:t>
            </a:fld>
            <a:endParaRPr lang="en-US"/>
          </a:p>
        </p:txBody>
      </p:sp>
      <p:sp>
        <p:nvSpPr>
          <p:cNvPr id="4" name="Footer Placeholder 3">
            <a:extLst>
              <a:ext uri="{FF2B5EF4-FFF2-40B4-BE49-F238E27FC236}">
                <a16:creationId xmlns:a16="http://schemas.microsoft.com/office/drawing/2014/main" id="{EDFAB8D3-BFAE-4D38-B2DF-DC901D9BB6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2BFD34-F3F4-4A8E-9AB8-5F50A48206A8}"/>
              </a:ext>
            </a:extLst>
          </p:cNvPr>
          <p:cNvSpPr>
            <a:spLocks noGrp="1"/>
          </p:cNvSpPr>
          <p:nvPr>
            <p:ph type="sldNum" sz="quarter" idx="12"/>
          </p:nvPr>
        </p:nvSpPr>
        <p:spPr/>
        <p:txBody>
          <a:bodyPr/>
          <a:lstStyle/>
          <a:p>
            <a:fld id="{F8EF69AC-6E43-4DA7-9FFA-B6572B6D3A19}" type="slidenum">
              <a:rPr lang="en-US" smtClean="0"/>
              <a:t>‹#›</a:t>
            </a:fld>
            <a:endParaRPr lang="en-US"/>
          </a:p>
        </p:txBody>
      </p:sp>
    </p:spTree>
    <p:extLst>
      <p:ext uri="{BB962C8B-B14F-4D97-AF65-F5344CB8AC3E}">
        <p14:creationId xmlns:p14="http://schemas.microsoft.com/office/powerpoint/2010/main" val="2106161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A1753E-6581-44B8-A48B-C33D1195401D}"/>
              </a:ext>
            </a:extLst>
          </p:cNvPr>
          <p:cNvSpPr>
            <a:spLocks noGrp="1"/>
          </p:cNvSpPr>
          <p:nvPr>
            <p:ph type="dt" sz="half" idx="10"/>
          </p:nvPr>
        </p:nvSpPr>
        <p:spPr/>
        <p:txBody>
          <a:bodyPr/>
          <a:lstStyle/>
          <a:p>
            <a:fld id="{754B45B6-7ACE-4679-9A08-0D239E28ADFF}" type="datetimeFigureOut">
              <a:rPr lang="en-US" smtClean="0"/>
              <a:t>18-Jul-22</a:t>
            </a:fld>
            <a:endParaRPr lang="en-US"/>
          </a:p>
        </p:txBody>
      </p:sp>
      <p:sp>
        <p:nvSpPr>
          <p:cNvPr id="3" name="Footer Placeholder 2">
            <a:extLst>
              <a:ext uri="{FF2B5EF4-FFF2-40B4-BE49-F238E27FC236}">
                <a16:creationId xmlns:a16="http://schemas.microsoft.com/office/drawing/2014/main" id="{7706C484-90C9-427F-80F5-DB88CB39D1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0A602E-C690-431E-9C29-5EEC851312FB}"/>
              </a:ext>
            </a:extLst>
          </p:cNvPr>
          <p:cNvSpPr>
            <a:spLocks noGrp="1"/>
          </p:cNvSpPr>
          <p:nvPr>
            <p:ph type="sldNum" sz="quarter" idx="12"/>
          </p:nvPr>
        </p:nvSpPr>
        <p:spPr/>
        <p:txBody>
          <a:bodyPr/>
          <a:lstStyle/>
          <a:p>
            <a:fld id="{F8EF69AC-6E43-4DA7-9FFA-B6572B6D3A19}" type="slidenum">
              <a:rPr lang="en-US" smtClean="0"/>
              <a:t>‹#›</a:t>
            </a:fld>
            <a:endParaRPr lang="en-US"/>
          </a:p>
        </p:txBody>
      </p:sp>
    </p:spTree>
    <p:extLst>
      <p:ext uri="{BB962C8B-B14F-4D97-AF65-F5344CB8AC3E}">
        <p14:creationId xmlns:p14="http://schemas.microsoft.com/office/powerpoint/2010/main" val="669729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D9FD8-7DB5-4AC7-B3E0-F41F0DB142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EF709B-710E-410C-B851-2F357D7A09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DCB32C-BB8D-4A65-A76F-210396D93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DDFC43-97E3-41E2-8E54-3ECD895330F8}"/>
              </a:ext>
            </a:extLst>
          </p:cNvPr>
          <p:cNvSpPr>
            <a:spLocks noGrp="1"/>
          </p:cNvSpPr>
          <p:nvPr>
            <p:ph type="dt" sz="half" idx="10"/>
          </p:nvPr>
        </p:nvSpPr>
        <p:spPr/>
        <p:txBody>
          <a:bodyPr/>
          <a:lstStyle/>
          <a:p>
            <a:fld id="{754B45B6-7ACE-4679-9A08-0D239E28ADFF}" type="datetimeFigureOut">
              <a:rPr lang="en-US" smtClean="0"/>
              <a:t>18-Jul-22</a:t>
            </a:fld>
            <a:endParaRPr lang="en-US"/>
          </a:p>
        </p:txBody>
      </p:sp>
      <p:sp>
        <p:nvSpPr>
          <p:cNvPr id="6" name="Footer Placeholder 5">
            <a:extLst>
              <a:ext uri="{FF2B5EF4-FFF2-40B4-BE49-F238E27FC236}">
                <a16:creationId xmlns:a16="http://schemas.microsoft.com/office/drawing/2014/main" id="{325903AD-83B2-44E4-9BF9-7AC1C0700C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37DFC-E40F-4EF7-9E6E-F4FF987D263F}"/>
              </a:ext>
            </a:extLst>
          </p:cNvPr>
          <p:cNvSpPr>
            <a:spLocks noGrp="1"/>
          </p:cNvSpPr>
          <p:nvPr>
            <p:ph type="sldNum" sz="quarter" idx="12"/>
          </p:nvPr>
        </p:nvSpPr>
        <p:spPr/>
        <p:txBody>
          <a:bodyPr/>
          <a:lstStyle/>
          <a:p>
            <a:fld id="{F8EF69AC-6E43-4DA7-9FFA-B6572B6D3A19}" type="slidenum">
              <a:rPr lang="en-US" smtClean="0"/>
              <a:t>‹#›</a:t>
            </a:fld>
            <a:endParaRPr lang="en-US"/>
          </a:p>
        </p:txBody>
      </p:sp>
    </p:spTree>
    <p:extLst>
      <p:ext uri="{BB962C8B-B14F-4D97-AF65-F5344CB8AC3E}">
        <p14:creationId xmlns:p14="http://schemas.microsoft.com/office/powerpoint/2010/main" val="92169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3FC36-8A63-42DD-98A6-08379579DC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B3D72B-4038-4917-9CE3-4150E956D2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9C289F-5B29-4B9F-9BF1-A25A868842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A8CEA-B37A-4A3E-B9B0-E6D59E4478BF}"/>
              </a:ext>
            </a:extLst>
          </p:cNvPr>
          <p:cNvSpPr>
            <a:spLocks noGrp="1"/>
          </p:cNvSpPr>
          <p:nvPr>
            <p:ph type="dt" sz="half" idx="10"/>
          </p:nvPr>
        </p:nvSpPr>
        <p:spPr/>
        <p:txBody>
          <a:bodyPr/>
          <a:lstStyle/>
          <a:p>
            <a:fld id="{754B45B6-7ACE-4679-9A08-0D239E28ADFF}" type="datetimeFigureOut">
              <a:rPr lang="en-US" smtClean="0"/>
              <a:t>18-Jul-22</a:t>
            </a:fld>
            <a:endParaRPr lang="en-US"/>
          </a:p>
        </p:txBody>
      </p:sp>
      <p:sp>
        <p:nvSpPr>
          <p:cNvPr id="6" name="Footer Placeholder 5">
            <a:extLst>
              <a:ext uri="{FF2B5EF4-FFF2-40B4-BE49-F238E27FC236}">
                <a16:creationId xmlns:a16="http://schemas.microsoft.com/office/drawing/2014/main" id="{B5C32CEB-0D1D-43BD-9FB4-1059066BE9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0E073B-3594-4D16-9E98-7BA60538EAEC}"/>
              </a:ext>
            </a:extLst>
          </p:cNvPr>
          <p:cNvSpPr>
            <a:spLocks noGrp="1"/>
          </p:cNvSpPr>
          <p:nvPr>
            <p:ph type="sldNum" sz="quarter" idx="12"/>
          </p:nvPr>
        </p:nvSpPr>
        <p:spPr/>
        <p:txBody>
          <a:bodyPr/>
          <a:lstStyle/>
          <a:p>
            <a:fld id="{F8EF69AC-6E43-4DA7-9FFA-B6572B6D3A19}" type="slidenum">
              <a:rPr lang="en-US" smtClean="0"/>
              <a:t>‹#›</a:t>
            </a:fld>
            <a:endParaRPr lang="en-US"/>
          </a:p>
        </p:txBody>
      </p:sp>
    </p:spTree>
    <p:extLst>
      <p:ext uri="{BB962C8B-B14F-4D97-AF65-F5344CB8AC3E}">
        <p14:creationId xmlns:p14="http://schemas.microsoft.com/office/powerpoint/2010/main" val="60851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8052FB-F54D-4826-94F4-C1CBA9D6B6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A96247-3007-4753-B651-A303E2ADE5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686DC-7FF7-4115-8EBA-40B72B620E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B45B6-7ACE-4679-9A08-0D239E28ADFF}" type="datetimeFigureOut">
              <a:rPr lang="en-US" smtClean="0"/>
              <a:t>18-Jul-22</a:t>
            </a:fld>
            <a:endParaRPr lang="en-US"/>
          </a:p>
        </p:txBody>
      </p:sp>
      <p:sp>
        <p:nvSpPr>
          <p:cNvPr id="5" name="Footer Placeholder 4">
            <a:extLst>
              <a:ext uri="{FF2B5EF4-FFF2-40B4-BE49-F238E27FC236}">
                <a16:creationId xmlns:a16="http://schemas.microsoft.com/office/drawing/2014/main" id="{CE72B7C3-235F-4C3E-BD61-65F8F9DBDF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C9B825-5F63-4DDD-ABEF-5A400E9304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F69AC-6E43-4DA7-9FFA-B6572B6D3A19}" type="slidenum">
              <a:rPr lang="en-US" smtClean="0"/>
              <a:t>‹#›</a:t>
            </a:fld>
            <a:endParaRPr lang="en-US"/>
          </a:p>
        </p:txBody>
      </p:sp>
    </p:spTree>
    <p:extLst>
      <p:ext uri="{BB962C8B-B14F-4D97-AF65-F5344CB8AC3E}">
        <p14:creationId xmlns:p14="http://schemas.microsoft.com/office/powerpoint/2010/main" val="3333205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604B8D-4240-F147-8F34-E6AF9C9F4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47BB91-26D7-3D47-A398-6F60067913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274D3-6492-1A42-8101-BFE2093D0D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7B745-DF8B-0242-92E7-F0980AB518CD}" type="datetimeFigureOut">
              <a:rPr lang="en-US" smtClean="0"/>
              <a:t>18-Jul-22</a:t>
            </a:fld>
            <a:endParaRPr lang="en-US"/>
          </a:p>
        </p:txBody>
      </p:sp>
      <p:sp>
        <p:nvSpPr>
          <p:cNvPr id="5" name="Footer Placeholder 4">
            <a:extLst>
              <a:ext uri="{FF2B5EF4-FFF2-40B4-BE49-F238E27FC236}">
                <a16:creationId xmlns:a16="http://schemas.microsoft.com/office/drawing/2014/main" id="{5C6B9E42-48C8-1145-A3AB-6F4CBFA584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891B4C-9CD1-C14D-8ACD-E823177C0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B71CF-2512-DC4F-80BD-DF39A63C0657}" type="slidenum">
              <a:rPr lang="en-US" smtClean="0"/>
              <a:t>‹#›</a:t>
            </a:fld>
            <a:endParaRPr lang="en-US"/>
          </a:p>
        </p:txBody>
      </p:sp>
    </p:spTree>
    <p:extLst>
      <p:ext uri="{BB962C8B-B14F-4D97-AF65-F5344CB8AC3E}">
        <p14:creationId xmlns:p14="http://schemas.microsoft.com/office/powerpoint/2010/main" val="198306014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view?r=eyJrIjoiY2ViYzIyZjItYzhkMi00ZWVkLTgyM2ItZTk1ZTJmODRjMTkxIiwidCI6ImY2MTBjMGI3LWJkMjQtNGIzOS04MTBiLTNkYzI4MGFmYjU5MCIsImMiOjh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D6BB8A-9AF6-4D40-AE9B-3E8AB41E32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42" y="414"/>
            <a:ext cx="12186115" cy="6857586"/>
          </a:xfrm>
          <a:prstGeom prst="rect">
            <a:avLst/>
          </a:prstGeom>
        </p:spPr>
      </p:pic>
      <p:graphicFrame>
        <p:nvGraphicFramePr>
          <p:cNvPr id="7" name="Table 6">
            <a:extLst>
              <a:ext uri="{FF2B5EF4-FFF2-40B4-BE49-F238E27FC236}">
                <a16:creationId xmlns:a16="http://schemas.microsoft.com/office/drawing/2014/main" id="{6001A743-E5F2-9048-8470-436647C4EA0D}"/>
              </a:ext>
            </a:extLst>
          </p:cNvPr>
          <p:cNvGraphicFramePr>
            <a:graphicFrameLocks noGrp="1"/>
          </p:cNvGraphicFramePr>
          <p:nvPr>
            <p:extLst>
              <p:ext uri="{D42A27DB-BD31-4B8C-83A1-F6EECF244321}">
                <p14:modId xmlns:p14="http://schemas.microsoft.com/office/powerpoint/2010/main" val="3831457880"/>
              </p:ext>
            </p:extLst>
          </p:nvPr>
        </p:nvGraphicFramePr>
        <p:xfrm>
          <a:off x="660037" y="873062"/>
          <a:ext cx="3217696" cy="5285552"/>
        </p:xfrm>
        <a:graphic>
          <a:graphicData uri="http://schemas.openxmlformats.org/drawingml/2006/table">
            <a:tbl>
              <a:tblPr firstRow="1">
                <a:tableStyleId>{C083E6E3-FA7D-4D7B-A595-EF9225AFEA82}</a:tableStyleId>
              </a:tblPr>
              <a:tblGrid>
                <a:gridCol w="3217696">
                  <a:extLst>
                    <a:ext uri="{9D8B030D-6E8A-4147-A177-3AD203B41FA5}">
                      <a16:colId xmlns:a16="http://schemas.microsoft.com/office/drawing/2014/main" val="1922222833"/>
                    </a:ext>
                  </a:extLst>
                </a:gridCol>
              </a:tblGrid>
              <a:tr h="31933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u="none" spc="-10" baseline="0" dirty="0">
                          <a:solidFill>
                            <a:schemeClr val="bg1"/>
                          </a:solidFill>
                        </a:rPr>
                        <a:t>COVID-19 Vaccine ESARO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u="none" spc="-10" baseline="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none" spc="-10" baseline="0" dirty="0">
                          <a:solidFill>
                            <a:schemeClr val="bg1"/>
                          </a:solidFill>
                        </a:rPr>
                        <a:t>Gender related challenges</a:t>
                      </a: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0116532"/>
                  </a:ext>
                </a:extLst>
              </a:tr>
              <a:tr h="6973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spc="-10" baseline="0" dirty="0">
                          <a:solidFill>
                            <a:schemeClr val="bg1"/>
                          </a:solidFill>
                        </a:rPr>
                        <a:t>AGEI meeting</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30153049"/>
                  </a:ext>
                </a:extLst>
              </a:tr>
              <a:tr h="6973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800" b="0" dirty="0">
                          <a:solidFill>
                            <a:schemeClr val="bg1"/>
                          </a:solidFill>
                        </a:rPr>
                        <a:t>Sofia de Almeida</a:t>
                      </a:r>
                      <a:endParaRPr lang="en-US" sz="1800" b="0"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0481144"/>
                  </a:ext>
                </a:extLst>
              </a:tr>
              <a:tr h="697395">
                <a:tc>
                  <a:txBody>
                    <a:bodyPr/>
                    <a:lstStyle/>
                    <a:p>
                      <a:pPr marL="0" marR="0" lvl="0" indent="0" algn="l">
                        <a:lnSpc>
                          <a:spcPct val="100000"/>
                        </a:lnSpc>
                        <a:spcBef>
                          <a:spcPts val="0"/>
                        </a:spcBef>
                        <a:spcAft>
                          <a:spcPts val="0"/>
                        </a:spcAft>
                        <a:buNone/>
                      </a:pPr>
                      <a:r>
                        <a:rPr lang="en-US" sz="1800" dirty="0">
                          <a:solidFill>
                            <a:schemeClr val="bg1"/>
                          </a:solidFill>
                        </a:rPr>
                        <a:t>December 2</a:t>
                      </a:r>
                      <a:r>
                        <a:rPr lang="en-US" sz="1800" baseline="30000" dirty="0">
                          <a:solidFill>
                            <a:schemeClr val="bg1"/>
                          </a:solidFill>
                        </a:rPr>
                        <a:t>nd</a:t>
                      </a:r>
                      <a:r>
                        <a:rPr lang="en-US" sz="1800" dirty="0">
                          <a:solidFill>
                            <a:schemeClr val="bg1"/>
                          </a:solidFill>
                        </a:rPr>
                        <a:t> , 2021</a:t>
                      </a:r>
                    </a:p>
                  </a:txBody>
                  <a:tcPr>
                    <a:lnT w="12700" cap="flat" cmpd="sng" algn="ctr">
                      <a:solidFill>
                        <a:schemeClr val="bg1"/>
                      </a:solidFill>
                      <a:prstDash val="solid"/>
                      <a:round/>
                      <a:headEnd type="none" w="med" len="med"/>
                      <a:tailEnd type="none" w="med" len="med"/>
                    </a:lnT>
                    <a:lnB w="12700">
                      <a:solidFill>
                        <a:schemeClr val="bg1"/>
                      </a:solidFill>
                    </a:lnB>
                  </a:tcPr>
                </a:tc>
                <a:extLst>
                  <a:ext uri="{0D108BD9-81ED-4DB2-BD59-A6C34878D82A}">
                    <a16:rowId xmlns:a16="http://schemas.microsoft.com/office/drawing/2014/main" val="888646447"/>
                  </a:ext>
                </a:extLst>
              </a:tr>
            </a:tbl>
          </a:graphicData>
        </a:graphic>
      </p:graphicFrame>
      <p:sp>
        <p:nvSpPr>
          <p:cNvPr id="9" name="TextBox 8">
            <a:extLst>
              <a:ext uri="{FF2B5EF4-FFF2-40B4-BE49-F238E27FC236}">
                <a16:creationId xmlns:a16="http://schemas.microsoft.com/office/drawing/2014/main" id="{6827D668-C125-8241-A1C7-CB302FDEF37E}"/>
              </a:ext>
            </a:extLst>
          </p:cNvPr>
          <p:cNvSpPr txBox="1"/>
          <p:nvPr/>
        </p:nvSpPr>
        <p:spPr>
          <a:xfrm rot="16200000">
            <a:off x="10507630" y="4759378"/>
            <a:ext cx="2891589" cy="230832"/>
          </a:xfrm>
          <a:prstGeom prst="rect">
            <a:avLst/>
          </a:prstGeom>
          <a:noFill/>
        </p:spPr>
        <p:txBody>
          <a:bodyPr wrap="square" rtlCol="0">
            <a:spAutoFit/>
          </a:bodyPr>
          <a:lstStyle/>
          <a:p>
            <a:r>
              <a:rPr lang="en-US" sz="900">
                <a:solidFill>
                  <a:schemeClr val="tx1">
                    <a:alpha val="40000"/>
                  </a:schemeClr>
                </a:solidFill>
              </a:rPr>
              <a:t>© UNICEF/UN0231204/</a:t>
            </a:r>
            <a:r>
              <a:rPr lang="en-US" sz="900" err="1">
                <a:solidFill>
                  <a:schemeClr val="tx1">
                    <a:alpha val="40000"/>
                  </a:schemeClr>
                </a:solidFill>
              </a:rPr>
              <a:t>Ramasomanana</a:t>
            </a:r>
            <a:endParaRPr lang="en-US" sz="900">
              <a:solidFill>
                <a:schemeClr val="tx1">
                  <a:alpha val="40000"/>
                </a:schemeClr>
              </a:solidFill>
            </a:endParaRPr>
          </a:p>
        </p:txBody>
      </p:sp>
      <p:pic>
        <p:nvPicPr>
          <p:cNvPr id="12" name="Picture 11">
            <a:extLst>
              <a:ext uri="{FF2B5EF4-FFF2-40B4-BE49-F238E27FC236}">
                <a16:creationId xmlns:a16="http://schemas.microsoft.com/office/drawing/2014/main" id="{CFA1EA45-F103-9949-9714-6F4024F70E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13578" y="293"/>
            <a:ext cx="1645920" cy="1645920"/>
          </a:xfrm>
          <a:prstGeom prst="rect">
            <a:avLst/>
          </a:prstGeom>
        </p:spPr>
      </p:pic>
    </p:spTree>
    <p:extLst>
      <p:ext uri="{BB962C8B-B14F-4D97-AF65-F5344CB8AC3E}">
        <p14:creationId xmlns:p14="http://schemas.microsoft.com/office/powerpoint/2010/main" val="1784865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Rectangle 96">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7" name="Table 66">
            <a:extLst>
              <a:ext uri="{FF2B5EF4-FFF2-40B4-BE49-F238E27FC236}">
                <a16:creationId xmlns:a16="http://schemas.microsoft.com/office/drawing/2014/main" id="{4D528752-4702-40F2-A5F0-053F83A1C8EA}"/>
              </a:ext>
            </a:extLst>
          </p:cNvPr>
          <p:cNvGraphicFramePr>
            <a:graphicFrameLocks noGrp="1"/>
          </p:cNvGraphicFramePr>
          <p:nvPr>
            <p:extLst>
              <p:ext uri="{D42A27DB-BD31-4B8C-83A1-F6EECF244321}">
                <p14:modId xmlns:p14="http://schemas.microsoft.com/office/powerpoint/2010/main" val="1312002173"/>
              </p:ext>
            </p:extLst>
          </p:nvPr>
        </p:nvGraphicFramePr>
        <p:xfrm>
          <a:off x="4988560" y="642938"/>
          <a:ext cx="6817360" cy="2854072"/>
        </p:xfrm>
        <a:graphic>
          <a:graphicData uri="http://schemas.openxmlformats.org/drawingml/2006/table">
            <a:tbl>
              <a:tblPr firstRow="1" firstCol="1" bandRow="1">
                <a:noFill/>
                <a:tableStyleId>{5C22544A-7EE6-4342-B048-85BDC9FD1C3A}</a:tableStyleId>
              </a:tblPr>
              <a:tblGrid>
                <a:gridCol w="6817360">
                  <a:extLst>
                    <a:ext uri="{9D8B030D-6E8A-4147-A177-3AD203B41FA5}">
                      <a16:colId xmlns:a16="http://schemas.microsoft.com/office/drawing/2014/main" val="147177857"/>
                    </a:ext>
                  </a:extLst>
                </a:gridCol>
              </a:tblGrid>
              <a:tr h="65754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1" dirty="0">
                          <a:solidFill>
                            <a:schemeClr val="tx1">
                              <a:lumMod val="75000"/>
                              <a:lumOff val="25000"/>
                            </a:schemeClr>
                          </a:solidFill>
                          <a:effectLst/>
                        </a:rPr>
                        <a:t>Women have higher risk perception but lower levels of acceptance due to concerns on</a:t>
                      </a:r>
                    </a:p>
                    <a:p>
                      <a:pPr marL="0" marR="0" lvl="0" indent="0" algn="r" defTabSz="914400" rtl="0" eaLnBrk="1" fontAlgn="base" latinLnBrk="0" hangingPunct="1">
                        <a:lnSpc>
                          <a:spcPct val="100000"/>
                        </a:lnSpc>
                        <a:spcBef>
                          <a:spcPts val="0"/>
                        </a:spcBef>
                        <a:spcAft>
                          <a:spcPts val="0"/>
                        </a:spcAft>
                        <a:buClrTx/>
                        <a:buSzTx/>
                        <a:buFontTx/>
                        <a:buNone/>
                        <a:tabLst/>
                        <a:defRPr/>
                      </a:pPr>
                      <a:r>
                        <a:rPr lang="en-US" sz="1400" b="1" dirty="0">
                          <a:solidFill>
                            <a:schemeClr val="tx1">
                              <a:lumMod val="75000"/>
                              <a:lumOff val="25000"/>
                            </a:schemeClr>
                          </a:solidFill>
                          <a:effectLst/>
                        </a:rPr>
                        <a:t>vaccine safety and efficacy, limited tailored information and access-related challenges</a:t>
                      </a:r>
                    </a:p>
                  </a:txBody>
                  <a:tcPr marL="169610" marR="254414" marT="84805" marB="8480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694294418"/>
                  </a:ext>
                </a:extLst>
              </a:tr>
              <a:tr h="1060796">
                <a:tc>
                  <a:txBody>
                    <a:bodyPr/>
                    <a:lstStyle/>
                    <a:p>
                      <a:pPr marL="0" lvl="0" indent="0" algn="r">
                        <a:buFont typeface="Wingdings"/>
                        <a:buNone/>
                      </a:pPr>
                      <a:r>
                        <a:rPr lang="en-US" sz="1400" b="1" dirty="0">
                          <a:solidFill>
                            <a:schemeClr val="tx1">
                              <a:lumMod val="75000"/>
                              <a:lumOff val="25000"/>
                            </a:schemeClr>
                          </a:solidFill>
                          <a:effectLst/>
                        </a:rPr>
                        <a:t>Women are</a:t>
                      </a:r>
                      <a:r>
                        <a:rPr lang="en-US" sz="1400" b="1" kern="1200" dirty="0">
                          <a:solidFill>
                            <a:schemeClr val="tx1">
                              <a:lumMod val="75000"/>
                              <a:lumOff val="25000"/>
                            </a:schemeClr>
                          </a:solidFill>
                          <a:effectLst/>
                        </a:rPr>
                        <a:t> </a:t>
                      </a:r>
                      <a:r>
                        <a:rPr lang="en-US" sz="1400" b="1" dirty="0">
                          <a:solidFill>
                            <a:schemeClr val="tx1">
                              <a:lumMod val="75000"/>
                              <a:lumOff val="25000"/>
                            </a:schemeClr>
                          </a:solidFill>
                          <a:effectLst/>
                        </a:rPr>
                        <a:t>acutely affected by environmental and socio-economic barriers to accessing immunization services, they are also experiencing outsized secondary effects of the COVID-19 pandemic</a:t>
                      </a:r>
                    </a:p>
                    <a:p>
                      <a:pPr marL="0" lvl="0" indent="0" algn="r">
                        <a:buFont typeface="Wingdings"/>
                        <a:buNone/>
                      </a:pPr>
                      <a:endParaRPr lang="en-US" sz="1400" b="1" dirty="0">
                        <a:solidFill>
                          <a:schemeClr val="tx1">
                            <a:lumMod val="75000"/>
                            <a:lumOff val="25000"/>
                          </a:schemeClr>
                        </a:solidFill>
                        <a:effectLst/>
                      </a:endParaRPr>
                    </a:p>
                    <a:p>
                      <a:pPr algn="r" rtl="0" fontAlgn="base">
                        <a:lnSpc>
                          <a:spcPct val="150000"/>
                        </a:lnSpc>
                      </a:pPr>
                      <a:r>
                        <a:rPr lang="en-US" sz="1400" b="1" i="1" dirty="0">
                          <a:solidFill>
                            <a:schemeClr val="bg2">
                              <a:lumMod val="50000"/>
                            </a:schemeClr>
                          </a:solidFill>
                          <a:effectLst/>
                          <a:latin typeface="Calibri" panose="020F0502020204030204" pitchFamily="34" charset="0"/>
                        </a:rPr>
                        <a:t>Advocate for disaggregated data collection and timely reporting </a:t>
                      </a:r>
                    </a:p>
                    <a:p>
                      <a:pPr algn="r" rtl="0" fontAlgn="base">
                        <a:lnSpc>
                          <a:spcPct val="150000"/>
                        </a:lnSpc>
                      </a:pPr>
                      <a:r>
                        <a:rPr lang="en-US" sz="1400" b="1" i="1" dirty="0">
                          <a:solidFill>
                            <a:schemeClr val="bg2">
                              <a:lumMod val="50000"/>
                            </a:schemeClr>
                          </a:solidFill>
                          <a:effectLst/>
                          <a:latin typeface="Calibri" panose="020F0502020204030204" pitchFamily="34" charset="0"/>
                        </a:rPr>
                        <a:t>Regional Data is not in line with National Data</a:t>
                      </a:r>
                    </a:p>
                    <a:p>
                      <a:pPr algn="r" rtl="0" fontAlgn="base">
                        <a:lnSpc>
                          <a:spcPct val="150000"/>
                        </a:lnSpc>
                      </a:pPr>
                      <a:r>
                        <a:rPr lang="en-US" sz="1400" b="1" i="1" dirty="0">
                          <a:solidFill>
                            <a:schemeClr val="bg2">
                              <a:lumMod val="50000"/>
                            </a:schemeClr>
                          </a:solidFill>
                          <a:effectLst/>
                          <a:latin typeface="Calibri" panose="020F0502020204030204" pitchFamily="34" charset="0"/>
                        </a:rPr>
                        <a:t>Undertake qualitative research to address specific needs for women and men</a:t>
                      </a:r>
                    </a:p>
                    <a:p>
                      <a:pPr marL="0" lvl="0" indent="0" algn="r">
                        <a:buFont typeface="Wingdings"/>
                        <a:buNone/>
                      </a:pPr>
                      <a:endParaRPr lang="en-US" sz="1400" b="1" dirty="0">
                        <a:solidFill>
                          <a:schemeClr val="tx1">
                            <a:lumMod val="75000"/>
                            <a:lumOff val="25000"/>
                          </a:schemeClr>
                        </a:solidFill>
                        <a:effectLst/>
                      </a:endParaRPr>
                    </a:p>
                  </a:txBody>
                  <a:tcPr marL="169610" marR="254414" marT="84805" marB="84805">
                    <a:lnL w="12700" cmpd="sng">
                      <a:noFill/>
                      <a:prstDash val="solid"/>
                    </a:lnL>
                    <a:lnR w="9525" cap="flat" cmpd="sng" algn="ctr">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06497072"/>
                  </a:ext>
                </a:extLst>
              </a:tr>
            </a:tbl>
          </a:graphicData>
        </a:graphic>
      </p:graphicFrame>
      <p:graphicFrame>
        <p:nvGraphicFramePr>
          <p:cNvPr id="4" name="Chart 3">
            <a:extLst>
              <a:ext uri="{FF2B5EF4-FFF2-40B4-BE49-F238E27FC236}">
                <a16:creationId xmlns:a16="http://schemas.microsoft.com/office/drawing/2014/main" id="{3E05DFFF-4C8F-4EFB-848A-2D90ED909499}"/>
              </a:ext>
            </a:extLst>
          </p:cNvPr>
          <p:cNvGraphicFramePr/>
          <p:nvPr>
            <p:extLst>
              <p:ext uri="{D42A27DB-BD31-4B8C-83A1-F6EECF244321}">
                <p14:modId xmlns:p14="http://schemas.microsoft.com/office/powerpoint/2010/main" val="2031121295"/>
              </p:ext>
            </p:extLst>
          </p:nvPr>
        </p:nvGraphicFramePr>
        <p:xfrm>
          <a:off x="5459413" y="3463925"/>
          <a:ext cx="6089650" cy="27527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D9FFAAE-0E50-4864-A75C-28B995300463}"/>
              </a:ext>
            </a:extLst>
          </p:cNvPr>
          <p:cNvSpPr>
            <a:spLocks noGrp="1"/>
          </p:cNvSpPr>
          <p:nvPr>
            <p:ph type="title"/>
          </p:nvPr>
        </p:nvSpPr>
        <p:spPr>
          <a:xfrm>
            <a:off x="838200" y="811161"/>
            <a:ext cx="3713480" cy="5403370"/>
          </a:xfrm>
        </p:spPr>
        <p:txBody>
          <a:bodyPr>
            <a:normAutofit/>
          </a:bodyPr>
          <a:lstStyle/>
          <a:p>
            <a:pPr marL="0" marR="0" lvl="0" indent="0" fontAlgn="auto">
              <a:spcBef>
                <a:spcPct val="0"/>
              </a:spcBef>
              <a:spcAft>
                <a:spcPts val="600"/>
              </a:spcAft>
              <a:buClrTx/>
              <a:buSzTx/>
              <a:tabLst/>
              <a:defRPr/>
            </a:pPr>
            <a:r>
              <a:rPr lang="en-US" sz="3200" b="1" dirty="0">
                <a:solidFill>
                  <a:srgbClr val="FFFFFF"/>
                </a:solidFill>
                <a:cs typeface="Arial"/>
              </a:rPr>
              <a:t>Evidence highlights gender disparity in  Covid-19 vaccine access/reporting/</a:t>
            </a:r>
            <a:br>
              <a:rPr lang="en-US" sz="3200" b="1" dirty="0">
                <a:solidFill>
                  <a:srgbClr val="FFFFFF"/>
                </a:solidFill>
                <a:cs typeface="Arial"/>
              </a:rPr>
            </a:br>
            <a:r>
              <a:rPr lang="en-US" sz="3200" b="1" dirty="0">
                <a:solidFill>
                  <a:srgbClr val="FFFFFF"/>
                </a:solidFill>
                <a:cs typeface="Arial"/>
              </a:rPr>
              <a:t>uptake</a:t>
            </a:r>
            <a:br>
              <a:rPr lang="en-US" sz="2800" b="1" dirty="0">
                <a:solidFill>
                  <a:srgbClr val="FFFFFF"/>
                </a:solidFill>
                <a:cs typeface="Arial"/>
              </a:rPr>
            </a:br>
            <a:br>
              <a:rPr lang="en-US" sz="2800" b="1" dirty="0">
                <a:solidFill>
                  <a:srgbClr val="FFFFFF"/>
                </a:solidFill>
                <a:cs typeface="Arial"/>
              </a:rPr>
            </a:br>
            <a:r>
              <a:rPr lang="en-US" sz="2400" b="1" i="1" dirty="0">
                <a:solidFill>
                  <a:srgbClr val="FFFFFF"/>
                </a:solidFill>
              </a:rPr>
              <a:t>When data is available, women represent 27% of vaccines administered in ESAR  as of July</a:t>
            </a:r>
            <a:br>
              <a:rPr lang="en-US" sz="2800" b="1" i="1" dirty="0">
                <a:solidFill>
                  <a:srgbClr val="FFFFFF"/>
                </a:solidFill>
              </a:rPr>
            </a:br>
            <a:r>
              <a:rPr lang="en-US" sz="1800" b="1" i="1" dirty="0">
                <a:solidFill>
                  <a:srgbClr val="FFFFFF"/>
                </a:solidFill>
              </a:rPr>
              <a:t>(source: WHO regional dashboard)</a:t>
            </a:r>
            <a:endParaRPr lang="en-US" sz="2800" b="1" i="1" dirty="0">
              <a:solidFill>
                <a:srgbClr val="FFFFFF"/>
              </a:solidFill>
            </a:endParaRPr>
          </a:p>
        </p:txBody>
      </p:sp>
    </p:spTree>
    <p:extLst>
      <p:ext uri="{BB962C8B-B14F-4D97-AF65-F5344CB8AC3E}">
        <p14:creationId xmlns:p14="http://schemas.microsoft.com/office/powerpoint/2010/main" val="3366498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29CCF-31F9-4394-B130-0AA8442BEC68}"/>
              </a:ext>
            </a:extLst>
          </p:cNvPr>
          <p:cNvSpPr txBox="1"/>
          <p:nvPr/>
        </p:nvSpPr>
        <p:spPr>
          <a:xfrm>
            <a:off x="3924301" y="510252"/>
            <a:ext cx="8128000" cy="5837495"/>
          </a:xfrm>
          <a:prstGeom prst="rect">
            <a:avLst/>
          </a:prstGeom>
          <a:noFill/>
        </p:spPr>
        <p:txBody>
          <a:bodyPr wrap="square">
            <a:spAutoFit/>
          </a:bodyPr>
          <a:lstStyle/>
          <a:p>
            <a:pPr marL="342900" lvl="0" indent="-342900">
              <a:spcAft>
                <a:spcPts val="800"/>
              </a:spcAft>
              <a:buClr>
                <a:srgbClr val="E7B05F"/>
              </a:buClr>
              <a:buFont typeface="Symbol" panose="05050102010706020507" pitchFamily="18" charset="2"/>
              <a:buChar char=""/>
            </a:pPr>
            <a:r>
              <a:rPr lang="en-US" sz="2000" dirty="0">
                <a:effectLst/>
                <a:ea typeface="Calibri" panose="020F0502020204030204" pitchFamily="34" charset="0"/>
                <a:cs typeface="Times New Roman" panose="02020603050405020304" pitchFamily="18" charset="0"/>
              </a:rPr>
              <a:t>Concerns that </a:t>
            </a:r>
            <a:r>
              <a:rPr lang="en-US" sz="2000" b="1" dirty="0">
                <a:effectLst/>
                <a:ea typeface="Calibri" panose="020F0502020204030204" pitchFamily="34" charset="0"/>
                <a:cs typeface="Times New Roman" panose="02020603050405020304" pitchFamily="18" charset="0"/>
              </a:rPr>
              <a:t>COVID19 vaccine causes infertility and questions about pregnancy, breastfeeding and menstruation cycle</a:t>
            </a:r>
            <a:r>
              <a:rPr lang="en-US" sz="2000" dirty="0">
                <a:effectLst/>
                <a:ea typeface="Calibri" panose="020F0502020204030204" pitchFamily="34" charset="0"/>
                <a:cs typeface="Times New Roman" panose="02020603050405020304" pitchFamily="18" charset="0"/>
              </a:rPr>
              <a:t> across ESAR region</a:t>
            </a:r>
          </a:p>
          <a:p>
            <a:pPr marL="342900" lvl="0" indent="-342900">
              <a:spcAft>
                <a:spcPts val="800"/>
              </a:spcAft>
              <a:buClr>
                <a:srgbClr val="E7B05F"/>
              </a:buClr>
              <a:buFont typeface="Symbol" panose="05050102010706020507" pitchFamily="18" charset="2"/>
              <a:buChar char=""/>
            </a:pPr>
            <a:endParaRPr lang="en-US" sz="2000" b="1" dirty="0">
              <a:ea typeface="Calibri" panose="020F0502020204030204" pitchFamily="34" charset="0"/>
              <a:cs typeface="Times New Roman" panose="02020603050405020304" pitchFamily="18" charset="0"/>
            </a:endParaRPr>
          </a:p>
          <a:p>
            <a:pPr marL="342900" lvl="0" indent="-342900">
              <a:spcAft>
                <a:spcPts val="800"/>
              </a:spcAft>
              <a:buClr>
                <a:srgbClr val="E7B05F"/>
              </a:buClr>
              <a:buFont typeface="Symbol" panose="05050102010706020507" pitchFamily="18" charset="2"/>
              <a:buChar char=""/>
            </a:pPr>
            <a:r>
              <a:rPr lang="en-US" sz="2000" b="1" dirty="0">
                <a:effectLst/>
                <a:ea typeface="Calibri" panose="020F0502020204030204" pitchFamily="34" charset="0"/>
                <a:cs typeface="Times New Roman" panose="02020603050405020304" pitchFamily="18" charset="0"/>
              </a:rPr>
              <a:t>COVID-19 Risk perception is higher among women</a:t>
            </a:r>
            <a:r>
              <a:rPr lang="en-US" sz="2000" dirty="0">
                <a:effectLst/>
                <a:ea typeface="Calibri" panose="020F0502020204030204" pitchFamily="34" charset="0"/>
                <a:cs typeface="Times New Roman" panose="02020603050405020304" pitchFamily="18" charset="0"/>
              </a:rPr>
              <a:t> than among men (Malawi, Kenya, Uganda, Ethiopia, South Africa)</a:t>
            </a:r>
          </a:p>
          <a:p>
            <a:pPr lvl="0">
              <a:spcAft>
                <a:spcPts val="800"/>
              </a:spcAft>
              <a:buClr>
                <a:srgbClr val="E7B05F"/>
              </a:buClr>
            </a:pPr>
            <a:endParaRPr lang="en-US" sz="2000" dirty="0">
              <a:ea typeface="Calibri" panose="020F0502020204030204" pitchFamily="34" charset="0"/>
              <a:cs typeface="Times New Roman" panose="02020603050405020304" pitchFamily="18" charset="0"/>
            </a:endParaRPr>
          </a:p>
          <a:p>
            <a:pPr marL="342900" lvl="0" indent="-342900">
              <a:spcAft>
                <a:spcPts val="800"/>
              </a:spcAft>
              <a:buClr>
                <a:srgbClr val="E7B05F"/>
              </a:buClr>
              <a:buFont typeface="Symbol" panose="05050102010706020507" pitchFamily="18" charset="2"/>
              <a:buChar char=""/>
            </a:pPr>
            <a:r>
              <a:rPr lang="en-US" sz="2000" b="1" dirty="0">
                <a:effectLst/>
                <a:ea typeface="Calibri" panose="020F0502020204030204" pitchFamily="34" charset="0"/>
                <a:cs typeface="Times New Roman" panose="02020603050405020304" pitchFamily="18" charset="0"/>
              </a:rPr>
              <a:t>Women show higher levels of vaccine confidence</a:t>
            </a:r>
            <a:r>
              <a:rPr lang="en-US" sz="2000" dirty="0">
                <a:effectLst/>
                <a:ea typeface="Calibri" panose="020F0502020204030204" pitchFamily="34" charset="0"/>
                <a:cs typeface="Times New Roman" panose="02020603050405020304" pitchFamily="18" charset="0"/>
              </a:rPr>
              <a:t> in general, but they report being </a:t>
            </a:r>
            <a:r>
              <a:rPr lang="en-US" sz="2000" b="1" dirty="0">
                <a:effectLst/>
                <a:ea typeface="Calibri" panose="020F0502020204030204" pitchFamily="34" charset="0"/>
                <a:cs typeface="Times New Roman" panose="02020603050405020304" pitchFamily="18" charset="0"/>
              </a:rPr>
              <a:t>more skeptical when it comes to a COVID-19 vaccine</a:t>
            </a:r>
            <a:r>
              <a:rPr lang="en-US" sz="2000" dirty="0">
                <a:effectLst/>
                <a:ea typeface="Calibri" panose="020F0502020204030204" pitchFamily="34" charset="0"/>
                <a:cs typeface="Times New Roman" panose="02020603050405020304" pitchFamily="18" charset="0"/>
              </a:rPr>
              <a:t> (Malawi, Kenya, Uganda, Ethiopia, South Africa)</a:t>
            </a:r>
            <a:endParaRPr lang="en-US" sz="2000" b="1" dirty="0">
              <a:effectLst/>
              <a:ea typeface="Calibri" panose="020F0502020204030204" pitchFamily="34" charset="0"/>
              <a:cs typeface="Times New Roman" panose="02020603050405020304" pitchFamily="18" charset="0"/>
            </a:endParaRPr>
          </a:p>
          <a:p>
            <a:pPr lvl="0">
              <a:spcAft>
                <a:spcPts val="800"/>
              </a:spcAft>
              <a:buClr>
                <a:srgbClr val="E7B05F"/>
              </a:buClr>
            </a:pPr>
            <a:endParaRPr lang="en-US" sz="2000" b="1" dirty="0">
              <a:effectLst/>
              <a:ea typeface="Calibri" panose="020F0502020204030204" pitchFamily="34" charset="0"/>
              <a:cs typeface="Times New Roman" panose="02020603050405020304" pitchFamily="18" charset="0"/>
            </a:endParaRPr>
          </a:p>
          <a:p>
            <a:pPr marL="342900" indent="-342900">
              <a:spcAft>
                <a:spcPts val="800"/>
              </a:spcAft>
              <a:buClr>
                <a:srgbClr val="E7B05F"/>
              </a:buClr>
              <a:buFont typeface="Symbol" panose="05050102010706020507" pitchFamily="18" charset="2"/>
              <a:buChar char=""/>
            </a:pPr>
            <a:r>
              <a:rPr lang="en-US" sz="2000" b="1" kern="1200" dirty="0">
                <a:effectLst/>
                <a:ea typeface="Times New Roman" panose="02020603050405020304" pitchFamily="18" charset="0"/>
                <a:cs typeface="Times New Roman" panose="02020603050405020304" pitchFamily="18" charset="0"/>
              </a:rPr>
              <a:t>Women in ESAR are acutely affected by environmental barriers to accessing immunization services</a:t>
            </a:r>
          </a:p>
          <a:p>
            <a:pPr marL="342900" indent="-342900">
              <a:spcAft>
                <a:spcPts val="800"/>
              </a:spcAft>
              <a:buClr>
                <a:srgbClr val="E7B05F"/>
              </a:buClr>
              <a:buFont typeface="Symbol" panose="05050102010706020507" pitchFamily="18" charset="2"/>
              <a:buChar char=""/>
            </a:pPr>
            <a:endParaRPr lang="en-US" sz="2000" b="1" dirty="0">
              <a:ea typeface="Times New Roman" panose="02020603050405020304" pitchFamily="18" charset="0"/>
              <a:cs typeface="Times New Roman" panose="02020603050405020304" pitchFamily="18" charset="0"/>
            </a:endParaRPr>
          </a:p>
          <a:p>
            <a:pPr marL="342900" indent="-342900">
              <a:spcAft>
                <a:spcPts val="800"/>
              </a:spcAft>
              <a:buClr>
                <a:srgbClr val="E7B05F"/>
              </a:buClr>
              <a:buFont typeface="Symbol" panose="05050102010706020507" pitchFamily="18" charset="2"/>
              <a:buChar char=""/>
            </a:pPr>
            <a:r>
              <a:rPr lang="en-US" sz="2000" kern="1200" dirty="0">
                <a:effectLst/>
                <a:ea typeface="Times New Roman" panose="02020603050405020304" pitchFamily="18" charset="0"/>
                <a:cs typeface="Times New Roman" panose="02020603050405020304" pitchFamily="18" charset="0"/>
              </a:rPr>
              <a:t>Women have experienced </a:t>
            </a:r>
            <a:r>
              <a:rPr lang="en-US" sz="2000" b="1" kern="1200" dirty="0">
                <a:effectLst/>
                <a:ea typeface="Times New Roman" panose="02020603050405020304" pitchFamily="18" charset="0"/>
                <a:cs typeface="Times New Roman" panose="02020603050405020304" pitchFamily="18" charset="0"/>
              </a:rPr>
              <a:t>outsized secondary effects of the COVID-19 pandemic</a:t>
            </a:r>
            <a:r>
              <a:rPr lang="en-US" sz="2000" kern="1200" dirty="0">
                <a:effectLst/>
                <a:ea typeface="Times New Roman" panose="02020603050405020304" pitchFamily="18" charset="0"/>
                <a:cs typeface="Times New Roman" panose="02020603050405020304" pitchFamily="18" charset="0"/>
              </a:rPr>
              <a:t> in many areas, including job loss, income drops, gender-based violence, and missed education </a:t>
            </a:r>
            <a:r>
              <a:rPr lang="en-US" sz="2000" dirty="0">
                <a:solidFill>
                  <a:srgbClr val="3B3838"/>
                </a:solidFill>
                <a:effectLst/>
                <a:ea typeface="Calibri" panose="020F0502020204030204" pitchFamily="34" charset="0"/>
                <a:cs typeface="Times New Roman" panose="02020603050405020304" pitchFamily="18" charset="0"/>
              </a:rPr>
              <a:t>(Mozambique, South Africa and Kenya)</a:t>
            </a:r>
            <a:endParaRPr lang="en-US" sz="2800" baseline="30000" dirty="0">
              <a:effectLs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D1D7C8C-ABA3-4D29-BC59-73C3E5D53100}"/>
              </a:ext>
            </a:extLst>
          </p:cNvPr>
          <p:cNvPicPr>
            <a:picLocks noChangeAspect="1"/>
          </p:cNvPicPr>
          <p:nvPr/>
        </p:nvPicPr>
        <p:blipFill rotWithShape="1">
          <a:blip r:embed="rId3"/>
          <a:srcRect l="5074" r="5080" b="4005"/>
          <a:stretch/>
        </p:blipFill>
        <p:spPr>
          <a:xfrm>
            <a:off x="1" y="0"/>
            <a:ext cx="3594100" cy="4871738"/>
          </a:xfrm>
          <a:prstGeom prst="rect">
            <a:avLst/>
          </a:prstGeom>
        </p:spPr>
      </p:pic>
      <p:sp>
        <p:nvSpPr>
          <p:cNvPr id="7" name="Rectangle 2">
            <a:extLst>
              <a:ext uri="{FF2B5EF4-FFF2-40B4-BE49-F238E27FC236}">
                <a16:creationId xmlns:a16="http://schemas.microsoft.com/office/drawing/2014/main" id="{F035C9CB-CC26-46F9-B10D-ECB05992FCF4}"/>
              </a:ext>
            </a:extLst>
          </p:cNvPr>
          <p:cNvSpPr/>
          <p:nvPr/>
        </p:nvSpPr>
        <p:spPr>
          <a:xfrm>
            <a:off x="1326200" y="4673600"/>
            <a:ext cx="1911599" cy="1881679"/>
          </a:xfrm>
          <a:prstGeom prst="ellipse">
            <a:avLst/>
          </a:prstGeom>
          <a:solidFill>
            <a:srgbClr val="262626"/>
          </a:solidFill>
          <a:ln w="174625" cmpd="thinThick">
            <a:solidFill>
              <a:srgbClr val="262626"/>
            </a:solidFill>
          </a:ln>
        </p:spPr>
        <p:txBody>
          <a:bodyPr vert="horz" lIns="91440" tIns="45720" rIns="91440" bIns="45720" rtlCol="0" anchor="ctr">
            <a:normAutofit fontScale="70000" lnSpcReduction="20000"/>
          </a:bodyPr>
          <a:lstStyle/>
          <a:p>
            <a:pPr marL="0" marR="0" lvl="0" indent="0" algn="ctr" fontAlgn="auto">
              <a:lnSpc>
                <a:spcPct val="90000"/>
              </a:lnSpc>
              <a:spcBef>
                <a:spcPct val="0"/>
              </a:spcBef>
              <a:spcAft>
                <a:spcPts val="600"/>
              </a:spcAft>
              <a:buClrTx/>
              <a:buSzTx/>
              <a:tabLst/>
              <a:defRPr/>
            </a:pPr>
            <a:r>
              <a:rPr lang="en-US" sz="2600" b="1" dirty="0">
                <a:solidFill>
                  <a:srgbClr val="FFFFFF"/>
                </a:solidFill>
                <a:effectLst>
                  <a:outerShdw blurRad="38100" dist="38100" dir="2700000" algn="tl">
                    <a:srgbClr val="000000">
                      <a:alpha val="43137"/>
                    </a:srgbClr>
                  </a:outerShdw>
                </a:effectLst>
                <a:latin typeface="+mj-lt"/>
                <a:ea typeface="+mj-ea"/>
                <a:cs typeface="+mj-cs"/>
              </a:rPr>
              <a:t>Gender related </a:t>
            </a:r>
            <a:r>
              <a:rPr kumimoji="0" lang="en-US" sz="2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j-lt"/>
                <a:ea typeface="+mj-ea"/>
                <a:cs typeface="+mj-cs"/>
              </a:rPr>
              <a:t>challenges for COVID-19 vaccination</a:t>
            </a:r>
          </a:p>
        </p:txBody>
      </p:sp>
    </p:spTree>
    <p:extLst>
      <p:ext uri="{BB962C8B-B14F-4D97-AF65-F5344CB8AC3E}">
        <p14:creationId xmlns:p14="http://schemas.microsoft.com/office/powerpoint/2010/main" val="1938919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BB3DC7FC-EF77-41F4-B409-E106D658A1E7}"/>
              </a:ext>
            </a:extLst>
          </p:cNvPr>
          <p:cNvGraphicFramePr>
            <a:graphicFrameLocks noGrp="1"/>
          </p:cNvGraphicFramePr>
          <p:nvPr>
            <p:extLst>
              <p:ext uri="{D42A27DB-BD31-4B8C-83A1-F6EECF244321}">
                <p14:modId xmlns:p14="http://schemas.microsoft.com/office/powerpoint/2010/main" val="1232494905"/>
              </p:ext>
            </p:extLst>
          </p:nvPr>
        </p:nvGraphicFramePr>
        <p:xfrm>
          <a:off x="2425700" y="424180"/>
          <a:ext cx="9557227" cy="6162040"/>
        </p:xfrm>
        <a:graphic>
          <a:graphicData uri="http://schemas.openxmlformats.org/drawingml/2006/table">
            <a:tbl>
              <a:tblPr firstRow="1" bandRow="1">
                <a:tableStyleId>{93296810-A885-4BE3-A3E7-6D5BEEA58F35}</a:tableStyleId>
              </a:tblPr>
              <a:tblGrid>
                <a:gridCol w="3245490">
                  <a:extLst>
                    <a:ext uri="{9D8B030D-6E8A-4147-A177-3AD203B41FA5}">
                      <a16:colId xmlns:a16="http://schemas.microsoft.com/office/drawing/2014/main" val="2888370497"/>
                    </a:ext>
                  </a:extLst>
                </a:gridCol>
                <a:gridCol w="6311737">
                  <a:extLst>
                    <a:ext uri="{9D8B030D-6E8A-4147-A177-3AD203B41FA5}">
                      <a16:colId xmlns:a16="http://schemas.microsoft.com/office/drawing/2014/main" val="1549737639"/>
                    </a:ext>
                  </a:extLst>
                </a:gridCol>
              </a:tblGrid>
              <a:tr h="370840">
                <a:tc>
                  <a:txBody>
                    <a:bodyPr/>
                    <a:lstStyle/>
                    <a:p>
                      <a:r>
                        <a:rPr lang="en-US" sz="1600" dirty="0"/>
                        <a:t>Reported challenges</a:t>
                      </a:r>
                    </a:p>
                  </a:txBody>
                  <a:tcPr/>
                </a:tc>
                <a:tc>
                  <a:txBody>
                    <a:bodyPr/>
                    <a:lstStyle/>
                    <a:p>
                      <a:r>
                        <a:rPr lang="en-US" sz="1600" dirty="0"/>
                        <a:t>Programmatic recommendations</a:t>
                      </a:r>
                    </a:p>
                  </a:txBody>
                  <a:tcPr/>
                </a:tc>
                <a:extLst>
                  <a:ext uri="{0D108BD9-81ED-4DB2-BD59-A6C34878D82A}">
                    <a16:rowId xmlns:a16="http://schemas.microsoft.com/office/drawing/2014/main" val="3817858032"/>
                  </a:ext>
                </a:extLst>
              </a:tr>
              <a:tr h="548640">
                <a:tc>
                  <a:txBody>
                    <a:bodyPr/>
                    <a:lstStyle/>
                    <a:p>
                      <a:r>
                        <a:rPr lang="en-US" sz="1600" kern="1200" dirty="0">
                          <a:solidFill>
                            <a:schemeClr val="dk1"/>
                          </a:solidFill>
                          <a:latin typeface="+mn-lt"/>
                          <a:ea typeface="+mn-ea"/>
                          <a:cs typeface="+mn-cs"/>
                        </a:rPr>
                        <a:t>Females trust the vaccine less than males and are more hesitant </a:t>
                      </a:r>
                    </a:p>
                  </a:txBody>
                  <a:tcPr>
                    <a:solidFill>
                      <a:srgbClr val="FFE6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Amplify new evidence as it becomes available to better address doubts </a:t>
                      </a:r>
                      <a:r>
                        <a:rPr lang="en-US" sz="1600" b="1" kern="1200" dirty="0">
                          <a:solidFill>
                            <a:schemeClr val="dk1"/>
                          </a:solidFill>
                          <a:effectLst/>
                          <a:latin typeface="+mn-lt"/>
                          <a:ea typeface="+mn-ea"/>
                          <a:cs typeface="+mn-cs"/>
                        </a:rPr>
                        <a:t>due to the rapid development of vaccines</a:t>
                      </a:r>
                      <a:r>
                        <a:rPr lang="en-US" sz="1600" kern="1200" dirty="0">
                          <a:solidFill>
                            <a:schemeClr val="dk1"/>
                          </a:solidFill>
                          <a:effectLst/>
                          <a:latin typeface="+mn-lt"/>
                          <a:ea typeface="+mn-ea"/>
                          <a:cs typeface="+mn-cs"/>
                        </a:rPr>
                        <a:t>; and myths and misinformation relating to e.g., breastfeeding and infertility.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Partnering with women’s organizations and other community-based groups</a:t>
                      </a:r>
                      <a:r>
                        <a:rPr lang="en-US" sz="1600" kern="1200" dirty="0">
                          <a:solidFill>
                            <a:schemeClr val="dk1"/>
                          </a:solidFill>
                          <a:effectLst/>
                          <a:latin typeface="+mn-lt"/>
                          <a:ea typeface="+mn-ea"/>
                          <a:cs typeface="+mn-cs"/>
                        </a:rPr>
                        <a:t> to ensure that gender perspectives is considered in planning, design, and monitoring, as well as ensure accurate information is available to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Enhance </a:t>
                      </a:r>
                      <a:r>
                        <a:rPr lang="en-US" sz="1600" b="1" dirty="0"/>
                        <a:t>trust-building interventions </a:t>
                      </a:r>
                      <a:r>
                        <a:rPr lang="en-US" sz="1600" dirty="0"/>
                        <a:t>such 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Showcasing </a:t>
                      </a:r>
                      <a:r>
                        <a:rPr lang="en-US" sz="1600" b="1" u="sng" dirty="0"/>
                        <a:t>female</a:t>
                      </a:r>
                      <a:r>
                        <a:rPr lang="en-US" sz="1600" dirty="0"/>
                        <a:t> </a:t>
                      </a:r>
                      <a:r>
                        <a:rPr lang="en-US" sz="1600" b="1" dirty="0"/>
                        <a:t>key influencers, religious and community leaders, political leaders,  and HW getting the vaccine </a:t>
                      </a:r>
                      <a:r>
                        <a:rPr lang="en-US" sz="1600" dirty="0"/>
                        <a:t>and positive human interest-stories.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Provide </a:t>
                      </a:r>
                      <a:r>
                        <a:rPr lang="en-US" sz="1600" b="1" dirty="0"/>
                        <a:t>safe discussion spaces </a:t>
                      </a:r>
                      <a:r>
                        <a:rPr lang="en-US" sz="1600" dirty="0"/>
                        <a:t>so that hesitant (women and men) can </a:t>
                      </a:r>
                      <a:r>
                        <a:rPr lang="en-US" sz="1600" b="1" dirty="0"/>
                        <a:t>share how they feel and think</a:t>
                      </a:r>
                      <a:r>
                        <a:rPr lang="en-US" sz="1600" dirty="0"/>
                        <a:t>, their fears and questions.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t>Address questions </a:t>
                      </a:r>
                      <a:r>
                        <a:rPr lang="en-US" sz="1600" dirty="0"/>
                        <a:t>on vaccine safety, efficacy and AEFIs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t>Collaborate with religious leaders, mother-to-mother support groups </a:t>
                      </a:r>
                      <a:r>
                        <a:rPr lang="en-US" sz="1600" b="0" dirty="0"/>
                        <a:t>and other key community platforms</a:t>
                      </a:r>
                      <a:endParaRPr lang="en-US" sz="1600" b="0" dirty="0">
                        <a:solidFill>
                          <a:schemeClr val="bg1"/>
                        </a:solidFill>
                      </a:endParaRPr>
                    </a:p>
                  </a:txBody>
                  <a:tcPr>
                    <a:solidFill>
                      <a:srgbClr val="FFE699"/>
                    </a:solidFill>
                  </a:tcPr>
                </a:tc>
                <a:extLst>
                  <a:ext uri="{0D108BD9-81ED-4DB2-BD59-A6C34878D82A}">
                    <a16:rowId xmlns:a16="http://schemas.microsoft.com/office/drawing/2014/main" val="953106267"/>
                  </a:ext>
                </a:extLst>
              </a:tr>
              <a:tr h="370840">
                <a:tc>
                  <a:txBody>
                    <a:bodyPr/>
                    <a:lstStyle/>
                    <a:p>
                      <a:r>
                        <a:rPr lang="en-US" sz="1600" dirty="0"/>
                        <a:t>Social and work norm not well stablished</a:t>
                      </a:r>
                    </a:p>
                  </a:txBody>
                  <a:tcPr>
                    <a:solidFill>
                      <a:srgbClr val="C5E0B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Publicize the prevailing social and work norm </a:t>
                      </a:r>
                      <a:r>
                        <a:rPr lang="en-US" sz="1600" b="0" dirty="0"/>
                        <a:t>(</a:t>
                      </a:r>
                      <a:r>
                        <a:rPr lang="en-US" sz="1600" dirty="0"/>
                        <a:t>the majority of HW are willing to uptake the vaccine) and showcase positive human-interest stories targeting </a:t>
                      </a:r>
                      <a:r>
                        <a:rPr lang="en-US" sz="1600" u="sng" dirty="0"/>
                        <a:t>both Women HW and general population</a:t>
                      </a:r>
                      <a:r>
                        <a:rPr lang="en-US" sz="1600" dirty="0"/>
                        <a:t>. </a:t>
                      </a:r>
                    </a:p>
                  </a:txBody>
                  <a:tcPr>
                    <a:solidFill>
                      <a:srgbClr val="C5E0B4"/>
                    </a:solidFill>
                  </a:tcPr>
                </a:tc>
                <a:extLst>
                  <a:ext uri="{0D108BD9-81ED-4DB2-BD59-A6C34878D82A}">
                    <a16:rowId xmlns:a16="http://schemas.microsoft.com/office/drawing/2014/main" val="4275821228"/>
                  </a:ext>
                </a:extLst>
              </a:tr>
            </a:tbl>
          </a:graphicData>
        </a:graphic>
      </p:graphicFrame>
      <p:pic>
        <p:nvPicPr>
          <p:cNvPr id="5" name="Picture 4">
            <a:extLst>
              <a:ext uri="{FF2B5EF4-FFF2-40B4-BE49-F238E27FC236}">
                <a16:creationId xmlns:a16="http://schemas.microsoft.com/office/drawing/2014/main" id="{AE719E7E-7265-4DE9-AD28-D5A662264130}"/>
              </a:ext>
            </a:extLst>
          </p:cNvPr>
          <p:cNvPicPr>
            <a:picLocks noChangeAspect="1"/>
          </p:cNvPicPr>
          <p:nvPr/>
        </p:nvPicPr>
        <p:blipFill>
          <a:blip r:embed="rId3"/>
          <a:stretch>
            <a:fillRect/>
          </a:stretch>
        </p:blipFill>
        <p:spPr>
          <a:xfrm>
            <a:off x="279345" y="302721"/>
            <a:ext cx="1981589" cy="1810559"/>
          </a:xfrm>
          <a:prstGeom prst="ellipse">
            <a:avLst/>
          </a:prstGeom>
          <a:ln>
            <a:noFill/>
          </a:ln>
          <a:effectLst>
            <a:softEdge rad="112500"/>
          </a:effectLst>
        </p:spPr>
      </p:pic>
      <p:sp>
        <p:nvSpPr>
          <p:cNvPr id="8" name="Rectangle 2">
            <a:extLst>
              <a:ext uri="{FF2B5EF4-FFF2-40B4-BE49-F238E27FC236}">
                <a16:creationId xmlns:a16="http://schemas.microsoft.com/office/drawing/2014/main" id="{01E15E63-4496-43AD-A206-905938074F10}"/>
              </a:ext>
            </a:extLst>
          </p:cNvPr>
          <p:cNvSpPr/>
          <p:nvPr/>
        </p:nvSpPr>
        <p:spPr>
          <a:xfrm>
            <a:off x="821624" y="4297680"/>
            <a:ext cx="1732346" cy="1582707"/>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lang="en-US" sz="1400" b="1" dirty="0">
                <a:solidFill>
                  <a:srgbClr val="FFFFFF"/>
                </a:solidFill>
                <a:effectLst>
                  <a:outerShdw blurRad="38100" dist="38100" dir="2700000" algn="tl">
                    <a:srgbClr val="000000">
                      <a:alpha val="43137"/>
                    </a:srgbClr>
                  </a:outerShdw>
                </a:effectLst>
                <a:latin typeface="+mj-lt"/>
                <a:ea typeface="+mj-ea"/>
                <a:cs typeface="+mj-cs"/>
              </a:rPr>
              <a:t>Gender related challenges</a:t>
            </a:r>
            <a:endPar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3564724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BB3DC7FC-EF77-41F4-B409-E106D658A1E7}"/>
              </a:ext>
            </a:extLst>
          </p:cNvPr>
          <p:cNvGraphicFramePr>
            <a:graphicFrameLocks noGrp="1"/>
          </p:cNvGraphicFramePr>
          <p:nvPr>
            <p:extLst>
              <p:ext uri="{D42A27DB-BD31-4B8C-83A1-F6EECF244321}">
                <p14:modId xmlns:p14="http://schemas.microsoft.com/office/powerpoint/2010/main" val="609312081"/>
              </p:ext>
            </p:extLst>
          </p:nvPr>
        </p:nvGraphicFramePr>
        <p:xfrm>
          <a:off x="1950721" y="969456"/>
          <a:ext cx="9920604" cy="5186680"/>
        </p:xfrm>
        <a:graphic>
          <a:graphicData uri="http://schemas.openxmlformats.org/drawingml/2006/table">
            <a:tbl>
              <a:tblPr firstRow="1" bandRow="1">
                <a:tableStyleId>{93296810-A885-4BE3-A3E7-6D5BEEA58F35}</a:tableStyleId>
              </a:tblPr>
              <a:tblGrid>
                <a:gridCol w="3296867">
                  <a:extLst>
                    <a:ext uri="{9D8B030D-6E8A-4147-A177-3AD203B41FA5}">
                      <a16:colId xmlns:a16="http://schemas.microsoft.com/office/drawing/2014/main" val="2888370497"/>
                    </a:ext>
                  </a:extLst>
                </a:gridCol>
                <a:gridCol w="6623737">
                  <a:extLst>
                    <a:ext uri="{9D8B030D-6E8A-4147-A177-3AD203B41FA5}">
                      <a16:colId xmlns:a16="http://schemas.microsoft.com/office/drawing/2014/main" val="1549737639"/>
                    </a:ext>
                  </a:extLst>
                </a:gridCol>
              </a:tblGrid>
              <a:tr h="370840">
                <a:tc>
                  <a:txBody>
                    <a:bodyPr/>
                    <a:lstStyle/>
                    <a:p>
                      <a:r>
                        <a:rPr lang="en-US" sz="1600" dirty="0"/>
                        <a:t>Reported challenges</a:t>
                      </a:r>
                    </a:p>
                  </a:txBody>
                  <a:tcPr/>
                </a:tc>
                <a:tc>
                  <a:txBody>
                    <a:bodyPr/>
                    <a:lstStyle/>
                    <a:p>
                      <a:r>
                        <a:rPr lang="en-US" sz="1600" dirty="0"/>
                        <a:t>Programmatic recommendation</a:t>
                      </a:r>
                    </a:p>
                  </a:txBody>
                  <a:tcPr/>
                </a:tc>
                <a:extLst>
                  <a:ext uri="{0D108BD9-81ED-4DB2-BD59-A6C34878D82A}">
                    <a16:rowId xmlns:a16="http://schemas.microsoft.com/office/drawing/2014/main" val="3817858032"/>
                  </a:ext>
                </a:extLst>
              </a:tr>
              <a:tr h="548640">
                <a:tc>
                  <a:txBody>
                    <a:bodyPr/>
                    <a:lstStyle/>
                    <a:p>
                      <a:r>
                        <a:rPr lang="en-US" sz="1600" dirty="0"/>
                        <a:t>57% of female HW reported challenges to getting vaccinated</a:t>
                      </a:r>
                    </a:p>
                    <a:p>
                      <a:endParaRPr lang="en-US" sz="1600" dirty="0"/>
                    </a:p>
                    <a:p>
                      <a:r>
                        <a:rPr lang="en-US" sz="1600" kern="1200" dirty="0">
                          <a:solidFill>
                            <a:schemeClr val="dk1"/>
                          </a:solidFill>
                          <a:effectLst/>
                          <a:latin typeface="+mn-lt"/>
                          <a:ea typeface="+mn-ea"/>
                          <a:cs typeface="+mn-cs"/>
                        </a:rPr>
                        <a:t>Lack of time due to domestic responsibility/ lack of transport money to reach vaccination site/ long distances </a:t>
                      </a:r>
                      <a:endParaRPr lang="en-US" sz="1600" dirty="0"/>
                    </a:p>
                    <a:p>
                      <a:endParaRPr lang="en-US" sz="1600" dirty="0"/>
                    </a:p>
                  </a:txBody>
                  <a:tcPr>
                    <a:solidFill>
                      <a:srgbClr val="B4C7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With consideration to local dynamics</a:t>
                      </a:r>
                      <a:r>
                        <a:rPr lang="en-US" sz="1600" b="1" dirty="0">
                          <a:solidFill>
                            <a:schemeClr val="bg1"/>
                          </a:solidFill>
                        </a:rPr>
                        <a:t>, increase the number of vaccinators, female mobilizers and sites for vaccination. Also deploy community mobilizers to areas with low immunization rates </a:t>
                      </a:r>
                      <a:r>
                        <a:rPr lang="en-US" sz="1600" dirty="0">
                          <a:solidFill>
                            <a:schemeClr val="bg1"/>
                          </a:solidFill>
                        </a:rPr>
                        <a:t>and, particularly in settings where facility-based health services are not easily accessible (e.g., </a:t>
                      </a:r>
                      <a:r>
                        <a:rPr lang="en-US" sz="1600" b="1" dirty="0">
                          <a:solidFill>
                            <a:schemeClr val="bg1"/>
                          </a:solidFill>
                        </a:rPr>
                        <a:t>rural areas</a:t>
                      </a:r>
                      <a:r>
                        <a:rPr lang="en-US" sz="1600" dirty="0">
                          <a:solidFill>
                            <a:schemeClr val="bg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Adjust service logistics that </a:t>
                      </a:r>
                      <a:r>
                        <a:rPr lang="en-US" sz="1600" b="1" dirty="0">
                          <a:solidFill>
                            <a:schemeClr val="bg1"/>
                          </a:solidFill>
                        </a:rPr>
                        <a:t>accommodate the differing needs of women and gender-diverse people</a:t>
                      </a:r>
                      <a:r>
                        <a:rPr lang="en-US" sz="1600" dirty="0">
                          <a:solidFill>
                            <a:schemeClr val="bg1"/>
                          </a:solidFill>
                        </a:rPr>
                        <a:t> (e.g., caregivers, women with young children, single parents and ensure acceptability of services for both mothers and fathers).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Consider extended and flexible vaccination hours to accommodate working hours </a:t>
                      </a:r>
                      <a:r>
                        <a:rPr lang="en-US" sz="1600" dirty="0">
                          <a:solidFill>
                            <a:schemeClr val="bg1"/>
                          </a:solidFill>
                        </a:rPr>
                        <a:t>and caregivers’ responsibilities.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Consider delivering vaccination services in places where women congregate </a:t>
                      </a:r>
                      <a:r>
                        <a:rPr lang="en-US" sz="1600" kern="1200" dirty="0">
                          <a:solidFill>
                            <a:schemeClr val="dk1"/>
                          </a:solidFill>
                          <a:effectLst/>
                          <a:latin typeface="+mn-lt"/>
                          <a:ea typeface="+mn-ea"/>
                          <a:cs typeface="+mn-cs"/>
                        </a:rPr>
                        <a:t>(e.g., markets, churches).</a:t>
                      </a:r>
                    </a:p>
                  </a:txBody>
                  <a:tcPr>
                    <a:solidFill>
                      <a:srgbClr val="B4C7E7"/>
                    </a:solidFill>
                  </a:tcPr>
                </a:tc>
                <a:extLst>
                  <a:ext uri="{0D108BD9-81ED-4DB2-BD59-A6C34878D82A}">
                    <a16:rowId xmlns:a16="http://schemas.microsoft.com/office/drawing/2014/main" val="1663712275"/>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600" kern="1200" dirty="0" err="1">
                          <a:solidFill>
                            <a:schemeClr val="dk1"/>
                          </a:solidFill>
                          <a:effectLst/>
                          <a:latin typeface="+mn-lt"/>
                          <a:ea typeface="+mn-ea"/>
                          <a:cs typeface="+mn-cs"/>
                        </a:rPr>
                        <a:t>Limited</a:t>
                      </a:r>
                      <a:r>
                        <a:rPr lang="pt-PT" sz="1600" kern="1200" dirty="0">
                          <a:solidFill>
                            <a:schemeClr val="dk1"/>
                          </a:solidFill>
                          <a:effectLst/>
                          <a:latin typeface="+mn-lt"/>
                          <a:ea typeface="+mn-ea"/>
                          <a:cs typeface="+mn-cs"/>
                        </a:rPr>
                        <a:t> </a:t>
                      </a:r>
                      <a:r>
                        <a:rPr lang="pt-PT" sz="1600" kern="1200" dirty="0" err="1">
                          <a:solidFill>
                            <a:schemeClr val="dk1"/>
                          </a:solidFill>
                          <a:effectLst/>
                          <a:latin typeface="+mn-lt"/>
                          <a:ea typeface="+mn-ea"/>
                          <a:cs typeface="+mn-cs"/>
                        </a:rPr>
                        <a:t>knowledge</a:t>
                      </a:r>
                      <a:r>
                        <a:rPr lang="pt-PT" sz="1600" kern="1200" dirty="0">
                          <a:solidFill>
                            <a:schemeClr val="dk1"/>
                          </a:solidFill>
                          <a:effectLst/>
                          <a:latin typeface="+mn-lt"/>
                          <a:ea typeface="+mn-ea"/>
                          <a:cs typeface="+mn-cs"/>
                        </a:rPr>
                        <a:t> on the </a:t>
                      </a:r>
                      <a:r>
                        <a:rPr lang="pt-PT" sz="1600" kern="1200" dirty="0" err="1">
                          <a:solidFill>
                            <a:schemeClr val="dk1"/>
                          </a:solidFill>
                          <a:effectLst/>
                          <a:latin typeface="+mn-lt"/>
                          <a:ea typeface="+mn-ea"/>
                          <a:cs typeface="+mn-cs"/>
                        </a:rPr>
                        <a:t>vaccination</a:t>
                      </a:r>
                      <a:r>
                        <a:rPr lang="pt-PT" sz="1600" kern="1200" dirty="0">
                          <a:solidFill>
                            <a:schemeClr val="dk1"/>
                          </a:solidFill>
                          <a:effectLst/>
                          <a:latin typeface="+mn-lt"/>
                          <a:ea typeface="+mn-ea"/>
                          <a:cs typeface="+mn-cs"/>
                        </a:rPr>
                        <a:t> </a:t>
                      </a:r>
                      <a:r>
                        <a:rPr lang="pt-PT" sz="1600" kern="1200" dirty="0" err="1">
                          <a:solidFill>
                            <a:schemeClr val="dk1"/>
                          </a:solidFill>
                          <a:effectLst/>
                          <a:latin typeface="+mn-lt"/>
                          <a:ea typeface="+mn-ea"/>
                          <a:cs typeface="+mn-cs"/>
                        </a:rPr>
                        <a:t>centers</a:t>
                      </a:r>
                      <a:r>
                        <a:rPr lang="pt-PT" sz="1600" kern="1200" dirty="0">
                          <a:solidFill>
                            <a:schemeClr val="dk1"/>
                          </a:solidFill>
                          <a:effectLst/>
                          <a:latin typeface="+mn-lt"/>
                          <a:ea typeface="+mn-ea"/>
                          <a:cs typeface="+mn-cs"/>
                        </a:rPr>
                        <a:t> </a:t>
                      </a:r>
                      <a:r>
                        <a:rPr lang="pt-PT" sz="1600" kern="1200" dirty="0" err="1">
                          <a:solidFill>
                            <a:schemeClr val="dk1"/>
                          </a:solidFill>
                          <a:effectLst/>
                          <a:latin typeface="+mn-lt"/>
                          <a:ea typeface="+mn-ea"/>
                          <a:cs typeface="+mn-cs"/>
                        </a:rPr>
                        <a:t>proximity</a:t>
                      </a:r>
                      <a:r>
                        <a:rPr lang="pt-PT" sz="1600" kern="1200" dirty="0">
                          <a:solidFill>
                            <a:schemeClr val="dk1"/>
                          </a:solidFill>
                          <a:effectLst/>
                          <a:latin typeface="+mn-lt"/>
                          <a:ea typeface="+mn-ea"/>
                          <a:cs typeface="+mn-cs"/>
                        </a:rPr>
                        <a:t> /</a:t>
                      </a:r>
                      <a:r>
                        <a:rPr lang="pt-PT" sz="1600" kern="1200" dirty="0" err="1">
                          <a:solidFill>
                            <a:schemeClr val="dk1"/>
                          </a:solidFill>
                          <a:effectLst/>
                          <a:latin typeface="+mn-lt"/>
                          <a:ea typeface="+mn-ea"/>
                          <a:cs typeface="+mn-cs"/>
                        </a:rPr>
                        <a:t>closeness</a:t>
                      </a:r>
                      <a:r>
                        <a:rPr lang="pt-PT" sz="1600" kern="1200" dirty="0">
                          <a:solidFill>
                            <a:schemeClr val="dk1"/>
                          </a:solidFill>
                          <a:effectLst/>
                          <a:latin typeface="+mn-lt"/>
                          <a:ea typeface="+mn-ea"/>
                          <a:cs typeface="+mn-cs"/>
                        </a:rPr>
                        <a:t> to </a:t>
                      </a:r>
                      <a:r>
                        <a:rPr lang="pt-PT" sz="1600" kern="1200" dirty="0" err="1">
                          <a:solidFill>
                            <a:schemeClr val="dk1"/>
                          </a:solidFill>
                          <a:effectLst/>
                          <a:latin typeface="+mn-lt"/>
                          <a:ea typeface="+mn-ea"/>
                          <a:cs typeface="+mn-cs"/>
                        </a:rPr>
                        <a:t>our</a:t>
                      </a:r>
                      <a:r>
                        <a:rPr lang="pt-PT" sz="1600" kern="1200" dirty="0">
                          <a:solidFill>
                            <a:schemeClr val="dk1"/>
                          </a:solidFill>
                          <a:effectLst/>
                          <a:latin typeface="+mn-lt"/>
                          <a:ea typeface="+mn-ea"/>
                          <a:cs typeface="+mn-cs"/>
                        </a:rPr>
                        <a:t> </a:t>
                      </a:r>
                      <a:r>
                        <a:rPr lang="pt-PT" sz="1600" kern="1200" dirty="0" err="1">
                          <a:solidFill>
                            <a:schemeClr val="dk1"/>
                          </a:solidFill>
                          <a:effectLst/>
                          <a:latin typeface="+mn-lt"/>
                          <a:ea typeface="+mn-ea"/>
                          <a:cs typeface="+mn-cs"/>
                        </a:rPr>
                        <a:t>areas</a:t>
                      </a:r>
                      <a:r>
                        <a:rPr lang="pt-PT" sz="1600" kern="1200" dirty="0">
                          <a:solidFill>
                            <a:schemeClr val="dk1"/>
                          </a:solidFill>
                          <a:effectLst/>
                          <a:latin typeface="+mn-lt"/>
                          <a:ea typeface="+mn-ea"/>
                          <a:cs typeface="+mn-cs"/>
                        </a:rPr>
                        <a:t> </a:t>
                      </a:r>
                      <a:endParaRPr lang="en-US" sz="1600" kern="1200" dirty="0">
                        <a:solidFill>
                          <a:schemeClr val="dk1"/>
                        </a:solidFill>
                        <a:effectLst/>
                        <a:latin typeface="+mn-lt"/>
                        <a:ea typeface="+mn-ea"/>
                        <a:cs typeface="+mn-cs"/>
                      </a:endParaRPr>
                    </a:p>
                  </a:txBody>
                  <a:tcPr>
                    <a:solidFill>
                      <a:srgbClr val="B4C7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Provide clear information through trusted channels on </a:t>
                      </a:r>
                      <a:r>
                        <a:rPr lang="en-US" sz="1600" b="1" dirty="0"/>
                        <a:t>how, where, when </a:t>
                      </a:r>
                      <a:r>
                        <a:rPr lang="en-US" sz="1600" b="0" dirty="0"/>
                        <a:t>people will be vaccinated, on </a:t>
                      </a:r>
                      <a:r>
                        <a:rPr lang="en-US" sz="1600" b="1" i="0" dirty="0"/>
                        <a:t>vaccine eligibility </a:t>
                      </a:r>
                      <a:r>
                        <a:rPr lang="en-US" sz="1600" b="0" dirty="0"/>
                        <a:t>and </a:t>
                      </a:r>
                      <a:r>
                        <a:rPr lang="en-US" sz="1600" b="1" dirty="0"/>
                        <a:t>priority population targets.</a:t>
                      </a:r>
                    </a:p>
                  </a:txBody>
                  <a:tcPr>
                    <a:solidFill>
                      <a:srgbClr val="B4C7E7"/>
                    </a:solidFill>
                  </a:tcPr>
                </a:tc>
                <a:extLst>
                  <a:ext uri="{0D108BD9-81ED-4DB2-BD59-A6C34878D82A}">
                    <a16:rowId xmlns:a16="http://schemas.microsoft.com/office/drawing/2014/main" val="953106267"/>
                  </a:ext>
                </a:extLst>
              </a:tr>
            </a:tbl>
          </a:graphicData>
        </a:graphic>
      </p:graphicFrame>
      <p:pic>
        <p:nvPicPr>
          <p:cNvPr id="5" name="Picture 4">
            <a:extLst>
              <a:ext uri="{FF2B5EF4-FFF2-40B4-BE49-F238E27FC236}">
                <a16:creationId xmlns:a16="http://schemas.microsoft.com/office/drawing/2014/main" id="{013D4229-6162-49C3-BFA1-320040A60AE9}"/>
              </a:ext>
            </a:extLst>
          </p:cNvPr>
          <p:cNvPicPr>
            <a:picLocks noChangeAspect="1"/>
          </p:cNvPicPr>
          <p:nvPr/>
        </p:nvPicPr>
        <p:blipFill>
          <a:blip r:embed="rId3"/>
          <a:stretch>
            <a:fillRect/>
          </a:stretch>
        </p:blipFill>
        <p:spPr>
          <a:xfrm>
            <a:off x="279345" y="302721"/>
            <a:ext cx="1559039" cy="1424479"/>
          </a:xfrm>
          <a:prstGeom prst="ellipse">
            <a:avLst/>
          </a:prstGeom>
          <a:ln>
            <a:noFill/>
          </a:ln>
          <a:effectLst>
            <a:softEdge rad="112500"/>
          </a:effectLst>
        </p:spPr>
      </p:pic>
      <p:sp>
        <p:nvSpPr>
          <p:cNvPr id="8" name="Rectangle 2">
            <a:extLst>
              <a:ext uri="{FF2B5EF4-FFF2-40B4-BE49-F238E27FC236}">
                <a16:creationId xmlns:a16="http://schemas.microsoft.com/office/drawing/2014/main" id="{D342BB33-40BD-43E2-A70F-D81687E4A8EA}"/>
              </a:ext>
            </a:extLst>
          </p:cNvPr>
          <p:cNvSpPr/>
          <p:nvPr/>
        </p:nvSpPr>
        <p:spPr>
          <a:xfrm>
            <a:off x="320675" y="4053840"/>
            <a:ext cx="1732346" cy="1582707"/>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lang="en-US" sz="1400" b="1" dirty="0">
                <a:solidFill>
                  <a:srgbClr val="FFFFFF"/>
                </a:solidFill>
                <a:effectLst>
                  <a:outerShdw blurRad="38100" dist="38100" dir="2700000" algn="tl">
                    <a:srgbClr val="000000">
                      <a:alpha val="43137"/>
                    </a:srgbClr>
                  </a:outerShdw>
                </a:effectLst>
                <a:latin typeface="+mj-lt"/>
                <a:ea typeface="+mj-ea"/>
                <a:cs typeface="+mj-cs"/>
              </a:rPr>
              <a:t>Gender related challenges</a:t>
            </a:r>
            <a:endPar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306624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F309B0F0-B115-49C2-A2A9-02584F24566D}"/>
              </a:ext>
            </a:extLst>
          </p:cNvPr>
          <p:cNvGraphicFramePr>
            <a:graphicFrameLocks noGrp="1"/>
          </p:cNvGraphicFramePr>
          <p:nvPr>
            <p:extLst>
              <p:ext uri="{D42A27DB-BD31-4B8C-83A1-F6EECF244321}">
                <p14:modId xmlns:p14="http://schemas.microsoft.com/office/powerpoint/2010/main" val="736379778"/>
              </p:ext>
            </p:extLst>
          </p:nvPr>
        </p:nvGraphicFramePr>
        <p:xfrm>
          <a:off x="3689700" y="1384499"/>
          <a:ext cx="8267700" cy="4089001"/>
        </p:xfrm>
        <a:graphic>
          <a:graphicData uri="http://schemas.openxmlformats.org/drawingml/2006/table">
            <a:tbl>
              <a:tblPr firstRow="1" bandRow="1">
                <a:tableStyleId>{C4B1156A-380E-4F78-BDF5-A606A8083BF9}</a:tableStyleId>
              </a:tblPr>
              <a:tblGrid>
                <a:gridCol w="1320800">
                  <a:extLst>
                    <a:ext uri="{9D8B030D-6E8A-4147-A177-3AD203B41FA5}">
                      <a16:colId xmlns:a16="http://schemas.microsoft.com/office/drawing/2014/main" val="3025914892"/>
                    </a:ext>
                  </a:extLst>
                </a:gridCol>
                <a:gridCol w="1945134">
                  <a:extLst>
                    <a:ext uri="{9D8B030D-6E8A-4147-A177-3AD203B41FA5}">
                      <a16:colId xmlns:a16="http://schemas.microsoft.com/office/drawing/2014/main" val="321678833"/>
                    </a:ext>
                  </a:extLst>
                </a:gridCol>
                <a:gridCol w="5001766">
                  <a:extLst>
                    <a:ext uri="{9D8B030D-6E8A-4147-A177-3AD203B41FA5}">
                      <a16:colId xmlns:a16="http://schemas.microsoft.com/office/drawing/2014/main" val="2002835641"/>
                    </a:ext>
                  </a:extLst>
                </a:gridCol>
              </a:tblGrid>
              <a:tr h="1600155">
                <a:tc>
                  <a:txBody>
                    <a:bodyPr/>
                    <a:lstStyle/>
                    <a:p>
                      <a:r>
                        <a:rPr lang="pt-PT" b="1" dirty="0" err="1"/>
                        <a:t>South</a:t>
                      </a:r>
                      <a:r>
                        <a:rPr lang="pt-PT" b="1" dirty="0"/>
                        <a:t> </a:t>
                      </a:r>
                      <a:r>
                        <a:rPr lang="pt-PT" b="1" dirty="0" err="1"/>
                        <a:t>Sudan</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rPr>
                        <a:t>Hesitancy among women (general population) and women (HW)</a:t>
                      </a:r>
                      <a:endParaRPr lang="en-US" sz="1800" b="0" dirty="0"/>
                    </a:p>
                  </a:txBody>
                  <a:tcPr/>
                </a:tc>
                <a:tc>
                  <a:txBody>
                    <a:bodyPr/>
                    <a:lstStyle/>
                    <a:p>
                      <a:r>
                        <a:rPr lang="en-US" b="0" dirty="0"/>
                        <a:t>Qualitative research (FGD, interviews) undertaken to understand 'whys' with RO support on analysis and recommendations. </a:t>
                      </a:r>
                    </a:p>
                    <a:p>
                      <a:r>
                        <a:rPr lang="en-US" b="0" dirty="0"/>
                        <a:t>Advocacy efforts to Government to implement recommendations.</a:t>
                      </a:r>
                    </a:p>
                  </a:txBody>
                  <a:tcPr/>
                </a:tc>
                <a:extLst>
                  <a:ext uri="{0D108BD9-81ED-4DB2-BD59-A6C34878D82A}">
                    <a16:rowId xmlns:a16="http://schemas.microsoft.com/office/drawing/2014/main" val="718337016"/>
                  </a:ext>
                </a:extLst>
              </a:tr>
              <a:tr h="1300126">
                <a:tc>
                  <a:txBody>
                    <a:bodyPr/>
                    <a:lstStyle/>
                    <a:p>
                      <a:r>
                        <a:rPr lang="pt-PT" b="1" dirty="0" err="1"/>
                        <a:t>Somalia</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b="0" dirty="0" err="1"/>
                        <a:t>Hesitancy</a:t>
                      </a:r>
                      <a:r>
                        <a:rPr lang="pt-PT" b="0" dirty="0"/>
                        <a:t> </a:t>
                      </a:r>
                      <a:r>
                        <a:rPr lang="pt-PT" b="0" dirty="0" err="1"/>
                        <a:t>among</a:t>
                      </a:r>
                      <a:r>
                        <a:rPr lang="pt-PT" b="0" dirty="0"/>
                        <a:t> </a:t>
                      </a:r>
                      <a:r>
                        <a:rPr lang="pt-PT" b="0" dirty="0" err="1"/>
                        <a:t>women</a:t>
                      </a:r>
                      <a:endParaRPr lang="en-US" b="0" dirty="0"/>
                    </a:p>
                    <a:p>
                      <a:endParaRPr lang="en-US" b="0" dirty="0"/>
                    </a:p>
                  </a:txBody>
                  <a:tcPr/>
                </a:tc>
                <a:tc>
                  <a:txBody>
                    <a:bodyPr/>
                    <a:lstStyle/>
                    <a:p>
                      <a:r>
                        <a:rPr lang="en-US" b="0" dirty="0"/>
                        <a:t>Specific interventions to better understand and address vaccine hesitancy among women (general population and female HWs) are ongoing (Qualitative research – FGD, interviews)</a:t>
                      </a:r>
                    </a:p>
                  </a:txBody>
                  <a:tcPr/>
                </a:tc>
                <a:extLst>
                  <a:ext uri="{0D108BD9-81ED-4DB2-BD59-A6C34878D82A}">
                    <a16:rowId xmlns:a16="http://schemas.microsoft.com/office/drawing/2014/main" val="2073290172"/>
                  </a:ext>
                </a:extLst>
              </a:tr>
              <a:tr h="1000097">
                <a:tc>
                  <a:txBody>
                    <a:bodyPr/>
                    <a:lstStyle/>
                    <a:p>
                      <a:r>
                        <a:rPr lang="pt-PT" b="1" dirty="0" err="1"/>
                        <a:t>Kenya</a:t>
                      </a:r>
                      <a:endParaRPr lang="en-US" b="1" dirty="0"/>
                    </a:p>
                  </a:txBody>
                  <a:tcPr/>
                </a:tc>
                <a:tc>
                  <a:txBody>
                    <a:bodyPr/>
                    <a:lstStyle/>
                    <a:p>
                      <a:r>
                        <a:rPr lang="en-US" sz="1800" b="0" kern="1200" dirty="0">
                          <a:solidFill>
                            <a:schemeClr val="dk1"/>
                          </a:solidFill>
                          <a:effectLst/>
                        </a:rPr>
                        <a:t>Gender disparity in COVID-19 vaccine uptake in some counties</a:t>
                      </a:r>
                      <a:endParaRPr lang="en-US" b="0" dirty="0"/>
                    </a:p>
                  </a:txBody>
                  <a:tcPr/>
                </a:tc>
                <a:tc>
                  <a:txBody>
                    <a:bodyPr/>
                    <a:lstStyle/>
                    <a:p>
                      <a:r>
                        <a:rPr lang="pt-PT" b="0" dirty="0" err="1"/>
                        <a:t>Gender</a:t>
                      </a:r>
                      <a:r>
                        <a:rPr lang="pt-PT" b="0" dirty="0"/>
                        <a:t> </a:t>
                      </a:r>
                      <a:r>
                        <a:rPr lang="pt-PT" b="0" dirty="0" err="1"/>
                        <a:t>analysis</a:t>
                      </a:r>
                      <a:r>
                        <a:rPr lang="pt-PT" b="0" dirty="0"/>
                        <a:t> </a:t>
                      </a:r>
                      <a:r>
                        <a:rPr lang="pt-PT" b="0" dirty="0" err="1"/>
                        <a:t>ongoing</a:t>
                      </a:r>
                      <a:r>
                        <a:rPr lang="pt-PT" b="0" dirty="0"/>
                        <a:t> to </a:t>
                      </a:r>
                      <a:r>
                        <a:rPr lang="pt-PT" b="0" dirty="0" err="1"/>
                        <a:t>understand</a:t>
                      </a:r>
                      <a:r>
                        <a:rPr lang="pt-PT" b="0" dirty="0"/>
                        <a:t> ‘</a:t>
                      </a:r>
                      <a:r>
                        <a:rPr lang="pt-PT" b="0" dirty="0" err="1"/>
                        <a:t>whys</a:t>
                      </a:r>
                      <a:r>
                        <a:rPr lang="pt-PT" b="0" dirty="0"/>
                        <a:t>’ </a:t>
                      </a:r>
                      <a:endParaRPr lang="en-US" b="0" dirty="0"/>
                    </a:p>
                  </a:txBody>
                  <a:tcPr/>
                </a:tc>
                <a:extLst>
                  <a:ext uri="{0D108BD9-81ED-4DB2-BD59-A6C34878D82A}">
                    <a16:rowId xmlns:a16="http://schemas.microsoft.com/office/drawing/2014/main" val="1469333055"/>
                  </a:ext>
                </a:extLst>
              </a:tr>
            </a:tbl>
          </a:graphicData>
        </a:graphic>
      </p:graphicFrame>
      <p:sp>
        <p:nvSpPr>
          <p:cNvPr id="5" name="Rectangle 2">
            <a:extLst>
              <a:ext uri="{FF2B5EF4-FFF2-40B4-BE49-F238E27FC236}">
                <a16:creationId xmlns:a16="http://schemas.microsoft.com/office/drawing/2014/main" id="{8362D5F8-D35A-461D-9A5C-474BF20D7859}"/>
              </a:ext>
            </a:extLst>
          </p:cNvPr>
          <p:cNvSpPr/>
          <p:nvPr/>
        </p:nvSpPr>
        <p:spPr>
          <a:xfrm>
            <a:off x="1237300" y="4673600"/>
            <a:ext cx="1911599" cy="1881679"/>
          </a:xfrm>
          <a:prstGeom prst="ellipse">
            <a:avLst/>
          </a:prstGeom>
          <a:solidFill>
            <a:srgbClr val="262626"/>
          </a:solidFill>
          <a:ln w="174625" cmpd="thinThick">
            <a:solidFill>
              <a:srgbClr val="262626"/>
            </a:solidFill>
          </a:ln>
        </p:spPr>
        <p:txBody>
          <a:bodyPr vert="horz" lIns="91440" tIns="45720" rIns="91440" bIns="45720" rtlCol="0" anchor="ctr">
            <a:normAutofit fontScale="70000" lnSpcReduction="20000"/>
          </a:bodyPr>
          <a:lstStyle/>
          <a:p>
            <a:pPr marL="0" marR="0" lvl="0" indent="0" algn="ctr" fontAlgn="auto">
              <a:lnSpc>
                <a:spcPct val="90000"/>
              </a:lnSpc>
              <a:spcBef>
                <a:spcPct val="0"/>
              </a:spcBef>
              <a:spcAft>
                <a:spcPts val="600"/>
              </a:spcAft>
              <a:buClrTx/>
              <a:buSzTx/>
              <a:tabLst/>
              <a:defRPr/>
            </a:pPr>
            <a:r>
              <a:rPr lang="en-US" sz="2600" b="1" dirty="0">
                <a:solidFill>
                  <a:srgbClr val="FFFFFF"/>
                </a:solidFill>
                <a:effectLst>
                  <a:outerShdw blurRad="38100" dist="38100" dir="2700000" algn="tl">
                    <a:srgbClr val="000000">
                      <a:alpha val="43137"/>
                    </a:srgbClr>
                  </a:outerShdw>
                </a:effectLst>
                <a:latin typeface="+mj-lt"/>
                <a:ea typeface="+mj-ea"/>
                <a:cs typeface="+mj-cs"/>
              </a:rPr>
              <a:t>Gender related </a:t>
            </a:r>
            <a:r>
              <a:rPr kumimoji="0" lang="en-US" sz="2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j-lt"/>
                <a:ea typeface="+mj-ea"/>
                <a:cs typeface="+mj-cs"/>
              </a:rPr>
              <a:t>challenges on COVID-19 vaccination</a:t>
            </a:r>
          </a:p>
        </p:txBody>
      </p:sp>
      <p:pic>
        <p:nvPicPr>
          <p:cNvPr id="3" name="Picture 2">
            <a:extLst>
              <a:ext uri="{FF2B5EF4-FFF2-40B4-BE49-F238E27FC236}">
                <a16:creationId xmlns:a16="http://schemas.microsoft.com/office/drawing/2014/main" id="{5CA1E01A-EB41-4A7F-BC38-C0AAF518A537}"/>
              </a:ext>
            </a:extLst>
          </p:cNvPr>
          <p:cNvPicPr>
            <a:picLocks noChangeAspect="1"/>
          </p:cNvPicPr>
          <p:nvPr/>
        </p:nvPicPr>
        <p:blipFill rotWithShape="1">
          <a:blip r:embed="rId3"/>
          <a:srcRect l="11172" t="-62" r="5638" b="1344"/>
          <a:stretch/>
        </p:blipFill>
        <p:spPr>
          <a:xfrm>
            <a:off x="234600" y="302721"/>
            <a:ext cx="3175000" cy="2783379"/>
          </a:xfrm>
          <a:prstGeom prst="ellipse">
            <a:avLst/>
          </a:prstGeom>
          <a:ln>
            <a:noFill/>
          </a:ln>
          <a:effectLst>
            <a:softEdge rad="112500"/>
          </a:effectLst>
        </p:spPr>
      </p:pic>
      <p:sp>
        <p:nvSpPr>
          <p:cNvPr id="9" name="TextBox 8">
            <a:extLst>
              <a:ext uri="{FF2B5EF4-FFF2-40B4-BE49-F238E27FC236}">
                <a16:creationId xmlns:a16="http://schemas.microsoft.com/office/drawing/2014/main" id="{F4FE125F-DE8C-4624-B1A7-81EE7B1DA9D8}"/>
              </a:ext>
            </a:extLst>
          </p:cNvPr>
          <p:cNvSpPr txBox="1"/>
          <p:nvPr/>
        </p:nvSpPr>
        <p:spPr>
          <a:xfrm>
            <a:off x="3924300" y="287942"/>
            <a:ext cx="8267700" cy="461665"/>
          </a:xfrm>
          <a:prstGeom prst="rect">
            <a:avLst/>
          </a:prstGeom>
          <a:noFill/>
        </p:spPr>
        <p:txBody>
          <a:bodyPr wrap="square">
            <a:spAutoFit/>
          </a:bodyPr>
          <a:lstStyle/>
          <a:p>
            <a:r>
              <a:rPr lang="pt-PT" sz="2400" b="1" dirty="0" err="1"/>
              <a:t>Actions</a:t>
            </a:r>
            <a:r>
              <a:rPr lang="pt-PT" sz="2400" b="1" dirty="0"/>
              <a:t> </a:t>
            </a:r>
            <a:r>
              <a:rPr lang="pt-PT" sz="2400" b="1" dirty="0" err="1"/>
              <a:t>taken</a:t>
            </a:r>
            <a:r>
              <a:rPr lang="pt-PT" sz="2400" b="1" dirty="0"/>
              <a:t> by </a:t>
            </a:r>
            <a:r>
              <a:rPr lang="pt-PT" sz="2400" b="1" dirty="0" err="1"/>
              <a:t>COs</a:t>
            </a:r>
            <a:r>
              <a:rPr lang="pt-PT" sz="2400" b="1" dirty="0"/>
              <a:t> to </a:t>
            </a:r>
            <a:r>
              <a:rPr lang="pt-PT" sz="2400" b="1" dirty="0" err="1"/>
              <a:t>address</a:t>
            </a:r>
            <a:r>
              <a:rPr lang="pt-PT" sz="2400" b="1" dirty="0"/>
              <a:t> </a:t>
            </a:r>
            <a:r>
              <a:rPr lang="pt-PT" sz="2400" b="1" dirty="0" err="1"/>
              <a:t>gender</a:t>
            </a:r>
            <a:r>
              <a:rPr lang="pt-PT" sz="2400" b="1" dirty="0"/>
              <a:t> </a:t>
            </a:r>
            <a:r>
              <a:rPr lang="pt-PT" sz="2400" b="1" dirty="0" err="1"/>
              <a:t>related</a:t>
            </a:r>
            <a:r>
              <a:rPr lang="pt-PT" sz="2400" b="1" dirty="0"/>
              <a:t> </a:t>
            </a:r>
            <a:r>
              <a:rPr lang="pt-PT" sz="2400" b="1" dirty="0" err="1"/>
              <a:t>challenges</a:t>
            </a:r>
            <a:endParaRPr lang="en-US" sz="2400" b="1" dirty="0"/>
          </a:p>
        </p:txBody>
      </p:sp>
    </p:spTree>
    <p:extLst>
      <p:ext uri="{BB962C8B-B14F-4D97-AF65-F5344CB8AC3E}">
        <p14:creationId xmlns:p14="http://schemas.microsoft.com/office/powerpoint/2010/main" val="4029972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362D5F8-D35A-461D-9A5C-474BF20D7859}"/>
              </a:ext>
            </a:extLst>
          </p:cNvPr>
          <p:cNvSpPr/>
          <p:nvPr/>
        </p:nvSpPr>
        <p:spPr>
          <a:xfrm>
            <a:off x="939400" y="4328291"/>
            <a:ext cx="1911599" cy="1881679"/>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lang="en-US" sz="2600" b="1" dirty="0">
                <a:solidFill>
                  <a:srgbClr val="FFFFFF"/>
                </a:solidFill>
                <a:effectLst>
                  <a:outerShdw blurRad="38100" dist="38100" dir="2700000" algn="tl">
                    <a:srgbClr val="000000">
                      <a:alpha val="43137"/>
                    </a:srgbClr>
                  </a:outerShdw>
                </a:effectLst>
                <a:latin typeface="+mj-lt"/>
                <a:ea typeface="+mj-ea"/>
                <a:cs typeface="+mj-cs"/>
              </a:rPr>
              <a:t>Covid-19 vaccines</a:t>
            </a:r>
          </a:p>
        </p:txBody>
      </p:sp>
      <p:pic>
        <p:nvPicPr>
          <p:cNvPr id="4" name="Graphic 3" descr="Exponential Graph outline">
            <a:extLst>
              <a:ext uri="{FF2B5EF4-FFF2-40B4-BE49-F238E27FC236}">
                <a16:creationId xmlns:a16="http://schemas.microsoft.com/office/drawing/2014/main" id="{DCB150DF-84E6-4A02-B011-F0F71B6345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2410" y="1093292"/>
            <a:ext cx="5171440" cy="3718560"/>
          </a:xfrm>
          <a:prstGeom prst="rect">
            <a:avLst/>
          </a:prstGeom>
        </p:spPr>
      </p:pic>
      <p:pic>
        <p:nvPicPr>
          <p:cNvPr id="7" name="Graphic 6" descr="Needle outline">
            <a:extLst>
              <a:ext uri="{FF2B5EF4-FFF2-40B4-BE49-F238E27FC236}">
                <a16:creationId xmlns:a16="http://schemas.microsoft.com/office/drawing/2014/main" id="{0C9D5677-A0ED-410B-AACA-39F925BCAD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61120" y="2736792"/>
            <a:ext cx="439560" cy="439560"/>
          </a:xfrm>
          <a:prstGeom prst="rect">
            <a:avLst/>
          </a:prstGeom>
        </p:spPr>
      </p:pic>
      <p:pic>
        <p:nvPicPr>
          <p:cNvPr id="11" name="Graphic 10" descr="Woman outline">
            <a:extLst>
              <a:ext uri="{FF2B5EF4-FFF2-40B4-BE49-F238E27FC236}">
                <a16:creationId xmlns:a16="http://schemas.microsoft.com/office/drawing/2014/main" id="{DA9F5963-C3FF-4479-801A-D712203A23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06940" y="2722880"/>
            <a:ext cx="1271480" cy="1271480"/>
          </a:xfrm>
          <a:prstGeom prst="rect">
            <a:avLst/>
          </a:prstGeom>
        </p:spPr>
      </p:pic>
      <p:pic>
        <p:nvPicPr>
          <p:cNvPr id="12" name="Picture 11">
            <a:extLst>
              <a:ext uri="{FF2B5EF4-FFF2-40B4-BE49-F238E27FC236}">
                <a16:creationId xmlns:a16="http://schemas.microsoft.com/office/drawing/2014/main" id="{0D22FDA1-54A4-476D-A061-D615951A5CAD}"/>
              </a:ext>
            </a:extLst>
          </p:cNvPr>
          <p:cNvPicPr>
            <a:picLocks noChangeAspect="1"/>
          </p:cNvPicPr>
          <p:nvPr/>
        </p:nvPicPr>
        <p:blipFill>
          <a:blip r:embed="rId9"/>
          <a:stretch>
            <a:fillRect/>
          </a:stretch>
        </p:blipFill>
        <p:spPr>
          <a:xfrm>
            <a:off x="472385" y="394161"/>
            <a:ext cx="2548696" cy="2328719"/>
          </a:xfrm>
          <a:prstGeom prst="ellipse">
            <a:avLst/>
          </a:prstGeom>
          <a:ln>
            <a:noFill/>
          </a:ln>
          <a:effectLst>
            <a:softEdge rad="112500"/>
          </a:effectLst>
        </p:spPr>
      </p:pic>
      <p:sp>
        <p:nvSpPr>
          <p:cNvPr id="13" name="TextBox 12">
            <a:extLst>
              <a:ext uri="{FF2B5EF4-FFF2-40B4-BE49-F238E27FC236}">
                <a16:creationId xmlns:a16="http://schemas.microsoft.com/office/drawing/2014/main" id="{EF2A5DB4-EDE7-42FF-B7A7-37E87A5BE2CE}"/>
              </a:ext>
            </a:extLst>
          </p:cNvPr>
          <p:cNvSpPr txBox="1"/>
          <p:nvPr/>
        </p:nvSpPr>
        <p:spPr>
          <a:xfrm>
            <a:off x="5589079" y="3911600"/>
            <a:ext cx="1271480" cy="369332"/>
          </a:xfrm>
          <a:prstGeom prst="rect">
            <a:avLst/>
          </a:prstGeom>
          <a:noFill/>
        </p:spPr>
        <p:txBody>
          <a:bodyPr wrap="square" rtlCol="0">
            <a:spAutoFit/>
          </a:bodyPr>
          <a:lstStyle/>
          <a:p>
            <a:r>
              <a:rPr lang="pt-PT" dirty="0"/>
              <a:t>26% </a:t>
            </a:r>
            <a:r>
              <a:rPr lang="pt-PT" sz="1400" dirty="0"/>
              <a:t>Sep.21</a:t>
            </a:r>
            <a:endParaRPr lang="en-US" dirty="0"/>
          </a:p>
        </p:txBody>
      </p:sp>
      <p:sp>
        <p:nvSpPr>
          <p:cNvPr id="14" name="TextBox 13">
            <a:extLst>
              <a:ext uri="{FF2B5EF4-FFF2-40B4-BE49-F238E27FC236}">
                <a16:creationId xmlns:a16="http://schemas.microsoft.com/office/drawing/2014/main" id="{2CDC633B-83FC-4EE4-907E-421178342169}"/>
              </a:ext>
            </a:extLst>
          </p:cNvPr>
          <p:cNvSpPr txBox="1"/>
          <p:nvPr/>
        </p:nvSpPr>
        <p:spPr>
          <a:xfrm>
            <a:off x="8403400" y="1721904"/>
            <a:ext cx="1097280" cy="584775"/>
          </a:xfrm>
          <a:prstGeom prst="rect">
            <a:avLst/>
          </a:prstGeom>
          <a:noFill/>
        </p:spPr>
        <p:txBody>
          <a:bodyPr wrap="square" rtlCol="0">
            <a:spAutoFit/>
          </a:bodyPr>
          <a:lstStyle/>
          <a:p>
            <a:r>
              <a:rPr lang="pt-PT" dirty="0"/>
              <a:t>43% </a:t>
            </a:r>
            <a:r>
              <a:rPr lang="pt-PT" sz="1400" dirty="0"/>
              <a:t>Nov.21</a:t>
            </a:r>
            <a:endParaRPr lang="en-US" dirty="0"/>
          </a:p>
        </p:txBody>
      </p:sp>
      <p:sp>
        <p:nvSpPr>
          <p:cNvPr id="16" name="TextBox 15">
            <a:extLst>
              <a:ext uri="{FF2B5EF4-FFF2-40B4-BE49-F238E27FC236}">
                <a16:creationId xmlns:a16="http://schemas.microsoft.com/office/drawing/2014/main" id="{9B2EAA6A-5EC9-4006-A2A0-C159D979DABF}"/>
              </a:ext>
            </a:extLst>
          </p:cNvPr>
          <p:cNvSpPr txBox="1"/>
          <p:nvPr/>
        </p:nvSpPr>
        <p:spPr>
          <a:xfrm>
            <a:off x="3021081" y="486595"/>
            <a:ext cx="7638000" cy="424732"/>
          </a:xfrm>
          <a:prstGeom prst="rect">
            <a:avLst/>
          </a:prstGeom>
          <a:noFill/>
        </p:spPr>
        <p:txBody>
          <a:bodyPr wrap="square">
            <a:spAutoFit/>
          </a:bodyPr>
          <a:lstStyle/>
          <a:p>
            <a:pPr marL="0" marR="0" lvl="0" indent="0" algn="ctr" fontAlgn="auto">
              <a:lnSpc>
                <a:spcPct val="90000"/>
              </a:lnSpc>
              <a:spcBef>
                <a:spcPct val="0"/>
              </a:spcBef>
              <a:spcAft>
                <a:spcPts val="600"/>
              </a:spcAft>
              <a:buClrTx/>
              <a:buSzTx/>
              <a:tabLst/>
              <a:defRPr/>
            </a:pPr>
            <a:r>
              <a:rPr lang="en-US" sz="2400" b="1" dirty="0">
                <a:effectLst>
                  <a:outerShdw blurRad="38100" dist="38100" dir="2700000" algn="tl">
                    <a:srgbClr val="000000">
                      <a:alpha val="43137"/>
                    </a:srgbClr>
                  </a:outerShdw>
                </a:effectLst>
                <a:latin typeface="+mj-lt"/>
                <a:ea typeface="+mj-ea"/>
                <a:cs typeface="+mj-cs"/>
              </a:rPr>
              <a:t>Women’s uptake  in South Sudan  </a:t>
            </a:r>
            <a:endParaRPr kumimoji="0" lang="en-US" sz="2400" b="1" i="0" u="none" strike="noStrike" kern="1200" cap="none" spc="0" normalizeH="0" baseline="0" noProof="0" dirty="0">
              <a:ln>
                <a:noFill/>
              </a:ln>
              <a:effectLst>
                <a:outerShdw blurRad="38100" dist="38100" dir="2700000" algn="tl">
                  <a:srgbClr val="000000">
                    <a:alpha val="43137"/>
                  </a:srgbClr>
                </a:outerShdw>
              </a:effectLst>
              <a:uLnTx/>
              <a:uFillTx/>
              <a:latin typeface="+mj-lt"/>
              <a:ea typeface="+mj-ea"/>
              <a:cs typeface="+mj-cs"/>
            </a:endParaRPr>
          </a:p>
        </p:txBody>
      </p:sp>
      <p:sp>
        <p:nvSpPr>
          <p:cNvPr id="18" name="TextBox 17">
            <a:extLst>
              <a:ext uri="{FF2B5EF4-FFF2-40B4-BE49-F238E27FC236}">
                <a16:creationId xmlns:a16="http://schemas.microsoft.com/office/drawing/2014/main" id="{7E2B9AAD-8A19-4A75-9D8F-779B228F868D}"/>
              </a:ext>
            </a:extLst>
          </p:cNvPr>
          <p:cNvSpPr txBox="1"/>
          <p:nvPr/>
        </p:nvSpPr>
        <p:spPr>
          <a:xfrm>
            <a:off x="4465720" y="5388938"/>
            <a:ext cx="7482440" cy="923330"/>
          </a:xfrm>
          <a:prstGeom prst="rect">
            <a:avLst/>
          </a:prstGeom>
          <a:noFill/>
        </p:spPr>
        <p:txBody>
          <a:bodyPr wrap="square">
            <a:spAutoFit/>
          </a:bodyPr>
          <a:lstStyle/>
          <a:p>
            <a:pPr algn="l"/>
            <a:r>
              <a:rPr lang="pt-PT" sz="1800" b="1" i="0" dirty="0">
                <a:solidFill>
                  <a:srgbClr val="201F1E"/>
                </a:solidFill>
                <a:effectLst>
                  <a:outerShdw blurRad="38100" dist="38100" dir="2700000" algn="tl">
                    <a:srgbClr val="000000">
                      <a:alpha val="43137"/>
                    </a:srgbClr>
                  </a:outerShdw>
                </a:effectLst>
                <a:latin typeface="Calibri" panose="020F0502020204030204" pitchFamily="34" charset="0"/>
              </a:rPr>
              <a:t>Covid-19 </a:t>
            </a:r>
            <a:r>
              <a:rPr lang="pt-PT" sz="1800" b="1" i="0" dirty="0" err="1">
                <a:solidFill>
                  <a:srgbClr val="201F1E"/>
                </a:solidFill>
                <a:effectLst>
                  <a:outerShdw blurRad="38100" dist="38100" dir="2700000" algn="tl">
                    <a:srgbClr val="000000">
                      <a:alpha val="43137"/>
                    </a:srgbClr>
                  </a:outerShdw>
                </a:effectLst>
                <a:latin typeface="Calibri" panose="020F0502020204030204" pitchFamily="34" charset="0"/>
              </a:rPr>
              <a:t>uptake</a:t>
            </a:r>
            <a:r>
              <a:rPr lang="pt-PT" sz="1800" b="1" i="0" dirty="0">
                <a:solidFill>
                  <a:srgbClr val="201F1E"/>
                </a:solidFill>
                <a:effectLst>
                  <a:outerShdw blurRad="38100" dist="38100" dir="2700000" algn="tl">
                    <a:srgbClr val="000000">
                      <a:alpha val="43137"/>
                    </a:srgbClr>
                  </a:outerShdw>
                </a:effectLst>
                <a:latin typeface="Calibri" panose="020F0502020204030204" pitchFamily="34" charset="0"/>
              </a:rPr>
              <a:t> </a:t>
            </a:r>
            <a:r>
              <a:rPr lang="pt-PT" sz="1800" b="1" i="0" dirty="0" err="1">
                <a:solidFill>
                  <a:srgbClr val="201F1E"/>
                </a:solidFill>
                <a:effectLst>
                  <a:outerShdw blurRad="38100" dist="38100" dir="2700000" algn="tl">
                    <a:srgbClr val="000000">
                      <a:alpha val="43137"/>
                    </a:srgbClr>
                  </a:outerShdw>
                </a:effectLst>
                <a:latin typeface="Calibri" panose="020F0502020204030204" pitchFamily="34" charset="0"/>
              </a:rPr>
              <a:t>increased</a:t>
            </a:r>
            <a:r>
              <a:rPr lang="pt-PT" sz="1800" b="1" i="0" dirty="0">
                <a:solidFill>
                  <a:srgbClr val="201F1E"/>
                </a:solidFill>
                <a:effectLst>
                  <a:outerShdw blurRad="38100" dist="38100" dir="2700000" algn="tl">
                    <a:srgbClr val="000000">
                      <a:alpha val="43137"/>
                    </a:srgbClr>
                  </a:outerShdw>
                </a:effectLst>
                <a:latin typeface="Calibri" panose="020F0502020204030204" pitchFamily="34" charset="0"/>
              </a:rPr>
              <a:t> </a:t>
            </a:r>
          </a:p>
          <a:p>
            <a:pPr marL="285750" indent="-285750" algn="l">
              <a:buFont typeface="Calibri" panose="020F0502020204030204" pitchFamily="34" charset="0"/>
              <a:buChar char="ꭞ"/>
            </a:pPr>
            <a:r>
              <a:rPr lang="pt-PT" sz="1800" b="0" i="0" dirty="0" err="1">
                <a:solidFill>
                  <a:srgbClr val="201F1E"/>
                </a:solidFill>
                <a:effectLst/>
                <a:latin typeface="Calibri" panose="020F0502020204030204" pitchFamily="34" charset="0"/>
              </a:rPr>
              <a:t>From</a:t>
            </a:r>
            <a:r>
              <a:rPr lang="pt-PT" sz="1800" b="0" i="0" dirty="0">
                <a:solidFill>
                  <a:srgbClr val="201F1E"/>
                </a:solidFill>
                <a:effectLst/>
                <a:latin typeface="Calibri" panose="020F0502020204030204" pitchFamily="34" charset="0"/>
              </a:rPr>
              <a:t> 26% to 43% as of </a:t>
            </a:r>
            <a:r>
              <a:rPr lang="pt-PT" sz="1800" b="0" i="0" dirty="0" err="1">
                <a:solidFill>
                  <a:srgbClr val="201F1E"/>
                </a:solidFill>
                <a:effectLst/>
                <a:latin typeface="Calibri" panose="020F0502020204030204" pitchFamily="34" charset="0"/>
              </a:rPr>
              <a:t>November</a:t>
            </a:r>
            <a:r>
              <a:rPr lang="pt-PT" dirty="0">
                <a:solidFill>
                  <a:srgbClr val="201F1E"/>
                </a:solidFill>
                <a:latin typeface="Calibri" panose="020F0502020204030204" pitchFamily="34" charset="0"/>
              </a:rPr>
              <a:t> </a:t>
            </a:r>
            <a:r>
              <a:rPr lang="pt-PT" sz="1800" b="0" i="0" dirty="0">
                <a:solidFill>
                  <a:srgbClr val="201F1E"/>
                </a:solidFill>
                <a:effectLst/>
                <a:latin typeface="Calibri" panose="020F0502020204030204" pitchFamily="34" charset="0"/>
              </a:rPr>
              <a:t>(</a:t>
            </a:r>
            <a:r>
              <a:rPr lang="pt-PT" sz="1800" b="0" i="0" dirty="0" err="1">
                <a:solidFill>
                  <a:srgbClr val="201F1E"/>
                </a:solidFill>
                <a:effectLst/>
                <a:latin typeface="Calibri" panose="020F0502020204030204" pitchFamily="34" charset="0"/>
              </a:rPr>
              <a:t>National</a:t>
            </a:r>
            <a:r>
              <a:rPr lang="pt-PT" sz="1800" b="0" i="0" dirty="0">
                <a:solidFill>
                  <a:srgbClr val="201F1E"/>
                </a:solidFill>
                <a:effectLst/>
                <a:latin typeface="Calibri" panose="020F0502020204030204" pitchFamily="34" charset="0"/>
              </a:rPr>
              <a:t> data)</a:t>
            </a:r>
          </a:p>
          <a:p>
            <a:pPr marL="285750" indent="-285750" algn="l">
              <a:buFont typeface="Calibri" panose="020F0502020204030204" pitchFamily="34" charset="0"/>
              <a:buChar char="ꭞ"/>
            </a:pPr>
            <a:r>
              <a:rPr lang="pt-PT" sz="1800" b="0" i="0" dirty="0" err="1">
                <a:solidFill>
                  <a:srgbClr val="201F1E"/>
                </a:solidFill>
                <a:effectLst/>
                <a:latin typeface="Calibri" panose="020F0502020204030204" pitchFamily="34" charset="0"/>
              </a:rPr>
              <a:t>From</a:t>
            </a:r>
            <a:r>
              <a:rPr lang="pt-PT" sz="1800" b="0" i="0" dirty="0">
                <a:solidFill>
                  <a:srgbClr val="201F1E"/>
                </a:solidFill>
                <a:effectLst/>
                <a:latin typeface="Calibri" panose="020F0502020204030204" pitchFamily="34" charset="0"/>
              </a:rPr>
              <a:t> 26%  to 59% as of </a:t>
            </a:r>
            <a:r>
              <a:rPr lang="pt-PT" sz="1800" b="0" i="0" dirty="0" err="1">
                <a:solidFill>
                  <a:srgbClr val="201F1E"/>
                </a:solidFill>
                <a:effectLst/>
                <a:latin typeface="Calibri" panose="020F0502020204030204" pitchFamily="34" charset="0"/>
              </a:rPr>
              <a:t>December</a:t>
            </a:r>
            <a:r>
              <a:rPr lang="pt-PT" sz="1800" b="0" i="0" dirty="0">
                <a:solidFill>
                  <a:srgbClr val="201F1E"/>
                </a:solidFill>
                <a:effectLst/>
                <a:latin typeface="Calibri" panose="020F0502020204030204" pitchFamily="34" charset="0"/>
              </a:rPr>
              <a:t> (WHO regional </a:t>
            </a:r>
            <a:r>
              <a:rPr lang="pt-PT" sz="1800" b="0" i="0" dirty="0" err="1">
                <a:solidFill>
                  <a:srgbClr val="201F1E"/>
                </a:solidFill>
                <a:effectLst/>
                <a:latin typeface="Calibri" panose="020F0502020204030204" pitchFamily="34" charset="0"/>
              </a:rPr>
              <a:t>dashboard</a:t>
            </a:r>
            <a:r>
              <a:rPr lang="pt-PT" sz="1800" b="0" i="0" dirty="0">
                <a:solidFill>
                  <a:srgbClr val="201F1E"/>
                </a:solidFill>
                <a:effectLst/>
                <a:latin typeface="Calibri" panose="020F0502020204030204" pitchFamily="34" charset="0"/>
              </a:rPr>
              <a:t>)</a:t>
            </a:r>
            <a:endParaRPr lang="en-US" sz="1800" b="0" i="0" dirty="0">
              <a:solidFill>
                <a:srgbClr val="201F1E"/>
              </a:solidFill>
              <a:effectLst/>
              <a:latin typeface="Calibri" panose="020F0502020204030204" pitchFamily="34" charset="0"/>
            </a:endParaRPr>
          </a:p>
        </p:txBody>
      </p:sp>
    </p:spTree>
    <p:extLst>
      <p:ext uri="{BB962C8B-B14F-4D97-AF65-F5344CB8AC3E}">
        <p14:creationId xmlns:p14="http://schemas.microsoft.com/office/powerpoint/2010/main" val="910903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Rectangle 96">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7" name="Table 66">
            <a:extLst>
              <a:ext uri="{FF2B5EF4-FFF2-40B4-BE49-F238E27FC236}">
                <a16:creationId xmlns:a16="http://schemas.microsoft.com/office/drawing/2014/main" id="{4D528752-4702-40F2-A5F0-053F83A1C8EA}"/>
              </a:ext>
            </a:extLst>
          </p:cNvPr>
          <p:cNvGraphicFramePr>
            <a:graphicFrameLocks noGrp="1"/>
          </p:cNvGraphicFramePr>
          <p:nvPr>
            <p:extLst>
              <p:ext uri="{D42A27DB-BD31-4B8C-83A1-F6EECF244321}">
                <p14:modId xmlns:p14="http://schemas.microsoft.com/office/powerpoint/2010/main" val="3866566930"/>
              </p:ext>
            </p:extLst>
          </p:nvPr>
        </p:nvGraphicFramePr>
        <p:xfrm>
          <a:off x="5011994" y="390065"/>
          <a:ext cx="6894236" cy="3156650"/>
        </p:xfrm>
        <a:graphic>
          <a:graphicData uri="http://schemas.openxmlformats.org/drawingml/2006/table">
            <a:tbl>
              <a:tblPr firstRow="1" firstCol="1" bandRow="1">
                <a:noFill/>
                <a:tableStyleId>{5C22544A-7EE6-4342-B048-85BDC9FD1C3A}</a:tableStyleId>
              </a:tblPr>
              <a:tblGrid>
                <a:gridCol w="6894236">
                  <a:extLst>
                    <a:ext uri="{9D8B030D-6E8A-4147-A177-3AD203B41FA5}">
                      <a16:colId xmlns:a16="http://schemas.microsoft.com/office/drawing/2014/main" val="147177857"/>
                    </a:ext>
                  </a:extLst>
                </a:gridCol>
              </a:tblGrid>
              <a:tr h="1060796">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Social listening: Weekly report on C19 vaccine and Monthly report on impacts of Covid19 pandemic</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AIRA COVID-19 </a:t>
                      </a:r>
                      <a:r>
                        <a:rPr kumimoji="0" lang="en-US" sz="1400" b="0" i="0" u="none" strike="noStrike" kern="1200" cap="none" spc="0" normalizeH="0" baseline="0" noProof="0" dirty="0" err="1">
                          <a:ln>
                            <a:noFill/>
                          </a:ln>
                          <a:solidFill>
                            <a:prstClr val="black"/>
                          </a:solidFill>
                          <a:effectLst/>
                          <a:uLnTx/>
                          <a:uFillTx/>
                          <a:latin typeface="+mn-lt"/>
                          <a:ea typeface="+mn-ea"/>
                          <a:cs typeface="+mn-cs"/>
                        </a:rPr>
                        <a:t>Infodemic</a:t>
                      </a:r>
                      <a:r>
                        <a:rPr kumimoji="0" lang="en-US" sz="1400" b="0" i="0" u="none" strike="noStrike" kern="1200" cap="none" spc="0" normalizeH="0" baseline="0" noProof="0" dirty="0">
                          <a:ln>
                            <a:noFill/>
                          </a:ln>
                          <a:solidFill>
                            <a:prstClr val="black"/>
                          </a:solidFill>
                          <a:effectLst/>
                          <a:uLnTx/>
                          <a:uFillTx/>
                          <a:latin typeface="+mn-lt"/>
                          <a:ea typeface="+mn-ea"/>
                          <a:cs typeface="+mn-cs"/>
                        </a:rPr>
                        <a:t> Trends joint report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Increase exchange and identification of COs best practices (Catch up calls, ESACREDT meetings)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Tracker on Practices and Lessons Learnt on COVID-19 vaccine demand across ESAR countries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DATA 4 ACTION Report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Data collection efforts – Qualitative research to understand ‘whys’ (COs – ESARO support)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Monthly COs monitoring tool (updated tool) to improve TA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BeSD toolkit adapted to Gender (SOM)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Regular analysis of disaggregated data (sex, age, target groups)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Specific interventions (e.g. FGD, HCD, specific recommendations) </a:t>
                      </a:r>
                    </a:p>
                  </a:txBody>
                  <a:tcPr marL="169610" marR="254414" marT="84805" marB="84805">
                    <a:lnL w="12700" cmpd="sng">
                      <a:noFill/>
                      <a:prstDash val="solid"/>
                    </a:lnL>
                    <a:lnR w="9525" cap="flat" cmpd="sng" algn="ctr">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06497072"/>
                  </a:ext>
                </a:extLst>
              </a:tr>
            </a:tbl>
          </a:graphicData>
        </a:graphic>
      </p:graphicFrame>
      <p:sp>
        <p:nvSpPr>
          <p:cNvPr id="2" name="Title 1">
            <a:extLst>
              <a:ext uri="{FF2B5EF4-FFF2-40B4-BE49-F238E27FC236}">
                <a16:creationId xmlns:a16="http://schemas.microsoft.com/office/drawing/2014/main" id="{ED9FFAAE-0E50-4864-A75C-28B995300463}"/>
              </a:ext>
            </a:extLst>
          </p:cNvPr>
          <p:cNvSpPr>
            <a:spLocks noGrp="1"/>
          </p:cNvSpPr>
          <p:nvPr>
            <p:ph type="title"/>
          </p:nvPr>
        </p:nvSpPr>
        <p:spPr>
          <a:xfrm>
            <a:off x="838200" y="811161"/>
            <a:ext cx="3335594" cy="5403370"/>
          </a:xfrm>
        </p:spPr>
        <p:txBody>
          <a:bodyPr>
            <a:normAutofit/>
          </a:bodyPr>
          <a:lstStyle/>
          <a:p>
            <a:pPr marL="0" marR="0" lvl="0" indent="0" fontAlgn="auto">
              <a:spcBef>
                <a:spcPct val="0"/>
              </a:spcBef>
              <a:spcAft>
                <a:spcPts val="600"/>
              </a:spcAft>
              <a:buClrTx/>
              <a:buSzTx/>
              <a:tabLst/>
              <a:defRPr/>
            </a:pPr>
            <a:r>
              <a:rPr lang="en-US" sz="2800" b="1" kern="1200" dirty="0">
                <a:solidFill>
                  <a:srgbClr val="FFFFFF"/>
                </a:solidFill>
                <a:latin typeface="+mj-lt"/>
                <a:ea typeface="+mj-ea"/>
                <a:cs typeface="+mj-cs"/>
              </a:rPr>
              <a:t>UNICEF ESARO support to increase Covid-19 vaccine uptake </a:t>
            </a:r>
            <a:br>
              <a:rPr lang="en-US" sz="2800" b="1" kern="1200" dirty="0">
                <a:solidFill>
                  <a:srgbClr val="FFFFFF"/>
                </a:solidFill>
                <a:latin typeface="+mj-lt"/>
                <a:ea typeface="+mj-ea"/>
                <a:cs typeface="+mj-cs"/>
              </a:rPr>
            </a:br>
            <a:br>
              <a:rPr lang="en-US" sz="2800" b="1" kern="1200" dirty="0">
                <a:solidFill>
                  <a:srgbClr val="FFFFFF"/>
                </a:solidFill>
                <a:latin typeface="+mj-lt"/>
                <a:ea typeface="+mj-ea"/>
                <a:cs typeface="+mj-cs"/>
              </a:rPr>
            </a:br>
            <a:r>
              <a:rPr lang="en-US" sz="2800" b="1" i="1" kern="1200" dirty="0">
                <a:solidFill>
                  <a:srgbClr val="FFFFFF"/>
                </a:solidFill>
                <a:latin typeface="+mj-lt"/>
                <a:ea typeface="+mj-ea"/>
                <a:cs typeface="+mj-cs"/>
              </a:rPr>
              <a:t>When data is available, women represent 43% of vaccines administered in ESAR  as of December 1</a:t>
            </a:r>
            <a:br>
              <a:rPr lang="en-US" sz="2800" b="1" i="1" kern="1200" dirty="0">
                <a:solidFill>
                  <a:srgbClr val="FFFFFF"/>
                </a:solidFill>
                <a:latin typeface="+mj-lt"/>
                <a:ea typeface="+mj-ea"/>
                <a:cs typeface="+mj-cs"/>
              </a:rPr>
            </a:br>
            <a:r>
              <a:rPr lang="en-US" sz="1800" b="1" i="1" kern="1200" dirty="0">
                <a:solidFill>
                  <a:srgbClr val="FFFFFF"/>
                </a:solidFill>
                <a:latin typeface="+mj-lt"/>
                <a:ea typeface="+mj-ea"/>
                <a:cs typeface="+mj-cs"/>
              </a:rPr>
              <a:t>(source: </a:t>
            </a:r>
            <a:r>
              <a:rPr lang="en-US" sz="1800" b="1" i="1" kern="1200" dirty="0">
                <a:solidFill>
                  <a:srgbClr val="FFFFFF"/>
                </a:solidFill>
                <a:latin typeface="+mj-lt"/>
                <a:ea typeface="+mj-ea"/>
                <a:cs typeface="+mj-cs"/>
                <a:hlinkClick r:id="rId3"/>
              </a:rPr>
              <a:t>WHO dashboard </a:t>
            </a:r>
            <a:r>
              <a:rPr lang="en-US" sz="1800" b="1" i="1" kern="1200" dirty="0">
                <a:solidFill>
                  <a:srgbClr val="FFFFFF"/>
                </a:solidFill>
                <a:latin typeface="+mj-lt"/>
                <a:ea typeface="+mj-ea"/>
                <a:cs typeface="+mj-cs"/>
              </a:rPr>
              <a:t>)</a:t>
            </a:r>
            <a:endParaRPr lang="en-US" sz="2800" b="1" i="1" dirty="0">
              <a:solidFill>
                <a:srgbClr val="FFFFFF"/>
              </a:solidFill>
            </a:endParaRPr>
          </a:p>
        </p:txBody>
      </p:sp>
      <p:graphicFrame>
        <p:nvGraphicFramePr>
          <p:cNvPr id="7" name="Chart 6">
            <a:extLst>
              <a:ext uri="{FF2B5EF4-FFF2-40B4-BE49-F238E27FC236}">
                <a16:creationId xmlns:a16="http://schemas.microsoft.com/office/drawing/2014/main" id="{07FAC0A2-E02A-45F6-9410-5AAB9E1D9459}"/>
              </a:ext>
            </a:extLst>
          </p:cNvPr>
          <p:cNvGraphicFramePr/>
          <p:nvPr>
            <p:extLst>
              <p:ext uri="{D42A27DB-BD31-4B8C-83A1-F6EECF244321}">
                <p14:modId xmlns:p14="http://schemas.microsoft.com/office/powerpoint/2010/main" val="220839853"/>
              </p:ext>
            </p:extLst>
          </p:nvPr>
        </p:nvGraphicFramePr>
        <p:xfrm>
          <a:off x="5011994" y="3726196"/>
          <a:ext cx="6894236" cy="24883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2387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7191AB-D22D-45C5-9F7E-387920BD59D2}"/>
              </a:ext>
            </a:extLst>
          </p:cNvPr>
          <p:cNvSpPr>
            <a:spLocks noGrp="1"/>
          </p:cNvSpPr>
          <p:nvPr>
            <p:ph type="title"/>
          </p:nvPr>
        </p:nvSpPr>
        <p:spPr/>
        <p:txBody>
          <a:bodyPr/>
          <a:lstStyle/>
          <a:p>
            <a:endParaRPr lang="pt-PT"/>
          </a:p>
        </p:txBody>
      </p:sp>
      <p:sp>
        <p:nvSpPr>
          <p:cNvPr id="3" name="Marcador de Posição de Conteúdo 2">
            <a:extLst>
              <a:ext uri="{FF2B5EF4-FFF2-40B4-BE49-F238E27FC236}">
                <a16:creationId xmlns:a16="http://schemas.microsoft.com/office/drawing/2014/main" id="{53D2B26A-0F0D-4AE4-9618-970F8F4D33BC}"/>
              </a:ext>
            </a:extLst>
          </p:cNvPr>
          <p:cNvSpPr>
            <a:spLocks noGrp="1"/>
          </p:cNvSpPr>
          <p:nvPr>
            <p:ph idx="1"/>
          </p:nvPr>
        </p:nvSpPr>
        <p:spPr/>
        <p:txBody>
          <a:bodyPr/>
          <a:lstStyle/>
          <a:p>
            <a:endParaRPr lang="pt-PT"/>
          </a:p>
        </p:txBody>
      </p:sp>
      <p:pic>
        <p:nvPicPr>
          <p:cNvPr id="4" name="Imagem 3">
            <a:extLst>
              <a:ext uri="{FF2B5EF4-FFF2-40B4-BE49-F238E27FC236}">
                <a16:creationId xmlns:a16="http://schemas.microsoft.com/office/drawing/2014/main" id="{21687C4F-359E-4CDF-B4B5-A40C890291D3}"/>
              </a:ext>
            </a:extLst>
          </p:cNvPr>
          <p:cNvPicPr>
            <a:picLocks noChangeAspect="1"/>
          </p:cNvPicPr>
          <p:nvPr/>
        </p:nvPicPr>
        <p:blipFill>
          <a:blip r:embed="rId2"/>
          <a:stretch>
            <a:fillRect/>
          </a:stretch>
        </p:blipFill>
        <p:spPr>
          <a:xfrm>
            <a:off x="-1" y="0"/>
            <a:ext cx="12273413" cy="6858000"/>
          </a:xfrm>
          <a:prstGeom prst="rect">
            <a:avLst/>
          </a:prstGeom>
        </p:spPr>
      </p:pic>
      <p:sp>
        <p:nvSpPr>
          <p:cNvPr id="5" name="CaixaDeTexto 4">
            <a:extLst>
              <a:ext uri="{FF2B5EF4-FFF2-40B4-BE49-F238E27FC236}">
                <a16:creationId xmlns:a16="http://schemas.microsoft.com/office/drawing/2014/main" id="{68D3F8F4-405E-4281-8A66-431E9C783673}"/>
              </a:ext>
            </a:extLst>
          </p:cNvPr>
          <p:cNvSpPr txBox="1"/>
          <p:nvPr/>
        </p:nvSpPr>
        <p:spPr>
          <a:xfrm>
            <a:off x="609600" y="5477212"/>
            <a:ext cx="7489371" cy="1015663"/>
          </a:xfrm>
          <a:prstGeom prst="rect">
            <a:avLst/>
          </a:prstGeom>
          <a:noFill/>
        </p:spPr>
        <p:txBody>
          <a:bodyPr wrap="square" rtlCol="0">
            <a:spAutoFit/>
          </a:bodyPr>
          <a:lstStyle/>
          <a:p>
            <a:r>
              <a:rPr lang="pt-PT" sz="6000" dirty="0">
                <a:solidFill>
                  <a:schemeClr val="bg1"/>
                </a:solidFill>
              </a:rPr>
              <a:t>THANK YOU</a:t>
            </a:r>
            <a:endParaRPr lang="pt-PT" dirty="0">
              <a:solidFill>
                <a:schemeClr val="bg1"/>
              </a:solidFill>
            </a:endParaRPr>
          </a:p>
        </p:txBody>
      </p:sp>
    </p:spTree>
    <p:extLst>
      <p:ext uri="{BB962C8B-B14F-4D97-AF65-F5344CB8AC3E}">
        <p14:creationId xmlns:p14="http://schemas.microsoft.com/office/powerpoint/2010/main" val="1786911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NICEF">
  <a:themeElements>
    <a:clrScheme name="Hyperlink 1">
      <a:dk1>
        <a:srgbClr val="000000"/>
      </a:dk1>
      <a:lt1>
        <a:srgbClr val="FFFFFF"/>
      </a:lt1>
      <a:dk2>
        <a:srgbClr val="00AEEF"/>
      </a:dk2>
      <a:lt2>
        <a:srgbClr val="FFFFFF"/>
      </a:lt2>
      <a:accent1>
        <a:srgbClr val="00AEEF"/>
      </a:accent1>
      <a:accent2>
        <a:srgbClr val="D8D1CA"/>
      </a:accent2>
      <a:accent3>
        <a:srgbClr val="A5A5A5"/>
      </a:accent3>
      <a:accent4>
        <a:srgbClr val="777779"/>
      </a:accent4>
      <a:accent5>
        <a:srgbClr val="777779"/>
      </a:accent5>
      <a:accent6>
        <a:srgbClr val="777779"/>
      </a:accent6>
      <a:hlink>
        <a:srgbClr val="FEFFFF"/>
      </a:hlink>
      <a:folHlink>
        <a:srgbClr val="7777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CEF" id="{DC7E091F-5C61-164F-91C7-2F09F2954CB8}" vid="{C41438D2-28A2-DE4E-ADFC-EB271601B2D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1653</Words>
  <Application>Microsoft Office PowerPoint</Application>
  <PresentationFormat>Widescreen</PresentationFormat>
  <Paragraphs>132</Paragraphs>
  <Slides>9</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Calibri Light</vt:lpstr>
      <vt:lpstr>Symbol</vt:lpstr>
      <vt:lpstr>Times New Roman</vt:lpstr>
      <vt:lpstr>Univers LT Std 55 Roman</vt:lpstr>
      <vt:lpstr>Wingdings</vt:lpstr>
      <vt:lpstr>Office Theme</vt:lpstr>
      <vt:lpstr>UNICEF</vt:lpstr>
      <vt:lpstr>PowerPoint Presentation</vt:lpstr>
      <vt:lpstr>Evidence highlights gender disparity in  Covid-19 vaccine access/reporting/ uptake  When data is available, women represent 27% of vaccines administered in ESAR  as of July (source: WHO regional dashboard)</vt:lpstr>
      <vt:lpstr>PowerPoint Presentation</vt:lpstr>
      <vt:lpstr>PowerPoint Presentation</vt:lpstr>
      <vt:lpstr>PowerPoint Presentation</vt:lpstr>
      <vt:lpstr>PowerPoint Presentation</vt:lpstr>
      <vt:lpstr>PowerPoint Presentation</vt:lpstr>
      <vt:lpstr>UNICEF ESARO support to increase Covid-19 vaccine uptake   When data is available, women represent 43% of vaccines administered in ESAR  as of December 1 (source: WHO dashboard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Sofia de Almeida</dc:creator>
  <cp:lastModifiedBy>RAMIREZ GONZALEZ, Alejandro</cp:lastModifiedBy>
  <cp:revision>35</cp:revision>
  <dcterms:created xsi:type="dcterms:W3CDTF">2021-09-10T06:57:49Z</dcterms:created>
  <dcterms:modified xsi:type="dcterms:W3CDTF">2022-07-18T09:01:50Z</dcterms:modified>
</cp:coreProperties>
</file>