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340" r:id="rId4"/>
    <p:sldId id="341" r:id="rId5"/>
    <p:sldId id="34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762D-5F5E-495F-97B7-17213A09A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4E087-84AF-45C5-B991-099ADC617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8229E-B107-4CD1-9A72-04D4AE6E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66CDF-9E74-43B7-968B-87183E7A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95850-589B-4FBD-9240-C99DAA6F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FC99-3D84-4B87-8E01-57B159CF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B2DE6-CB56-4D02-82FD-EF9639092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7FB0-A757-4D45-8612-5B4DD2E1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C78B5-05EC-46AB-AF68-2FF99E0A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50E9-1B1C-4D8D-9DE6-53183CA7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1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CD2FA-6D74-4E96-90F3-EF8E4EFE9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740A2-0443-45FB-AD18-CE7E25A98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B23AF-94D0-4156-B3E3-24D3866D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4D30B-63AC-4D6B-9CAA-6374B2BC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59EB8-B02A-4953-B75C-9638FF15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285F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80757" y="2082419"/>
            <a:ext cx="4669155" cy="4243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58026" y="2216848"/>
            <a:ext cx="5127625" cy="366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08-Jul-22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575757"/>
                </a:solidFill>
                <a:latin typeface="Calibri"/>
                <a:cs typeface="Calibri"/>
              </a:defRPr>
            </a:lvl1pPr>
          </a:lstStyle>
          <a:p>
            <a:pPr marL="13208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</a:rPr>
              <a:t>‹#›</a:t>
            </a:fld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00738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1962-3820-46D9-82B9-21EAFDFF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2606B-1B5B-4E8C-BC64-022241888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05B8E-8754-49F4-8E8F-36ABC0FE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0423-0017-48E1-9801-A7047C40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F392E-BB47-4C42-A784-D93D6CAF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4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3953-85D1-4D58-A194-7301D61F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7727A-BF0D-47FC-ABED-451A46D9E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CF5D3-C049-4842-9C20-9CAE0500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690E4-023A-485A-9C33-6464CBBF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E42FA-D1D2-4DA8-B4B0-12D7CA38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6D6E-CB2B-4710-90FB-E2D3605F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B9E5B-ECFF-4854-A404-1A50CFEC2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3D7FF-4CD2-4657-9771-8A9B93061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4BCB3-50CE-4053-BD10-1118F720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5E819-2581-4CF9-9158-55A27F5A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80AF1-62C4-4C64-870E-99B06DB8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1DCF-201D-4DBC-AFB1-0C4A741E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DEA85-EA97-44DE-8DC6-2D0392ED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829CA-79C1-467E-916E-DC6739E10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6DE57-772F-4CA0-942B-30E936FF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5A815-B824-4FA1-B24B-B002E52C8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12F78-05E6-4C5E-9381-8C05112B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B14F7A-1567-4454-9134-FA75CF6B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22B7C-A748-47B1-A075-FF12A793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7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9C1A-711F-48AA-947D-459E53B7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D36D9-CB5A-4142-ADAB-C0485A72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766DA-064A-4605-8752-0D550A8F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C53A6-1D1B-439D-91E7-3178FE8F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501ED-99E3-4688-85B3-8EE21241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75D62-B4B8-4A8E-BCEE-ED1FAF9C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179A7-D3A8-4595-99A0-2B5009D7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3864-E841-41EF-AAE9-79D57408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6E80A-9858-4A7E-A032-1A43BBFAC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815B6-0F35-4E19-B302-C61313160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293C7-0015-437F-A9DB-FBE99D65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71AAC-2D61-46A0-B414-94029FD9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650F5-4478-463D-8A00-715AFD10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6ECE-ED00-4479-A016-9AF5A6DC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F389E-1ABE-4F59-8A6B-346B81E19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D20FC-C156-4E45-B50A-618BCA14C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2CD89-51AA-4A02-92DC-C23250E1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A1B7-13EC-4D27-9427-BBAE8C4D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27A54-3DE6-4750-AA4A-A5792CFA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1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2B617-FA45-466D-A824-6977D0C3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9613A-15AE-43C0-B25E-64C94FA23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7E61D-0B9F-4C18-9BB1-A43CE9DD9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ED39-4E93-4D21-BEBA-04FBB53C794A}" type="datetimeFigureOut">
              <a:rPr lang="en-US" smtClean="0"/>
              <a:t>08-Jul-22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5A34-BA7D-41B4-BB54-2F2563D2B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6BE16-C441-4853-BF31-683ECCBC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642B-3ED6-44D4-83CD-51203454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3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440" y="5892800"/>
            <a:ext cx="1432559" cy="5181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3280" y="5933440"/>
            <a:ext cx="955039" cy="5181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2159" y="5943600"/>
            <a:ext cx="1767839" cy="457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9759" y="5963920"/>
            <a:ext cx="1330959" cy="457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1520" y="5892800"/>
            <a:ext cx="1341120" cy="6197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76719" y="6075679"/>
            <a:ext cx="1361440" cy="2641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69840" y="5943600"/>
            <a:ext cx="1615439" cy="4978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7119" y="5933440"/>
            <a:ext cx="822960" cy="5384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4320" y="5953759"/>
            <a:ext cx="640080" cy="49784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3250" y="3774376"/>
            <a:ext cx="4075429" cy="1100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710"/>
              </a:lnSpc>
              <a:spcBef>
                <a:spcPts val="90"/>
              </a:spcBef>
            </a:pPr>
            <a:r>
              <a:rPr sz="1450" i="1" dirty="0">
                <a:solidFill>
                  <a:srgbClr val="FF0000"/>
                </a:solidFill>
                <a:latin typeface="Calibri"/>
                <a:cs typeface="Calibri"/>
              </a:rPr>
              <a:t>Mbianke</a:t>
            </a:r>
            <a:r>
              <a:rPr sz="1450" i="1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i="1" spc="-10" dirty="0">
                <a:solidFill>
                  <a:srgbClr val="FF0000"/>
                </a:solidFill>
                <a:latin typeface="Calibri"/>
                <a:cs typeface="Calibri"/>
              </a:rPr>
              <a:t>Livancliff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ts val="1685"/>
              </a:lnSpc>
            </a:pPr>
            <a:r>
              <a:rPr sz="1450" i="1" spc="75" dirty="0">
                <a:solidFill>
                  <a:srgbClr val="FF0000"/>
                </a:solidFill>
                <a:latin typeface="Calibri"/>
                <a:cs typeface="Calibri"/>
              </a:rPr>
              <a:t>Senior</a:t>
            </a:r>
            <a:r>
              <a:rPr sz="1450" i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i="1" dirty="0">
                <a:solidFill>
                  <a:srgbClr val="FF0000"/>
                </a:solidFill>
                <a:latin typeface="Calibri"/>
                <a:cs typeface="Calibri"/>
              </a:rPr>
              <a:t>Immunization</a:t>
            </a:r>
            <a:r>
              <a:rPr sz="1450" i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i="1" spc="35" dirty="0">
                <a:solidFill>
                  <a:srgbClr val="FF0000"/>
                </a:solidFill>
                <a:latin typeface="Calibri"/>
                <a:cs typeface="Calibri"/>
              </a:rPr>
              <a:t>Officer</a:t>
            </a:r>
            <a:endParaRPr sz="1450">
              <a:latin typeface="Calibri"/>
              <a:cs typeface="Calibri"/>
            </a:endParaRPr>
          </a:p>
          <a:p>
            <a:pPr marL="12700" marR="5080">
              <a:lnSpc>
                <a:spcPts val="1680"/>
              </a:lnSpc>
              <a:spcBef>
                <a:spcPts val="80"/>
              </a:spcBef>
            </a:pPr>
            <a:r>
              <a:rPr sz="1450" i="1" dirty="0">
                <a:solidFill>
                  <a:srgbClr val="FF0000"/>
                </a:solidFill>
                <a:latin typeface="Calibri"/>
                <a:cs typeface="Calibri"/>
              </a:rPr>
              <a:t>Value</a:t>
            </a:r>
            <a:r>
              <a:rPr sz="1450" i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i="1" dirty="0">
                <a:solidFill>
                  <a:srgbClr val="FF0000"/>
                </a:solidFill>
                <a:latin typeface="Calibri"/>
                <a:cs typeface="Calibri"/>
              </a:rPr>
              <a:t>Health</a:t>
            </a:r>
            <a:r>
              <a:rPr sz="1450" i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50" i="1" spc="45" dirty="0">
                <a:solidFill>
                  <a:srgbClr val="FF0000"/>
                </a:solidFill>
                <a:latin typeface="Calibri"/>
                <a:cs typeface="Calibri"/>
              </a:rPr>
              <a:t>Africa-</a:t>
            </a:r>
            <a:r>
              <a:rPr sz="1450" i="1" spc="55" dirty="0">
                <a:solidFill>
                  <a:srgbClr val="FF0000"/>
                </a:solidFill>
                <a:latin typeface="Calibri"/>
                <a:cs typeface="Calibri"/>
              </a:rPr>
              <a:t>Cameroon </a:t>
            </a:r>
            <a:r>
              <a:rPr sz="1450" i="1" spc="-10" dirty="0">
                <a:solidFill>
                  <a:srgbClr val="FF0000"/>
                </a:solidFill>
                <a:latin typeface="Calibri"/>
                <a:cs typeface="Calibri"/>
              </a:rPr>
              <a:t>mbiankelivancliff@gmail.com/mbiankecliff@valuehe althafrica.org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70719" y="243840"/>
            <a:ext cx="2214880" cy="210312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8480" y="1236295"/>
            <a:ext cx="958913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000" spc="105" dirty="0">
                <a:solidFill>
                  <a:srgbClr val="000000"/>
                </a:solidFill>
                <a:latin typeface="Calibri"/>
                <a:cs typeface="Calibri"/>
              </a:rPr>
              <a:t>Community </a:t>
            </a:r>
            <a:r>
              <a:rPr sz="4000" spc="85" dirty="0">
                <a:solidFill>
                  <a:srgbClr val="000000"/>
                </a:solidFill>
                <a:latin typeface="Calibri"/>
                <a:cs typeface="Calibri"/>
              </a:rPr>
              <a:t>dialogue</a:t>
            </a:r>
            <a:r>
              <a:rPr sz="40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16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40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65" dirty="0">
                <a:solidFill>
                  <a:srgbClr val="000000"/>
                </a:solidFill>
                <a:latin typeface="Calibri"/>
                <a:cs typeface="Calibri"/>
              </a:rPr>
              <a:t>microplanning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4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70" dirty="0">
                <a:solidFill>
                  <a:srgbClr val="000000"/>
                </a:solidFill>
                <a:latin typeface="Calibri"/>
                <a:cs typeface="Calibri"/>
              </a:rPr>
              <a:t>communities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8480" y="2659633"/>
            <a:ext cx="7991475" cy="526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50" b="1" spc="185" dirty="0">
                <a:solidFill>
                  <a:srgbClr val="7E7E7E"/>
                </a:solidFill>
                <a:latin typeface="Calibri"/>
                <a:cs typeface="Calibri"/>
              </a:rPr>
              <a:t>Reaching</a:t>
            </a:r>
            <a:r>
              <a:rPr sz="3250" b="1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3250" b="1" spc="80" dirty="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sz="3250" b="1" spc="-9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3250" b="1" spc="155" dirty="0">
                <a:solidFill>
                  <a:srgbClr val="7E7E7E"/>
                </a:solidFill>
                <a:latin typeface="Calibri"/>
                <a:cs typeface="Calibri"/>
              </a:rPr>
              <a:t>most</a:t>
            </a:r>
            <a:r>
              <a:rPr sz="3250" b="1" spc="-9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3250" b="1" spc="60" dirty="0">
                <a:solidFill>
                  <a:srgbClr val="7E7E7E"/>
                </a:solidFill>
                <a:latin typeface="Calibri"/>
                <a:cs typeface="Calibri"/>
              </a:rPr>
              <a:t>vulnerable</a:t>
            </a:r>
            <a:r>
              <a:rPr sz="3250" b="1" spc="-10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3250" b="1" spc="90" dirty="0">
                <a:solidFill>
                  <a:srgbClr val="7E7E7E"/>
                </a:solidFill>
                <a:latin typeface="Calibri"/>
                <a:cs typeface="Calibri"/>
              </a:rPr>
              <a:t>communities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084" y="908049"/>
            <a:ext cx="2334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8672" y="1642046"/>
            <a:ext cx="5363210" cy="5072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850" spc="-20" dirty="0">
                <a:solidFill>
                  <a:srgbClr val="4670C4"/>
                </a:solidFill>
                <a:latin typeface="Arial"/>
                <a:cs typeface="Arial"/>
              </a:rPr>
              <a:t>Situation</a:t>
            </a:r>
            <a:r>
              <a:rPr sz="1850" spc="-85" dirty="0">
                <a:solidFill>
                  <a:srgbClr val="4670C4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4670C4"/>
                </a:solidFill>
                <a:latin typeface="Arial"/>
                <a:cs typeface="Arial"/>
              </a:rPr>
              <a:t>overview</a:t>
            </a:r>
            <a:endParaRPr sz="1850">
              <a:latin typeface="Arial"/>
              <a:cs typeface="Arial"/>
            </a:endParaRPr>
          </a:p>
          <a:p>
            <a:pPr marL="411480" marR="24130" indent="-285115">
              <a:lnSpc>
                <a:spcPct val="100000"/>
              </a:lnSpc>
              <a:spcBef>
                <a:spcPts val="1235"/>
              </a:spcBef>
              <a:buClr>
                <a:srgbClr val="000000"/>
              </a:buClr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According</a:t>
            </a:r>
            <a:r>
              <a:rPr sz="1600" b="1" i="1" spc="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to</a:t>
            </a:r>
            <a:r>
              <a:rPr sz="1600" b="1" i="1" spc="-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a</a:t>
            </a:r>
            <a:r>
              <a:rPr sz="1600" b="1" i="1" spc="-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WHO</a:t>
            </a:r>
            <a:r>
              <a:rPr sz="1600" b="1" i="1" spc="-7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report</a:t>
            </a:r>
            <a:r>
              <a:rPr sz="1600" b="1" i="1" spc="-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dated</a:t>
            </a:r>
            <a:r>
              <a:rPr sz="1600" b="1" i="1" spc="-1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December</a:t>
            </a:r>
            <a:r>
              <a:rPr sz="1600" b="1" i="1" spc="1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083B92"/>
                </a:solidFill>
                <a:latin typeface="Arial"/>
                <a:cs typeface="Arial"/>
              </a:rPr>
              <a:t>19</a:t>
            </a:r>
            <a:r>
              <a:rPr sz="1575" b="1" i="1" spc="-30" baseline="26455" dirty="0">
                <a:solidFill>
                  <a:srgbClr val="083B92"/>
                </a:solidFill>
                <a:latin typeface="Arial"/>
                <a:cs typeface="Arial"/>
              </a:rPr>
              <a:t>th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2021,</a:t>
            </a:r>
            <a:r>
              <a:rPr sz="1600" b="1" i="1" spc="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less</a:t>
            </a:r>
            <a:r>
              <a:rPr sz="1600" b="1" i="1" spc="-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than</a:t>
            </a:r>
            <a:r>
              <a:rPr sz="1600" b="1" i="1" spc="-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2%</a:t>
            </a:r>
            <a:r>
              <a:rPr sz="1600" b="1" i="1" spc="-7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of Cameroonians</a:t>
            </a:r>
            <a:r>
              <a:rPr sz="1600" b="1" i="1" spc="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were</a:t>
            </a:r>
            <a:r>
              <a:rPr sz="1600" b="1" i="1" spc="-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83B92"/>
                </a:solidFill>
                <a:latin typeface="Arial"/>
                <a:cs typeface="Arial"/>
              </a:rPr>
              <a:t>fully vaccinated</a:t>
            </a:r>
            <a:r>
              <a:rPr sz="1600" b="1" i="1" spc="18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against</a:t>
            </a:r>
            <a:r>
              <a:rPr sz="1600" b="1" i="1" spc="9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COVID-</a:t>
            </a:r>
            <a:r>
              <a:rPr sz="1600" b="1" i="1" spc="-10" dirty="0">
                <a:solidFill>
                  <a:srgbClr val="083B92"/>
                </a:solidFill>
                <a:latin typeface="Arial"/>
                <a:cs typeface="Arial"/>
              </a:rPr>
              <a:t>19</a:t>
            </a:r>
            <a:r>
              <a:rPr sz="1600" b="1" i="1" spc="-1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at</a:t>
            </a:r>
            <a:r>
              <a:rPr sz="1600" b="1" i="1" spc="-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b="1" i="1" spc="-8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time</a:t>
            </a:r>
            <a:r>
              <a:rPr sz="1600" b="1" i="1" spc="-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b="1" i="1" spc="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083B92"/>
                </a:solidFill>
                <a:latin typeface="Arial"/>
                <a:cs typeface="Arial"/>
              </a:rPr>
              <a:t>the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report.</a:t>
            </a:r>
            <a:r>
              <a:rPr sz="1600" b="1" i="1" spc="-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Only</a:t>
            </a:r>
            <a:r>
              <a:rPr sz="1600" b="1" i="1" spc="-6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3.9%</a:t>
            </a:r>
            <a:r>
              <a:rPr sz="1600" b="1" i="1" spc="-5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b="1" i="1" spc="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Cameroonians</a:t>
            </a:r>
            <a:r>
              <a:rPr sz="1600" b="1" i="1" spc="7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had</a:t>
            </a:r>
            <a:r>
              <a:rPr sz="1600" b="1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had</a:t>
            </a:r>
            <a:r>
              <a:rPr sz="1600" b="1" i="1" spc="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a</a:t>
            </a:r>
            <a:r>
              <a:rPr sz="1600" b="1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083B92"/>
                </a:solidFill>
                <a:latin typeface="Arial"/>
                <a:cs typeface="Arial"/>
              </a:rPr>
              <a:t>dose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b="1" i="1" spc="1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COVID-</a:t>
            </a:r>
            <a:r>
              <a:rPr sz="1600" b="1" i="1" spc="-10" dirty="0">
                <a:solidFill>
                  <a:srgbClr val="083B92"/>
                </a:solidFill>
                <a:latin typeface="Arial"/>
                <a:cs typeface="Arial"/>
              </a:rPr>
              <a:t>19</a:t>
            </a:r>
            <a:r>
              <a:rPr sz="1600" b="1" i="1" spc="-8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83B92"/>
                </a:solidFill>
                <a:latin typeface="Arial"/>
                <a:cs typeface="Arial"/>
              </a:rPr>
              <a:t>vaccine.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411480" marR="137795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Anglophone</a:t>
            </a:r>
            <a:r>
              <a:rPr sz="1600" i="1" spc="-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regions</a:t>
            </a:r>
            <a:r>
              <a:rPr sz="1600" i="1" spc="-9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i="1" spc="-5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country</a:t>
            </a:r>
            <a:r>
              <a:rPr sz="1600" i="1" spc="-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had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poorest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rates</a:t>
            </a:r>
            <a:r>
              <a:rPr sz="1600" i="1" spc="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083B92"/>
                </a:solidFill>
                <a:latin typeface="Arial"/>
                <a:cs typeface="Arial"/>
              </a:rPr>
              <a:t>COVID-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19</a:t>
            </a:r>
            <a:r>
              <a:rPr sz="1600" i="1" spc="9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Vaccine</a:t>
            </a:r>
            <a:r>
              <a:rPr sz="1600" i="1" spc="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coverage</a:t>
            </a:r>
            <a:r>
              <a:rPr sz="1600" i="1" spc="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with</a:t>
            </a:r>
            <a:r>
              <a:rPr sz="1600" i="1" spc="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only</a:t>
            </a:r>
            <a:r>
              <a:rPr sz="1600" i="1" spc="-5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about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0.8%</a:t>
            </a:r>
            <a:r>
              <a:rPr sz="1600" i="1" spc="-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i="1" spc="5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population</a:t>
            </a:r>
            <a:r>
              <a:rPr sz="1600" i="1" spc="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fully</a:t>
            </a:r>
            <a:r>
              <a:rPr sz="1600" i="1" spc="-1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vaccinated</a:t>
            </a:r>
            <a:r>
              <a:rPr sz="1600" i="1" spc="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in</a:t>
            </a:r>
            <a:r>
              <a:rPr sz="1600" i="1" spc="-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SW</a:t>
            </a:r>
            <a:r>
              <a:rPr sz="1600" i="1" spc="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411480" marR="83185">
              <a:lnSpc>
                <a:spcPct val="100000"/>
              </a:lnSpc>
              <a:spcBef>
                <a:spcPts val="10"/>
              </a:spcBef>
            </a:pP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0.67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in</a:t>
            </a:r>
            <a:r>
              <a:rPr sz="1600" i="1" spc="-8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NW</a:t>
            </a:r>
            <a:r>
              <a:rPr sz="1600" i="1" spc="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at</a:t>
            </a:r>
            <a:r>
              <a:rPr sz="1600" i="1" spc="-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that</a:t>
            </a:r>
            <a:r>
              <a:rPr sz="1600" i="1" spc="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time.</a:t>
            </a:r>
            <a:r>
              <a:rPr sz="1600" i="1" spc="-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Factors</a:t>
            </a:r>
            <a:r>
              <a:rPr sz="1600" i="1" spc="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such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as</a:t>
            </a:r>
            <a:r>
              <a:rPr sz="1600" i="1" spc="-7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the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ongoing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armed</a:t>
            </a:r>
            <a:r>
              <a:rPr sz="1600" i="1" spc="-7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conflict</a:t>
            </a:r>
            <a:r>
              <a:rPr sz="1600" i="1" spc="-10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and</a:t>
            </a:r>
            <a:r>
              <a:rPr sz="1600" i="1" spc="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strained</a:t>
            </a:r>
            <a:r>
              <a:rPr sz="1600" i="1" spc="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relationship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between</a:t>
            </a:r>
            <a:r>
              <a:rPr sz="1600" i="1" spc="5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5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population</a:t>
            </a:r>
            <a:r>
              <a:rPr sz="1600" i="1" spc="-9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i="1" spc="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Anglophone</a:t>
            </a:r>
            <a:r>
              <a:rPr sz="1600" i="1" spc="-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Cameroon</a:t>
            </a:r>
            <a:r>
              <a:rPr sz="1600" i="1" spc="-9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and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-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government</a:t>
            </a:r>
            <a:r>
              <a:rPr sz="1600" i="1" spc="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contributed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to</a:t>
            </a:r>
            <a:r>
              <a:rPr sz="1600" i="1" spc="5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-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low</a:t>
            </a:r>
            <a:r>
              <a:rPr sz="1600" i="1" spc="-1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vaccine</a:t>
            </a:r>
            <a:r>
              <a:rPr sz="1600" i="1" spc="-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uptake.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411480" marR="17780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VAHA</a:t>
            </a:r>
            <a:r>
              <a:rPr sz="1600" b="1" i="1" spc="-114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carried</a:t>
            </a:r>
            <a:r>
              <a:rPr sz="1600" b="1" i="1" spc="-9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out</a:t>
            </a:r>
            <a:r>
              <a:rPr sz="1600" b="1" i="1" spc="-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several</a:t>
            </a:r>
            <a:r>
              <a:rPr sz="1600" b="1" i="1" spc="10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83B92"/>
                </a:solidFill>
                <a:latin typeface="Arial"/>
                <a:cs typeface="Arial"/>
              </a:rPr>
              <a:t>community</a:t>
            </a:r>
            <a:r>
              <a:rPr sz="1600" b="1" i="1" spc="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strategies</a:t>
            </a:r>
            <a:r>
              <a:rPr sz="1600" b="1" i="1" spc="-5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083B92"/>
                </a:solidFill>
                <a:latin typeface="Arial"/>
                <a:cs typeface="Arial"/>
              </a:rPr>
              <a:t>to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improve</a:t>
            </a:r>
            <a:r>
              <a:rPr sz="1600" b="1" i="1" spc="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COVID-</a:t>
            </a:r>
            <a:r>
              <a:rPr sz="1600" b="1" i="1" spc="-10" dirty="0">
                <a:solidFill>
                  <a:srgbClr val="083B92"/>
                </a:solidFill>
                <a:latin typeface="Arial"/>
                <a:cs typeface="Arial"/>
              </a:rPr>
              <a:t>19</a:t>
            </a:r>
            <a:r>
              <a:rPr sz="1600" b="1" i="1" spc="-1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Vaccine</a:t>
            </a:r>
            <a:r>
              <a:rPr sz="1600" b="1" i="1" spc="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demand</a:t>
            </a:r>
            <a:r>
              <a:rPr sz="1600" b="1" i="1" spc="1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with</a:t>
            </a:r>
            <a:r>
              <a:rPr sz="1600" b="1" i="1" spc="-1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083B92"/>
                </a:solidFill>
                <a:latin typeface="Arial"/>
                <a:cs typeface="Arial"/>
              </a:rPr>
              <a:t>the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landmark</a:t>
            </a:r>
            <a:r>
              <a:rPr sz="1600" b="1" i="1" spc="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being</a:t>
            </a:r>
            <a:r>
              <a:rPr sz="1600" b="1" i="1" spc="-9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b="1" i="1" spc="-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creation</a:t>
            </a:r>
            <a:r>
              <a:rPr sz="1600" b="1" i="1" spc="-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b="1" i="1" spc="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83B92"/>
                </a:solidFill>
                <a:latin typeface="Arial"/>
                <a:cs typeface="Arial"/>
              </a:rPr>
              <a:t>Community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dialogue</a:t>
            </a:r>
            <a:r>
              <a:rPr sz="1600" b="1" i="1" spc="-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structures</a:t>
            </a:r>
            <a:r>
              <a:rPr sz="1600" b="1" i="1" spc="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and</a:t>
            </a:r>
            <a:r>
              <a:rPr sz="1600" b="1" i="1" spc="-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b="1" i="1" spc="-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integration</a:t>
            </a:r>
            <a:r>
              <a:rPr sz="1600" b="1" i="1" spc="-10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b="1" i="1" spc="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HCD</a:t>
            </a:r>
            <a:r>
              <a:rPr sz="1600" b="1" i="1" spc="-5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083B92"/>
                </a:solidFill>
                <a:latin typeface="Arial"/>
                <a:cs typeface="Arial"/>
              </a:rPr>
              <a:t>and micro-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planning</a:t>
            </a:r>
            <a:r>
              <a:rPr sz="1600" b="1" i="1" spc="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083B92"/>
                </a:solidFill>
                <a:latin typeface="Arial"/>
                <a:cs typeface="Arial"/>
              </a:rPr>
              <a:t>at</a:t>
            </a:r>
            <a:r>
              <a:rPr sz="1600" b="1" i="1" spc="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83B92"/>
                </a:solidFill>
                <a:latin typeface="Arial"/>
                <a:cs typeface="Arial"/>
              </a:rPr>
              <a:t>community</a:t>
            </a:r>
            <a:r>
              <a:rPr sz="1600" b="1" i="1" spc="1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83B92"/>
                </a:solidFill>
                <a:latin typeface="Arial"/>
                <a:cs typeface="Arial"/>
              </a:rPr>
              <a:t>level.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7418" y="1642046"/>
            <a:ext cx="5290185" cy="38817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5" dirty="0">
                <a:solidFill>
                  <a:srgbClr val="4670C4"/>
                </a:solidFill>
                <a:latin typeface="Arial"/>
                <a:cs typeface="Arial"/>
              </a:rPr>
              <a:t>Problem</a:t>
            </a:r>
            <a:r>
              <a:rPr sz="1850" spc="-90" dirty="0">
                <a:solidFill>
                  <a:srgbClr val="4670C4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4670C4"/>
                </a:solidFill>
                <a:latin typeface="Arial"/>
                <a:cs typeface="Arial"/>
              </a:rPr>
              <a:t>statement</a:t>
            </a:r>
            <a:endParaRPr sz="1850">
              <a:latin typeface="Arial"/>
              <a:cs typeface="Arial"/>
            </a:endParaRPr>
          </a:p>
          <a:p>
            <a:pPr marL="344805" marR="5080" indent="-285115">
              <a:lnSpc>
                <a:spcPct val="100000"/>
              </a:lnSpc>
              <a:spcBef>
                <a:spcPts val="1235"/>
              </a:spcBef>
              <a:buClr>
                <a:srgbClr val="000000"/>
              </a:buClr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Despite</a:t>
            </a:r>
            <a:r>
              <a:rPr sz="1600" i="1" spc="-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there</a:t>
            </a:r>
            <a:r>
              <a:rPr sz="1600" i="1" spc="7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being</a:t>
            </a:r>
            <a:r>
              <a:rPr sz="1600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some</a:t>
            </a:r>
            <a:r>
              <a:rPr sz="1600" i="1" spc="-8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gains</a:t>
            </a:r>
            <a:r>
              <a:rPr sz="1600" i="1" spc="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from</a:t>
            </a:r>
            <a:r>
              <a:rPr sz="1600" i="1" spc="-1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aggressive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action</a:t>
            </a:r>
            <a:r>
              <a:rPr sz="1600" i="1" spc="-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i="1" spc="-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Value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Health</a:t>
            </a:r>
            <a:r>
              <a:rPr sz="1600" i="1" spc="-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Africa</a:t>
            </a:r>
            <a:r>
              <a:rPr sz="1600" i="1" spc="-8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and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other</a:t>
            </a:r>
            <a:r>
              <a:rPr sz="1600" i="1" spc="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CSOs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to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improve</a:t>
            </a:r>
            <a:r>
              <a:rPr sz="1600" i="1" spc="-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COVID-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19</a:t>
            </a:r>
            <a:r>
              <a:rPr sz="1600" i="1" spc="114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vaccine</a:t>
            </a:r>
            <a:r>
              <a:rPr sz="1600" i="1" spc="-5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uptake</a:t>
            </a:r>
            <a:r>
              <a:rPr sz="1600" i="1" spc="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in</a:t>
            </a:r>
            <a:r>
              <a:rPr sz="1600" i="1" spc="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Anglophone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Cameroon(</a:t>
            </a:r>
            <a:r>
              <a:rPr sz="1600" i="1" spc="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vaccination</a:t>
            </a:r>
            <a:r>
              <a:rPr sz="1600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coverage grew</a:t>
            </a:r>
            <a:r>
              <a:rPr sz="1600" i="1" spc="-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from</a:t>
            </a:r>
            <a:r>
              <a:rPr sz="1600" i="1" spc="-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0.8%</a:t>
            </a:r>
            <a:r>
              <a:rPr sz="1600" i="1" spc="-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083B92"/>
                </a:solidFill>
                <a:latin typeface="Arial"/>
                <a:cs typeface="Arial"/>
              </a:rPr>
              <a:t>from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November</a:t>
            </a:r>
            <a:r>
              <a:rPr sz="1600" i="1" spc="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2021 to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3.9%</a:t>
            </a:r>
            <a:r>
              <a:rPr sz="1600" i="1" spc="-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in</a:t>
            </a:r>
            <a:r>
              <a:rPr sz="1600" i="1" spc="-8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April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2022 in</a:t>
            </a:r>
            <a:r>
              <a:rPr sz="1600" i="1" spc="-8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 SW</a:t>
            </a:r>
            <a:r>
              <a:rPr sz="1600" i="1" spc="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and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from</a:t>
            </a:r>
            <a:r>
              <a:rPr sz="1600" i="1" spc="-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0.67%</a:t>
            </a:r>
            <a:r>
              <a:rPr sz="1600" i="1" spc="-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in</a:t>
            </a:r>
            <a:r>
              <a:rPr sz="1600" i="1" spc="-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November</a:t>
            </a:r>
            <a:r>
              <a:rPr sz="1600" i="1" spc="5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2021</a:t>
            </a:r>
            <a:r>
              <a:rPr sz="1600" i="1" spc="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to</a:t>
            </a:r>
            <a:r>
              <a:rPr sz="1600" i="1" spc="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9.1%</a:t>
            </a:r>
            <a:r>
              <a:rPr sz="1600" i="1" spc="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in</a:t>
            </a:r>
            <a:r>
              <a:rPr sz="1600" i="1" spc="-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April</a:t>
            </a:r>
            <a:r>
              <a:rPr sz="1600" i="1" spc="-8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2022),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limited</a:t>
            </a:r>
            <a:r>
              <a:rPr sz="1600" i="1" spc="-1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resources</a:t>
            </a:r>
            <a:r>
              <a:rPr sz="1600" i="1" spc="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and</a:t>
            </a:r>
            <a:r>
              <a:rPr sz="1600" i="1" spc="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government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engagement</a:t>
            </a:r>
            <a:r>
              <a:rPr sz="1600" i="1" spc="7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in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these</a:t>
            </a:r>
            <a:r>
              <a:rPr sz="1600" i="1" spc="10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regions</a:t>
            </a:r>
            <a:r>
              <a:rPr sz="1600" i="1" spc="-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has</a:t>
            </a:r>
            <a:r>
              <a:rPr sz="1600" i="1" spc="-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made</a:t>
            </a:r>
            <a:r>
              <a:rPr sz="1600" i="1" spc="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it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difficult</a:t>
            </a:r>
            <a:r>
              <a:rPr sz="1600" i="1" spc="-17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to</a:t>
            </a:r>
            <a:r>
              <a:rPr sz="1600" i="1" spc="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scale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interventions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and thus</a:t>
            </a:r>
            <a:r>
              <a:rPr sz="1600" i="1" spc="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immunization</a:t>
            </a:r>
            <a:r>
              <a:rPr sz="1600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coverage</a:t>
            </a:r>
            <a:r>
              <a:rPr sz="1600" i="1" spc="-8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in</a:t>
            </a:r>
            <a:r>
              <a:rPr sz="1600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these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regions</a:t>
            </a:r>
            <a:r>
              <a:rPr sz="1600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still</a:t>
            </a:r>
            <a:r>
              <a:rPr sz="1600" i="1" spc="-9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remains</a:t>
            </a:r>
            <a:r>
              <a:rPr sz="1600" i="1" spc="-6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8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lowest</a:t>
            </a:r>
            <a:r>
              <a:rPr sz="1600" i="1" spc="-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across</a:t>
            </a:r>
            <a:r>
              <a:rPr sz="1600" i="1" spc="-6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8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entire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country.</a:t>
            </a:r>
            <a:r>
              <a:rPr sz="1600" i="1" spc="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i="1" spc="-5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-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1,245,7800</a:t>
            </a:r>
            <a:r>
              <a:rPr sz="1600" i="1" spc="-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Cameroonians</a:t>
            </a:r>
            <a:r>
              <a:rPr sz="1600" i="1" spc="-8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fully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vaccinated,</a:t>
            </a:r>
            <a:r>
              <a:rPr sz="1600" i="1" spc="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only</a:t>
            </a:r>
            <a:r>
              <a:rPr sz="1600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90,458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are</a:t>
            </a:r>
            <a:r>
              <a:rPr sz="1600" i="1" spc="-8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from</a:t>
            </a:r>
            <a:r>
              <a:rPr sz="1600" i="1" spc="-5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two</a:t>
            </a:r>
            <a:r>
              <a:rPr sz="1600" i="1" spc="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anglophone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regions</a:t>
            </a:r>
            <a:r>
              <a:rPr sz="1600" i="1" spc="-8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which has</a:t>
            </a:r>
            <a:r>
              <a:rPr sz="1600" i="1" spc="-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 population of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over</a:t>
            </a:r>
            <a:r>
              <a:rPr sz="1600" i="1" spc="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8</a:t>
            </a:r>
            <a:r>
              <a:rPr sz="1600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million</a:t>
            </a:r>
            <a:r>
              <a:rPr sz="1600" i="1" spc="50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people.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1866880" cy="2438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720576" y="6377304"/>
            <a:ext cx="208279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25" dirty="0">
                <a:solidFill>
                  <a:srgbClr val="585858"/>
                </a:solidFill>
                <a:latin typeface="Arial"/>
                <a:cs typeface="Arial"/>
              </a:rPr>
              <a:t>84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235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spc="-30" dirty="0"/>
              <a:t>Solution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372" y="1574891"/>
            <a:ext cx="5520690" cy="39776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850" spc="-10" dirty="0">
                <a:solidFill>
                  <a:srgbClr val="4670C4"/>
                </a:solidFill>
                <a:latin typeface="Arial"/>
                <a:cs typeface="Arial"/>
              </a:rPr>
              <a:t>Actions</a:t>
            </a:r>
            <a:endParaRPr sz="1850">
              <a:latin typeface="Arial"/>
              <a:cs typeface="Arial"/>
            </a:endParaRPr>
          </a:p>
          <a:p>
            <a:pPr marL="386080" marR="631825" indent="-285115">
              <a:lnSpc>
                <a:spcPct val="78300"/>
              </a:lnSpc>
              <a:spcBef>
                <a:spcPts val="1300"/>
              </a:spcBef>
              <a:buClr>
                <a:srgbClr val="000000"/>
              </a:buClr>
              <a:buSzPct val="127586"/>
              <a:buChar char="•"/>
              <a:tabLst>
                <a:tab pos="395605" algn="l"/>
                <a:tab pos="396240" algn="l"/>
              </a:tabLst>
            </a:pPr>
            <a:r>
              <a:rPr sz="1450" spc="-25" dirty="0">
                <a:solidFill>
                  <a:srgbClr val="585858"/>
                </a:solidFill>
                <a:latin typeface="Arial"/>
                <a:cs typeface="Arial"/>
              </a:rPr>
              <a:t>Integrate</a:t>
            </a:r>
            <a:r>
              <a:rPr sz="145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585858"/>
                </a:solidFill>
                <a:latin typeface="Arial"/>
                <a:cs typeface="Arial"/>
              </a:rPr>
              <a:t>RI</a:t>
            </a:r>
            <a:r>
              <a:rPr sz="145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HCD</a:t>
            </a:r>
            <a:r>
              <a:rPr sz="145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45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Microplanning</a:t>
            </a:r>
            <a:r>
              <a:rPr sz="1450" spc="-2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45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Covid-19</a:t>
            </a:r>
            <a:r>
              <a:rPr sz="145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vaccine demand</a:t>
            </a:r>
            <a:endParaRPr sz="1450">
              <a:latin typeface="Arial"/>
              <a:cs typeface="Arial"/>
            </a:endParaRPr>
          </a:p>
          <a:p>
            <a:pPr marL="386080" indent="-264795">
              <a:lnSpc>
                <a:spcPts val="1095"/>
              </a:lnSpc>
              <a:buChar char="•"/>
              <a:tabLst>
                <a:tab pos="385445" algn="l"/>
                <a:tab pos="386080" algn="l"/>
              </a:tabLst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Divide</a:t>
            </a:r>
            <a:r>
              <a:rPr sz="145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population</a:t>
            </a:r>
            <a:r>
              <a:rPr sz="145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into</a:t>
            </a:r>
            <a:r>
              <a:rPr sz="145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vulnerable</a:t>
            </a:r>
            <a:r>
              <a:rPr sz="145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groups</a:t>
            </a:r>
            <a:r>
              <a:rPr sz="145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145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Elderly,</a:t>
            </a:r>
            <a:r>
              <a:rPr sz="145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people</a:t>
            </a:r>
            <a:r>
              <a:rPr sz="145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endParaRPr sz="1450">
              <a:latin typeface="Arial"/>
              <a:cs typeface="Arial"/>
            </a:endParaRPr>
          </a:p>
          <a:p>
            <a:pPr marL="386080">
              <a:lnSpc>
                <a:spcPts val="1365"/>
              </a:lnSpc>
            </a:pPr>
            <a:r>
              <a:rPr sz="1450" spc="-25" dirty="0">
                <a:solidFill>
                  <a:srgbClr val="585858"/>
                </a:solidFill>
                <a:latin typeface="Arial"/>
                <a:cs typeface="Arial"/>
              </a:rPr>
              <a:t>comorbidities,</a:t>
            </a:r>
            <a:r>
              <a:rPr sz="145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frontline</a:t>
            </a:r>
            <a:r>
              <a:rPr sz="145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healthcare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workers,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IDPs)</a:t>
            </a:r>
            <a:endParaRPr sz="1450">
              <a:latin typeface="Arial"/>
              <a:cs typeface="Arial"/>
            </a:endParaRPr>
          </a:p>
          <a:p>
            <a:pPr marL="386080" indent="-264795">
              <a:lnSpc>
                <a:spcPts val="1360"/>
              </a:lnSpc>
              <a:buChar char="•"/>
              <a:tabLst>
                <a:tab pos="385445" algn="l"/>
                <a:tab pos="386080" algn="l"/>
              </a:tabLst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Using</a:t>
            </a:r>
            <a:r>
              <a:rPr sz="145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KII,</a:t>
            </a:r>
            <a:r>
              <a:rPr sz="1450" spc="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gather</a:t>
            </a:r>
            <a:r>
              <a:rPr sz="145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sz="145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about</a:t>
            </a:r>
            <a:r>
              <a:rPr sz="145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585858"/>
                </a:solidFill>
                <a:latin typeface="Arial"/>
                <a:cs typeface="Arial"/>
              </a:rPr>
              <a:t>C-19</a:t>
            </a:r>
            <a:r>
              <a:rPr sz="145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vaccines</a:t>
            </a:r>
            <a:r>
              <a:rPr sz="145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r>
              <a:rPr sz="145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endParaRPr sz="1450">
              <a:latin typeface="Arial"/>
              <a:cs typeface="Arial"/>
            </a:endParaRPr>
          </a:p>
          <a:p>
            <a:pPr marL="386080">
              <a:lnSpc>
                <a:spcPts val="1360"/>
              </a:lnSpc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different</a:t>
            </a:r>
            <a:r>
              <a:rPr sz="145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groups.</a:t>
            </a:r>
            <a:endParaRPr sz="1450">
              <a:latin typeface="Arial"/>
              <a:cs typeface="Arial"/>
            </a:endParaRPr>
          </a:p>
          <a:p>
            <a:pPr marL="396240" indent="-295275">
              <a:lnSpc>
                <a:spcPts val="1320"/>
              </a:lnSpc>
              <a:buClr>
                <a:srgbClr val="000000"/>
              </a:buClr>
              <a:buSzPct val="127586"/>
              <a:buChar char="•"/>
              <a:tabLst>
                <a:tab pos="395605" algn="l"/>
                <a:tab pos="396240" algn="l"/>
              </a:tabLst>
            </a:pP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Develop</a:t>
            </a:r>
            <a:r>
              <a:rPr sz="145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45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SBCC</a:t>
            </a:r>
            <a:r>
              <a:rPr sz="145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specific</a:t>
            </a:r>
            <a:r>
              <a:rPr sz="145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145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each</a:t>
            </a:r>
            <a:r>
              <a:rPr sz="145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group</a:t>
            </a:r>
            <a:endParaRPr sz="1450">
              <a:latin typeface="Arial"/>
              <a:cs typeface="Arial"/>
            </a:endParaRPr>
          </a:p>
          <a:p>
            <a:pPr marL="386080" marR="5080" indent="-264795">
              <a:lnSpc>
                <a:spcPct val="78300"/>
              </a:lnSpc>
              <a:spcBef>
                <a:spcPts val="150"/>
              </a:spcBef>
              <a:buChar char="•"/>
              <a:tabLst>
                <a:tab pos="385445" algn="l"/>
                <a:tab pos="386080" algn="l"/>
              </a:tabLst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Hold</a:t>
            </a:r>
            <a:r>
              <a:rPr sz="145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focus</a:t>
            </a:r>
            <a:r>
              <a:rPr sz="145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group</a:t>
            </a:r>
            <a:r>
              <a:rPr sz="145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discussions</a:t>
            </a:r>
            <a:r>
              <a:rPr sz="145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about</a:t>
            </a:r>
            <a:r>
              <a:rPr sz="145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C-19</a:t>
            </a:r>
            <a:r>
              <a:rPr sz="145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vaccine</a:t>
            </a:r>
            <a:r>
              <a:rPr sz="145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45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diabetic clubs,</a:t>
            </a:r>
            <a:r>
              <a:rPr sz="145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UPEC</a:t>
            </a:r>
            <a:r>
              <a:rPr sz="145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centers,</a:t>
            </a:r>
            <a:r>
              <a:rPr sz="145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fitness</a:t>
            </a:r>
            <a:r>
              <a:rPr sz="145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clubs,</a:t>
            </a:r>
            <a:r>
              <a:rPr sz="145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elderly</a:t>
            </a:r>
            <a:r>
              <a:rPr sz="145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585858"/>
                </a:solidFill>
                <a:latin typeface="Arial"/>
                <a:cs typeface="Arial"/>
              </a:rPr>
              <a:t>homes,</a:t>
            </a:r>
            <a:r>
              <a:rPr sz="145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social</a:t>
            </a:r>
            <a:r>
              <a:rPr sz="145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groups.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 marL="386080" marR="381635" indent="-285115">
              <a:lnSpc>
                <a:spcPct val="78300"/>
              </a:lnSpc>
              <a:buClr>
                <a:srgbClr val="000000"/>
              </a:buClr>
              <a:buSzPct val="127586"/>
              <a:buChar char="•"/>
              <a:tabLst>
                <a:tab pos="395605" algn="l"/>
                <a:tab pos="396240" algn="l"/>
              </a:tabLst>
            </a:pPr>
            <a:r>
              <a:rPr sz="1450" dirty="0">
                <a:solidFill>
                  <a:srgbClr val="585858"/>
                </a:solidFill>
                <a:latin typeface="Arial"/>
                <a:cs typeface="Arial"/>
              </a:rPr>
              <a:t>Created</a:t>
            </a:r>
            <a:r>
              <a:rPr sz="1450" spc="2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35" dirty="0">
                <a:solidFill>
                  <a:srgbClr val="585858"/>
                </a:solidFill>
                <a:latin typeface="Arial"/>
                <a:cs typeface="Arial"/>
              </a:rPr>
              <a:t>community</a:t>
            </a:r>
            <a:r>
              <a:rPr sz="145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dialogue</a:t>
            </a:r>
            <a:r>
              <a:rPr sz="145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structures</a:t>
            </a:r>
            <a:r>
              <a:rPr sz="145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450" spc="3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selected </a:t>
            </a:r>
            <a:r>
              <a:rPr sz="1450" spc="-35" dirty="0">
                <a:solidFill>
                  <a:srgbClr val="585858"/>
                </a:solidFill>
                <a:latin typeface="Arial"/>
                <a:cs typeface="Arial"/>
              </a:rPr>
              <a:t>communities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 divided</a:t>
            </a:r>
            <a:r>
              <a:rPr sz="145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into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585858"/>
                </a:solidFill>
                <a:latin typeface="Arial"/>
                <a:cs typeface="Arial"/>
              </a:rPr>
              <a:t>Adolescent/youths,</a:t>
            </a:r>
            <a:r>
              <a:rPr sz="1450" spc="-2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elderly</a:t>
            </a:r>
            <a:r>
              <a:rPr sz="145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45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585858"/>
                </a:solidFill>
                <a:latin typeface="Arial"/>
                <a:cs typeface="Arial"/>
              </a:rPr>
              <a:t>use</a:t>
            </a:r>
            <a:endParaRPr sz="1450">
              <a:latin typeface="Arial"/>
              <a:cs typeface="Arial"/>
            </a:endParaRPr>
          </a:p>
          <a:p>
            <a:pPr marL="386080">
              <a:lnSpc>
                <a:spcPts val="1175"/>
              </a:lnSpc>
            </a:pPr>
            <a:r>
              <a:rPr sz="1450" spc="-25" dirty="0">
                <a:solidFill>
                  <a:srgbClr val="585858"/>
                </a:solidFill>
                <a:latin typeface="Arial"/>
                <a:cs typeface="Arial"/>
              </a:rPr>
              <a:t>existing</a:t>
            </a:r>
            <a:r>
              <a:rPr sz="145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patient</a:t>
            </a:r>
            <a:r>
              <a:rPr sz="145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groups</a:t>
            </a:r>
            <a:r>
              <a:rPr sz="145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such</a:t>
            </a:r>
            <a:r>
              <a:rPr sz="145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45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diabetic</a:t>
            </a:r>
            <a:r>
              <a:rPr sz="145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clubs.</a:t>
            </a:r>
            <a:endParaRPr sz="1450">
              <a:latin typeface="Arial"/>
              <a:cs typeface="Arial"/>
            </a:endParaRPr>
          </a:p>
          <a:p>
            <a:pPr marL="386080" marR="52069" indent="-285115">
              <a:lnSpc>
                <a:spcPct val="75900"/>
              </a:lnSpc>
              <a:spcBef>
                <a:spcPts val="229"/>
              </a:spcBef>
              <a:buClr>
                <a:srgbClr val="000000"/>
              </a:buClr>
              <a:buSzPct val="127586"/>
              <a:buChar char="•"/>
              <a:tabLst>
                <a:tab pos="395605" algn="l"/>
                <a:tab pos="396240" algn="l"/>
              </a:tabLst>
            </a:pP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Developed</a:t>
            </a:r>
            <a:r>
              <a:rPr sz="145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585858"/>
                </a:solidFill>
                <a:latin typeface="Arial"/>
                <a:cs typeface="Arial"/>
              </a:rPr>
              <a:t>sensitization</a:t>
            </a:r>
            <a:r>
              <a:rPr sz="145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585858"/>
                </a:solidFill>
                <a:latin typeface="Arial"/>
                <a:cs typeface="Arial"/>
              </a:rPr>
              <a:t>materials(</a:t>
            </a:r>
            <a:r>
              <a:rPr sz="145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posters,</a:t>
            </a:r>
            <a:r>
              <a:rPr sz="145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fliers)</a:t>
            </a:r>
            <a:r>
              <a:rPr sz="145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45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local</a:t>
            </a:r>
            <a:r>
              <a:rPr sz="145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pidgin-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English</a:t>
            </a:r>
            <a:r>
              <a:rPr sz="145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450" spc="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address</a:t>
            </a:r>
            <a:r>
              <a:rPr sz="145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prevalent</a:t>
            </a:r>
            <a:r>
              <a:rPr sz="145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585858"/>
                </a:solidFill>
                <a:latin typeface="Arial"/>
                <a:cs typeface="Arial"/>
              </a:rPr>
              <a:t>misinformation</a:t>
            </a:r>
            <a:r>
              <a:rPr sz="145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45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myths</a:t>
            </a:r>
            <a:r>
              <a:rPr sz="1450" spc="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about covid-19</a:t>
            </a:r>
            <a:r>
              <a:rPr sz="145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vaccine</a:t>
            </a:r>
            <a:r>
              <a:rPr sz="145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within</a:t>
            </a:r>
            <a:r>
              <a:rPr sz="145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45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communities.</a:t>
            </a:r>
            <a:endParaRPr sz="1450">
              <a:latin typeface="Arial"/>
              <a:cs typeface="Arial"/>
            </a:endParaRPr>
          </a:p>
          <a:p>
            <a:pPr marL="386080" indent="-264795" algn="just">
              <a:lnSpc>
                <a:spcPts val="1175"/>
              </a:lnSpc>
              <a:buChar char="•"/>
              <a:tabLst>
                <a:tab pos="386080" algn="l"/>
              </a:tabLst>
            </a:pPr>
            <a:r>
              <a:rPr sz="1450" spc="-25" dirty="0">
                <a:solidFill>
                  <a:srgbClr val="585858"/>
                </a:solidFill>
                <a:latin typeface="Arial"/>
                <a:cs typeface="Arial"/>
              </a:rPr>
              <a:t>Instituted</a:t>
            </a:r>
            <a:r>
              <a:rPr sz="145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45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sz="145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personnel</a:t>
            </a:r>
            <a:r>
              <a:rPr sz="145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C-19</a:t>
            </a:r>
            <a:r>
              <a:rPr sz="1450" spc="-30" dirty="0">
                <a:solidFill>
                  <a:srgbClr val="585858"/>
                </a:solidFill>
                <a:latin typeface="Arial"/>
                <a:cs typeface="Arial"/>
              </a:rPr>
              <a:t> Vaccine</a:t>
            </a:r>
            <a:r>
              <a:rPr sz="145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Arial"/>
                <a:cs typeface="Arial"/>
              </a:rPr>
              <a:t>discussion</a:t>
            </a:r>
            <a:r>
              <a:rPr sz="145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forum</a:t>
            </a:r>
            <a:endParaRPr sz="1450">
              <a:latin typeface="Arial"/>
              <a:cs typeface="Arial"/>
            </a:endParaRPr>
          </a:p>
          <a:p>
            <a:pPr marL="386080" marR="15875" indent="-285115" algn="just">
              <a:lnSpc>
                <a:spcPct val="75900"/>
              </a:lnSpc>
              <a:spcBef>
                <a:spcPts val="229"/>
              </a:spcBef>
              <a:buClr>
                <a:srgbClr val="000000"/>
              </a:buClr>
              <a:buSzPct val="127586"/>
              <a:buChar char="•"/>
              <a:tabLst>
                <a:tab pos="396240" algn="l"/>
              </a:tabLst>
            </a:pPr>
            <a:r>
              <a:rPr sz="1450" spc="-55" dirty="0">
                <a:solidFill>
                  <a:srgbClr val="585858"/>
                </a:solidFill>
                <a:latin typeface="Arial"/>
                <a:cs typeface="Arial"/>
              </a:rPr>
              <a:t>VAHA</a:t>
            </a:r>
            <a:r>
              <a:rPr sz="1450" spc="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Arial"/>
                <a:cs typeface="Arial"/>
              </a:rPr>
              <a:t>developed</a:t>
            </a:r>
            <a:r>
              <a:rPr sz="145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45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confidence</a:t>
            </a:r>
            <a:r>
              <a:rPr sz="145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585858"/>
                </a:solidFill>
                <a:latin typeface="Arial"/>
                <a:cs typeface="Arial"/>
              </a:rPr>
              <a:t>meter</a:t>
            </a:r>
            <a:r>
              <a:rPr sz="145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tool</a:t>
            </a:r>
            <a:r>
              <a:rPr sz="145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Arial"/>
                <a:cs typeface="Arial"/>
              </a:rPr>
              <a:t>used</a:t>
            </a:r>
            <a:r>
              <a:rPr sz="145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45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Arial"/>
                <a:cs typeface="Arial"/>
              </a:rPr>
              <a:t>understand</a:t>
            </a:r>
            <a:r>
              <a:rPr sz="145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65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45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confidence</a:t>
            </a:r>
            <a:r>
              <a:rPr sz="145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Arial"/>
                <a:cs typeface="Arial"/>
              </a:rPr>
              <a:t>level</a:t>
            </a:r>
            <a:r>
              <a:rPr sz="145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Arial"/>
                <a:cs typeface="Arial"/>
              </a:rPr>
              <a:t>progression</a:t>
            </a:r>
            <a:r>
              <a:rPr sz="145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45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participants</a:t>
            </a:r>
            <a:r>
              <a:rPr sz="145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Arial"/>
                <a:cs typeface="Arial"/>
              </a:rPr>
              <a:t>within</a:t>
            </a:r>
            <a:r>
              <a:rPr sz="145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45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585858"/>
                </a:solidFill>
                <a:latin typeface="Arial"/>
                <a:cs typeface="Arial"/>
              </a:rPr>
              <a:t>community</a:t>
            </a:r>
            <a:r>
              <a:rPr sz="145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Arial"/>
                <a:cs typeface="Arial"/>
              </a:rPr>
              <a:t>groups.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7418" y="1642046"/>
            <a:ext cx="4429760" cy="3418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10" dirty="0">
                <a:solidFill>
                  <a:srgbClr val="4670C4"/>
                </a:solidFill>
                <a:latin typeface="Arial"/>
                <a:cs typeface="Arial"/>
              </a:rPr>
              <a:t>Measurement</a:t>
            </a:r>
            <a:endParaRPr sz="1850">
              <a:latin typeface="Arial"/>
              <a:cs typeface="Arial"/>
            </a:endParaRPr>
          </a:p>
          <a:p>
            <a:pPr marL="297180" marR="213360" indent="-285115">
              <a:lnSpc>
                <a:spcPct val="100000"/>
              </a:lnSpc>
              <a:spcBef>
                <a:spcPts val="1435"/>
              </a:spcBef>
              <a:buClr>
                <a:srgbClr val="000000"/>
              </a:buClr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At</a:t>
            </a:r>
            <a:r>
              <a:rPr sz="1600" i="1" spc="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community</a:t>
            </a:r>
            <a:r>
              <a:rPr sz="1600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dialogue</a:t>
            </a:r>
            <a:r>
              <a:rPr sz="1600" i="1" spc="-8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groups,</a:t>
            </a:r>
            <a:r>
              <a:rPr sz="1600" i="1" spc="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50" dirty="0">
                <a:solidFill>
                  <a:srgbClr val="083B92"/>
                </a:solidFill>
                <a:latin typeface="Arial"/>
                <a:cs typeface="Arial"/>
              </a:rPr>
              <a:t>a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confidence</a:t>
            </a:r>
            <a:r>
              <a:rPr sz="1600" i="1" spc="-9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meter</a:t>
            </a:r>
            <a:r>
              <a:rPr sz="1600" i="1" spc="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tool</a:t>
            </a:r>
            <a:r>
              <a:rPr sz="1600" i="1" spc="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was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used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to</a:t>
            </a:r>
            <a:r>
              <a:rPr sz="1600" i="1" spc="-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track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the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progression</a:t>
            </a:r>
            <a:r>
              <a:rPr sz="1600" i="1" spc="-9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of</a:t>
            </a:r>
            <a:r>
              <a:rPr sz="1600" i="1" spc="-3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participants</a:t>
            </a:r>
            <a:r>
              <a:rPr sz="1600" i="1" spc="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confidence</a:t>
            </a:r>
            <a:r>
              <a:rPr sz="1600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in COVID-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19</a:t>
            </a:r>
            <a:r>
              <a:rPr sz="1600" i="1" spc="15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Vaccine.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297180" marR="5080" indent="-285115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7815" algn="l"/>
              </a:tabLst>
            </a:pP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Reports</a:t>
            </a:r>
            <a:r>
              <a:rPr sz="1600" i="1" spc="8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from</a:t>
            </a:r>
            <a:r>
              <a:rPr sz="1600" i="1" spc="-114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community</a:t>
            </a:r>
            <a:r>
              <a:rPr sz="1600" i="1" spc="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groups</a:t>
            </a:r>
            <a:r>
              <a:rPr sz="1600" i="1" spc="-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and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from</a:t>
            </a:r>
            <a:r>
              <a:rPr sz="1600" i="1" spc="-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the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vaccine</a:t>
            </a:r>
            <a:r>
              <a:rPr sz="1600" i="1" spc="-9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deliver</a:t>
            </a:r>
            <a:r>
              <a:rPr sz="1600" i="1" spc="-5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center</a:t>
            </a:r>
            <a:r>
              <a:rPr sz="1600" i="1" spc="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showed</a:t>
            </a:r>
            <a:r>
              <a:rPr sz="1600" i="1" spc="-2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5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number</a:t>
            </a:r>
            <a:r>
              <a:rPr sz="1600" i="1" spc="-5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of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persons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from</a:t>
            </a:r>
            <a:r>
              <a:rPr sz="1600" i="1" spc="-1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community</a:t>
            </a:r>
            <a:r>
              <a:rPr sz="1600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groups who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later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became</a:t>
            </a:r>
            <a:r>
              <a:rPr sz="1600" i="1" spc="-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vaccinated.</a:t>
            </a:r>
            <a:endParaRPr sz="1600">
              <a:latin typeface="Arial"/>
              <a:cs typeface="Arial"/>
            </a:endParaRPr>
          </a:p>
          <a:p>
            <a:pPr marL="297180" marR="80645" indent="-28511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Reports</a:t>
            </a:r>
            <a:r>
              <a:rPr sz="1600" i="1" spc="5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from</a:t>
            </a:r>
            <a:r>
              <a:rPr sz="1600" i="1" spc="-11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district</a:t>
            </a:r>
            <a:r>
              <a:rPr sz="1600" i="1" spc="-114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data</a:t>
            </a:r>
            <a:r>
              <a:rPr sz="1600" i="1" spc="6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showed</a:t>
            </a:r>
            <a:r>
              <a:rPr sz="1600" i="1" spc="-1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50" dirty="0">
                <a:solidFill>
                  <a:srgbClr val="083B92"/>
                </a:solidFill>
                <a:latin typeface="Arial"/>
                <a:cs typeface="Arial"/>
              </a:rPr>
              <a:t>a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massive</a:t>
            </a:r>
            <a:r>
              <a:rPr sz="1600" i="1" spc="-5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improvement</a:t>
            </a:r>
            <a:r>
              <a:rPr sz="1600" i="1" spc="-7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in</a:t>
            </a:r>
            <a:r>
              <a:rPr sz="1600" i="1" spc="-4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vaccine</a:t>
            </a:r>
            <a:r>
              <a:rPr sz="1600" i="1" spc="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coverage</a:t>
            </a:r>
            <a:r>
              <a:rPr sz="1600" i="1" spc="-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83B92"/>
                </a:solidFill>
                <a:latin typeface="Arial"/>
                <a:cs typeface="Arial"/>
              </a:rPr>
              <a:t>in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the</a:t>
            </a:r>
            <a:r>
              <a:rPr sz="1600" i="1" spc="-40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83B92"/>
                </a:solidFill>
                <a:latin typeface="Arial"/>
                <a:cs typeface="Arial"/>
              </a:rPr>
              <a:t>selected</a:t>
            </a:r>
            <a:r>
              <a:rPr sz="1600" i="1" spc="-35" dirty="0">
                <a:solidFill>
                  <a:srgbClr val="083B92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83B92"/>
                </a:solidFill>
                <a:latin typeface="Arial"/>
                <a:cs typeface="Arial"/>
              </a:rPr>
              <a:t>communities.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1866880" cy="2438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720576" y="6392733"/>
            <a:ext cx="208279" cy="2076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50" spc="-25" dirty="0">
                <a:solidFill>
                  <a:srgbClr val="585858"/>
                </a:solidFill>
                <a:latin typeface="Arial"/>
                <a:cs typeface="Arial"/>
              </a:rPr>
              <a:t>85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235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105"/>
              </a:spcBef>
            </a:pPr>
            <a:r>
              <a:rPr dirty="0"/>
              <a:t>Outcomes</a:t>
            </a:r>
            <a:r>
              <a:rPr spc="-45" dirty="0"/>
              <a:t> </a:t>
            </a:r>
            <a:r>
              <a:rPr dirty="0"/>
              <a:t>and</a:t>
            </a:r>
            <a:r>
              <a:rPr spc="20" dirty="0"/>
              <a:t> </a:t>
            </a:r>
            <a:r>
              <a:rPr dirty="0"/>
              <a:t>Key</a:t>
            </a:r>
            <a:r>
              <a:rPr spc="-95" dirty="0"/>
              <a:t> </a:t>
            </a:r>
            <a:r>
              <a:rPr spc="-35" dirty="0"/>
              <a:t>Learnings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372" y="1642046"/>
            <a:ext cx="5012690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30" dirty="0">
                <a:solidFill>
                  <a:srgbClr val="4670C4"/>
                </a:solidFill>
                <a:latin typeface="Arial"/>
                <a:cs typeface="Arial"/>
              </a:rPr>
              <a:t>Outcomes</a:t>
            </a:r>
            <a:r>
              <a:rPr sz="1850" spc="-60" dirty="0">
                <a:solidFill>
                  <a:srgbClr val="4670C4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4670C4"/>
                </a:solidFill>
                <a:latin typeface="Arial"/>
                <a:cs typeface="Arial"/>
              </a:rPr>
              <a:t>and</a:t>
            </a:r>
            <a:r>
              <a:rPr sz="1850" spc="-85" dirty="0">
                <a:solidFill>
                  <a:srgbClr val="4670C4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4670C4"/>
                </a:solidFill>
                <a:latin typeface="Arial"/>
                <a:cs typeface="Arial"/>
              </a:rPr>
              <a:t>Impact</a:t>
            </a:r>
            <a:endParaRPr sz="1850">
              <a:latin typeface="Arial"/>
              <a:cs typeface="Arial"/>
            </a:endParaRPr>
          </a:p>
          <a:p>
            <a:pPr marL="463550" marR="5080" indent="-285115">
              <a:lnSpc>
                <a:spcPct val="100000"/>
              </a:lnSpc>
              <a:spcBef>
                <a:spcPts val="1614"/>
              </a:spcBef>
              <a:buClr>
                <a:srgbClr val="000000"/>
              </a:buClr>
              <a:buFont typeface="Arial"/>
              <a:buChar char="•"/>
              <a:tabLst>
                <a:tab pos="463550" algn="l"/>
                <a:tab pos="464184" algn="l"/>
              </a:tabLst>
            </a:pP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We</a:t>
            </a:r>
            <a:r>
              <a:rPr sz="1600" i="1" spc="-10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have observed</a:t>
            </a:r>
            <a:r>
              <a:rPr sz="1600" i="1" spc="-80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a</a:t>
            </a:r>
            <a:r>
              <a:rPr sz="1600" i="1" spc="5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steep</a:t>
            </a:r>
            <a:r>
              <a:rPr sz="1600" i="1" spc="75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increase</a:t>
            </a:r>
            <a:r>
              <a:rPr sz="1600" i="1" spc="-75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in</a:t>
            </a:r>
            <a:r>
              <a:rPr sz="1600" i="1" spc="-80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the</a:t>
            </a:r>
            <a:r>
              <a:rPr sz="1600" i="1" spc="5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A52C5"/>
                </a:solidFill>
                <a:latin typeface="Arial"/>
                <a:cs typeface="Arial"/>
              </a:rPr>
              <a:t>number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of</a:t>
            </a:r>
            <a:r>
              <a:rPr sz="1600" i="1" spc="-30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people vaccinated per</a:t>
            </a:r>
            <a:r>
              <a:rPr sz="1600" i="1" spc="-40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day</a:t>
            </a:r>
            <a:r>
              <a:rPr sz="1600" i="1" spc="10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since</a:t>
            </a:r>
            <a:r>
              <a:rPr sz="1600" i="1" spc="-75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launching</a:t>
            </a:r>
            <a:r>
              <a:rPr sz="1600" i="1" spc="-75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0A52C5"/>
                </a:solidFill>
                <a:latin typeface="Arial"/>
                <a:cs typeface="Arial"/>
              </a:rPr>
              <a:t>this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our</a:t>
            </a:r>
            <a:r>
              <a:rPr sz="1600" i="1" spc="10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community</a:t>
            </a:r>
            <a:r>
              <a:rPr sz="1600" i="1" spc="-80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strategy</a:t>
            </a:r>
            <a:r>
              <a:rPr sz="1600" i="1" spc="75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in</a:t>
            </a:r>
            <a:r>
              <a:rPr sz="1600" i="1" spc="-90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A52C5"/>
                </a:solidFill>
                <a:latin typeface="Arial"/>
                <a:cs typeface="Arial"/>
              </a:rPr>
              <a:t>January</a:t>
            </a:r>
            <a:r>
              <a:rPr sz="1600" i="1" spc="35" dirty="0">
                <a:solidFill>
                  <a:srgbClr val="0A52C5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0A52C5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7418" y="1642046"/>
            <a:ext cx="1492250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dirty="0">
                <a:solidFill>
                  <a:srgbClr val="4670C4"/>
                </a:solidFill>
                <a:latin typeface="Arial"/>
                <a:cs typeface="Arial"/>
              </a:rPr>
              <a:t>Key</a:t>
            </a:r>
            <a:r>
              <a:rPr sz="1850" spc="-130" dirty="0">
                <a:solidFill>
                  <a:srgbClr val="4670C4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4670C4"/>
                </a:solidFill>
                <a:latin typeface="Arial"/>
                <a:cs typeface="Arial"/>
              </a:rPr>
              <a:t>Learnings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1866880" cy="2438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58026" y="2257488"/>
            <a:ext cx="5036185" cy="3513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7180" marR="293370" indent="-285115">
              <a:lnSpc>
                <a:spcPct val="100200"/>
              </a:lnSpc>
              <a:spcBef>
                <a:spcPts val="114"/>
              </a:spcBef>
              <a:buClr>
                <a:srgbClr val="000000"/>
              </a:buClr>
              <a:buSzPct val="84210"/>
              <a:buChar char="•"/>
              <a:tabLst>
                <a:tab pos="297180" algn="l"/>
                <a:tab pos="297815" algn="l"/>
              </a:tabLst>
            </a:pP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Our</a:t>
            </a:r>
            <a:r>
              <a:rPr sz="19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greatest</a:t>
            </a:r>
            <a:r>
              <a:rPr sz="19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success</a:t>
            </a:r>
            <a:r>
              <a:rPr sz="19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900" spc="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come</a:t>
            </a:r>
            <a:r>
              <a:rPr sz="1900" spc="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85858"/>
                </a:solidFill>
                <a:latin typeface="Arial"/>
                <a:cs typeface="Arial"/>
              </a:rPr>
              <a:t>from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allowing the</a:t>
            </a:r>
            <a:r>
              <a:rPr sz="19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people share what</a:t>
            </a:r>
            <a:r>
              <a:rPr sz="1900" spc="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they</a:t>
            </a:r>
            <a:r>
              <a:rPr sz="19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Arial"/>
                <a:cs typeface="Arial"/>
              </a:rPr>
              <a:t>think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9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giving</a:t>
            </a:r>
            <a:r>
              <a:rPr sz="1900" spc="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them</a:t>
            </a:r>
            <a:r>
              <a:rPr sz="19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9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power</a:t>
            </a:r>
            <a:r>
              <a:rPr sz="19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9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Arial"/>
                <a:cs typeface="Arial"/>
              </a:rPr>
              <a:t>design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strategies</a:t>
            </a:r>
            <a:r>
              <a:rPr sz="19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9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changes</a:t>
            </a:r>
            <a:r>
              <a:rPr sz="19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they</a:t>
            </a:r>
            <a:r>
              <a:rPr sz="19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want</a:t>
            </a:r>
            <a:r>
              <a:rPr sz="19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900" spc="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85858"/>
                </a:solidFill>
                <a:latin typeface="Arial"/>
                <a:cs typeface="Arial"/>
              </a:rPr>
              <a:t>see </a:t>
            </a:r>
            <a:r>
              <a:rPr sz="1900" spc="-10" dirty="0">
                <a:solidFill>
                  <a:srgbClr val="585858"/>
                </a:solidFill>
                <a:latin typeface="Arial"/>
                <a:cs typeface="Arial"/>
              </a:rPr>
              <a:t>happen.</a:t>
            </a:r>
            <a:endParaRPr sz="1900">
              <a:latin typeface="Arial"/>
              <a:cs typeface="Arial"/>
            </a:endParaRPr>
          </a:p>
          <a:p>
            <a:pPr marL="297180" marR="268605" indent="-285115">
              <a:lnSpc>
                <a:spcPct val="100200"/>
              </a:lnSpc>
              <a:spcBef>
                <a:spcPts val="40"/>
              </a:spcBef>
              <a:buClr>
                <a:srgbClr val="000000"/>
              </a:buClr>
              <a:buSzPct val="84210"/>
              <a:buChar char="•"/>
              <a:tabLst>
                <a:tab pos="297180" algn="l"/>
                <a:tab pos="297815" algn="l"/>
              </a:tabLst>
            </a:pP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Treating</a:t>
            </a:r>
            <a:r>
              <a:rPr sz="19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each</a:t>
            </a:r>
            <a:r>
              <a:rPr sz="19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community</a:t>
            </a:r>
            <a:r>
              <a:rPr sz="19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900" spc="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sz="19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Arial"/>
                <a:cs typeface="Arial"/>
              </a:rPr>
              <a:t>individual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context</a:t>
            </a:r>
            <a:r>
              <a:rPr sz="19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has</a:t>
            </a:r>
            <a:r>
              <a:rPr sz="19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helped</a:t>
            </a:r>
            <a:r>
              <a:rPr sz="19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us</a:t>
            </a:r>
            <a:r>
              <a:rPr sz="19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tailored</a:t>
            </a:r>
            <a:r>
              <a:rPr sz="1900" spc="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Arial"/>
                <a:cs typeface="Arial"/>
              </a:rPr>
              <a:t>strategies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specific</a:t>
            </a:r>
            <a:r>
              <a:rPr sz="19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9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9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given</a:t>
            </a:r>
            <a:r>
              <a:rPr sz="1900" spc="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Arial"/>
                <a:cs typeface="Arial"/>
              </a:rPr>
              <a:t>community.</a:t>
            </a:r>
            <a:endParaRPr sz="1900">
              <a:latin typeface="Arial"/>
              <a:cs typeface="Arial"/>
            </a:endParaRPr>
          </a:p>
          <a:p>
            <a:pPr marL="297180" indent="-285115">
              <a:lnSpc>
                <a:spcPts val="2245"/>
              </a:lnSpc>
              <a:buClr>
                <a:srgbClr val="000000"/>
              </a:buClr>
              <a:buSzPct val="84210"/>
              <a:buChar char="•"/>
              <a:tabLst>
                <a:tab pos="297180" algn="l"/>
                <a:tab pos="297815" algn="l"/>
              </a:tabLst>
            </a:pP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Integrating</a:t>
            </a:r>
            <a:r>
              <a:rPr sz="19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sz="19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sz="19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used</a:t>
            </a:r>
            <a:r>
              <a:rPr sz="19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1900" spc="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Arial"/>
                <a:cs typeface="Arial"/>
              </a:rPr>
              <a:t>Routine</a:t>
            </a:r>
            <a:endParaRPr sz="1900">
              <a:latin typeface="Arial"/>
              <a:cs typeface="Arial"/>
            </a:endParaRPr>
          </a:p>
          <a:p>
            <a:pPr marL="297180" marR="5080">
              <a:lnSpc>
                <a:spcPct val="100200"/>
              </a:lnSpc>
              <a:spcBef>
                <a:spcPts val="35"/>
              </a:spcBef>
            </a:pP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immunization</a:t>
            </a:r>
            <a:r>
              <a:rPr sz="19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such</a:t>
            </a:r>
            <a:r>
              <a:rPr sz="19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900" spc="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9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HCD</a:t>
            </a:r>
            <a:r>
              <a:rPr sz="1900" spc="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900" spc="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Arial"/>
                <a:cs typeface="Arial"/>
              </a:rPr>
              <a:t>micro-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planning</a:t>
            </a:r>
            <a:r>
              <a:rPr sz="1900" spc="-20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sz="19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900" spc="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great</a:t>
            </a:r>
            <a:r>
              <a:rPr sz="1900" spc="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gains</a:t>
            </a:r>
            <a:r>
              <a:rPr sz="19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900" spc="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Arial"/>
                <a:cs typeface="Arial"/>
              </a:rPr>
              <a:t>improving </a:t>
            </a:r>
            <a:r>
              <a:rPr sz="1900" spc="-25" dirty="0">
                <a:solidFill>
                  <a:srgbClr val="585858"/>
                </a:solidFill>
                <a:latin typeface="Arial"/>
                <a:cs typeface="Arial"/>
              </a:rPr>
              <a:t>COVID-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19</a:t>
            </a:r>
            <a:r>
              <a:rPr sz="1900" spc="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85858"/>
                </a:solidFill>
                <a:latin typeface="Arial"/>
                <a:cs typeface="Arial"/>
              </a:rPr>
              <a:t>Vaccine </a:t>
            </a:r>
            <a:r>
              <a:rPr sz="1900" spc="-10" dirty="0">
                <a:solidFill>
                  <a:srgbClr val="585858"/>
                </a:solidFill>
                <a:latin typeface="Arial"/>
                <a:cs typeface="Arial"/>
              </a:rPr>
              <a:t>uptake.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67117" y="3540759"/>
            <a:ext cx="3877945" cy="2463800"/>
            <a:chOff x="1067117" y="3540759"/>
            <a:chExt cx="3877945" cy="2463800"/>
          </a:xfrm>
        </p:grpSpPr>
        <p:sp>
          <p:nvSpPr>
            <p:cNvPr id="8" name="object 8"/>
            <p:cNvSpPr/>
            <p:nvPr/>
          </p:nvSpPr>
          <p:spPr>
            <a:xfrm>
              <a:off x="1068844" y="3540759"/>
              <a:ext cx="3876040" cy="2113280"/>
            </a:xfrm>
            <a:custGeom>
              <a:avLst/>
              <a:gdLst/>
              <a:ahLst/>
              <a:cxnLst/>
              <a:rect l="l" t="t" r="r" b="b"/>
              <a:pathLst>
                <a:path w="3876040" h="2113279">
                  <a:moveTo>
                    <a:pt x="3806082" y="30828"/>
                  </a:moveTo>
                  <a:lnTo>
                    <a:pt x="0" y="2101621"/>
                  </a:lnTo>
                  <a:lnTo>
                    <a:pt x="6070" y="2112772"/>
                  </a:lnTo>
                  <a:lnTo>
                    <a:pt x="3812154" y="42017"/>
                  </a:lnTo>
                  <a:lnTo>
                    <a:pt x="3806082" y="30828"/>
                  </a:lnTo>
                  <a:close/>
                </a:path>
                <a:path w="3876040" h="2113279">
                  <a:moveTo>
                    <a:pt x="3858736" y="24764"/>
                  </a:moveTo>
                  <a:lnTo>
                    <a:pt x="3817226" y="24764"/>
                  </a:lnTo>
                  <a:lnTo>
                    <a:pt x="3823322" y="35940"/>
                  </a:lnTo>
                  <a:lnTo>
                    <a:pt x="3812154" y="42017"/>
                  </a:lnTo>
                  <a:lnTo>
                    <a:pt x="3827259" y="69850"/>
                  </a:lnTo>
                  <a:lnTo>
                    <a:pt x="3858736" y="24764"/>
                  </a:lnTo>
                  <a:close/>
                </a:path>
                <a:path w="3876040" h="2113279">
                  <a:moveTo>
                    <a:pt x="3817226" y="24764"/>
                  </a:moveTo>
                  <a:lnTo>
                    <a:pt x="3806082" y="30828"/>
                  </a:lnTo>
                  <a:lnTo>
                    <a:pt x="3812154" y="42017"/>
                  </a:lnTo>
                  <a:lnTo>
                    <a:pt x="3823322" y="35940"/>
                  </a:lnTo>
                  <a:lnTo>
                    <a:pt x="3817226" y="24764"/>
                  </a:lnTo>
                  <a:close/>
                </a:path>
                <a:path w="3876040" h="2113279">
                  <a:moveTo>
                    <a:pt x="3876027" y="0"/>
                  </a:moveTo>
                  <a:lnTo>
                    <a:pt x="3790937" y="2920"/>
                  </a:lnTo>
                  <a:lnTo>
                    <a:pt x="3806082" y="30828"/>
                  </a:lnTo>
                  <a:lnTo>
                    <a:pt x="3817226" y="24764"/>
                  </a:lnTo>
                  <a:lnTo>
                    <a:pt x="3858736" y="24764"/>
                  </a:lnTo>
                  <a:lnTo>
                    <a:pt x="3876027" y="0"/>
                  </a:lnTo>
                  <a:close/>
                </a:path>
              </a:pathLst>
            </a:custGeom>
            <a:solidFill>
              <a:srgbClr val="009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1880" y="5430519"/>
              <a:ext cx="2692400" cy="568960"/>
            </a:xfrm>
            <a:custGeom>
              <a:avLst/>
              <a:gdLst/>
              <a:ahLst/>
              <a:cxnLst/>
              <a:rect l="l" t="t" r="r" b="b"/>
              <a:pathLst>
                <a:path w="2692400" h="568960">
                  <a:moveTo>
                    <a:pt x="94830" y="568959"/>
                  </a:moveTo>
                  <a:lnTo>
                    <a:pt x="57917" y="561507"/>
                  </a:lnTo>
                  <a:lnTo>
                    <a:pt x="27774" y="541185"/>
                  </a:lnTo>
                  <a:lnTo>
                    <a:pt x="7452" y="511042"/>
                  </a:lnTo>
                  <a:lnTo>
                    <a:pt x="0" y="474129"/>
                  </a:lnTo>
                  <a:lnTo>
                    <a:pt x="0" y="94868"/>
                  </a:lnTo>
                  <a:lnTo>
                    <a:pt x="7452" y="57917"/>
                  </a:lnTo>
                  <a:lnTo>
                    <a:pt x="27774" y="27765"/>
                  </a:lnTo>
                  <a:lnTo>
                    <a:pt x="57917" y="7447"/>
                  </a:lnTo>
                  <a:lnTo>
                    <a:pt x="94830" y="0"/>
                  </a:lnTo>
                </a:path>
                <a:path w="2692400" h="568960">
                  <a:moveTo>
                    <a:pt x="2597531" y="0"/>
                  </a:moveTo>
                  <a:lnTo>
                    <a:pt x="2634482" y="7447"/>
                  </a:lnTo>
                  <a:lnTo>
                    <a:pt x="2664634" y="27765"/>
                  </a:lnTo>
                  <a:lnTo>
                    <a:pt x="2684952" y="57917"/>
                  </a:lnTo>
                  <a:lnTo>
                    <a:pt x="2692399" y="94868"/>
                  </a:lnTo>
                  <a:lnTo>
                    <a:pt x="2692399" y="474129"/>
                  </a:lnTo>
                  <a:lnTo>
                    <a:pt x="2684952" y="511042"/>
                  </a:lnTo>
                  <a:lnTo>
                    <a:pt x="2664634" y="541185"/>
                  </a:lnTo>
                  <a:lnTo>
                    <a:pt x="2634482" y="561507"/>
                  </a:lnTo>
                  <a:lnTo>
                    <a:pt x="2597531" y="568959"/>
                  </a:lnTo>
                </a:path>
              </a:pathLst>
            </a:custGeom>
            <a:ln w="9525">
              <a:solidFill>
                <a:srgbClr val="3A7E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69389" y="5524182"/>
            <a:ext cx="18992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0.8%</a:t>
            </a:r>
            <a:r>
              <a:rPr sz="1200" b="1" spc="-25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in</a:t>
            </a:r>
            <a:r>
              <a:rPr sz="1200" b="1" spc="15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Dec</a:t>
            </a:r>
            <a:r>
              <a:rPr sz="1200" b="1" spc="-120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2021</a:t>
            </a:r>
            <a:r>
              <a:rPr sz="1200" b="1" spc="70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for</a:t>
            </a:r>
            <a:r>
              <a:rPr sz="1200" b="1" spc="-35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4A52"/>
                </a:solidFill>
                <a:latin typeface="Arial"/>
                <a:cs typeface="Arial"/>
              </a:rPr>
              <a:t>SW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0.67%</a:t>
            </a:r>
            <a:r>
              <a:rPr sz="1200" b="1" spc="30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IN</a:t>
            </a:r>
            <a:r>
              <a:rPr sz="1200" b="1" spc="-45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Dec</a:t>
            </a:r>
            <a:r>
              <a:rPr sz="1200" b="1" spc="-120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2021</a:t>
            </a:r>
            <a:r>
              <a:rPr sz="1200" b="1" spc="55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for</a:t>
            </a:r>
            <a:r>
              <a:rPr sz="1200" b="1" spc="-45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4A52"/>
                </a:solidFill>
                <a:latin typeface="Arial"/>
                <a:cs typeface="Arial"/>
              </a:rPr>
              <a:t>NW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53000" y="3185160"/>
            <a:ext cx="118745" cy="711200"/>
          </a:xfrm>
          <a:custGeom>
            <a:avLst/>
            <a:gdLst/>
            <a:ahLst/>
            <a:cxnLst/>
            <a:rect l="l" t="t" r="r" b="b"/>
            <a:pathLst>
              <a:path w="118745" h="711200">
                <a:moveTo>
                  <a:pt x="118490" y="711200"/>
                </a:moveTo>
                <a:lnTo>
                  <a:pt x="72384" y="701883"/>
                </a:lnTo>
                <a:lnTo>
                  <a:pt x="34718" y="676481"/>
                </a:lnTo>
                <a:lnTo>
                  <a:pt x="9316" y="638815"/>
                </a:lnTo>
                <a:lnTo>
                  <a:pt x="0" y="592708"/>
                </a:lnTo>
                <a:lnTo>
                  <a:pt x="0" y="118490"/>
                </a:lnTo>
                <a:lnTo>
                  <a:pt x="9316" y="72384"/>
                </a:lnTo>
                <a:lnTo>
                  <a:pt x="34718" y="34718"/>
                </a:lnTo>
                <a:lnTo>
                  <a:pt x="72384" y="9316"/>
                </a:lnTo>
                <a:lnTo>
                  <a:pt x="118490" y="0"/>
                </a:lnTo>
              </a:path>
            </a:pathLst>
          </a:custGeom>
          <a:ln w="9524">
            <a:solidFill>
              <a:srgbClr val="3A7E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5948" y="3185160"/>
            <a:ext cx="118745" cy="711200"/>
          </a:xfrm>
          <a:custGeom>
            <a:avLst/>
            <a:gdLst/>
            <a:ahLst/>
            <a:cxnLst/>
            <a:rect l="l" t="t" r="r" b="b"/>
            <a:pathLst>
              <a:path w="118745" h="711200">
                <a:moveTo>
                  <a:pt x="0" y="0"/>
                </a:moveTo>
                <a:lnTo>
                  <a:pt x="46106" y="9316"/>
                </a:lnTo>
                <a:lnTo>
                  <a:pt x="83772" y="34718"/>
                </a:lnTo>
                <a:lnTo>
                  <a:pt x="109174" y="72384"/>
                </a:lnTo>
                <a:lnTo>
                  <a:pt x="118490" y="118490"/>
                </a:lnTo>
                <a:lnTo>
                  <a:pt x="118490" y="592708"/>
                </a:lnTo>
                <a:lnTo>
                  <a:pt x="109174" y="638815"/>
                </a:lnTo>
                <a:lnTo>
                  <a:pt x="83772" y="676481"/>
                </a:lnTo>
                <a:lnTo>
                  <a:pt x="46106" y="701883"/>
                </a:lnTo>
                <a:lnTo>
                  <a:pt x="0" y="711200"/>
                </a:lnTo>
              </a:path>
            </a:pathLst>
          </a:custGeom>
          <a:ln w="9524">
            <a:solidFill>
              <a:srgbClr val="3A7E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73979" y="3160077"/>
            <a:ext cx="9213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3.9%</a:t>
            </a:r>
            <a:r>
              <a:rPr sz="1200" b="1" spc="-10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4A52"/>
                </a:solidFill>
                <a:latin typeface="Arial"/>
                <a:cs typeface="Arial"/>
              </a:rPr>
              <a:t>April</a:t>
            </a:r>
            <a:endParaRPr sz="12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2022</a:t>
            </a:r>
            <a:r>
              <a:rPr sz="1200" b="1" spc="-30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for</a:t>
            </a:r>
            <a:r>
              <a:rPr sz="1200" b="1" spc="5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4A52"/>
                </a:solidFill>
                <a:latin typeface="Arial"/>
                <a:cs typeface="Arial"/>
              </a:rPr>
              <a:t>SW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9.1%</a:t>
            </a:r>
            <a:r>
              <a:rPr sz="1200" b="1" spc="-25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in</a:t>
            </a:r>
            <a:r>
              <a:rPr sz="1200" b="1" spc="-5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4A52"/>
                </a:solidFill>
                <a:latin typeface="Arial"/>
                <a:cs typeface="Arial"/>
              </a:rPr>
              <a:t>April</a:t>
            </a:r>
            <a:endParaRPr sz="12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</a:pP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2022</a:t>
            </a:r>
            <a:r>
              <a:rPr sz="1200" b="1" spc="-20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4A52"/>
                </a:solidFill>
                <a:latin typeface="Arial"/>
                <a:cs typeface="Arial"/>
              </a:rPr>
              <a:t>for</a:t>
            </a:r>
            <a:r>
              <a:rPr sz="1200" b="1" spc="20" dirty="0">
                <a:solidFill>
                  <a:srgbClr val="004A52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4A52"/>
                </a:solidFill>
                <a:latin typeface="Arial"/>
                <a:cs typeface="Arial"/>
              </a:rPr>
              <a:t>NW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20576" y="6392733"/>
            <a:ext cx="208279" cy="2076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50" spc="-25" dirty="0">
                <a:solidFill>
                  <a:srgbClr val="585858"/>
                </a:solidFill>
                <a:latin typeface="Arial"/>
                <a:cs typeface="Arial"/>
              </a:rPr>
              <a:t>86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85959" y="2910839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79" h="335280">
                <a:moveTo>
                  <a:pt x="0" y="167639"/>
                </a:moveTo>
                <a:lnTo>
                  <a:pt x="5988" y="123075"/>
                </a:lnTo>
                <a:lnTo>
                  <a:pt x="22888" y="83029"/>
                </a:lnTo>
                <a:lnTo>
                  <a:pt x="49101" y="49101"/>
                </a:lnTo>
                <a:lnTo>
                  <a:pt x="83029" y="22888"/>
                </a:lnTo>
                <a:lnTo>
                  <a:pt x="123075" y="5988"/>
                </a:lnTo>
                <a:lnTo>
                  <a:pt x="167640" y="0"/>
                </a:lnTo>
                <a:lnTo>
                  <a:pt x="212204" y="5988"/>
                </a:lnTo>
                <a:lnTo>
                  <a:pt x="252250" y="22888"/>
                </a:lnTo>
                <a:lnTo>
                  <a:pt x="286178" y="49101"/>
                </a:lnTo>
                <a:lnTo>
                  <a:pt x="312391" y="83029"/>
                </a:lnTo>
                <a:lnTo>
                  <a:pt x="329291" y="123075"/>
                </a:lnTo>
                <a:lnTo>
                  <a:pt x="335280" y="167639"/>
                </a:lnTo>
                <a:lnTo>
                  <a:pt x="329291" y="212204"/>
                </a:lnTo>
                <a:lnTo>
                  <a:pt x="312391" y="252250"/>
                </a:lnTo>
                <a:lnTo>
                  <a:pt x="286178" y="286178"/>
                </a:lnTo>
                <a:lnTo>
                  <a:pt x="252250" y="312391"/>
                </a:lnTo>
                <a:lnTo>
                  <a:pt x="212204" y="329291"/>
                </a:lnTo>
                <a:lnTo>
                  <a:pt x="167640" y="335280"/>
                </a:lnTo>
                <a:lnTo>
                  <a:pt x="123075" y="329291"/>
                </a:lnTo>
                <a:lnTo>
                  <a:pt x="83029" y="312391"/>
                </a:lnTo>
                <a:lnTo>
                  <a:pt x="49101" y="286178"/>
                </a:lnTo>
                <a:lnTo>
                  <a:pt x="22888" y="252250"/>
                </a:lnTo>
                <a:lnTo>
                  <a:pt x="5988" y="212204"/>
                </a:lnTo>
                <a:lnTo>
                  <a:pt x="0" y="1676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2359" y="3398520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0" y="243839"/>
                </a:moveTo>
                <a:lnTo>
                  <a:pt x="4955" y="194711"/>
                </a:lnTo>
                <a:lnTo>
                  <a:pt x="19169" y="148947"/>
                </a:lnTo>
                <a:lnTo>
                  <a:pt x="41656" y="107528"/>
                </a:lnTo>
                <a:lnTo>
                  <a:pt x="71437" y="71437"/>
                </a:lnTo>
                <a:lnTo>
                  <a:pt x="107528" y="41656"/>
                </a:lnTo>
                <a:lnTo>
                  <a:pt x="148947" y="19169"/>
                </a:lnTo>
                <a:lnTo>
                  <a:pt x="194711" y="4955"/>
                </a:lnTo>
                <a:lnTo>
                  <a:pt x="243840" y="0"/>
                </a:lnTo>
                <a:lnTo>
                  <a:pt x="292968" y="4955"/>
                </a:lnTo>
                <a:lnTo>
                  <a:pt x="338732" y="19169"/>
                </a:lnTo>
                <a:lnTo>
                  <a:pt x="380151" y="41656"/>
                </a:lnTo>
                <a:lnTo>
                  <a:pt x="416242" y="71437"/>
                </a:lnTo>
                <a:lnTo>
                  <a:pt x="446023" y="107528"/>
                </a:lnTo>
                <a:lnTo>
                  <a:pt x="468510" y="148947"/>
                </a:lnTo>
                <a:lnTo>
                  <a:pt x="482724" y="194711"/>
                </a:lnTo>
                <a:lnTo>
                  <a:pt x="487680" y="243839"/>
                </a:lnTo>
                <a:lnTo>
                  <a:pt x="482724" y="292968"/>
                </a:lnTo>
                <a:lnTo>
                  <a:pt x="468510" y="338732"/>
                </a:lnTo>
                <a:lnTo>
                  <a:pt x="446023" y="380151"/>
                </a:lnTo>
                <a:lnTo>
                  <a:pt x="416242" y="416242"/>
                </a:lnTo>
                <a:lnTo>
                  <a:pt x="380151" y="446023"/>
                </a:lnTo>
                <a:lnTo>
                  <a:pt x="338732" y="468510"/>
                </a:lnTo>
                <a:lnTo>
                  <a:pt x="292968" y="482724"/>
                </a:lnTo>
                <a:lnTo>
                  <a:pt x="243840" y="487679"/>
                </a:lnTo>
                <a:lnTo>
                  <a:pt x="194711" y="482724"/>
                </a:lnTo>
                <a:lnTo>
                  <a:pt x="148947" y="468510"/>
                </a:lnTo>
                <a:lnTo>
                  <a:pt x="107528" y="446023"/>
                </a:lnTo>
                <a:lnTo>
                  <a:pt x="71437" y="416242"/>
                </a:lnTo>
                <a:lnTo>
                  <a:pt x="41656" y="380151"/>
                </a:lnTo>
                <a:lnTo>
                  <a:pt x="19169" y="338732"/>
                </a:lnTo>
                <a:lnTo>
                  <a:pt x="4955" y="292968"/>
                </a:lnTo>
                <a:lnTo>
                  <a:pt x="0" y="2438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3837" y="3718877"/>
            <a:ext cx="182245" cy="17208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429240" y="2138679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80">
                <a:moveTo>
                  <a:pt x="0" y="243840"/>
                </a:moveTo>
                <a:lnTo>
                  <a:pt x="4955" y="194711"/>
                </a:lnTo>
                <a:lnTo>
                  <a:pt x="19169" y="148947"/>
                </a:lnTo>
                <a:lnTo>
                  <a:pt x="41656" y="107528"/>
                </a:lnTo>
                <a:lnTo>
                  <a:pt x="71437" y="71437"/>
                </a:lnTo>
                <a:lnTo>
                  <a:pt x="107528" y="41656"/>
                </a:lnTo>
                <a:lnTo>
                  <a:pt x="148947" y="19169"/>
                </a:lnTo>
                <a:lnTo>
                  <a:pt x="194711" y="4955"/>
                </a:lnTo>
                <a:lnTo>
                  <a:pt x="243839" y="0"/>
                </a:lnTo>
                <a:lnTo>
                  <a:pt x="292968" y="4955"/>
                </a:lnTo>
                <a:lnTo>
                  <a:pt x="338732" y="19169"/>
                </a:lnTo>
                <a:lnTo>
                  <a:pt x="380151" y="41656"/>
                </a:lnTo>
                <a:lnTo>
                  <a:pt x="416242" y="71437"/>
                </a:lnTo>
                <a:lnTo>
                  <a:pt x="446023" y="107528"/>
                </a:lnTo>
                <a:lnTo>
                  <a:pt x="468510" y="148947"/>
                </a:lnTo>
                <a:lnTo>
                  <a:pt x="482724" y="194711"/>
                </a:lnTo>
                <a:lnTo>
                  <a:pt x="487679" y="243840"/>
                </a:lnTo>
                <a:lnTo>
                  <a:pt x="482724" y="292968"/>
                </a:lnTo>
                <a:lnTo>
                  <a:pt x="468510" y="338732"/>
                </a:lnTo>
                <a:lnTo>
                  <a:pt x="446023" y="380151"/>
                </a:lnTo>
                <a:lnTo>
                  <a:pt x="416242" y="416242"/>
                </a:lnTo>
                <a:lnTo>
                  <a:pt x="380151" y="446023"/>
                </a:lnTo>
                <a:lnTo>
                  <a:pt x="338732" y="468510"/>
                </a:lnTo>
                <a:lnTo>
                  <a:pt x="292968" y="482724"/>
                </a:lnTo>
                <a:lnTo>
                  <a:pt x="243839" y="487680"/>
                </a:lnTo>
                <a:lnTo>
                  <a:pt x="194711" y="482724"/>
                </a:lnTo>
                <a:lnTo>
                  <a:pt x="148947" y="468510"/>
                </a:lnTo>
                <a:lnTo>
                  <a:pt x="107528" y="446023"/>
                </a:lnTo>
                <a:lnTo>
                  <a:pt x="71437" y="416242"/>
                </a:lnTo>
                <a:lnTo>
                  <a:pt x="41656" y="380151"/>
                </a:lnTo>
                <a:lnTo>
                  <a:pt x="19169" y="338732"/>
                </a:lnTo>
                <a:lnTo>
                  <a:pt x="4955" y="292968"/>
                </a:lnTo>
                <a:lnTo>
                  <a:pt x="0" y="2438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73080" y="4323079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20">
                <a:moveTo>
                  <a:pt x="0" y="162560"/>
                </a:moveTo>
                <a:lnTo>
                  <a:pt x="5806" y="119341"/>
                </a:lnTo>
                <a:lnTo>
                  <a:pt x="22192" y="80508"/>
                </a:lnTo>
                <a:lnTo>
                  <a:pt x="47609" y="47609"/>
                </a:lnTo>
                <a:lnTo>
                  <a:pt x="80508" y="22192"/>
                </a:lnTo>
                <a:lnTo>
                  <a:pt x="119341" y="5806"/>
                </a:lnTo>
                <a:lnTo>
                  <a:pt x="162560" y="0"/>
                </a:lnTo>
                <a:lnTo>
                  <a:pt x="205778" y="5806"/>
                </a:lnTo>
                <a:lnTo>
                  <a:pt x="244611" y="22192"/>
                </a:lnTo>
                <a:lnTo>
                  <a:pt x="277510" y="47609"/>
                </a:lnTo>
                <a:lnTo>
                  <a:pt x="302927" y="80508"/>
                </a:lnTo>
                <a:lnTo>
                  <a:pt x="319313" y="119341"/>
                </a:lnTo>
                <a:lnTo>
                  <a:pt x="325120" y="162560"/>
                </a:lnTo>
                <a:lnTo>
                  <a:pt x="319313" y="205778"/>
                </a:lnTo>
                <a:lnTo>
                  <a:pt x="302927" y="244611"/>
                </a:lnTo>
                <a:lnTo>
                  <a:pt x="277510" y="277510"/>
                </a:lnTo>
                <a:lnTo>
                  <a:pt x="244611" y="302927"/>
                </a:lnTo>
                <a:lnTo>
                  <a:pt x="205778" y="319313"/>
                </a:lnTo>
                <a:lnTo>
                  <a:pt x="162560" y="325120"/>
                </a:lnTo>
                <a:lnTo>
                  <a:pt x="119341" y="319313"/>
                </a:lnTo>
                <a:lnTo>
                  <a:pt x="80508" y="302927"/>
                </a:lnTo>
                <a:lnTo>
                  <a:pt x="47609" y="277510"/>
                </a:lnTo>
                <a:lnTo>
                  <a:pt x="22192" y="244611"/>
                </a:lnTo>
                <a:lnTo>
                  <a:pt x="5806" y="205778"/>
                </a:lnTo>
                <a:lnTo>
                  <a:pt x="0" y="1625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961437" y="3881437"/>
            <a:ext cx="1045844" cy="1340485"/>
            <a:chOff x="8961437" y="3881437"/>
            <a:chExt cx="1045844" cy="13404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5197" y="5049837"/>
              <a:ext cx="172085" cy="1720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66200" y="3886200"/>
              <a:ext cx="961390" cy="1167765"/>
            </a:xfrm>
            <a:custGeom>
              <a:avLst/>
              <a:gdLst/>
              <a:ahLst/>
              <a:cxnLst/>
              <a:rect l="l" t="t" r="r" b="b"/>
              <a:pathLst>
                <a:path w="961390" h="1167764">
                  <a:moveTo>
                    <a:pt x="960881" y="1167638"/>
                  </a:moveTo>
                  <a:lnTo>
                    <a:pt x="960881" y="583819"/>
                  </a:lnTo>
                  <a:lnTo>
                    <a:pt x="0" y="583819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8966200" y="2729229"/>
            <a:ext cx="795020" cy="669290"/>
          </a:xfrm>
          <a:custGeom>
            <a:avLst/>
            <a:gdLst/>
            <a:ahLst/>
            <a:cxnLst/>
            <a:rect l="l" t="t" r="r" b="b"/>
            <a:pathLst>
              <a:path w="795020" h="669289">
                <a:moveTo>
                  <a:pt x="794639" y="181610"/>
                </a:moveTo>
                <a:lnTo>
                  <a:pt x="772392" y="127853"/>
                </a:lnTo>
                <a:lnTo>
                  <a:pt x="712009" y="78455"/>
                </a:lnTo>
                <a:lnTo>
                  <a:pt x="670496" y="56753"/>
                </a:lnTo>
                <a:lnTo>
                  <a:pt x="623024" y="37774"/>
                </a:lnTo>
                <a:lnTo>
                  <a:pt x="570785" y="22065"/>
                </a:lnTo>
                <a:lnTo>
                  <a:pt x="514970" y="10170"/>
                </a:lnTo>
                <a:lnTo>
                  <a:pt x="456772" y="2633"/>
                </a:lnTo>
                <a:lnTo>
                  <a:pt x="397382" y="0"/>
                </a:lnTo>
                <a:lnTo>
                  <a:pt x="364292" y="3040"/>
                </a:lnTo>
                <a:lnTo>
                  <a:pt x="298935" y="26328"/>
                </a:lnTo>
                <a:lnTo>
                  <a:pt x="236037" y="70267"/>
                </a:lnTo>
                <a:lnTo>
                  <a:pt x="206022" y="99121"/>
                </a:lnTo>
                <a:lnTo>
                  <a:pt x="177234" y="132105"/>
                </a:lnTo>
                <a:lnTo>
                  <a:pt x="149878" y="168876"/>
                </a:lnTo>
                <a:lnTo>
                  <a:pt x="124158" y="209089"/>
                </a:lnTo>
                <a:lnTo>
                  <a:pt x="100278" y="252401"/>
                </a:lnTo>
                <a:lnTo>
                  <a:pt x="78443" y="298468"/>
                </a:lnTo>
                <a:lnTo>
                  <a:pt x="58857" y="346945"/>
                </a:lnTo>
                <a:lnTo>
                  <a:pt x="41724" y="397488"/>
                </a:lnTo>
                <a:lnTo>
                  <a:pt x="27248" y="449754"/>
                </a:lnTo>
                <a:lnTo>
                  <a:pt x="15633" y="503399"/>
                </a:lnTo>
                <a:lnTo>
                  <a:pt x="7084" y="558078"/>
                </a:lnTo>
                <a:lnTo>
                  <a:pt x="1805" y="613447"/>
                </a:lnTo>
                <a:lnTo>
                  <a:pt x="0" y="669163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9753917" y="2377757"/>
            <a:ext cx="916305" cy="1438275"/>
            <a:chOff x="9753917" y="2377757"/>
            <a:chExt cx="916305" cy="1438275"/>
          </a:xfrm>
        </p:grpSpPr>
        <p:sp>
          <p:nvSpPr>
            <p:cNvPr id="12" name="object 12"/>
            <p:cNvSpPr/>
            <p:nvPr/>
          </p:nvSpPr>
          <p:spPr>
            <a:xfrm>
              <a:off x="10469880" y="2626360"/>
              <a:ext cx="195580" cy="1096645"/>
            </a:xfrm>
            <a:custGeom>
              <a:avLst/>
              <a:gdLst/>
              <a:ahLst/>
              <a:cxnLst/>
              <a:rect l="l" t="t" r="r" b="b"/>
              <a:pathLst>
                <a:path w="195579" h="1096645">
                  <a:moveTo>
                    <a:pt x="0" y="1096137"/>
                  </a:moveTo>
                  <a:lnTo>
                    <a:pt x="0" y="548131"/>
                  </a:lnTo>
                  <a:lnTo>
                    <a:pt x="195579" y="548131"/>
                  </a:lnTo>
                  <a:lnTo>
                    <a:pt x="195579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58680" y="2382520"/>
              <a:ext cx="668655" cy="1428750"/>
            </a:xfrm>
            <a:custGeom>
              <a:avLst/>
              <a:gdLst/>
              <a:ahLst/>
              <a:cxnLst/>
              <a:rect l="l" t="t" r="r" b="b"/>
              <a:pathLst>
                <a:path w="668654" h="1428750">
                  <a:moveTo>
                    <a:pt x="668654" y="0"/>
                  </a:moveTo>
                  <a:lnTo>
                    <a:pt x="618556" y="1951"/>
                  </a:lnTo>
                  <a:lnTo>
                    <a:pt x="568706" y="7671"/>
                  </a:lnTo>
                  <a:lnTo>
                    <a:pt x="519356" y="16964"/>
                  </a:lnTo>
                  <a:lnTo>
                    <a:pt x="470757" y="29629"/>
                  </a:lnTo>
                  <a:lnTo>
                    <a:pt x="423160" y="45469"/>
                  </a:lnTo>
                  <a:lnTo>
                    <a:pt x="376815" y="64286"/>
                  </a:lnTo>
                  <a:lnTo>
                    <a:pt x="331973" y="85882"/>
                  </a:lnTo>
                  <a:lnTo>
                    <a:pt x="288886" y="110057"/>
                  </a:lnTo>
                  <a:lnTo>
                    <a:pt x="247804" y="136613"/>
                  </a:lnTo>
                  <a:lnTo>
                    <a:pt x="208978" y="165353"/>
                  </a:lnTo>
                  <a:lnTo>
                    <a:pt x="172659" y="196079"/>
                  </a:lnTo>
                  <a:lnTo>
                    <a:pt x="139098" y="228590"/>
                  </a:lnTo>
                  <a:lnTo>
                    <a:pt x="108546" y="262691"/>
                  </a:lnTo>
                  <a:lnTo>
                    <a:pt x="81253" y="298181"/>
                  </a:lnTo>
                  <a:lnTo>
                    <a:pt x="57471" y="334863"/>
                  </a:lnTo>
                  <a:lnTo>
                    <a:pt x="37450" y="372538"/>
                  </a:lnTo>
                  <a:lnTo>
                    <a:pt x="21442" y="411009"/>
                  </a:lnTo>
                  <a:lnTo>
                    <a:pt x="9697" y="450076"/>
                  </a:lnTo>
                  <a:lnTo>
                    <a:pt x="2466" y="489542"/>
                  </a:lnTo>
                  <a:lnTo>
                    <a:pt x="0" y="529208"/>
                  </a:lnTo>
                </a:path>
                <a:path w="668654" h="1428750">
                  <a:moveTo>
                    <a:pt x="634746" y="1428241"/>
                  </a:moveTo>
                  <a:lnTo>
                    <a:pt x="587179" y="1426159"/>
                  </a:lnTo>
                  <a:lnTo>
                    <a:pt x="539851" y="1420054"/>
                  </a:lnTo>
                  <a:lnTo>
                    <a:pt x="492999" y="1410138"/>
                  </a:lnTo>
                  <a:lnTo>
                    <a:pt x="446861" y="1396622"/>
                  </a:lnTo>
                  <a:lnTo>
                    <a:pt x="401675" y="1379718"/>
                  </a:lnTo>
                  <a:lnTo>
                    <a:pt x="357679" y="1359637"/>
                  </a:lnTo>
                  <a:lnTo>
                    <a:pt x="315111" y="1336593"/>
                  </a:lnTo>
                  <a:lnTo>
                    <a:pt x="274210" y="1310796"/>
                  </a:lnTo>
                  <a:lnTo>
                    <a:pt x="235213" y="1282458"/>
                  </a:lnTo>
                  <a:lnTo>
                    <a:pt x="198358" y="1251791"/>
                  </a:lnTo>
                  <a:lnTo>
                    <a:pt x="163883" y="1219006"/>
                  </a:lnTo>
                  <a:lnTo>
                    <a:pt x="132027" y="1184316"/>
                  </a:lnTo>
                  <a:lnTo>
                    <a:pt x="103027" y="1147932"/>
                  </a:lnTo>
                  <a:lnTo>
                    <a:pt x="77121" y="1110066"/>
                  </a:lnTo>
                  <a:lnTo>
                    <a:pt x="54548" y="1070929"/>
                  </a:lnTo>
                  <a:lnTo>
                    <a:pt x="35545" y="1030734"/>
                  </a:lnTo>
                  <a:lnTo>
                    <a:pt x="20351" y="989691"/>
                  </a:lnTo>
                  <a:lnTo>
                    <a:pt x="9203" y="948013"/>
                  </a:lnTo>
                  <a:lnTo>
                    <a:pt x="2340" y="905912"/>
                  </a:lnTo>
                  <a:lnTo>
                    <a:pt x="0" y="8636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0002519" y="4648200"/>
            <a:ext cx="829944" cy="485140"/>
          </a:xfrm>
          <a:custGeom>
            <a:avLst/>
            <a:gdLst/>
            <a:ahLst/>
            <a:cxnLst/>
            <a:rect l="l" t="t" r="r" b="b"/>
            <a:pathLst>
              <a:path w="829945" h="485139">
                <a:moveTo>
                  <a:pt x="829436" y="0"/>
                </a:moveTo>
                <a:lnTo>
                  <a:pt x="819467" y="65935"/>
                </a:lnTo>
                <a:lnTo>
                  <a:pt x="790805" y="130773"/>
                </a:lnTo>
                <a:lnTo>
                  <a:pt x="745319" y="193421"/>
                </a:lnTo>
                <a:lnTo>
                  <a:pt x="716851" y="223582"/>
                </a:lnTo>
                <a:lnTo>
                  <a:pt x="684877" y="252787"/>
                </a:lnTo>
                <a:lnTo>
                  <a:pt x="649632" y="280898"/>
                </a:lnTo>
                <a:lnTo>
                  <a:pt x="611349" y="307780"/>
                </a:lnTo>
                <a:lnTo>
                  <a:pt x="570261" y="333295"/>
                </a:lnTo>
                <a:lnTo>
                  <a:pt x="526602" y="357308"/>
                </a:lnTo>
                <a:lnTo>
                  <a:pt x="480606" y="379681"/>
                </a:lnTo>
                <a:lnTo>
                  <a:pt x="432506" y="400279"/>
                </a:lnTo>
                <a:lnTo>
                  <a:pt x="382536" y="418964"/>
                </a:lnTo>
                <a:lnTo>
                  <a:pt x="330929" y="435601"/>
                </a:lnTo>
                <a:lnTo>
                  <a:pt x="277919" y="450053"/>
                </a:lnTo>
                <a:lnTo>
                  <a:pt x="223740" y="462183"/>
                </a:lnTo>
                <a:lnTo>
                  <a:pt x="168625" y="471855"/>
                </a:lnTo>
                <a:lnTo>
                  <a:pt x="112807" y="478933"/>
                </a:lnTo>
                <a:lnTo>
                  <a:pt x="56521" y="483279"/>
                </a:lnTo>
                <a:lnTo>
                  <a:pt x="0" y="484758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61319" y="3804920"/>
            <a:ext cx="626110" cy="681355"/>
          </a:xfrm>
          <a:custGeom>
            <a:avLst/>
            <a:gdLst/>
            <a:ahLst/>
            <a:cxnLst/>
            <a:rect l="l" t="t" r="r" b="b"/>
            <a:pathLst>
              <a:path w="626109" h="681354">
                <a:moveTo>
                  <a:pt x="0" y="0"/>
                </a:moveTo>
                <a:lnTo>
                  <a:pt x="55180" y="1733"/>
                </a:lnTo>
                <a:lnTo>
                  <a:pt x="109975" y="6794"/>
                </a:lnTo>
                <a:lnTo>
                  <a:pt x="164004" y="14975"/>
                </a:lnTo>
                <a:lnTo>
                  <a:pt x="216884" y="26067"/>
                </a:lnTo>
                <a:lnTo>
                  <a:pt x="268233" y="39864"/>
                </a:lnTo>
                <a:lnTo>
                  <a:pt x="317670" y="56156"/>
                </a:lnTo>
                <a:lnTo>
                  <a:pt x="364812" y="74736"/>
                </a:lnTo>
                <a:lnTo>
                  <a:pt x="409277" y="95396"/>
                </a:lnTo>
                <a:lnTo>
                  <a:pt x="450684" y="117928"/>
                </a:lnTo>
                <a:lnTo>
                  <a:pt x="488650" y="142124"/>
                </a:lnTo>
                <a:lnTo>
                  <a:pt x="522793" y="167776"/>
                </a:lnTo>
                <a:lnTo>
                  <a:pt x="552731" y="194676"/>
                </a:lnTo>
                <a:lnTo>
                  <a:pt x="598466" y="251387"/>
                </a:lnTo>
                <a:lnTo>
                  <a:pt x="622798" y="310594"/>
                </a:lnTo>
                <a:lnTo>
                  <a:pt x="625982" y="340613"/>
                </a:lnTo>
                <a:lnTo>
                  <a:pt x="622744" y="397153"/>
                </a:lnTo>
                <a:lnTo>
                  <a:pt x="613525" y="452299"/>
                </a:lnTo>
                <a:lnTo>
                  <a:pt x="599073" y="504646"/>
                </a:lnTo>
                <a:lnTo>
                  <a:pt x="580133" y="552791"/>
                </a:lnTo>
                <a:lnTo>
                  <a:pt x="557452" y="595330"/>
                </a:lnTo>
                <a:lnTo>
                  <a:pt x="531777" y="630860"/>
                </a:lnTo>
                <a:lnTo>
                  <a:pt x="503853" y="657977"/>
                </a:lnTo>
                <a:lnTo>
                  <a:pt x="474427" y="675276"/>
                </a:lnTo>
                <a:lnTo>
                  <a:pt x="444246" y="68135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0077" y="4037965"/>
            <a:ext cx="2851785" cy="599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50" b="1" dirty="0">
                <a:latin typeface="Arial"/>
                <a:cs typeface="Arial"/>
              </a:rPr>
              <a:t>THANK</a:t>
            </a:r>
            <a:r>
              <a:rPr sz="3750" b="1" spc="-145" dirty="0">
                <a:latin typeface="Arial"/>
                <a:cs typeface="Arial"/>
              </a:rPr>
              <a:t> </a:t>
            </a:r>
            <a:r>
              <a:rPr sz="3750" b="1" spc="-25" dirty="0">
                <a:latin typeface="Arial"/>
                <a:cs typeface="Arial"/>
              </a:rPr>
              <a:t>YOU</a:t>
            </a:r>
            <a:endParaRPr sz="37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2400" y="152400"/>
            <a:ext cx="11734800" cy="5527040"/>
            <a:chOff x="152400" y="152400"/>
            <a:chExt cx="11734800" cy="552704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0850" y="195783"/>
              <a:ext cx="3685309" cy="12774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9268" y="267491"/>
              <a:ext cx="1976446" cy="10682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" y="152400"/>
              <a:ext cx="11734800" cy="552704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448560" y="5750559"/>
            <a:ext cx="3860800" cy="762000"/>
            <a:chOff x="2448560" y="5750559"/>
            <a:chExt cx="3860800" cy="76200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4480" y="5821679"/>
              <a:ext cx="2214880" cy="5486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8560" y="5750559"/>
              <a:ext cx="1676400" cy="762000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81919" y="5842000"/>
            <a:ext cx="1676400" cy="5588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42959" y="5984240"/>
            <a:ext cx="1706879" cy="31495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60159" y="5842000"/>
            <a:ext cx="1869439" cy="56896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00480" y="5821679"/>
            <a:ext cx="1036319" cy="64008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4320" y="5831840"/>
            <a:ext cx="802640" cy="60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636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Community dialogue and microplanning with communities</vt:lpstr>
      <vt:lpstr>The Problem</vt:lpstr>
      <vt:lpstr>The Solution</vt:lpstr>
      <vt:lpstr>Outcomes and Key Learnings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dialogue and microplanning with communities</dc:title>
  <dc:creator>RAMIREZ GONZALEZ, Alejandro</dc:creator>
  <cp:lastModifiedBy>RAMIREZ GONZALEZ, Alejandro</cp:lastModifiedBy>
  <cp:revision>1</cp:revision>
  <dcterms:created xsi:type="dcterms:W3CDTF">2022-07-08T08:13:32Z</dcterms:created>
  <dcterms:modified xsi:type="dcterms:W3CDTF">2022-07-08T08:15:46Z</dcterms:modified>
</cp:coreProperties>
</file>