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91" r:id="rId4"/>
    <p:sldId id="292" r:id="rId5"/>
    <p:sldId id="29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0DD39C-4359-5B45-F70B-F36D725FB9A7}" v="2" dt="2022-07-12T11:28:26.8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1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haisern@mmglobalhealth.org" userId="S::urn:spo:guest#khaisern@mmglobalhealth.org::" providerId="AD" clId="Web-{060DD39C-4359-5B45-F70B-F36D725FB9A7}"/>
    <pc:docChg chg="modSld">
      <pc:chgData name="khaisern@mmglobalhealth.org" userId="S::urn:spo:guest#khaisern@mmglobalhealth.org::" providerId="AD" clId="Web-{060DD39C-4359-5B45-F70B-F36D725FB9A7}" dt="2022-07-12T11:28:26.811" v="1"/>
      <pc:docMkLst>
        <pc:docMk/>
      </pc:docMkLst>
      <pc:sldChg chg="modSp">
        <pc:chgData name="khaisern@mmglobalhealth.org" userId="S::urn:spo:guest#khaisern@mmglobalhealth.org::" providerId="AD" clId="Web-{060DD39C-4359-5B45-F70B-F36D725FB9A7}" dt="2022-07-12T11:28:26.811" v="1"/>
        <pc:sldMkLst>
          <pc:docMk/>
          <pc:sldMk cId="0" sldId="292"/>
        </pc:sldMkLst>
        <pc:graphicFrameChg chg="modGraphic">
          <ac:chgData name="khaisern@mmglobalhealth.org" userId="S::urn:spo:guest#khaisern@mmglobalhealth.org::" providerId="AD" clId="Web-{060DD39C-4359-5B45-F70B-F36D725FB9A7}" dt="2022-07-12T11:28:26.811" v="1"/>
          <ac:graphicFrameMkLst>
            <pc:docMk/>
            <pc:sldMk cId="0" sldId="292"/>
            <ac:graphicFrameMk id="8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15568-CE7E-4D34-8980-0FD9FB079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D8A90F-234E-4C3C-8B1E-5447852307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3BB6B-5335-4BAE-BE7C-455209BA6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1908-0E3E-473A-B2F1-85DB75370CF6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12EDE-E586-4DB1-9E13-8335D54A2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D915F-3336-46C8-9DB9-8D2B6CDDF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9D9E-E8A6-41E1-87DE-AF9858B6E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13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4DE89-F329-4145-8BEE-5E8D35EA1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E8F4E8-AEBD-42B4-A603-60D88A65C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1FD32-23F3-450A-97E7-D30232871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1908-0E3E-473A-B2F1-85DB75370CF6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C5129-ACAE-4928-8EDE-0CD189D2E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A2D3DE-B688-442A-8C86-850EB6E77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9D9E-E8A6-41E1-87DE-AF9858B6E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9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9AC661-6438-4C2B-9FCD-8DC0003BBF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90C6B2-383A-47FA-9F9D-530C46C7D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72F6A-0A94-4ED7-B1B8-62874E6D3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1908-0E3E-473A-B2F1-85DB75370CF6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C8884-58BA-47D3-85FE-04C9FE18D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9F37B-F09F-4F0E-A09D-3118ACF82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9D9E-E8A6-41E1-87DE-AF9858B6E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41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4285F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80757" y="2082419"/>
            <a:ext cx="4669155" cy="42437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58026" y="2216848"/>
            <a:ext cx="5127625" cy="3663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50" b="0" i="0">
                <a:solidFill>
                  <a:srgbClr val="575757"/>
                </a:solidFill>
                <a:latin typeface="Calibri"/>
                <a:cs typeface="Calibri"/>
              </a:defRPr>
            </a:lvl1pPr>
          </a:lstStyle>
          <a:p>
            <a:pPr marL="13208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78787"/>
                </a:solidFill>
              </a:rPr>
              <a:t>‹#›</a:t>
            </a:fld>
            <a:endParaRPr sz="1200"/>
          </a:p>
        </p:txBody>
      </p:sp>
    </p:spTree>
    <p:extLst>
      <p:ext uri="{BB962C8B-B14F-4D97-AF65-F5344CB8AC3E}">
        <p14:creationId xmlns:p14="http://schemas.microsoft.com/office/powerpoint/2010/main" val="3554318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7046E-961C-4790-A333-01DEBAF79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A8608-AE92-4546-B67B-67CC3E681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F5F70-C1DF-414F-B1AE-393EA4E0F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1908-0E3E-473A-B2F1-85DB75370CF6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61CED-6E91-470E-B183-A15E8C330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6CA54-1E37-4997-844B-AC341D965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9D9E-E8A6-41E1-87DE-AF9858B6E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1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B62CD-D786-461C-803E-E72DB1B21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55C1E3-1841-4756-AFF4-456FBDDCD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3857A-A496-459C-BEC4-1F03F1794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1908-0E3E-473A-B2F1-85DB75370CF6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9E981-E69B-4F18-A642-E6E8269CE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2BE90-46C1-4A22-BFC4-2D007117F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9D9E-E8A6-41E1-87DE-AF9858B6E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4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219FF-A005-4D3D-B6CC-9839E7442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1BE81-AB4E-45A1-98B6-C1FEA5F33A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EA0F5-633D-4B88-B6F0-CB6E603295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5220DD-440B-46AE-B1F3-43BDA3188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1908-0E3E-473A-B2F1-85DB75370CF6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0360F-0CC1-4893-8CED-60029A33A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6E0A07-4821-409D-A3F3-B0B7FB983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9D9E-E8A6-41E1-87DE-AF9858B6E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6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59B25-AC3A-4242-B2DB-B60D24547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E4D10-A000-469C-812B-BF5C76DAB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0C924F-6E50-4A59-A885-FE593C7D14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95A13F-81F0-45ED-B10B-3A02AA9BE4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381B86-B879-442B-AFC6-8A6280C867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DE80D0-BE7E-40E2-B697-633385B33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1908-0E3E-473A-B2F1-85DB75370CF6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4113D5-9D11-4451-8A48-6CEADA391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E42963-6F4C-480D-8D4A-16E5A5973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9D9E-E8A6-41E1-87DE-AF9858B6E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4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C2DBF-98E5-43A7-A0FE-D979C4C72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7DC4A9-F8E7-46D0-B110-6A69410B3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1908-0E3E-473A-B2F1-85DB75370CF6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74F568-B20E-4C99-83DE-C52FA5780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ACAD20-A2C2-4ECB-B87E-16FC4D89F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9D9E-E8A6-41E1-87DE-AF9858B6E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14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7C3FF1-0DA8-4D02-B095-E029D5B06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1908-0E3E-473A-B2F1-85DB75370CF6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9783BB-D565-437D-ABB3-CD9849AB5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B6D40D-4409-4903-94F0-C7D768638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9D9E-E8A6-41E1-87DE-AF9858B6E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92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4C692-A6A5-4137-8777-10F5A23A4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6D6CA-EA3F-4969-B28F-DA344450C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E17BB2-6627-4C4C-A00E-D31C46EA42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E48433-147D-4087-9754-D4DB4E645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1908-0E3E-473A-B2F1-85DB75370CF6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55D0AC-9A20-4D75-B64D-63F249A25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574EE1-C675-4914-9D9F-6071F7AF4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9D9E-E8A6-41E1-87DE-AF9858B6E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5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4852B-FDF5-4AAF-842E-2AF63C7E5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0169CF-9025-4221-BE82-2A165E5C7B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75566B-F231-4249-8091-065557693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EBFAEF-C5C2-4049-ACA4-79A1B3BC7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1908-0E3E-473A-B2F1-85DB75370CF6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51F575-87F4-4D3D-8A35-729182E2A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AB4FA3-FC59-403C-9892-EDB591CFD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9D9E-E8A6-41E1-87DE-AF9858B6E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5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E381F0-432E-4D2B-9F51-6FA069B54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2C31A7-F787-4E01-AA31-3BAA876AA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A8EAC-7510-4B9A-8F34-B3BA926AC3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A1908-0E3E-473A-B2F1-85DB75370CF6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EE920-09EF-480D-8803-D3F4F21CBD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BABAE-49D5-421D-961E-35DDEE23DF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69D9E-E8A6-41E1-87DE-AF9858B6E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6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13" Type="http://schemas.openxmlformats.org/officeDocument/2006/relationships/image" Target="../media/image21.jpg"/><Relationship Id="rId3" Type="http://schemas.openxmlformats.org/officeDocument/2006/relationships/image" Target="../media/image19.png"/><Relationship Id="rId7" Type="http://schemas.openxmlformats.org/officeDocument/2006/relationships/image" Target="../media/image1.png"/><Relationship Id="rId12" Type="http://schemas.openxmlformats.org/officeDocument/2006/relationships/image" Target="../media/image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openxmlformats.org/officeDocument/2006/relationships/image" Target="../media/image20.jp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0077" y="2177732"/>
            <a:ext cx="4520565" cy="1369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165" dirty="0">
                <a:solidFill>
                  <a:srgbClr val="000000"/>
                </a:solidFill>
                <a:latin typeface="Calibri"/>
                <a:cs typeface="Calibri"/>
              </a:rPr>
              <a:t>Hackathon</a:t>
            </a:r>
            <a:r>
              <a:rPr sz="4400" spc="-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sz="4400" spc="1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spc="175" dirty="0">
                <a:solidFill>
                  <a:srgbClr val="000000"/>
                </a:solidFill>
                <a:latin typeface="Calibri"/>
                <a:cs typeface="Calibri"/>
              </a:rPr>
              <a:t>Cote</a:t>
            </a:r>
            <a:endParaRPr sz="4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4400" spc="-10" dirty="0">
                <a:solidFill>
                  <a:srgbClr val="000000"/>
                </a:solidFill>
                <a:latin typeface="Calibri"/>
                <a:cs typeface="Calibri"/>
              </a:rPr>
              <a:t>d’Ivoire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0077" y="3551491"/>
            <a:ext cx="5982970" cy="203263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ts val="1760"/>
              </a:lnSpc>
              <a:spcBef>
                <a:spcPts val="215"/>
              </a:spcBef>
            </a:pPr>
            <a:r>
              <a:rPr sz="1500" i="1" spc="105" dirty="0">
                <a:latin typeface="Gill Sans MT"/>
                <a:cs typeface="Gill Sans MT"/>
              </a:rPr>
              <a:t>Innovative</a:t>
            </a:r>
            <a:r>
              <a:rPr sz="1500" i="1" spc="-150" dirty="0">
                <a:latin typeface="Gill Sans MT"/>
                <a:cs typeface="Gill Sans MT"/>
              </a:rPr>
              <a:t> </a:t>
            </a:r>
            <a:r>
              <a:rPr sz="1500" i="1" spc="105" dirty="0">
                <a:latin typeface="Gill Sans MT"/>
                <a:cs typeface="Gill Sans MT"/>
              </a:rPr>
              <a:t>and</a:t>
            </a:r>
            <a:r>
              <a:rPr sz="1500" i="1" spc="-30" dirty="0">
                <a:latin typeface="Gill Sans MT"/>
                <a:cs typeface="Gill Sans MT"/>
              </a:rPr>
              <a:t> </a:t>
            </a:r>
            <a:r>
              <a:rPr sz="1500" i="1" spc="110" dirty="0">
                <a:latin typeface="Gill Sans MT"/>
                <a:cs typeface="Gill Sans MT"/>
              </a:rPr>
              <a:t>effective</a:t>
            </a:r>
            <a:r>
              <a:rPr sz="1500" i="1" spc="-65" dirty="0">
                <a:latin typeface="Gill Sans MT"/>
                <a:cs typeface="Gill Sans MT"/>
              </a:rPr>
              <a:t> </a:t>
            </a:r>
            <a:r>
              <a:rPr sz="1500" i="1" spc="114" dirty="0">
                <a:latin typeface="Gill Sans MT"/>
                <a:cs typeface="Gill Sans MT"/>
              </a:rPr>
              <a:t>strategies</a:t>
            </a:r>
            <a:r>
              <a:rPr sz="1500" i="1" spc="-125" dirty="0">
                <a:latin typeface="Gill Sans MT"/>
                <a:cs typeface="Gill Sans MT"/>
              </a:rPr>
              <a:t> </a:t>
            </a:r>
            <a:r>
              <a:rPr sz="1500" i="1" spc="150" dirty="0">
                <a:latin typeface="Gill Sans MT"/>
                <a:cs typeface="Gill Sans MT"/>
              </a:rPr>
              <a:t>of</a:t>
            </a:r>
            <a:r>
              <a:rPr sz="1500" i="1" spc="250" dirty="0">
                <a:latin typeface="Gill Sans MT"/>
                <a:cs typeface="Gill Sans MT"/>
              </a:rPr>
              <a:t> </a:t>
            </a:r>
            <a:r>
              <a:rPr sz="1500" i="1" spc="110" dirty="0">
                <a:latin typeface="Gill Sans MT"/>
                <a:cs typeface="Gill Sans MT"/>
              </a:rPr>
              <a:t>enhancing</a:t>
            </a:r>
            <a:r>
              <a:rPr sz="1500" i="1" spc="-200" dirty="0">
                <a:latin typeface="Gill Sans MT"/>
                <a:cs typeface="Gill Sans MT"/>
              </a:rPr>
              <a:t> </a:t>
            </a:r>
            <a:r>
              <a:rPr sz="1500" i="1" spc="130" dirty="0">
                <a:latin typeface="Gill Sans MT"/>
                <a:cs typeface="Gill Sans MT"/>
              </a:rPr>
              <a:t>vaccine</a:t>
            </a:r>
            <a:r>
              <a:rPr sz="1500" i="1" spc="-70" dirty="0">
                <a:latin typeface="Gill Sans MT"/>
                <a:cs typeface="Gill Sans MT"/>
              </a:rPr>
              <a:t> </a:t>
            </a:r>
            <a:r>
              <a:rPr sz="1500" i="1" spc="125" dirty="0">
                <a:latin typeface="Gill Sans MT"/>
                <a:cs typeface="Gill Sans MT"/>
              </a:rPr>
              <a:t>confidence</a:t>
            </a:r>
            <a:r>
              <a:rPr sz="1500" i="1" spc="-155" dirty="0">
                <a:latin typeface="Gill Sans MT"/>
                <a:cs typeface="Gill Sans MT"/>
              </a:rPr>
              <a:t> </a:t>
            </a:r>
            <a:r>
              <a:rPr sz="1500" i="1" spc="80" dirty="0">
                <a:latin typeface="Gill Sans MT"/>
                <a:cs typeface="Gill Sans MT"/>
              </a:rPr>
              <a:t>and </a:t>
            </a:r>
            <a:r>
              <a:rPr sz="1500" i="1" spc="75" dirty="0">
                <a:latin typeface="Gill Sans MT"/>
                <a:cs typeface="Gill Sans MT"/>
              </a:rPr>
              <a:t>uptake</a:t>
            </a:r>
            <a:r>
              <a:rPr sz="1500" i="1" dirty="0">
                <a:latin typeface="Gill Sans MT"/>
                <a:cs typeface="Gill Sans MT"/>
              </a:rPr>
              <a:t> </a:t>
            </a:r>
            <a:r>
              <a:rPr sz="1500" i="1" spc="105" dirty="0">
                <a:latin typeface="Gill Sans MT"/>
                <a:cs typeface="Gill Sans MT"/>
              </a:rPr>
              <a:t>and</a:t>
            </a:r>
            <a:r>
              <a:rPr sz="1500" i="1" spc="-120" dirty="0">
                <a:latin typeface="Gill Sans MT"/>
                <a:cs typeface="Gill Sans MT"/>
              </a:rPr>
              <a:t> </a:t>
            </a:r>
            <a:r>
              <a:rPr sz="1500" i="1" spc="85" dirty="0">
                <a:latin typeface="Gill Sans MT"/>
                <a:cs typeface="Gill Sans MT"/>
              </a:rPr>
              <a:t>risk</a:t>
            </a:r>
            <a:r>
              <a:rPr sz="1500" i="1" spc="-40" dirty="0">
                <a:latin typeface="Gill Sans MT"/>
                <a:cs typeface="Gill Sans MT"/>
              </a:rPr>
              <a:t> </a:t>
            </a:r>
            <a:r>
              <a:rPr sz="1500" i="1" spc="125" dirty="0">
                <a:latin typeface="Gill Sans MT"/>
                <a:cs typeface="Gill Sans MT"/>
              </a:rPr>
              <a:t>communication</a:t>
            </a:r>
            <a:r>
              <a:rPr sz="1500" i="1" spc="-185" dirty="0">
                <a:latin typeface="Gill Sans MT"/>
                <a:cs typeface="Gill Sans MT"/>
              </a:rPr>
              <a:t> </a:t>
            </a:r>
            <a:r>
              <a:rPr sz="1500" i="1" spc="105" dirty="0">
                <a:latin typeface="Gill Sans MT"/>
                <a:cs typeface="Gill Sans MT"/>
              </a:rPr>
              <a:t>and</a:t>
            </a:r>
            <a:r>
              <a:rPr sz="1500" i="1" spc="-125" dirty="0">
                <a:latin typeface="Gill Sans MT"/>
                <a:cs typeface="Gill Sans MT"/>
              </a:rPr>
              <a:t> </a:t>
            </a:r>
            <a:r>
              <a:rPr sz="1500" i="1" spc="125" dirty="0">
                <a:latin typeface="Gill Sans MT"/>
                <a:cs typeface="Gill Sans MT"/>
              </a:rPr>
              <a:t>community</a:t>
            </a:r>
            <a:r>
              <a:rPr sz="1500" i="1" spc="-150" dirty="0">
                <a:latin typeface="Gill Sans MT"/>
                <a:cs typeface="Gill Sans MT"/>
              </a:rPr>
              <a:t> </a:t>
            </a:r>
            <a:r>
              <a:rPr sz="1500" i="1" spc="120" dirty="0">
                <a:latin typeface="Gill Sans MT"/>
                <a:cs typeface="Gill Sans MT"/>
              </a:rPr>
              <a:t>engagement</a:t>
            </a:r>
            <a:r>
              <a:rPr sz="1500" i="1" spc="-35" dirty="0">
                <a:latin typeface="Gill Sans MT"/>
                <a:cs typeface="Gill Sans MT"/>
              </a:rPr>
              <a:t> </a:t>
            </a:r>
            <a:r>
              <a:rPr sz="1500" i="1" spc="95" dirty="0">
                <a:latin typeface="Gill Sans MT"/>
                <a:cs typeface="Gill Sans MT"/>
              </a:rPr>
              <a:t>with</a:t>
            </a:r>
            <a:r>
              <a:rPr sz="1500" i="1" spc="-100" dirty="0">
                <a:latin typeface="Gill Sans MT"/>
                <a:cs typeface="Gill Sans MT"/>
              </a:rPr>
              <a:t> </a:t>
            </a:r>
            <a:r>
              <a:rPr sz="1500" i="1" spc="80" dirty="0">
                <a:latin typeface="Gill Sans MT"/>
                <a:cs typeface="Gill Sans MT"/>
              </a:rPr>
              <a:t>an </a:t>
            </a:r>
            <a:r>
              <a:rPr sz="1500" i="1" spc="130" dirty="0">
                <a:latin typeface="Gill Sans MT"/>
                <a:cs typeface="Gill Sans MT"/>
              </a:rPr>
              <a:t>emphasis</a:t>
            </a:r>
            <a:r>
              <a:rPr sz="1500" i="1" spc="-125" dirty="0">
                <a:latin typeface="Gill Sans MT"/>
                <a:cs typeface="Gill Sans MT"/>
              </a:rPr>
              <a:t> </a:t>
            </a:r>
            <a:r>
              <a:rPr sz="1500" i="1" spc="150" dirty="0">
                <a:latin typeface="Gill Sans MT"/>
                <a:cs typeface="Gill Sans MT"/>
              </a:rPr>
              <a:t>on</a:t>
            </a:r>
            <a:r>
              <a:rPr sz="1500" i="1" spc="-90" dirty="0">
                <a:latin typeface="Gill Sans MT"/>
                <a:cs typeface="Gill Sans MT"/>
              </a:rPr>
              <a:t> </a:t>
            </a:r>
            <a:r>
              <a:rPr sz="1500" i="1" spc="70" dirty="0">
                <a:latin typeface="Gill Sans MT"/>
                <a:cs typeface="Gill Sans MT"/>
              </a:rPr>
              <a:t>high-</a:t>
            </a:r>
            <a:r>
              <a:rPr sz="1500" i="1" spc="90" dirty="0">
                <a:latin typeface="Gill Sans MT"/>
                <a:cs typeface="Gill Sans MT"/>
              </a:rPr>
              <a:t>risk</a:t>
            </a:r>
            <a:r>
              <a:rPr sz="1500" i="1" spc="-25" dirty="0">
                <a:latin typeface="Gill Sans MT"/>
                <a:cs typeface="Gill Sans MT"/>
              </a:rPr>
              <a:t> </a:t>
            </a:r>
            <a:r>
              <a:rPr sz="1500" i="1" spc="105" dirty="0">
                <a:latin typeface="Gill Sans MT"/>
                <a:cs typeface="Gill Sans MT"/>
              </a:rPr>
              <a:t>and</a:t>
            </a:r>
            <a:r>
              <a:rPr sz="1500" i="1" spc="-25" dirty="0">
                <a:latin typeface="Gill Sans MT"/>
                <a:cs typeface="Gill Sans MT"/>
              </a:rPr>
              <a:t> </a:t>
            </a:r>
            <a:r>
              <a:rPr sz="1500" i="1" spc="85" dirty="0">
                <a:latin typeface="Gill Sans MT"/>
                <a:cs typeface="Gill Sans MT"/>
              </a:rPr>
              <a:t>vulnerable</a:t>
            </a:r>
            <a:r>
              <a:rPr sz="1500" i="1" spc="-60" dirty="0">
                <a:latin typeface="Gill Sans MT"/>
                <a:cs typeface="Gill Sans MT"/>
              </a:rPr>
              <a:t> </a:t>
            </a:r>
            <a:r>
              <a:rPr sz="1500" i="1" spc="110" dirty="0">
                <a:latin typeface="Gill Sans MT"/>
                <a:cs typeface="Gill Sans MT"/>
              </a:rPr>
              <a:t>groups</a:t>
            </a:r>
            <a:endParaRPr sz="15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</a:pPr>
            <a:endParaRPr sz="1800">
              <a:latin typeface="Gill Sans MT"/>
              <a:cs typeface="Gill Sans MT"/>
            </a:endParaRPr>
          </a:p>
          <a:p>
            <a:pPr marL="93980">
              <a:lnSpc>
                <a:spcPts val="1710"/>
              </a:lnSpc>
              <a:spcBef>
                <a:spcPts val="1535"/>
              </a:spcBef>
            </a:pPr>
            <a:r>
              <a:rPr sz="1450" dirty="0">
                <a:solidFill>
                  <a:srgbClr val="FF0000"/>
                </a:solidFill>
                <a:latin typeface="Calibri"/>
                <a:cs typeface="Calibri"/>
              </a:rPr>
              <a:t>Charlotte</a:t>
            </a:r>
            <a:r>
              <a:rPr sz="1450" spc="-8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spc="-20" dirty="0">
                <a:solidFill>
                  <a:srgbClr val="FF0000"/>
                </a:solidFill>
                <a:latin typeface="Calibri"/>
                <a:cs typeface="Calibri"/>
              </a:rPr>
              <a:t>Mbuh</a:t>
            </a:r>
            <a:endParaRPr sz="1450">
              <a:latin typeface="Calibri"/>
              <a:cs typeface="Calibri"/>
            </a:endParaRPr>
          </a:p>
          <a:p>
            <a:pPr marL="93980" marR="1821180">
              <a:lnSpc>
                <a:spcPts val="1680"/>
              </a:lnSpc>
              <a:spcBef>
                <a:spcPts val="75"/>
              </a:spcBef>
            </a:pPr>
            <a:r>
              <a:rPr sz="1450" b="1" dirty="0">
                <a:solidFill>
                  <a:srgbClr val="FF0000"/>
                </a:solidFill>
                <a:latin typeface="Calibri"/>
                <a:cs typeface="Calibri"/>
              </a:rPr>
              <a:t>Member</a:t>
            </a:r>
            <a:r>
              <a:rPr sz="1450" b="1" spc="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b="1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145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b="1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145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b="1" spc="-10" dirty="0">
                <a:solidFill>
                  <a:srgbClr val="FF0000"/>
                </a:solidFill>
                <a:latin typeface="Calibri"/>
                <a:cs typeface="Calibri"/>
              </a:rPr>
              <a:t>Movement</a:t>
            </a:r>
            <a:r>
              <a:rPr sz="145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b="1" dirty="0">
                <a:solidFill>
                  <a:srgbClr val="FF0000"/>
                </a:solidFill>
                <a:latin typeface="Calibri"/>
                <a:cs typeface="Calibri"/>
              </a:rPr>
              <a:t>for</a:t>
            </a:r>
            <a:r>
              <a:rPr sz="1450" b="1" spc="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b="1" spc="-10" dirty="0">
                <a:solidFill>
                  <a:srgbClr val="FF0000"/>
                </a:solidFill>
                <a:latin typeface="Calibri"/>
                <a:cs typeface="Calibri"/>
              </a:rPr>
              <a:t>Immunization</a:t>
            </a:r>
            <a:r>
              <a:rPr sz="1450" b="1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b="1" spc="-10" dirty="0">
                <a:solidFill>
                  <a:srgbClr val="FF0000"/>
                </a:solidFill>
                <a:latin typeface="Calibri"/>
                <a:cs typeface="Calibri"/>
              </a:rPr>
              <a:t>Agenda </a:t>
            </a:r>
            <a:r>
              <a:rPr sz="1450" b="1" spc="80" dirty="0">
                <a:solidFill>
                  <a:srgbClr val="FF0000"/>
                </a:solidFill>
                <a:latin typeface="Calibri"/>
                <a:cs typeface="Calibri"/>
              </a:rPr>
              <a:t>2030</a:t>
            </a:r>
            <a:endParaRPr sz="1450">
              <a:latin typeface="Calibri"/>
              <a:cs typeface="Calibri"/>
            </a:endParaRPr>
          </a:p>
          <a:p>
            <a:pPr marL="93980">
              <a:lnSpc>
                <a:spcPts val="1639"/>
              </a:lnSpc>
            </a:pPr>
            <a:r>
              <a:rPr sz="1450" b="1" spc="95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1450" b="1" spc="2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b="1" dirty="0">
                <a:solidFill>
                  <a:srgbClr val="FF0000"/>
                </a:solidFill>
                <a:latin typeface="Calibri"/>
                <a:cs typeface="Calibri"/>
              </a:rPr>
              <a:t>Geneva</a:t>
            </a:r>
            <a:r>
              <a:rPr sz="1450" b="1" spc="8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b="1" dirty="0">
                <a:solidFill>
                  <a:srgbClr val="FF0000"/>
                </a:solidFill>
                <a:latin typeface="Calibri"/>
                <a:cs typeface="Calibri"/>
              </a:rPr>
              <a:t>Learning </a:t>
            </a:r>
            <a:r>
              <a:rPr sz="1450" b="1" spc="-10" dirty="0">
                <a:solidFill>
                  <a:srgbClr val="FF0000"/>
                </a:solidFill>
                <a:latin typeface="Calibri"/>
                <a:cs typeface="Calibri"/>
              </a:rPr>
              <a:t>Foundation</a:t>
            </a:r>
            <a:endParaRPr sz="145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62159" y="5760720"/>
            <a:ext cx="1879600" cy="61976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00850" y="43383"/>
            <a:ext cx="3685309" cy="127741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1013" y="272820"/>
            <a:ext cx="2097806" cy="113550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190239" y="5730240"/>
            <a:ext cx="1757680" cy="66040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589519" y="5923279"/>
            <a:ext cx="1930400" cy="35560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232400" y="5750559"/>
            <a:ext cx="2113279" cy="64008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676400" y="5720079"/>
            <a:ext cx="1168400" cy="731519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45440" y="5740400"/>
            <a:ext cx="914400" cy="690880"/>
          </a:xfrm>
          <a:prstGeom prst="rect">
            <a:avLst/>
          </a:prstGeom>
        </p:spPr>
      </p:pic>
      <p:grpSp>
        <p:nvGrpSpPr>
          <p:cNvPr id="12" name="object 12"/>
          <p:cNvGrpSpPr/>
          <p:nvPr/>
        </p:nvGrpSpPr>
        <p:grpSpPr>
          <a:xfrm>
            <a:off x="8473757" y="2550477"/>
            <a:ext cx="1826260" cy="2224405"/>
            <a:chOff x="8473757" y="2550477"/>
            <a:chExt cx="1826260" cy="2224405"/>
          </a:xfrm>
        </p:grpSpPr>
        <p:sp>
          <p:nvSpPr>
            <p:cNvPr id="13" name="object 13"/>
            <p:cNvSpPr/>
            <p:nvPr/>
          </p:nvSpPr>
          <p:spPr>
            <a:xfrm>
              <a:off x="8478519" y="3103879"/>
              <a:ext cx="955040" cy="701040"/>
            </a:xfrm>
            <a:custGeom>
              <a:avLst/>
              <a:gdLst/>
              <a:ahLst/>
              <a:cxnLst/>
              <a:rect l="l" t="t" r="r" b="b"/>
              <a:pathLst>
                <a:path w="955040" h="701039">
                  <a:moveTo>
                    <a:pt x="690879" y="121920"/>
                  </a:moveTo>
                  <a:lnTo>
                    <a:pt x="701266" y="74473"/>
                  </a:lnTo>
                  <a:lnTo>
                    <a:pt x="729583" y="35718"/>
                  </a:lnTo>
                  <a:lnTo>
                    <a:pt x="771568" y="9584"/>
                  </a:lnTo>
                  <a:lnTo>
                    <a:pt x="822959" y="0"/>
                  </a:lnTo>
                  <a:lnTo>
                    <a:pt x="874351" y="9584"/>
                  </a:lnTo>
                  <a:lnTo>
                    <a:pt x="916336" y="35718"/>
                  </a:lnTo>
                  <a:lnTo>
                    <a:pt x="944653" y="74473"/>
                  </a:lnTo>
                  <a:lnTo>
                    <a:pt x="955039" y="121920"/>
                  </a:lnTo>
                  <a:lnTo>
                    <a:pt x="944653" y="169366"/>
                  </a:lnTo>
                  <a:lnTo>
                    <a:pt x="916336" y="208121"/>
                  </a:lnTo>
                  <a:lnTo>
                    <a:pt x="874351" y="234255"/>
                  </a:lnTo>
                  <a:lnTo>
                    <a:pt x="822959" y="243840"/>
                  </a:lnTo>
                  <a:lnTo>
                    <a:pt x="771568" y="234255"/>
                  </a:lnTo>
                  <a:lnTo>
                    <a:pt x="729583" y="208121"/>
                  </a:lnTo>
                  <a:lnTo>
                    <a:pt x="701266" y="169366"/>
                  </a:lnTo>
                  <a:lnTo>
                    <a:pt x="690879" y="121920"/>
                  </a:lnTo>
                  <a:close/>
                </a:path>
                <a:path w="955040" h="701039">
                  <a:moveTo>
                    <a:pt x="0" y="528320"/>
                  </a:moveTo>
                  <a:lnTo>
                    <a:pt x="6899" y="482408"/>
                  </a:lnTo>
                  <a:lnTo>
                    <a:pt x="26368" y="441150"/>
                  </a:lnTo>
                  <a:lnTo>
                    <a:pt x="56562" y="406193"/>
                  </a:lnTo>
                  <a:lnTo>
                    <a:pt x="95635" y="379184"/>
                  </a:lnTo>
                  <a:lnTo>
                    <a:pt x="141743" y="361770"/>
                  </a:lnTo>
                  <a:lnTo>
                    <a:pt x="193039" y="355600"/>
                  </a:lnTo>
                  <a:lnTo>
                    <a:pt x="244336" y="361770"/>
                  </a:lnTo>
                  <a:lnTo>
                    <a:pt x="290444" y="379184"/>
                  </a:lnTo>
                  <a:lnTo>
                    <a:pt x="329517" y="406193"/>
                  </a:lnTo>
                  <a:lnTo>
                    <a:pt x="359711" y="441150"/>
                  </a:lnTo>
                  <a:lnTo>
                    <a:pt x="379180" y="482408"/>
                  </a:lnTo>
                  <a:lnTo>
                    <a:pt x="386079" y="528320"/>
                  </a:lnTo>
                  <a:lnTo>
                    <a:pt x="379180" y="574231"/>
                  </a:lnTo>
                  <a:lnTo>
                    <a:pt x="359711" y="615489"/>
                  </a:lnTo>
                  <a:lnTo>
                    <a:pt x="329517" y="650446"/>
                  </a:lnTo>
                  <a:lnTo>
                    <a:pt x="290444" y="677455"/>
                  </a:lnTo>
                  <a:lnTo>
                    <a:pt x="244336" y="694869"/>
                  </a:lnTo>
                  <a:lnTo>
                    <a:pt x="193039" y="701040"/>
                  </a:lnTo>
                  <a:lnTo>
                    <a:pt x="141743" y="694869"/>
                  </a:lnTo>
                  <a:lnTo>
                    <a:pt x="95635" y="677455"/>
                  </a:lnTo>
                  <a:lnTo>
                    <a:pt x="56562" y="650446"/>
                  </a:lnTo>
                  <a:lnTo>
                    <a:pt x="26368" y="615489"/>
                  </a:lnTo>
                  <a:lnTo>
                    <a:pt x="6899" y="574231"/>
                  </a:lnTo>
                  <a:lnTo>
                    <a:pt x="0" y="52832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357677" y="4643437"/>
              <a:ext cx="141604" cy="131444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8671559" y="3804919"/>
              <a:ext cx="765175" cy="840740"/>
            </a:xfrm>
            <a:custGeom>
              <a:avLst/>
              <a:gdLst/>
              <a:ahLst/>
              <a:cxnLst/>
              <a:rect l="l" t="t" r="r" b="b"/>
              <a:pathLst>
                <a:path w="765175" h="840739">
                  <a:moveTo>
                    <a:pt x="764667" y="840358"/>
                  </a:moveTo>
                  <a:lnTo>
                    <a:pt x="764667" y="420115"/>
                  </a:lnTo>
                  <a:lnTo>
                    <a:pt x="0" y="420115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671559" y="3103879"/>
              <a:ext cx="632460" cy="351155"/>
            </a:xfrm>
            <a:custGeom>
              <a:avLst/>
              <a:gdLst/>
              <a:ahLst/>
              <a:cxnLst/>
              <a:rect l="l" t="t" r="r" b="b"/>
              <a:pathLst>
                <a:path w="632459" h="351154">
                  <a:moveTo>
                    <a:pt x="632460" y="0"/>
                  </a:moveTo>
                  <a:lnTo>
                    <a:pt x="585611" y="1956"/>
                  </a:lnTo>
                  <a:lnTo>
                    <a:pt x="533638" y="2794"/>
                  </a:lnTo>
                  <a:lnTo>
                    <a:pt x="468488" y="3461"/>
                  </a:lnTo>
                  <a:lnTo>
                    <a:pt x="394555" y="3904"/>
                  </a:lnTo>
                  <a:lnTo>
                    <a:pt x="316230" y="4064"/>
                  </a:lnTo>
                  <a:lnTo>
                    <a:pt x="273226" y="8231"/>
                  </a:lnTo>
                  <a:lnTo>
                    <a:pt x="230935" y="20213"/>
                  </a:lnTo>
                  <a:lnTo>
                    <a:pt x="190070" y="39227"/>
                  </a:lnTo>
                  <a:lnTo>
                    <a:pt x="151343" y="64491"/>
                  </a:lnTo>
                  <a:lnTo>
                    <a:pt x="115467" y="95222"/>
                  </a:lnTo>
                  <a:lnTo>
                    <a:pt x="83155" y="130640"/>
                  </a:lnTo>
                  <a:lnTo>
                    <a:pt x="55120" y="169962"/>
                  </a:lnTo>
                  <a:lnTo>
                    <a:pt x="32074" y="212405"/>
                  </a:lnTo>
                  <a:lnTo>
                    <a:pt x="14730" y="257189"/>
                  </a:lnTo>
                  <a:lnTo>
                    <a:pt x="3801" y="303530"/>
                  </a:lnTo>
                  <a:lnTo>
                    <a:pt x="0" y="350647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804717" y="3688397"/>
              <a:ext cx="141604" cy="121284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9829799" y="2555239"/>
              <a:ext cx="396240" cy="345440"/>
            </a:xfrm>
            <a:custGeom>
              <a:avLst/>
              <a:gdLst/>
              <a:ahLst/>
              <a:cxnLst/>
              <a:rect l="l" t="t" r="r" b="b"/>
              <a:pathLst>
                <a:path w="396240" h="345439">
                  <a:moveTo>
                    <a:pt x="0" y="172720"/>
                  </a:moveTo>
                  <a:lnTo>
                    <a:pt x="7073" y="126808"/>
                  </a:lnTo>
                  <a:lnTo>
                    <a:pt x="27036" y="85550"/>
                  </a:lnTo>
                  <a:lnTo>
                    <a:pt x="58007" y="50593"/>
                  </a:lnTo>
                  <a:lnTo>
                    <a:pt x="98100" y="23584"/>
                  </a:lnTo>
                  <a:lnTo>
                    <a:pt x="145432" y="6170"/>
                  </a:lnTo>
                  <a:lnTo>
                    <a:pt x="198120" y="0"/>
                  </a:lnTo>
                  <a:lnTo>
                    <a:pt x="250807" y="6170"/>
                  </a:lnTo>
                  <a:lnTo>
                    <a:pt x="298139" y="23584"/>
                  </a:lnTo>
                  <a:lnTo>
                    <a:pt x="338232" y="50593"/>
                  </a:lnTo>
                  <a:lnTo>
                    <a:pt x="369203" y="85550"/>
                  </a:lnTo>
                  <a:lnTo>
                    <a:pt x="389166" y="126808"/>
                  </a:lnTo>
                  <a:lnTo>
                    <a:pt x="396240" y="172720"/>
                  </a:lnTo>
                  <a:lnTo>
                    <a:pt x="389166" y="218631"/>
                  </a:lnTo>
                  <a:lnTo>
                    <a:pt x="369203" y="259889"/>
                  </a:lnTo>
                  <a:lnTo>
                    <a:pt x="338232" y="294846"/>
                  </a:lnTo>
                  <a:lnTo>
                    <a:pt x="298139" y="321855"/>
                  </a:lnTo>
                  <a:lnTo>
                    <a:pt x="250807" y="339269"/>
                  </a:lnTo>
                  <a:lnTo>
                    <a:pt x="198120" y="345439"/>
                  </a:lnTo>
                  <a:lnTo>
                    <a:pt x="145432" y="339269"/>
                  </a:lnTo>
                  <a:lnTo>
                    <a:pt x="98100" y="321855"/>
                  </a:lnTo>
                  <a:lnTo>
                    <a:pt x="58007" y="294846"/>
                  </a:lnTo>
                  <a:lnTo>
                    <a:pt x="27036" y="259889"/>
                  </a:lnTo>
                  <a:lnTo>
                    <a:pt x="7073" y="218631"/>
                  </a:lnTo>
                  <a:lnTo>
                    <a:pt x="0" y="17272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870439" y="2900679"/>
              <a:ext cx="156210" cy="788670"/>
            </a:xfrm>
            <a:custGeom>
              <a:avLst/>
              <a:gdLst/>
              <a:ahLst/>
              <a:cxnLst/>
              <a:rect l="l" t="t" r="r" b="b"/>
              <a:pathLst>
                <a:path w="156209" h="788670">
                  <a:moveTo>
                    <a:pt x="0" y="788670"/>
                  </a:moveTo>
                  <a:lnTo>
                    <a:pt x="0" y="394335"/>
                  </a:lnTo>
                  <a:lnTo>
                    <a:pt x="155701" y="394335"/>
                  </a:lnTo>
                  <a:lnTo>
                    <a:pt x="155701" y="0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301479" y="2727959"/>
              <a:ext cx="985519" cy="1625600"/>
            </a:xfrm>
            <a:custGeom>
              <a:avLst/>
              <a:gdLst/>
              <a:ahLst/>
              <a:cxnLst/>
              <a:rect l="l" t="t" r="r" b="b"/>
              <a:pathLst>
                <a:path w="985520" h="1625600">
                  <a:moveTo>
                    <a:pt x="532511" y="0"/>
                  </a:moveTo>
                  <a:lnTo>
                    <a:pt x="479327" y="2481"/>
                  </a:lnTo>
                  <a:lnTo>
                    <a:pt x="426620" y="9701"/>
                  </a:lnTo>
                  <a:lnTo>
                    <a:pt x="374863" y="21321"/>
                  </a:lnTo>
                  <a:lnTo>
                    <a:pt x="324528" y="37002"/>
                  </a:lnTo>
                  <a:lnTo>
                    <a:pt x="276088" y="56406"/>
                  </a:lnTo>
                  <a:lnTo>
                    <a:pt x="230017" y="79195"/>
                  </a:lnTo>
                  <a:lnTo>
                    <a:pt x="186787" y="105029"/>
                  </a:lnTo>
                  <a:lnTo>
                    <a:pt x="146872" y="133571"/>
                  </a:lnTo>
                  <a:lnTo>
                    <a:pt x="110743" y="164482"/>
                  </a:lnTo>
                  <a:lnTo>
                    <a:pt x="78876" y="197423"/>
                  </a:lnTo>
                  <a:lnTo>
                    <a:pt x="51742" y="232057"/>
                  </a:lnTo>
                  <a:lnTo>
                    <a:pt x="29814" y="268045"/>
                  </a:lnTo>
                  <a:lnTo>
                    <a:pt x="13566" y="305048"/>
                  </a:lnTo>
                  <a:lnTo>
                    <a:pt x="3470" y="342727"/>
                  </a:lnTo>
                  <a:lnTo>
                    <a:pt x="0" y="380745"/>
                  </a:lnTo>
                </a:path>
                <a:path w="985520" h="1625600">
                  <a:moveTo>
                    <a:pt x="505460" y="1026287"/>
                  </a:moveTo>
                  <a:lnTo>
                    <a:pt x="454988" y="1023636"/>
                  </a:lnTo>
                  <a:lnTo>
                    <a:pt x="404967" y="1015925"/>
                  </a:lnTo>
                  <a:lnTo>
                    <a:pt x="355843" y="1003515"/>
                  </a:lnTo>
                  <a:lnTo>
                    <a:pt x="308068" y="986768"/>
                  </a:lnTo>
                  <a:lnTo>
                    <a:pt x="262090" y="966046"/>
                  </a:lnTo>
                  <a:lnTo>
                    <a:pt x="218358" y="941711"/>
                  </a:lnTo>
                  <a:lnTo>
                    <a:pt x="177322" y="914123"/>
                  </a:lnTo>
                  <a:lnTo>
                    <a:pt x="139432" y="883646"/>
                  </a:lnTo>
                  <a:lnTo>
                    <a:pt x="105135" y="850639"/>
                  </a:lnTo>
                  <a:lnTo>
                    <a:pt x="74882" y="815467"/>
                  </a:lnTo>
                  <a:lnTo>
                    <a:pt x="49123" y="778489"/>
                  </a:lnTo>
                  <a:lnTo>
                    <a:pt x="28305" y="740067"/>
                  </a:lnTo>
                  <a:lnTo>
                    <a:pt x="12879" y="700564"/>
                  </a:lnTo>
                  <a:lnTo>
                    <a:pt x="3294" y="660341"/>
                  </a:lnTo>
                  <a:lnTo>
                    <a:pt x="0" y="619760"/>
                  </a:lnTo>
                </a:path>
                <a:path w="985520" h="1625600">
                  <a:moveTo>
                    <a:pt x="721360" y="1508759"/>
                  </a:moveTo>
                  <a:lnTo>
                    <a:pt x="731746" y="1463286"/>
                  </a:lnTo>
                  <a:lnTo>
                    <a:pt x="760063" y="1426146"/>
                  </a:lnTo>
                  <a:lnTo>
                    <a:pt x="802048" y="1401103"/>
                  </a:lnTo>
                  <a:lnTo>
                    <a:pt x="853440" y="1391920"/>
                  </a:lnTo>
                  <a:lnTo>
                    <a:pt x="904831" y="1401103"/>
                  </a:lnTo>
                  <a:lnTo>
                    <a:pt x="946816" y="1426146"/>
                  </a:lnTo>
                  <a:lnTo>
                    <a:pt x="975133" y="1463286"/>
                  </a:lnTo>
                  <a:lnTo>
                    <a:pt x="985520" y="1508759"/>
                  </a:lnTo>
                  <a:lnTo>
                    <a:pt x="975133" y="1554233"/>
                  </a:lnTo>
                  <a:lnTo>
                    <a:pt x="946816" y="1591373"/>
                  </a:lnTo>
                  <a:lnTo>
                    <a:pt x="904831" y="1616416"/>
                  </a:lnTo>
                  <a:lnTo>
                    <a:pt x="853440" y="1625600"/>
                  </a:lnTo>
                  <a:lnTo>
                    <a:pt x="802048" y="1616416"/>
                  </a:lnTo>
                  <a:lnTo>
                    <a:pt x="760063" y="1591373"/>
                  </a:lnTo>
                  <a:lnTo>
                    <a:pt x="731746" y="1554233"/>
                  </a:lnTo>
                  <a:lnTo>
                    <a:pt x="721360" y="150875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494519" y="4353560"/>
              <a:ext cx="660400" cy="349250"/>
            </a:xfrm>
            <a:custGeom>
              <a:avLst/>
              <a:gdLst/>
              <a:ahLst/>
              <a:cxnLst/>
              <a:rect l="l" t="t" r="r" b="b"/>
              <a:pathLst>
                <a:path w="660400" h="349250">
                  <a:moveTo>
                    <a:pt x="660273" y="0"/>
                  </a:moveTo>
                  <a:lnTo>
                    <a:pt x="647104" y="61348"/>
                  </a:lnTo>
                  <a:lnTo>
                    <a:pt x="609749" y="120989"/>
                  </a:lnTo>
                  <a:lnTo>
                    <a:pt x="583008" y="149637"/>
                  </a:lnTo>
                  <a:lnTo>
                    <a:pt x="551429" y="177219"/>
                  </a:lnTo>
                  <a:lnTo>
                    <a:pt x="515416" y="203521"/>
                  </a:lnTo>
                  <a:lnTo>
                    <a:pt x="475370" y="228331"/>
                  </a:lnTo>
                  <a:lnTo>
                    <a:pt x="431695" y="251434"/>
                  </a:lnTo>
                  <a:lnTo>
                    <a:pt x="384794" y="272618"/>
                  </a:lnTo>
                  <a:lnTo>
                    <a:pt x="335069" y="291669"/>
                  </a:lnTo>
                  <a:lnTo>
                    <a:pt x="282925" y="308375"/>
                  </a:lnTo>
                  <a:lnTo>
                    <a:pt x="228763" y="322521"/>
                  </a:lnTo>
                  <a:lnTo>
                    <a:pt x="172986" y="333895"/>
                  </a:lnTo>
                  <a:lnTo>
                    <a:pt x="115998" y="342283"/>
                  </a:lnTo>
                  <a:lnTo>
                    <a:pt x="58202" y="347472"/>
                  </a:lnTo>
                  <a:lnTo>
                    <a:pt x="0" y="349250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941559" y="3754119"/>
              <a:ext cx="353695" cy="490220"/>
            </a:xfrm>
            <a:custGeom>
              <a:avLst/>
              <a:gdLst/>
              <a:ahLst/>
              <a:cxnLst/>
              <a:rect l="l" t="t" r="r" b="b"/>
              <a:pathLst>
                <a:path w="353695" h="490220">
                  <a:moveTo>
                    <a:pt x="0" y="0"/>
                  </a:moveTo>
                  <a:lnTo>
                    <a:pt x="52171" y="3554"/>
                  </a:lnTo>
                  <a:lnTo>
                    <a:pt x="103289" y="13726"/>
                  </a:lnTo>
                  <a:lnTo>
                    <a:pt x="152309" y="29780"/>
                  </a:lnTo>
                  <a:lnTo>
                    <a:pt x="198185" y="50982"/>
                  </a:lnTo>
                  <a:lnTo>
                    <a:pt x="239871" y="76596"/>
                  </a:lnTo>
                  <a:lnTo>
                    <a:pt x="276322" y="105887"/>
                  </a:lnTo>
                  <a:lnTo>
                    <a:pt x="306493" y="138119"/>
                  </a:lnTo>
                  <a:lnTo>
                    <a:pt x="329338" y="172557"/>
                  </a:lnTo>
                  <a:lnTo>
                    <a:pt x="343812" y="208466"/>
                  </a:lnTo>
                  <a:lnTo>
                    <a:pt x="349125" y="317662"/>
                  </a:lnTo>
                  <a:lnTo>
                    <a:pt x="349819" y="384332"/>
                  </a:lnTo>
                  <a:lnTo>
                    <a:pt x="350844" y="439237"/>
                  </a:lnTo>
                  <a:lnTo>
                    <a:pt x="352087" y="476493"/>
                  </a:lnTo>
                  <a:lnTo>
                    <a:pt x="353441" y="490219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0084" y="908049"/>
            <a:ext cx="23342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364C0"/>
                </a:solidFill>
              </a:rPr>
              <a:t>The</a:t>
            </a:r>
            <a:r>
              <a:rPr spc="-25" dirty="0">
                <a:solidFill>
                  <a:srgbClr val="0364C0"/>
                </a:solidFill>
              </a:rPr>
              <a:t> </a:t>
            </a:r>
            <a:r>
              <a:rPr spc="-10" dirty="0">
                <a:solidFill>
                  <a:srgbClr val="0364C0"/>
                </a:solidFill>
              </a:rPr>
              <a:t>Problem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1372" y="1631886"/>
            <a:ext cx="1833245" cy="306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dirty="0">
                <a:solidFill>
                  <a:srgbClr val="4670C4"/>
                </a:solidFill>
                <a:latin typeface="Calibri"/>
                <a:cs typeface="Calibri"/>
              </a:rPr>
              <a:t>Situation</a:t>
            </a:r>
            <a:r>
              <a:rPr sz="1850" spc="4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850" spc="-10" dirty="0">
                <a:solidFill>
                  <a:srgbClr val="4670C4"/>
                </a:solidFill>
                <a:latin typeface="Calibri"/>
                <a:cs typeface="Calibri"/>
              </a:rPr>
              <a:t>overview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70701" y="1582019"/>
            <a:ext cx="2983230" cy="247650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68910">
              <a:lnSpc>
                <a:spcPct val="100000"/>
              </a:lnSpc>
              <a:spcBef>
                <a:spcPts val="484"/>
              </a:spcBef>
            </a:pPr>
            <a:r>
              <a:rPr sz="1850" dirty="0">
                <a:solidFill>
                  <a:srgbClr val="4670C4"/>
                </a:solidFill>
                <a:latin typeface="Calibri"/>
                <a:cs typeface="Calibri"/>
              </a:rPr>
              <a:t>Problem</a:t>
            </a:r>
            <a:r>
              <a:rPr sz="1850" spc="18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850" spc="-10" dirty="0">
                <a:solidFill>
                  <a:srgbClr val="4670C4"/>
                </a:solidFill>
                <a:latin typeface="Calibri"/>
                <a:cs typeface="Calibri"/>
              </a:rPr>
              <a:t>statement</a:t>
            </a:r>
            <a:endParaRPr sz="1850">
              <a:latin typeface="Calibri"/>
              <a:cs typeface="Calibri"/>
            </a:endParaRPr>
          </a:p>
          <a:p>
            <a:pPr marL="307340" marR="5080" indent="-295275">
              <a:lnSpc>
                <a:spcPct val="100000"/>
              </a:lnSpc>
              <a:spcBef>
                <a:spcPts val="1310"/>
              </a:spcBef>
              <a:buSzPct val="150000"/>
              <a:buFont typeface="Arial"/>
              <a:buChar char="•"/>
              <a:tabLst>
                <a:tab pos="307340" algn="l"/>
                <a:tab pos="307975" algn="l"/>
              </a:tabLst>
            </a:pPr>
            <a:r>
              <a:rPr sz="1600" spc="60" dirty="0">
                <a:latin typeface="Calibri"/>
                <a:cs typeface="Calibri"/>
              </a:rPr>
              <a:t>How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to rapidly</a:t>
            </a:r>
            <a:r>
              <a:rPr sz="1600" spc="1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strengthen </a:t>
            </a:r>
            <a:r>
              <a:rPr sz="1600" spc="75" dirty="0">
                <a:latin typeface="Calibri"/>
                <a:cs typeface="Calibri"/>
              </a:rPr>
              <a:t>INHP-</a:t>
            </a:r>
            <a:r>
              <a:rPr sz="1600" spc="105" dirty="0">
                <a:latin typeface="Calibri"/>
                <a:cs typeface="Calibri"/>
              </a:rPr>
              <a:t>EPI</a:t>
            </a:r>
            <a:r>
              <a:rPr sz="1600" spc="9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partner</a:t>
            </a:r>
            <a:r>
              <a:rPr sz="1600" spc="19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staff </a:t>
            </a:r>
            <a:r>
              <a:rPr sz="1600" spc="135" dirty="0">
                <a:latin typeface="Calibri"/>
                <a:cs typeface="Calibri"/>
              </a:rPr>
              <a:t>HRH</a:t>
            </a:r>
            <a:r>
              <a:rPr sz="1600" spc="1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capabilities</a:t>
            </a:r>
            <a:r>
              <a:rPr sz="1600" spc="270" dirty="0">
                <a:latin typeface="Calibri"/>
                <a:cs typeface="Calibri"/>
              </a:rPr>
              <a:t> </a:t>
            </a:r>
            <a:r>
              <a:rPr sz="1600" spc="55" dirty="0">
                <a:latin typeface="Calibri"/>
                <a:cs typeface="Calibri"/>
              </a:rPr>
              <a:t>based</a:t>
            </a:r>
            <a:r>
              <a:rPr sz="1600" spc="20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on </a:t>
            </a:r>
            <a:r>
              <a:rPr sz="1600" dirty="0">
                <a:latin typeface="Calibri"/>
                <a:cs typeface="Calibri"/>
              </a:rPr>
              <a:t>“what</a:t>
            </a:r>
            <a:r>
              <a:rPr sz="1600" spc="16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works”,</a:t>
            </a:r>
            <a:r>
              <a:rPr sz="1600" spc="114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ahead</a:t>
            </a:r>
            <a:r>
              <a:rPr sz="1600" spc="204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of</a:t>
            </a:r>
            <a:r>
              <a:rPr sz="1600" spc="145" dirty="0">
                <a:latin typeface="Calibri"/>
                <a:cs typeface="Calibri"/>
              </a:rPr>
              <a:t> </a:t>
            </a:r>
            <a:r>
              <a:rPr sz="1600" spc="10" dirty="0">
                <a:latin typeface="Calibri"/>
                <a:cs typeface="Calibri"/>
              </a:rPr>
              <a:t>a </a:t>
            </a:r>
            <a:r>
              <a:rPr sz="1600" dirty="0">
                <a:latin typeface="Calibri"/>
                <a:cs typeface="Calibri"/>
              </a:rPr>
              <a:t>national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spc="90" dirty="0">
                <a:latin typeface="Calibri"/>
                <a:cs typeface="Calibri"/>
              </a:rPr>
              <a:t>COVID-</a:t>
            </a:r>
            <a:r>
              <a:rPr sz="1600" spc="65" dirty="0">
                <a:latin typeface="Calibri"/>
                <a:cs typeface="Calibri"/>
              </a:rPr>
              <a:t>19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vaccination </a:t>
            </a:r>
            <a:r>
              <a:rPr sz="1600" dirty="0">
                <a:latin typeface="Calibri"/>
                <a:cs typeface="Calibri"/>
              </a:rPr>
              <a:t>campaign</a:t>
            </a:r>
            <a:r>
              <a:rPr sz="1600" spc="3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(10-</a:t>
            </a:r>
            <a:r>
              <a:rPr sz="1600" spc="65" dirty="0">
                <a:latin typeface="Calibri"/>
                <a:cs typeface="Calibri"/>
              </a:rPr>
              <a:t>20</a:t>
            </a:r>
            <a:r>
              <a:rPr sz="1600" spc="4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December</a:t>
            </a:r>
            <a:endParaRPr sz="1600">
              <a:latin typeface="Calibri"/>
              <a:cs typeface="Calibri"/>
            </a:endParaRPr>
          </a:p>
          <a:p>
            <a:pPr marL="307340">
              <a:lnSpc>
                <a:spcPct val="100000"/>
              </a:lnSpc>
              <a:spcBef>
                <a:spcPts val="20"/>
              </a:spcBef>
            </a:pPr>
            <a:r>
              <a:rPr sz="1600" dirty="0">
                <a:latin typeface="Calibri"/>
                <a:cs typeface="Calibri"/>
              </a:rPr>
              <a:t>2021)</a:t>
            </a:r>
            <a:r>
              <a:rPr sz="1600" spc="2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to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vaccinate</a:t>
            </a:r>
            <a:r>
              <a:rPr sz="1600" spc="265" dirty="0">
                <a:latin typeface="Calibri"/>
                <a:cs typeface="Calibri"/>
              </a:rPr>
              <a:t> </a:t>
            </a:r>
            <a:r>
              <a:rPr sz="1600" spc="70" dirty="0">
                <a:latin typeface="Calibri"/>
                <a:cs typeface="Calibri"/>
              </a:rPr>
              <a:t>6</a:t>
            </a:r>
            <a:r>
              <a:rPr sz="1600" spc="19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million</a:t>
            </a:r>
            <a:endParaRPr sz="1600">
              <a:latin typeface="Calibri"/>
              <a:cs typeface="Calibri"/>
            </a:endParaRPr>
          </a:p>
          <a:p>
            <a:pPr marL="307340">
              <a:lnSpc>
                <a:spcPct val="100000"/>
              </a:lnSpc>
            </a:pPr>
            <a:r>
              <a:rPr sz="1600" dirty="0">
                <a:latin typeface="Calibri"/>
                <a:cs typeface="Calibri"/>
              </a:rPr>
              <a:t>people</a:t>
            </a:r>
            <a:r>
              <a:rPr sz="1600" spc="17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</a:t>
            </a:r>
            <a:r>
              <a:rPr sz="1600" spc="65" dirty="0">
                <a:latin typeface="Calibri"/>
                <a:cs typeface="Calibri"/>
              </a:rPr>
              <a:t> Côte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d’Ivoire.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11866880" cy="24383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1740895" y="6374765"/>
            <a:ext cx="1879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878787"/>
                </a:solidFill>
                <a:latin typeface="Calibri"/>
                <a:cs typeface="Calibri"/>
              </a:rPr>
              <a:t>35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6600" y="2079307"/>
            <a:ext cx="4697095" cy="2955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7340" marR="334645" indent="-295275">
              <a:lnSpc>
                <a:spcPct val="100000"/>
              </a:lnSpc>
              <a:spcBef>
                <a:spcPts val="100"/>
              </a:spcBef>
              <a:buSzPct val="150000"/>
              <a:buFont typeface="Arial"/>
              <a:buChar char="•"/>
              <a:tabLst>
                <a:tab pos="307340" algn="l"/>
                <a:tab pos="307975" algn="l"/>
              </a:tabLst>
            </a:pPr>
            <a:r>
              <a:rPr sz="1600" dirty="0">
                <a:latin typeface="Calibri"/>
                <a:cs typeface="Calibri"/>
              </a:rPr>
              <a:t>National</a:t>
            </a:r>
            <a:r>
              <a:rPr sz="1600" spc="18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team</a:t>
            </a:r>
            <a:r>
              <a:rPr sz="1600" spc="19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planned</a:t>
            </a:r>
            <a:r>
              <a:rPr sz="1600" spc="150" dirty="0">
                <a:latin typeface="Calibri"/>
                <a:cs typeface="Calibri"/>
              </a:rPr>
              <a:t> </a:t>
            </a:r>
            <a:r>
              <a:rPr sz="1600" b="1" spc="140" dirty="0">
                <a:latin typeface="Calibri"/>
                <a:cs typeface="Calibri"/>
              </a:rPr>
              <a:t>COVID-</a:t>
            </a:r>
            <a:r>
              <a:rPr sz="1600" b="1" spc="65" dirty="0">
                <a:latin typeface="Calibri"/>
                <a:cs typeface="Calibri"/>
              </a:rPr>
              <a:t>19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vaccination </a:t>
            </a:r>
            <a:r>
              <a:rPr sz="1600" b="1" spc="90" dirty="0">
                <a:latin typeface="Calibri"/>
                <a:cs typeface="Calibri"/>
              </a:rPr>
              <a:t>campaign</a:t>
            </a:r>
            <a:r>
              <a:rPr sz="1600" b="1" spc="40" dirty="0">
                <a:latin typeface="Calibri"/>
                <a:cs typeface="Calibri"/>
              </a:rPr>
              <a:t> </a:t>
            </a:r>
            <a:r>
              <a:rPr sz="1600" spc="-40" dirty="0">
                <a:latin typeface="Calibri"/>
                <a:cs typeface="Calibri"/>
              </a:rPr>
              <a:t>for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December</a:t>
            </a:r>
            <a:r>
              <a:rPr sz="1600" spc="320" dirty="0">
                <a:latin typeface="Calibri"/>
                <a:cs typeface="Calibri"/>
              </a:rPr>
              <a:t> </a:t>
            </a:r>
            <a:r>
              <a:rPr sz="1600" spc="45" dirty="0">
                <a:latin typeface="Calibri"/>
                <a:cs typeface="Calibri"/>
              </a:rPr>
              <a:t>2021</a:t>
            </a:r>
            <a:endParaRPr sz="1600">
              <a:latin typeface="Calibri"/>
              <a:cs typeface="Calibri"/>
            </a:endParaRPr>
          </a:p>
          <a:p>
            <a:pPr marL="307340" marR="22860" indent="-295275">
              <a:lnSpc>
                <a:spcPct val="100000"/>
              </a:lnSpc>
              <a:spcBef>
                <a:spcPts val="5"/>
              </a:spcBef>
              <a:buSzPct val="150000"/>
              <a:buFont typeface="Arial"/>
              <a:buChar char="•"/>
              <a:tabLst>
                <a:tab pos="307340" algn="l"/>
                <a:tab pos="307975" algn="l"/>
              </a:tabLst>
            </a:pPr>
            <a:r>
              <a:rPr sz="1600" b="1" spc="55" dirty="0">
                <a:latin typeface="Calibri"/>
                <a:cs typeface="Calibri"/>
              </a:rPr>
              <a:t>Health</a:t>
            </a:r>
            <a:r>
              <a:rPr sz="1600" b="1" spc="2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workforce</a:t>
            </a:r>
            <a:r>
              <a:rPr sz="1600" b="1" spc="-40" dirty="0">
                <a:latin typeface="Calibri"/>
                <a:cs typeface="Calibri"/>
              </a:rPr>
              <a:t> </a:t>
            </a:r>
            <a:r>
              <a:rPr sz="1600" b="1" spc="114" dirty="0">
                <a:latin typeface="Calibri"/>
                <a:cs typeface="Calibri"/>
              </a:rPr>
              <a:t>COVID-</a:t>
            </a:r>
            <a:r>
              <a:rPr sz="1600" b="1" spc="65" dirty="0">
                <a:latin typeface="Calibri"/>
                <a:cs typeface="Calibri"/>
              </a:rPr>
              <a:t>19</a:t>
            </a:r>
            <a:r>
              <a:rPr sz="1600" b="1" spc="25" dirty="0">
                <a:latin typeface="Calibri"/>
                <a:cs typeface="Calibri"/>
              </a:rPr>
              <a:t> </a:t>
            </a:r>
            <a:r>
              <a:rPr sz="1600" b="1" spc="80" dirty="0">
                <a:latin typeface="Calibri"/>
                <a:cs typeface="Calibri"/>
              </a:rPr>
              <a:t>vaccine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spc="50" dirty="0">
                <a:latin typeface="Calibri"/>
                <a:cs typeface="Calibri"/>
              </a:rPr>
              <a:t>hesitancy</a:t>
            </a:r>
            <a:r>
              <a:rPr sz="1600" b="1" spc="7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is </a:t>
            </a:r>
            <a:r>
              <a:rPr sz="1600" spc="60" dirty="0">
                <a:latin typeface="Calibri"/>
                <a:cs typeface="Calibri"/>
              </a:rPr>
              <a:t>a</a:t>
            </a:r>
            <a:r>
              <a:rPr sz="1600" spc="7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potentially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significant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hurdle</a:t>
            </a:r>
            <a:r>
              <a:rPr sz="1600" spc="7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to</a:t>
            </a:r>
            <a:r>
              <a:rPr sz="1600" spc="9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role</a:t>
            </a:r>
            <a:r>
              <a:rPr sz="1600" spc="75" dirty="0">
                <a:latin typeface="Calibri"/>
                <a:cs typeface="Calibri"/>
              </a:rPr>
              <a:t> </a:t>
            </a:r>
            <a:r>
              <a:rPr sz="1600" spc="85" dirty="0">
                <a:latin typeface="Calibri"/>
                <a:cs typeface="Calibri"/>
              </a:rPr>
              <a:t>as</a:t>
            </a:r>
            <a:r>
              <a:rPr sz="1600" spc="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“trusted </a:t>
            </a:r>
            <a:r>
              <a:rPr sz="1600" dirty="0">
                <a:latin typeface="Calibri"/>
                <a:cs typeface="Calibri"/>
              </a:rPr>
              <a:t>adviser”</a:t>
            </a:r>
            <a:r>
              <a:rPr sz="1600" spc="1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to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communities</a:t>
            </a:r>
            <a:endParaRPr sz="1600">
              <a:latin typeface="Calibri"/>
              <a:cs typeface="Calibri"/>
            </a:endParaRPr>
          </a:p>
          <a:p>
            <a:pPr marL="307340" marR="5080" indent="-295275">
              <a:lnSpc>
                <a:spcPct val="100000"/>
              </a:lnSpc>
              <a:spcBef>
                <a:spcPts val="10"/>
              </a:spcBef>
              <a:buSzPct val="150000"/>
              <a:buFont typeface="Arial"/>
              <a:buChar char="•"/>
              <a:tabLst>
                <a:tab pos="307340" algn="l"/>
                <a:tab pos="307975" algn="l"/>
              </a:tabLst>
            </a:pPr>
            <a:r>
              <a:rPr sz="1600" b="1" spc="55" dirty="0">
                <a:latin typeface="Calibri"/>
                <a:cs typeface="Calibri"/>
              </a:rPr>
              <a:t>Health</a:t>
            </a:r>
            <a:r>
              <a:rPr sz="1600" b="1" spc="9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workforce</a:t>
            </a:r>
            <a:r>
              <a:rPr sz="1600" b="1" spc="25" dirty="0">
                <a:latin typeface="Calibri"/>
                <a:cs typeface="Calibri"/>
              </a:rPr>
              <a:t> </a:t>
            </a:r>
            <a:r>
              <a:rPr sz="1600" b="1" spc="75" dirty="0">
                <a:latin typeface="Calibri"/>
                <a:cs typeface="Calibri"/>
              </a:rPr>
              <a:t>(HRH)</a:t>
            </a:r>
            <a:r>
              <a:rPr sz="1600" b="1" spc="8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capabilities</a:t>
            </a:r>
            <a:r>
              <a:rPr sz="1600" b="1" spc="6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are</a:t>
            </a:r>
            <a:r>
              <a:rPr sz="1600" spc="19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obviously </a:t>
            </a:r>
            <a:r>
              <a:rPr sz="1600" dirty="0">
                <a:latin typeface="Calibri"/>
                <a:cs typeface="Calibri"/>
              </a:rPr>
              <a:t>key</a:t>
            </a:r>
            <a:r>
              <a:rPr sz="1600" spc="1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to</a:t>
            </a:r>
            <a:r>
              <a:rPr sz="1600" spc="130" dirty="0">
                <a:latin typeface="Calibri"/>
                <a:cs typeface="Calibri"/>
              </a:rPr>
              <a:t> </a:t>
            </a:r>
            <a:r>
              <a:rPr sz="1600" spc="95" dirty="0">
                <a:latin typeface="Calibri"/>
                <a:cs typeface="Calibri"/>
              </a:rPr>
              <a:t>success,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but</a:t>
            </a:r>
            <a:r>
              <a:rPr sz="1600" spc="1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time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8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not</a:t>
            </a:r>
            <a:r>
              <a:rPr sz="1600" spc="1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available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for </a:t>
            </a:r>
            <a:r>
              <a:rPr sz="1600" spc="-10" dirty="0">
                <a:latin typeface="Calibri"/>
                <a:cs typeface="Calibri"/>
              </a:rPr>
              <a:t>traditional</a:t>
            </a:r>
            <a:r>
              <a:rPr sz="1600" spc="114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capability</a:t>
            </a:r>
            <a:r>
              <a:rPr sz="1600" spc="1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development</a:t>
            </a:r>
            <a:r>
              <a:rPr sz="1600" spc="175" dirty="0">
                <a:latin typeface="Calibri"/>
                <a:cs typeface="Calibri"/>
              </a:rPr>
              <a:t> </a:t>
            </a:r>
            <a:r>
              <a:rPr sz="1600" spc="50" dirty="0">
                <a:latin typeface="Calibri"/>
                <a:cs typeface="Calibri"/>
              </a:rPr>
              <a:t>processes.</a:t>
            </a:r>
            <a:endParaRPr sz="1600">
              <a:latin typeface="Calibri"/>
              <a:cs typeface="Calibri"/>
            </a:endParaRPr>
          </a:p>
          <a:p>
            <a:pPr marL="307340" marR="50165" indent="-295275">
              <a:lnSpc>
                <a:spcPct val="100000"/>
              </a:lnSpc>
              <a:spcBef>
                <a:spcPts val="10"/>
              </a:spcBef>
              <a:buSzPct val="150000"/>
              <a:buFont typeface="Arial"/>
              <a:buChar char="•"/>
              <a:tabLst>
                <a:tab pos="307340" algn="l"/>
                <a:tab pos="307975" algn="l"/>
              </a:tabLst>
            </a:pPr>
            <a:r>
              <a:rPr sz="1600" b="1" spc="130" dirty="0">
                <a:latin typeface="Calibri"/>
                <a:cs typeface="Calibri"/>
              </a:rPr>
              <a:t>Lessons</a:t>
            </a:r>
            <a:r>
              <a:rPr sz="1600" b="1" dirty="0">
                <a:latin typeface="Calibri"/>
                <a:cs typeface="Calibri"/>
              </a:rPr>
              <a:t> learned</a:t>
            </a:r>
            <a:r>
              <a:rPr sz="1600" b="1" spc="20" dirty="0">
                <a:latin typeface="Calibri"/>
                <a:cs typeface="Calibri"/>
              </a:rPr>
              <a:t> </a:t>
            </a:r>
            <a:r>
              <a:rPr sz="1600" b="1" spc="75" dirty="0">
                <a:latin typeface="Calibri"/>
                <a:cs typeface="Calibri"/>
              </a:rPr>
              <a:t>need</a:t>
            </a:r>
            <a:r>
              <a:rPr sz="1600" b="1" spc="-8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to</a:t>
            </a:r>
            <a:r>
              <a:rPr sz="1600" b="1" spc="50" dirty="0">
                <a:latin typeface="Calibri"/>
                <a:cs typeface="Calibri"/>
              </a:rPr>
              <a:t> </a:t>
            </a:r>
            <a:r>
              <a:rPr sz="1600" b="1" spc="105" dirty="0">
                <a:latin typeface="Calibri"/>
                <a:cs typeface="Calibri"/>
              </a:rPr>
              <a:t>be</a:t>
            </a:r>
            <a:r>
              <a:rPr sz="1600" b="1" spc="30" dirty="0">
                <a:latin typeface="Calibri"/>
                <a:cs typeface="Calibri"/>
              </a:rPr>
              <a:t> </a:t>
            </a:r>
            <a:r>
              <a:rPr sz="1600" b="1" spc="60" dirty="0">
                <a:latin typeface="Calibri"/>
                <a:cs typeface="Calibri"/>
              </a:rPr>
              <a:t>shared</a:t>
            </a:r>
            <a:r>
              <a:rPr sz="1600" b="1" spc="1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rapidly</a:t>
            </a:r>
            <a:r>
              <a:rPr sz="1600" spc="-10" dirty="0">
                <a:latin typeface="Calibri"/>
                <a:cs typeface="Calibri"/>
              </a:rPr>
              <a:t>, </a:t>
            </a:r>
            <a:r>
              <a:rPr sz="1600" dirty="0">
                <a:latin typeface="Calibri"/>
                <a:cs typeface="Calibri"/>
              </a:rPr>
              <a:t>especially</a:t>
            </a:r>
            <a:r>
              <a:rPr sz="1600" spc="26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how</a:t>
            </a:r>
            <a:r>
              <a:rPr sz="1600" spc="1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to</a:t>
            </a:r>
            <a:r>
              <a:rPr sz="1600" spc="19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adapt</a:t>
            </a:r>
            <a:r>
              <a:rPr sz="1600" spc="29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national</a:t>
            </a:r>
            <a:r>
              <a:rPr sz="1600" spc="1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guidance</a:t>
            </a:r>
            <a:r>
              <a:rPr sz="1600" spc="2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to</a:t>
            </a:r>
            <a:r>
              <a:rPr sz="1600" spc="9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local </a:t>
            </a:r>
            <a:r>
              <a:rPr sz="1600" dirty="0">
                <a:latin typeface="Calibri"/>
                <a:cs typeface="Calibri"/>
              </a:rPr>
              <a:t>contexts,</a:t>
            </a:r>
            <a:r>
              <a:rPr sz="1600" spc="1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but</a:t>
            </a:r>
            <a:r>
              <a:rPr sz="1600" spc="245" dirty="0">
                <a:latin typeface="Calibri"/>
                <a:cs typeface="Calibri"/>
              </a:rPr>
              <a:t> </a:t>
            </a:r>
            <a:r>
              <a:rPr sz="1600" b="1" spc="55" dirty="0">
                <a:latin typeface="Calibri"/>
                <a:cs typeface="Calibri"/>
              </a:rPr>
              <a:t>existing</a:t>
            </a:r>
            <a:r>
              <a:rPr sz="1600" b="1" spc="65" dirty="0">
                <a:latin typeface="Calibri"/>
                <a:cs typeface="Calibri"/>
              </a:rPr>
              <a:t> </a:t>
            </a:r>
            <a:r>
              <a:rPr sz="1600" b="1" spc="70" dirty="0">
                <a:latin typeface="Calibri"/>
                <a:cs typeface="Calibri"/>
              </a:rPr>
              <a:t>mechanisms</a:t>
            </a:r>
            <a:r>
              <a:rPr sz="1600" b="1" spc="-75" dirty="0">
                <a:latin typeface="Calibri"/>
                <a:cs typeface="Calibri"/>
              </a:rPr>
              <a:t> </a:t>
            </a:r>
            <a:r>
              <a:rPr sz="1600" b="1" spc="60" dirty="0">
                <a:latin typeface="Calibri"/>
                <a:cs typeface="Calibri"/>
              </a:rPr>
              <a:t>are</a:t>
            </a:r>
            <a:r>
              <a:rPr sz="1600" b="1" spc="4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primarily </a:t>
            </a:r>
            <a:r>
              <a:rPr sz="1600" b="1" dirty="0">
                <a:latin typeface="Calibri"/>
                <a:cs typeface="Calibri"/>
              </a:rPr>
              <a:t>vertical</a:t>
            </a:r>
            <a:r>
              <a:rPr sz="1600" b="1" spc="28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(top-</a:t>
            </a:r>
            <a:r>
              <a:rPr sz="1600" spc="-20" dirty="0">
                <a:latin typeface="Calibri"/>
                <a:cs typeface="Calibri"/>
              </a:rPr>
              <a:t>down)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585200" y="5852159"/>
            <a:ext cx="3200400" cy="71120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689600" y="5567679"/>
            <a:ext cx="2286000" cy="89407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2879" y="5862320"/>
            <a:ext cx="3037840" cy="782320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718559" y="5567679"/>
            <a:ext cx="1635760" cy="1158238"/>
          </a:xfrm>
          <a:prstGeom prst="rect">
            <a:avLst/>
          </a:prstGeom>
        </p:spPr>
      </p:pic>
      <p:grpSp>
        <p:nvGrpSpPr>
          <p:cNvPr id="12" name="object 12"/>
          <p:cNvGrpSpPr/>
          <p:nvPr/>
        </p:nvGrpSpPr>
        <p:grpSpPr>
          <a:xfrm>
            <a:off x="9476740" y="1460500"/>
            <a:ext cx="2565400" cy="3937000"/>
            <a:chOff x="9476740" y="1460500"/>
            <a:chExt cx="2565400" cy="3937000"/>
          </a:xfrm>
        </p:grpSpPr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489440" y="1473200"/>
              <a:ext cx="2540000" cy="3911600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9483090" y="1466850"/>
              <a:ext cx="2552700" cy="3924300"/>
            </a:xfrm>
            <a:custGeom>
              <a:avLst/>
              <a:gdLst/>
              <a:ahLst/>
              <a:cxnLst/>
              <a:rect l="l" t="t" r="r" b="b"/>
              <a:pathLst>
                <a:path w="2552700" h="3924300">
                  <a:moveTo>
                    <a:pt x="0" y="3924300"/>
                  </a:moveTo>
                  <a:lnTo>
                    <a:pt x="2552700" y="3924300"/>
                  </a:lnTo>
                  <a:lnTo>
                    <a:pt x="2552700" y="0"/>
                  </a:lnTo>
                  <a:lnTo>
                    <a:pt x="0" y="0"/>
                  </a:lnTo>
                  <a:lnTo>
                    <a:pt x="0" y="39243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317240" y="624840"/>
            <a:ext cx="8717280" cy="690880"/>
          </a:xfrm>
          <a:prstGeom prst="rect">
            <a:avLst/>
          </a:prstGeom>
          <a:solidFill>
            <a:srgbClr val="C72405"/>
          </a:solidFill>
          <a:ln w="25400">
            <a:solidFill>
              <a:srgbClr val="911B04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 marL="38735" marR="70485">
              <a:lnSpc>
                <a:spcPts val="1680"/>
              </a:lnSpc>
              <a:spcBef>
                <a:spcPts val="50"/>
              </a:spcBef>
            </a:pPr>
            <a:r>
              <a:rPr sz="1450" spc="-35" dirty="0">
                <a:solidFill>
                  <a:srgbClr val="FFFFFF"/>
                </a:solidFill>
                <a:latin typeface="Calibri"/>
                <a:cs typeface="Calibri"/>
              </a:rPr>
              <a:t>“I</a:t>
            </a:r>
            <a:r>
              <a:rPr sz="145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was</a:t>
            </a:r>
            <a:r>
              <a:rPr sz="145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spc="85" dirty="0">
                <a:solidFill>
                  <a:srgbClr val="FFFFFF"/>
                </a:solidFill>
                <a:latin typeface="Calibri"/>
                <a:cs typeface="Calibri"/>
              </a:rPr>
              <a:t>so</a:t>
            </a:r>
            <a:r>
              <a:rPr sz="145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afraid</a:t>
            </a:r>
            <a:r>
              <a:rPr sz="145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45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spc="-1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vaccine</a:t>
            </a:r>
            <a:r>
              <a:rPr sz="145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145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45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refused</a:t>
            </a:r>
            <a:r>
              <a:rPr sz="1450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4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get</a:t>
            </a:r>
            <a:r>
              <a:rPr sz="145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vaccinated</a:t>
            </a:r>
            <a:r>
              <a:rPr sz="145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even</a:t>
            </a:r>
            <a:r>
              <a:rPr sz="145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though</a:t>
            </a:r>
            <a:r>
              <a:rPr sz="145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45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was</a:t>
            </a:r>
            <a:r>
              <a:rPr sz="1450" spc="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encouraging</a:t>
            </a:r>
            <a:r>
              <a:rPr sz="145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communities</a:t>
            </a:r>
            <a:r>
              <a:rPr sz="145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45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spc="-25" dirty="0">
                <a:solidFill>
                  <a:srgbClr val="FFFFFF"/>
                </a:solidFill>
                <a:latin typeface="Calibri"/>
                <a:cs typeface="Calibri"/>
              </a:rPr>
              <a:t>do </a:t>
            </a:r>
            <a:r>
              <a:rPr sz="1450" spc="65" dirty="0">
                <a:solidFill>
                  <a:srgbClr val="FFFFFF"/>
                </a:solidFill>
                <a:latin typeface="Calibri"/>
                <a:cs typeface="Calibri"/>
              </a:rPr>
              <a:t>so.</a:t>
            </a:r>
            <a:r>
              <a:rPr sz="145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spc="-20" dirty="0">
                <a:solidFill>
                  <a:srgbClr val="FFFFFF"/>
                </a:solidFill>
                <a:latin typeface="Calibri"/>
                <a:cs typeface="Calibri"/>
              </a:rPr>
              <a:t>After</a:t>
            </a:r>
            <a:r>
              <a:rPr sz="145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spc="-20" dirty="0">
                <a:solidFill>
                  <a:srgbClr val="FFFFFF"/>
                </a:solidFill>
                <a:latin typeface="Calibri"/>
                <a:cs typeface="Calibri"/>
              </a:rPr>
              <a:t>three</a:t>
            </a:r>
            <a:r>
              <a:rPr sz="145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months</a:t>
            </a:r>
            <a:r>
              <a:rPr sz="145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spc="-3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45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observing</a:t>
            </a:r>
            <a:r>
              <a:rPr sz="145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my</a:t>
            </a:r>
            <a:r>
              <a:rPr sz="145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colleagues</a:t>
            </a:r>
            <a:r>
              <a:rPr sz="145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who</a:t>
            </a:r>
            <a:r>
              <a:rPr sz="145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had</a:t>
            </a:r>
            <a:r>
              <a:rPr sz="145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already</a:t>
            </a:r>
            <a:r>
              <a:rPr sz="145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been</a:t>
            </a:r>
            <a:r>
              <a:rPr sz="145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vaccinated,</a:t>
            </a:r>
            <a:r>
              <a:rPr sz="1450" spc="1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450" spc="1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took</a:t>
            </a:r>
            <a:r>
              <a:rPr sz="145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my</a:t>
            </a:r>
            <a:r>
              <a:rPr sz="145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courage</a:t>
            </a:r>
            <a:r>
              <a:rPr sz="145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45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spc="-20" dirty="0">
                <a:solidFill>
                  <a:srgbClr val="FFFFFF"/>
                </a:solidFill>
                <a:latin typeface="Calibri"/>
                <a:cs typeface="Calibri"/>
              </a:rPr>
              <a:t>both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hands</a:t>
            </a:r>
            <a:r>
              <a:rPr sz="145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45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vaccinated</a:t>
            </a:r>
            <a:r>
              <a:rPr sz="14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myself.</a:t>
            </a:r>
            <a:r>
              <a:rPr sz="145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450" spc="1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now</a:t>
            </a:r>
            <a:r>
              <a:rPr sz="145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spc="-10" dirty="0">
                <a:solidFill>
                  <a:srgbClr val="FFFFFF"/>
                </a:solidFill>
                <a:latin typeface="Calibri"/>
                <a:cs typeface="Calibri"/>
              </a:rPr>
              <a:t>feel</a:t>
            </a:r>
            <a:r>
              <a:rPr sz="14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spc="-10" dirty="0">
                <a:solidFill>
                  <a:srgbClr val="FFFFFF"/>
                </a:solidFill>
                <a:latin typeface="Calibri"/>
                <a:cs typeface="Calibri"/>
              </a:rPr>
              <a:t>comfortable</a:t>
            </a:r>
            <a:r>
              <a:rPr sz="145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again</a:t>
            </a:r>
            <a:r>
              <a:rPr sz="145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450" spc="1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continue</a:t>
            </a:r>
            <a:r>
              <a:rPr sz="145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community</a:t>
            </a:r>
            <a:r>
              <a:rPr sz="145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spc="-10" dirty="0">
                <a:solidFill>
                  <a:srgbClr val="FFFFFF"/>
                </a:solidFill>
                <a:latin typeface="Calibri"/>
                <a:cs typeface="Calibri"/>
              </a:rPr>
              <a:t>outreach.”</a:t>
            </a:r>
            <a:endParaRPr sz="14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1713" rIns="0" bIns="0" rtlCol="0">
            <a:spAutoFit/>
          </a:bodyPr>
          <a:lstStyle/>
          <a:p>
            <a:pPr marL="19304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364C0"/>
                </a:solidFill>
              </a:rPr>
              <a:t>The</a:t>
            </a:r>
            <a:r>
              <a:rPr spc="-10" dirty="0">
                <a:solidFill>
                  <a:srgbClr val="0364C0"/>
                </a:solidFill>
              </a:rPr>
              <a:t> </a:t>
            </a:r>
            <a:r>
              <a:rPr spc="-10" dirty="0">
                <a:solidFill>
                  <a:srgbClr val="0364C0"/>
                </a:solidFill>
                <a:latin typeface="Calibri"/>
                <a:cs typeface="Calibri"/>
              </a:rPr>
              <a:t>Solution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8627" y="1631886"/>
            <a:ext cx="5795010" cy="41414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4810">
              <a:lnSpc>
                <a:spcPct val="100000"/>
              </a:lnSpc>
              <a:spcBef>
                <a:spcPts val="90"/>
              </a:spcBef>
            </a:pPr>
            <a:r>
              <a:rPr sz="1850" spc="-10" dirty="0">
                <a:solidFill>
                  <a:srgbClr val="4670C4"/>
                </a:solidFill>
                <a:latin typeface="Calibri"/>
                <a:cs typeface="Calibri"/>
              </a:rPr>
              <a:t>Actions</a:t>
            </a:r>
            <a:endParaRPr sz="1850">
              <a:latin typeface="Calibri"/>
              <a:cs typeface="Calibri"/>
            </a:endParaRPr>
          </a:p>
          <a:p>
            <a:pPr marL="12700" marR="121920">
              <a:lnSpc>
                <a:spcPct val="102299"/>
              </a:lnSpc>
              <a:spcBef>
                <a:spcPts val="1270"/>
              </a:spcBef>
            </a:pPr>
            <a:r>
              <a:rPr sz="1500" b="1" spc="90" dirty="0">
                <a:latin typeface="Calibri"/>
                <a:cs typeface="Calibri"/>
              </a:rPr>
              <a:t>IN</a:t>
            </a:r>
            <a:r>
              <a:rPr sz="1500" b="1" spc="114" dirty="0">
                <a:latin typeface="Calibri"/>
                <a:cs typeface="Calibri"/>
              </a:rPr>
              <a:t> </a:t>
            </a:r>
            <a:r>
              <a:rPr sz="1500" b="1" spc="80" dirty="0">
                <a:latin typeface="Calibri"/>
                <a:cs typeface="Calibri"/>
              </a:rPr>
              <a:t>7</a:t>
            </a:r>
            <a:r>
              <a:rPr sz="1500" b="1" spc="125" dirty="0">
                <a:latin typeface="Calibri"/>
                <a:cs typeface="Calibri"/>
              </a:rPr>
              <a:t> </a:t>
            </a:r>
            <a:r>
              <a:rPr sz="1500" b="1" spc="110" dirty="0">
                <a:latin typeface="Calibri"/>
                <a:cs typeface="Calibri"/>
              </a:rPr>
              <a:t>DAYS:</a:t>
            </a:r>
            <a:r>
              <a:rPr sz="1500" b="1" spc="-15" dirty="0">
                <a:latin typeface="Calibri"/>
                <a:cs typeface="Calibri"/>
              </a:rPr>
              <a:t> </a:t>
            </a:r>
            <a:r>
              <a:rPr sz="1500" spc="120" dirty="0">
                <a:latin typeface="Calibri"/>
                <a:cs typeface="Calibri"/>
              </a:rPr>
              <a:t>TGLF’s</a:t>
            </a:r>
            <a:r>
              <a:rPr sz="1500" spc="-10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fully-digital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spc="55" dirty="0">
                <a:latin typeface="Calibri"/>
                <a:cs typeface="Calibri"/>
              </a:rPr>
              <a:t>Hackathon</a:t>
            </a:r>
            <a:r>
              <a:rPr sz="1500" spc="-100" dirty="0">
                <a:latin typeface="Calibri"/>
                <a:cs typeface="Calibri"/>
              </a:rPr>
              <a:t> </a:t>
            </a:r>
            <a:r>
              <a:rPr sz="1500" spc="100" dirty="0">
                <a:latin typeface="Calibri"/>
                <a:cs typeface="Calibri"/>
              </a:rPr>
              <a:t>package</a:t>
            </a:r>
            <a:r>
              <a:rPr sz="1500" spc="-70" dirty="0">
                <a:latin typeface="Calibri"/>
                <a:cs typeface="Calibri"/>
              </a:rPr>
              <a:t> </a:t>
            </a:r>
            <a:r>
              <a:rPr sz="1500" spc="85" dirty="0">
                <a:latin typeface="Calibri"/>
                <a:cs typeface="Calibri"/>
              </a:rPr>
              <a:t>was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50" dirty="0">
                <a:latin typeface="Calibri"/>
                <a:cs typeface="Calibri"/>
              </a:rPr>
              <a:t>deployed</a:t>
            </a:r>
            <a:r>
              <a:rPr sz="1500" spc="-75" dirty="0">
                <a:latin typeface="Calibri"/>
                <a:cs typeface="Calibri"/>
              </a:rPr>
              <a:t> </a:t>
            </a:r>
            <a:r>
              <a:rPr sz="1500" spc="25" dirty="0">
                <a:latin typeface="Calibri"/>
                <a:cs typeface="Calibri"/>
              </a:rPr>
              <a:t>by </a:t>
            </a:r>
            <a:r>
              <a:rPr sz="1500" spc="60" dirty="0">
                <a:latin typeface="Calibri"/>
                <a:cs typeface="Calibri"/>
              </a:rPr>
              <a:t>a</a:t>
            </a:r>
            <a:r>
              <a:rPr sz="1500" spc="2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country-</a:t>
            </a:r>
            <a:r>
              <a:rPr sz="1500" spc="75" dirty="0">
                <a:latin typeface="Calibri"/>
                <a:cs typeface="Calibri"/>
              </a:rPr>
              <a:t>based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team of</a:t>
            </a:r>
            <a:r>
              <a:rPr sz="1500" spc="24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alumni</a:t>
            </a:r>
            <a:r>
              <a:rPr sz="1500" b="1" spc="7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volunteers</a:t>
            </a:r>
            <a:r>
              <a:rPr sz="1500" b="1" spc="4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with</a:t>
            </a:r>
            <a:r>
              <a:rPr sz="1500" b="1" spc="35" dirty="0">
                <a:latin typeface="Calibri"/>
                <a:cs typeface="Calibri"/>
              </a:rPr>
              <a:t> </a:t>
            </a:r>
            <a:r>
              <a:rPr sz="1500" b="1" spc="150" dirty="0">
                <a:latin typeface="Calibri"/>
                <a:cs typeface="Calibri"/>
              </a:rPr>
              <a:t>EPI</a:t>
            </a:r>
            <a:r>
              <a:rPr sz="1500" b="1" spc="105" dirty="0">
                <a:latin typeface="Calibri"/>
                <a:cs typeface="Calibri"/>
              </a:rPr>
              <a:t> </a:t>
            </a:r>
            <a:r>
              <a:rPr sz="1500" b="1" spc="70" dirty="0">
                <a:latin typeface="Calibri"/>
                <a:cs typeface="Calibri"/>
              </a:rPr>
              <a:t>and </a:t>
            </a:r>
            <a:r>
              <a:rPr sz="1500" b="1" spc="85" dirty="0">
                <a:latin typeface="Calibri"/>
                <a:cs typeface="Calibri"/>
              </a:rPr>
              <a:t>INPH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764"/>
              </a:lnSpc>
            </a:pPr>
            <a:r>
              <a:rPr sz="1500" b="1" spc="65" dirty="0">
                <a:latin typeface="Calibri"/>
                <a:cs typeface="Calibri"/>
              </a:rPr>
              <a:t>support</a:t>
            </a:r>
            <a:r>
              <a:rPr sz="1500" b="1" spc="8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to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55" dirty="0">
                <a:latin typeface="Calibri"/>
                <a:cs typeface="Calibri"/>
              </a:rPr>
              <a:t>connect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114" dirty="0">
                <a:latin typeface="Calibri"/>
                <a:cs typeface="Calibri"/>
              </a:rPr>
              <a:t>&gt;500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country</a:t>
            </a:r>
            <a:r>
              <a:rPr sz="1500" spc="95" dirty="0">
                <a:latin typeface="Calibri"/>
                <a:cs typeface="Calibri"/>
              </a:rPr>
              <a:t> </a:t>
            </a:r>
            <a:r>
              <a:rPr sz="1500" spc="50" dirty="0">
                <a:latin typeface="Calibri"/>
                <a:cs typeface="Calibri"/>
              </a:rPr>
              <a:t>and</a:t>
            </a:r>
            <a:r>
              <a:rPr sz="1500" spc="18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health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workers</a:t>
            </a:r>
            <a:r>
              <a:rPr sz="1500" spc="6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who</a:t>
            </a:r>
            <a:r>
              <a:rPr sz="1500" spc="114" dirty="0">
                <a:latin typeface="Calibri"/>
                <a:cs typeface="Calibri"/>
              </a:rPr>
              <a:t> </a:t>
            </a:r>
            <a:r>
              <a:rPr sz="1500" spc="40" dirty="0">
                <a:latin typeface="Calibri"/>
                <a:cs typeface="Calibri"/>
              </a:rPr>
              <a:t>developed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1500" spc="100" dirty="0">
                <a:latin typeface="Calibri"/>
                <a:cs typeface="Calibri"/>
              </a:rPr>
              <a:t>165</a:t>
            </a:r>
            <a:r>
              <a:rPr sz="1500" spc="150" dirty="0">
                <a:latin typeface="Calibri"/>
                <a:cs typeface="Calibri"/>
              </a:rPr>
              <a:t> </a:t>
            </a:r>
            <a:r>
              <a:rPr sz="1500" spc="50" dirty="0">
                <a:latin typeface="Calibri"/>
                <a:cs typeface="Calibri"/>
              </a:rPr>
              <a:t>context-</a:t>
            </a:r>
            <a:r>
              <a:rPr sz="1500" dirty="0">
                <a:latin typeface="Calibri"/>
                <a:cs typeface="Calibri"/>
              </a:rPr>
              <a:t>specific</a:t>
            </a:r>
            <a:r>
              <a:rPr sz="1500" spc="-10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action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spc="50" dirty="0">
                <a:latin typeface="Calibri"/>
                <a:cs typeface="Calibri"/>
              </a:rPr>
              <a:t>plans</a:t>
            </a:r>
            <a:r>
              <a:rPr sz="1500" spc="8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to</a:t>
            </a:r>
            <a:r>
              <a:rPr sz="1500" spc="145" dirty="0">
                <a:latin typeface="Calibri"/>
                <a:cs typeface="Calibri"/>
              </a:rPr>
              <a:t> </a:t>
            </a:r>
            <a:r>
              <a:rPr sz="1500" spc="45" dirty="0">
                <a:latin typeface="Calibri"/>
                <a:cs typeface="Calibri"/>
              </a:rPr>
              <a:t>accelerate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95" dirty="0">
                <a:latin typeface="Calibri"/>
                <a:cs typeface="Calibri"/>
              </a:rPr>
              <a:t>COVID-19</a:t>
            </a:r>
            <a:r>
              <a:rPr sz="1500" spc="4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vaccination.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Calibri"/>
              <a:cs typeface="Calibri"/>
            </a:endParaRPr>
          </a:p>
          <a:p>
            <a:pPr marL="12700" marR="87630" algn="just">
              <a:lnSpc>
                <a:spcPct val="100099"/>
              </a:lnSpc>
              <a:spcBef>
                <a:spcPts val="5"/>
              </a:spcBef>
            </a:pPr>
            <a:r>
              <a:rPr sz="1500" b="1" spc="55" dirty="0">
                <a:solidFill>
                  <a:srgbClr val="FF0000"/>
                </a:solidFill>
                <a:latin typeface="Calibri"/>
                <a:cs typeface="Calibri"/>
              </a:rPr>
              <a:t>Capability</a:t>
            </a:r>
            <a:r>
              <a:rPr sz="1500" b="1" spc="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0000"/>
                </a:solidFill>
                <a:latin typeface="Calibri"/>
                <a:cs typeface="Calibri"/>
              </a:rPr>
              <a:t>development</a:t>
            </a:r>
            <a:r>
              <a:rPr sz="1500" b="1" spc="1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b="1" spc="55" dirty="0">
                <a:solidFill>
                  <a:srgbClr val="FF0000"/>
                </a:solidFill>
                <a:latin typeface="Calibri"/>
                <a:cs typeface="Calibri"/>
              </a:rPr>
              <a:t>embedded</a:t>
            </a:r>
            <a:r>
              <a:rPr sz="1500" b="1" spc="7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0000"/>
                </a:solidFill>
                <a:latin typeface="Calibri"/>
                <a:cs typeface="Calibri"/>
              </a:rPr>
              <a:t>into</a:t>
            </a:r>
            <a:r>
              <a:rPr sz="15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0000"/>
                </a:solidFill>
                <a:latin typeface="Calibri"/>
                <a:cs typeface="Calibri"/>
              </a:rPr>
              <a:t>activities</a:t>
            </a:r>
            <a:r>
              <a:rPr sz="1500" b="1" spc="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b="1" spc="65" dirty="0">
                <a:solidFill>
                  <a:srgbClr val="FF0000"/>
                </a:solidFill>
                <a:latin typeface="Calibri"/>
                <a:cs typeface="Calibri"/>
              </a:rPr>
              <a:t>focused</a:t>
            </a:r>
            <a:r>
              <a:rPr sz="150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b="1" spc="90" dirty="0">
                <a:solidFill>
                  <a:srgbClr val="FF0000"/>
                </a:solidFill>
                <a:latin typeface="Calibri"/>
                <a:cs typeface="Calibri"/>
              </a:rPr>
              <a:t>on</a:t>
            </a:r>
            <a:r>
              <a:rPr sz="1500" b="1" spc="1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b="1" spc="-10" dirty="0">
                <a:solidFill>
                  <a:srgbClr val="FF0000"/>
                </a:solidFill>
                <a:latin typeface="Calibri"/>
                <a:cs typeface="Calibri"/>
              </a:rPr>
              <a:t>urgent </a:t>
            </a:r>
            <a:r>
              <a:rPr sz="1500" b="1" dirty="0">
                <a:solidFill>
                  <a:srgbClr val="FF0000"/>
                </a:solidFill>
                <a:latin typeface="Calibri"/>
                <a:cs typeface="Calibri"/>
              </a:rPr>
              <a:t>priorities,</a:t>
            </a:r>
            <a:r>
              <a:rPr sz="1500" b="1" spc="8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0000"/>
                </a:solidFill>
                <a:latin typeface="Calibri"/>
                <a:cs typeface="Calibri"/>
              </a:rPr>
              <a:t>rather</a:t>
            </a:r>
            <a:r>
              <a:rPr sz="1500" b="1" spc="8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0000"/>
                </a:solidFill>
                <a:latin typeface="Calibri"/>
                <a:cs typeface="Calibri"/>
              </a:rPr>
              <a:t>than</a:t>
            </a:r>
            <a:r>
              <a:rPr sz="1500" b="1" spc="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0000"/>
                </a:solidFill>
                <a:latin typeface="Calibri"/>
                <a:cs typeface="Calibri"/>
              </a:rPr>
              <a:t>requiring</a:t>
            </a:r>
            <a:r>
              <a:rPr sz="1500" b="1" spc="1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0000"/>
                </a:solidFill>
                <a:latin typeface="Calibri"/>
                <a:cs typeface="Calibri"/>
              </a:rPr>
              <a:t>stakeholders</a:t>
            </a:r>
            <a:r>
              <a:rPr sz="1500" b="1" spc="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0000"/>
                </a:solidFill>
                <a:latin typeface="Calibri"/>
                <a:cs typeface="Calibri"/>
              </a:rPr>
              <a:t>to</a:t>
            </a:r>
            <a:r>
              <a:rPr sz="1500" b="1" spc="1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b="1" spc="65" dirty="0">
                <a:solidFill>
                  <a:srgbClr val="FF0000"/>
                </a:solidFill>
                <a:latin typeface="Calibri"/>
                <a:cs typeface="Calibri"/>
              </a:rPr>
              <a:t>set</a:t>
            </a:r>
            <a:r>
              <a:rPr sz="1500" b="1" spc="1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b="1" spc="60" dirty="0">
                <a:solidFill>
                  <a:srgbClr val="FF0000"/>
                </a:solidFill>
                <a:latin typeface="Calibri"/>
                <a:cs typeface="Calibri"/>
              </a:rPr>
              <a:t>aside</a:t>
            </a:r>
            <a:r>
              <a:rPr sz="1500" b="1" spc="9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0000"/>
                </a:solidFill>
                <a:latin typeface="Calibri"/>
                <a:cs typeface="Calibri"/>
              </a:rPr>
              <a:t>priorities</a:t>
            </a:r>
            <a:r>
              <a:rPr sz="1500" b="1" spc="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b="1" spc="-25" dirty="0">
                <a:solidFill>
                  <a:srgbClr val="FF0000"/>
                </a:solidFill>
                <a:latin typeface="Calibri"/>
                <a:cs typeface="Calibri"/>
              </a:rPr>
              <a:t>in </a:t>
            </a:r>
            <a:r>
              <a:rPr sz="1500" b="1" spc="50" dirty="0">
                <a:solidFill>
                  <a:srgbClr val="FF0000"/>
                </a:solidFill>
                <a:latin typeface="Calibri"/>
                <a:cs typeface="Calibri"/>
              </a:rPr>
              <a:t>order</a:t>
            </a:r>
            <a:r>
              <a:rPr sz="1500" b="1" spc="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0000"/>
                </a:solidFill>
                <a:latin typeface="Calibri"/>
                <a:cs typeface="Calibri"/>
              </a:rPr>
              <a:t>to</a:t>
            </a:r>
            <a:r>
              <a:rPr sz="15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b="1" spc="-10" dirty="0">
                <a:solidFill>
                  <a:srgbClr val="FF0000"/>
                </a:solidFill>
                <a:latin typeface="Calibri"/>
                <a:cs typeface="Calibri"/>
              </a:rPr>
              <a:t>learn.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Calibri"/>
              <a:cs typeface="Calibri"/>
            </a:endParaRPr>
          </a:p>
          <a:p>
            <a:pPr marL="12700">
              <a:lnSpc>
                <a:spcPts val="1780"/>
              </a:lnSpc>
              <a:spcBef>
                <a:spcPts val="5"/>
              </a:spcBef>
            </a:pPr>
            <a:r>
              <a:rPr sz="1500" spc="60" dirty="0">
                <a:latin typeface="Calibri"/>
                <a:cs typeface="Calibri"/>
              </a:rPr>
              <a:t>The</a:t>
            </a:r>
            <a:r>
              <a:rPr sz="1500" spc="105" dirty="0">
                <a:latin typeface="Calibri"/>
                <a:cs typeface="Calibri"/>
              </a:rPr>
              <a:t> </a:t>
            </a:r>
            <a:r>
              <a:rPr sz="1500" spc="55" dirty="0">
                <a:latin typeface="Calibri"/>
                <a:cs typeface="Calibri"/>
              </a:rPr>
              <a:t>Hackathon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involved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the</a:t>
            </a:r>
            <a:r>
              <a:rPr sz="1500" spc="10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following</a:t>
            </a:r>
            <a:r>
              <a:rPr sz="1500" spc="35" dirty="0">
                <a:latin typeface="Calibri"/>
                <a:cs typeface="Calibri"/>
              </a:rPr>
              <a:t> </a:t>
            </a:r>
            <a:r>
              <a:rPr sz="1500" spc="60" dirty="0">
                <a:latin typeface="Calibri"/>
                <a:cs typeface="Calibri"/>
              </a:rPr>
              <a:t>process:</a:t>
            </a:r>
            <a:endParaRPr sz="1500">
              <a:latin typeface="Calibri"/>
              <a:cs typeface="Calibri"/>
            </a:endParaRPr>
          </a:p>
          <a:p>
            <a:pPr marL="266700" marR="89535" indent="-244475">
              <a:lnSpc>
                <a:spcPts val="1839"/>
              </a:lnSpc>
              <a:spcBef>
                <a:spcPts val="5"/>
              </a:spcBef>
              <a:buAutoNum type="arabicPeriod"/>
              <a:tabLst>
                <a:tab pos="267335" algn="l"/>
              </a:tabLst>
            </a:pPr>
            <a:r>
              <a:rPr sz="1500" dirty="0">
                <a:latin typeface="Calibri"/>
                <a:cs typeface="Calibri"/>
              </a:rPr>
              <a:t>Work</a:t>
            </a:r>
            <a:r>
              <a:rPr sz="1500" spc="14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in</a:t>
            </a:r>
            <a:r>
              <a:rPr sz="1500" spc="18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small</a:t>
            </a:r>
            <a:r>
              <a:rPr sz="1500" spc="40" dirty="0">
                <a:latin typeface="Calibri"/>
                <a:cs typeface="Calibri"/>
              </a:rPr>
              <a:t> </a:t>
            </a:r>
            <a:r>
              <a:rPr sz="1500" spc="65" dirty="0">
                <a:latin typeface="Calibri"/>
                <a:cs typeface="Calibri"/>
              </a:rPr>
              <a:t>groups</a:t>
            </a:r>
            <a:r>
              <a:rPr sz="1500" spc="8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to</a:t>
            </a:r>
            <a:r>
              <a:rPr sz="1500" spc="145" dirty="0">
                <a:latin typeface="Calibri"/>
                <a:cs typeface="Calibri"/>
              </a:rPr>
              <a:t> </a:t>
            </a:r>
            <a:r>
              <a:rPr sz="1500" spc="50" dirty="0">
                <a:latin typeface="Calibri"/>
                <a:cs typeface="Calibri"/>
              </a:rPr>
              <a:t>problem-</a:t>
            </a:r>
            <a:r>
              <a:rPr sz="1500" dirty="0">
                <a:latin typeface="Calibri"/>
                <a:cs typeface="Calibri"/>
              </a:rPr>
              <a:t>solve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spc="50" dirty="0">
                <a:latin typeface="Calibri"/>
                <a:cs typeface="Calibri"/>
              </a:rPr>
              <a:t>context-</a:t>
            </a:r>
            <a:r>
              <a:rPr sz="1500" dirty="0">
                <a:latin typeface="Calibri"/>
                <a:cs typeface="Calibri"/>
              </a:rPr>
              <a:t>specific </a:t>
            </a:r>
            <a:r>
              <a:rPr sz="1500" spc="90" dirty="0">
                <a:latin typeface="Calibri"/>
                <a:cs typeface="Calibri"/>
              </a:rPr>
              <a:t>COVID-19 </a:t>
            </a:r>
            <a:r>
              <a:rPr sz="1500" dirty="0">
                <a:latin typeface="Calibri"/>
                <a:cs typeface="Calibri"/>
              </a:rPr>
              <a:t>vaccination</a:t>
            </a:r>
            <a:r>
              <a:rPr sz="1500" spc="310" dirty="0">
                <a:latin typeface="Calibri"/>
                <a:cs typeface="Calibri"/>
              </a:rPr>
              <a:t> </a:t>
            </a:r>
            <a:r>
              <a:rPr sz="1500" spc="40" dirty="0">
                <a:latin typeface="Calibri"/>
                <a:cs typeface="Calibri"/>
              </a:rPr>
              <a:t>challenges.</a:t>
            </a:r>
            <a:endParaRPr sz="1500">
              <a:latin typeface="Calibri"/>
              <a:cs typeface="Calibri"/>
            </a:endParaRPr>
          </a:p>
          <a:p>
            <a:pPr marL="266700" indent="-245110">
              <a:lnSpc>
                <a:spcPts val="1695"/>
              </a:lnSpc>
              <a:buAutoNum type="arabicPeriod"/>
              <a:tabLst>
                <a:tab pos="267335" algn="l"/>
              </a:tabLst>
            </a:pPr>
            <a:r>
              <a:rPr sz="1500" spc="50" dirty="0">
                <a:latin typeface="Calibri"/>
                <a:cs typeface="Calibri"/>
              </a:rPr>
              <a:t>Develop</a:t>
            </a:r>
            <a:r>
              <a:rPr sz="1500" spc="-4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action</a:t>
            </a:r>
            <a:r>
              <a:rPr sz="1500" spc="-75" dirty="0">
                <a:latin typeface="Calibri"/>
                <a:cs typeface="Calibri"/>
              </a:rPr>
              <a:t> </a:t>
            </a:r>
            <a:r>
              <a:rPr sz="1500" spc="50" dirty="0">
                <a:latin typeface="Calibri"/>
                <a:cs typeface="Calibri"/>
              </a:rPr>
              <a:t>plans</a:t>
            </a:r>
            <a:r>
              <a:rPr sz="1500" spc="35" dirty="0">
                <a:latin typeface="Calibri"/>
                <a:cs typeface="Calibri"/>
              </a:rPr>
              <a:t> </a:t>
            </a:r>
            <a:r>
              <a:rPr sz="1500" spc="60" dirty="0">
                <a:latin typeface="Calibri"/>
                <a:cs typeface="Calibri"/>
              </a:rPr>
              <a:t>focused</a:t>
            </a:r>
            <a:r>
              <a:rPr sz="1500" spc="45" dirty="0">
                <a:latin typeface="Calibri"/>
                <a:cs typeface="Calibri"/>
              </a:rPr>
              <a:t> </a:t>
            </a:r>
            <a:r>
              <a:rPr sz="1500" spc="50" dirty="0">
                <a:latin typeface="Calibri"/>
                <a:cs typeface="Calibri"/>
              </a:rPr>
              <a:t>on</a:t>
            </a:r>
            <a:r>
              <a:rPr sz="1500" spc="25" dirty="0">
                <a:latin typeface="Calibri"/>
                <a:cs typeface="Calibri"/>
              </a:rPr>
              <a:t> </a:t>
            </a:r>
            <a:r>
              <a:rPr sz="1500" spc="60" dirty="0">
                <a:latin typeface="Calibri"/>
                <a:cs typeface="Calibri"/>
              </a:rPr>
              <a:t>a</a:t>
            </a:r>
            <a:r>
              <a:rPr sz="1500" spc="15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local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45" dirty="0">
                <a:latin typeface="Calibri"/>
                <a:cs typeface="Calibri"/>
              </a:rPr>
              <a:t>challenge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or</a:t>
            </a:r>
            <a:r>
              <a:rPr sz="1500" spc="5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barrier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spc="-25" dirty="0">
                <a:latin typeface="Calibri"/>
                <a:cs typeface="Calibri"/>
              </a:rPr>
              <a:t>to</a:t>
            </a:r>
            <a:endParaRPr sz="1500">
              <a:latin typeface="Calibri"/>
              <a:cs typeface="Calibri"/>
            </a:endParaRPr>
          </a:p>
          <a:p>
            <a:pPr marL="266700">
              <a:lnSpc>
                <a:spcPct val="100000"/>
              </a:lnSpc>
              <a:spcBef>
                <a:spcPts val="45"/>
              </a:spcBef>
            </a:pPr>
            <a:r>
              <a:rPr sz="1500" spc="85" dirty="0">
                <a:latin typeface="Calibri"/>
                <a:cs typeface="Calibri"/>
              </a:rPr>
              <a:t>COVID-</a:t>
            </a:r>
            <a:r>
              <a:rPr sz="1500" spc="95" dirty="0">
                <a:latin typeface="Calibri"/>
                <a:cs typeface="Calibri"/>
              </a:rPr>
              <a:t>19</a:t>
            </a:r>
            <a:r>
              <a:rPr sz="1500" spc="4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vaccination.</a:t>
            </a:r>
            <a:endParaRPr sz="1500">
              <a:latin typeface="Calibri"/>
              <a:cs typeface="Calibri"/>
            </a:endParaRPr>
          </a:p>
          <a:p>
            <a:pPr marL="266700" indent="-245110">
              <a:lnSpc>
                <a:spcPts val="1780"/>
              </a:lnSpc>
              <a:spcBef>
                <a:spcPts val="40"/>
              </a:spcBef>
              <a:buAutoNum type="arabicPeriod" startAt="3"/>
              <a:tabLst>
                <a:tab pos="267335" algn="l"/>
              </a:tabLst>
            </a:pPr>
            <a:r>
              <a:rPr sz="1500" spc="50" dirty="0">
                <a:latin typeface="Calibri"/>
                <a:cs typeface="Calibri"/>
              </a:rPr>
              <a:t>Peer</a:t>
            </a:r>
            <a:r>
              <a:rPr sz="1500" spc="7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review</a:t>
            </a:r>
            <a:r>
              <a:rPr sz="1500" spc="6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action</a:t>
            </a:r>
            <a:r>
              <a:rPr sz="1500" spc="-55" dirty="0">
                <a:latin typeface="Calibri"/>
                <a:cs typeface="Calibri"/>
              </a:rPr>
              <a:t> </a:t>
            </a:r>
            <a:r>
              <a:rPr sz="1500" spc="50" dirty="0">
                <a:latin typeface="Calibri"/>
                <a:cs typeface="Calibri"/>
              </a:rPr>
              <a:t>plans</a:t>
            </a:r>
            <a:r>
              <a:rPr sz="1500" spc="55" dirty="0">
                <a:latin typeface="Calibri"/>
                <a:cs typeface="Calibri"/>
              </a:rPr>
              <a:t> </a:t>
            </a:r>
            <a:r>
              <a:rPr sz="1500" spc="50" dirty="0">
                <a:latin typeface="Calibri"/>
                <a:cs typeface="Calibri"/>
              </a:rPr>
              <a:t>developed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by</a:t>
            </a:r>
            <a:r>
              <a:rPr sz="1500" spc="85" dirty="0">
                <a:latin typeface="Calibri"/>
                <a:cs typeface="Calibri"/>
              </a:rPr>
              <a:t> </a:t>
            </a:r>
            <a:r>
              <a:rPr sz="1500" spc="50" dirty="0">
                <a:latin typeface="Calibri"/>
                <a:cs typeface="Calibri"/>
              </a:rPr>
              <a:t>colleagues.</a:t>
            </a:r>
            <a:endParaRPr sz="1500">
              <a:latin typeface="Calibri"/>
              <a:cs typeface="Calibri"/>
            </a:endParaRPr>
          </a:p>
          <a:p>
            <a:pPr marL="266700" indent="-245110">
              <a:lnSpc>
                <a:spcPts val="1780"/>
              </a:lnSpc>
              <a:buAutoNum type="arabicPeriod" startAt="3"/>
              <a:tabLst>
                <a:tab pos="267335" algn="l"/>
              </a:tabLst>
            </a:pPr>
            <a:r>
              <a:rPr sz="1500" spc="70" dirty="0">
                <a:latin typeface="Calibri"/>
                <a:cs typeface="Calibri"/>
              </a:rPr>
              <a:t>Revise</a:t>
            </a:r>
            <a:r>
              <a:rPr sz="1500" spc="-50" dirty="0">
                <a:latin typeface="Calibri"/>
                <a:cs typeface="Calibri"/>
              </a:rPr>
              <a:t> </a:t>
            </a:r>
            <a:r>
              <a:rPr sz="1500" spc="50" dirty="0">
                <a:latin typeface="Calibri"/>
                <a:cs typeface="Calibri"/>
              </a:rPr>
              <a:t>own</a:t>
            </a:r>
            <a:r>
              <a:rPr sz="1500" spc="1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action</a:t>
            </a:r>
            <a:r>
              <a:rPr sz="1500" spc="-7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plan</a:t>
            </a:r>
            <a:r>
              <a:rPr sz="1500" spc="20" dirty="0">
                <a:latin typeface="Calibri"/>
                <a:cs typeface="Calibri"/>
              </a:rPr>
              <a:t> </a:t>
            </a:r>
            <a:r>
              <a:rPr sz="1500" spc="75" dirty="0">
                <a:latin typeface="Calibri"/>
                <a:cs typeface="Calibri"/>
              </a:rPr>
              <a:t>based</a:t>
            </a:r>
            <a:r>
              <a:rPr sz="1500" spc="45" dirty="0">
                <a:latin typeface="Calibri"/>
                <a:cs typeface="Calibri"/>
              </a:rPr>
              <a:t> </a:t>
            </a:r>
            <a:r>
              <a:rPr sz="1500" spc="50" dirty="0">
                <a:latin typeface="Calibri"/>
                <a:cs typeface="Calibri"/>
              </a:rPr>
              <a:t>on</a:t>
            </a:r>
            <a:r>
              <a:rPr sz="1500" spc="120" dirty="0">
                <a:latin typeface="Calibri"/>
                <a:cs typeface="Calibri"/>
              </a:rPr>
              <a:t> </a:t>
            </a:r>
            <a:r>
              <a:rPr sz="1500" spc="60" dirty="0">
                <a:latin typeface="Calibri"/>
                <a:cs typeface="Calibri"/>
              </a:rPr>
              <a:t>feedback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from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peers.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27418" y="1612844"/>
            <a:ext cx="5473065" cy="159893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50" spc="-10" dirty="0">
                <a:solidFill>
                  <a:srgbClr val="4670C4"/>
                </a:solidFill>
                <a:latin typeface="Calibri"/>
                <a:cs typeface="Calibri"/>
              </a:rPr>
              <a:t>Measurement</a:t>
            </a:r>
            <a:endParaRPr sz="1850">
              <a:latin typeface="Calibri"/>
              <a:cs typeface="Calibri"/>
            </a:endParaRPr>
          </a:p>
          <a:p>
            <a:pPr marL="184785" marR="5080" indent="-142240">
              <a:lnSpc>
                <a:spcPct val="100099"/>
              </a:lnSpc>
              <a:spcBef>
                <a:spcPts val="1010"/>
              </a:spcBef>
              <a:buSzPct val="153333"/>
              <a:buFont typeface="Arial"/>
              <a:buChar char="•"/>
              <a:tabLst>
                <a:tab pos="185420" algn="l"/>
              </a:tabLst>
            </a:pPr>
            <a:r>
              <a:rPr sz="1500" spc="75" dirty="0">
                <a:latin typeface="Calibri"/>
                <a:cs typeface="Calibri"/>
              </a:rPr>
              <a:t>Outcomes</a:t>
            </a:r>
            <a:r>
              <a:rPr sz="1500" spc="-75" dirty="0">
                <a:latin typeface="Calibri"/>
                <a:cs typeface="Calibri"/>
              </a:rPr>
              <a:t> </a:t>
            </a:r>
            <a:r>
              <a:rPr sz="1500" spc="50" dirty="0">
                <a:latin typeface="Calibri"/>
                <a:cs typeface="Calibri"/>
              </a:rPr>
              <a:t>measured</a:t>
            </a:r>
            <a:r>
              <a:rPr sz="1500" spc="45" dirty="0">
                <a:latin typeface="Calibri"/>
                <a:cs typeface="Calibri"/>
              </a:rPr>
              <a:t> </a:t>
            </a:r>
            <a:r>
              <a:rPr sz="1500" spc="50" dirty="0">
                <a:latin typeface="Calibri"/>
                <a:cs typeface="Calibri"/>
              </a:rPr>
              <a:t>by</a:t>
            </a:r>
            <a:r>
              <a:rPr sz="1500" spc="14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national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spc="95" dirty="0">
                <a:latin typeface="Calibri"/>
                <a:cs typeface="Calibri"/>
              </a:rPr>
              <a:t>EPI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through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b="1" spc="70" dirty="0">
                <a:latin typeface="Calibri"/>
                <a:cs typeface="Calibri"/>
              </a:rPr>
              <a:t>actual</a:t>
            </a:r>
            <a:r>
              <a:rPr sz="1500" b="1" spc="10" dirty="0">
                <a:latin typeface="Calibri"/>
                <a:cs typeface="Calibri"/>
              </a:rPr>
              <a:t> </a:t>
            </a:r>
            <a:r>
              <a:rPr sz="1500" b="1" spc="-10" dirty="0">
                <a:latin typeface="Calibri"/>
                <a:cs typeface="Calibri"/>
              </a:rPr>
              <a:t>vaccination </a:t>
            </a:r>
            <a:r>
              <a:rPr sz="1500" b="1" spc="60" dirty="0">
                <a:latin typeface="Calibri"/>
                <a:cs typeface="Calibri"/>
              </a:rPr>
              <a:t>uptake</a:t>
            </a:r>
            <a:r>
              <a:rPr sz="1500" b="1" spc="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during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national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65" dirty="0">
                <a:latin typeface="Calibri"/>
                <a:cs typeface="Calibri"/>
              </a:rPr>
              <a:t>campaign</a:t>
            </a:r>
            <a:r>
              <a:rPr sz="1500" spc="-65" dirty="0">
                <a:latin typeface="Calibri"/>
                <a:cs typeface="Calibri"/>
              </a:rPr>
              <a:t> </a:t>
            </a:r>
            <a:r>
              <a:rPr sz="1500" spc="55" dirty="0">
                <a:latin typeface="Calibri"/>
                <a:cs typeface="Calibri"/>
              </a:rPr>
              <a:t>matched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to</a:t>
            </a:r>
            <a:r>
              <a:rPr sz="1500" spc="9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implementation</a:t>
            </a:r>
            <a:r>
              <a:rPr sz="1500" spc="-65" dirty="0">
                <a:latin typeface="Calibri"/>
                <a:cs typeface="Calibri"/>
              </a:rPr>
              <a:t> </a:t>
            </a:r>
            <a:r>
              <a:rPr sz="1500" spc="-25" dirty="0">
                <a:latin typeface="Calibri"/>
                <a:cs typeface="Calibri"/>
              </a:rPr>
              <a:t>of </a:t>
            </a:r>
            <a:r>
              <a:rPr sz="1500" spc="65" dirty="0">
                <a:latin typeface="Calibri"/>
                <a:cs typeface="Calibri"/>
              </a:rPr>
              <a:t>Hackathon</a:t>
            </a:r>
            <a:r>
              <a:rPr sz="1500" spc="4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action</a:t>
            </a:r>
            <a:r>
              <a:rPr sz="1500" spc="45" dirty="0">
                <a:latin typeface="Calibri"/>
                <a:cs typeface="Calibri"/>
              </a:rPr>
              <a:t> </a:t>
            </a:r>
            <a:r>
              <a:rPr sz="1500" spc="40" dirty="0">
                <a:latin typeface="Calibri"/>
                <a:cs typeface="Calibri"/>
              </a:rPr>
              <a:t>plans.</a:t>
            </a:r>
            <a:endParaRPr sz="1500">
              <a:latin typeface="Calibri"/>
              <a:cs typeface="Calibri"/>
            </a:endParaRPr>
          </a:p>
          <a:p>
            <a:pPr marL="184785" marR="293370" indent="-142240">
              <a:lnSpc>
                <a:spcPts val="1760"/>
              </a:lnSpc>
              <a:spcBef>
                <a:spcPts val="135"/>
              </a:spcBef>
              <a:buSzPct val="153333"/>
              <a:buFont typeface="Arial"/>
              <a:buChar char="•"/>
              <a:tabLst>
                <a:tab pos="185420" algn="l"/>
              </a:tabLst>
            </a:pPr>
            <a:r>
              <a:rPr sz="1500" spc="65" dirty="0">
                <a:latin typeface="Calibri"/>
                <a:cs typeface="Calibri"/>
              </a:rPr>
              <a:t>Hackathon</a:t>
            </a:r>
            <a:r>
              <a:rPr sz="1500" spc="1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participants</a:t>
            </a:r>
            <a:r>
              <a:rPr sz="1500" spc="1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self-reported</a:t>
            </a:r>
            <a:r>
              <a:rPr sz="1500" spc="16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implementation;</a:t>
            </a:r>
            <a:r>
              <a:rPr sz="1500" spc="10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shared </a:t>
            </a:r>
            <a:r>
              <a:rPr sz="1500" spc="60" dirty="0">
                <a:latin typeface="Calibri"/>
                <a:cs typeface="Calibri"/>
              </a:rPr>
              <a:t>photos</a:t>
            </a:r>
            <a:r>
              <a:rPr sz="1500" spc="8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of</a:t>
            </a:r>
            <a:r>
              <a:rPr sz="1500" spc="10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actual</a:t>
            </a:r>
            <a:r>
              <a:rPr sz="1500" spc="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implementation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of</a:t>
            </a:r>
            <a:r>
              <a:rPr sz="1500" spc="10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their</a:t>
            </a:r>
            <a:r>
              <a:rPr sz="1500" spc="9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action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spc="40" dirty="0">
                <a:latin typeface="Calibri"/>
                <a:cs typeface="Calibri"/>
              </a:rPr>
              <a:t>plans.</a:t>
            </a:r>
            <a:endParaRPr sz="15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11866880" cy="24383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1753595" y="6391566"/>
            <a:ext cx="162560" cy="193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10"/>
              </a:lnSpc>
            </a:pPr>
            <a:r>
              <a:rPr sz="1200" spc="-25" dirty="0">
                <a:solidFill>
                  <a:srgbClr val="878787"/>
                </a:solidFill>
                <a:latin typeface="Calibri"/>
                <a:cs typeface="Calibri"/>
              </a:rPr>
              <a:t>36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522719" y="3423920"/>
            <a:ext cx="5567680" cy="3434079"/>
            <a:chOff x="6522719" y="3423920"/>
            <a:chExt cx="5567680" cy="3434079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22719" y="3423920"/>
              <a:ext cx="5567680" cy="319024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6522719" y="6075680"/>
              <a:ext cx="5567680" cy="782320"/>
            </a:xfrm>
            <a:custGeom>
              <a:avLst/>
              <a:gdLst/>
              <a:ahLst/>
              <a:cxnLst/>
              <a:rect l="l" t="t" r="r" b="b"/>
              <a:pathLst>
                <a:path w="5567680" h="782320">
                  <a:moveTo>
                    <a:pt x="5567680" y="0"/>
                  </a:moveTo>
                  <a:lnTo>
                    <a:pt x="0" y="0"/>
                  </a:lnTo>
                  <a:lnTo>
                    <a:pt x="0" y="782320"/>
                  </a:lnTo>
                  <a:lnTo>
                    <a:pt x="5567680" y="782320"/>
                  </a:lnTo>
                  <a:lnTo>
                    <a:pt x="55676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555740" y="6084252"/>
            <a:ext cx="5458460" cy="67310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680"/>
              </a:lnSpc>
              <a:spcBef>
                <a:spcPts val="195"/>
              </a:spcBef>
            </a:pP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Village</a:t>
            </a:r>
            <a:r>
              <a:rPr sz="145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head</a:t>
            </a:r>
            <a:r>
              <a:rPr sz="145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meets</a:t>
            </a:r>
            <a:r>
              <a:rPr sz="145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spc="-10" dirty="0">
                <a:solidFill>
                  <a:srgbClr val="FFFFFF"/>
                </a:solidFill>
                <a:latin typeface="Calibri"/>
                <a:cs typeface="Calibri"/>
              </a:rPr>
              <a:t>health</a:t>
            </a:r>
            <a:r>
              <a:rPr sz="145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workers</a:t>
            </a:r>
            <a:r>
              <a:rPr sz="145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45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reassure</a:t>
            </a:r>
            <a:r>
              <a:rPr sz="1450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spc="-35" dirty="0">
                <a:solidFill>
                  <a:srgbClr val="FFFFFF"/>
                </a:solidFill>
                <a:latin typeface="Calibri"/>
                <a:cs typeface="Calibri"/>
              </a:rPr>
              <a:t>availability</a:t>
            </a:r>
            <a:r>
              <a:rPr sz="1450" spc="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45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spc="-2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450" spc="-10" dirty="0">
                <a:solidFill>
                  <a:srgbClr val="FFFFFF"/>
                </a:solidFill>
                <a:latin typeface="Calibri"/>
                <a:cs typeface="Calibri"/>
              </a:rPr>
              <a:t>population</a:t>
            </a:r>
            <a:r>
              <a:rPr sz="145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and management</a:t>
            </a:r>
            <a:r>
              <a:rPr sz="145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45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spc="75" dirty="0">
                <a:solidFill>
                  <a:srgbClr val="FFFFFF"/>
                </a:solidFill>
                <a:latin typeface="Calibri"/>
                <a:cs typeface="Calibri"/>
              </a:rPr>
              <a:t>cases</a:t>
            </a:r>
            <a:r>
              <a:rPr sz="145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45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refusal,</a:t>
            </a:r>
            <a:r>
              <a:rPr sz="145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spc="114" dirty="0">
                <a:solidFill>
                  <a:srgbClr val="FFFFFF"/>
                </a:solidFill>
                <a:latin typeface="Calibri"/>
                <a:cs typeface="Calibri"/>
              </a:rPr>
              <a:t>Csr</a:t>
            </a:r>
            <a:r>
              <a:rPr sz="145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spc="45" dirty="0">
                <a:solidFill>
                  <a:srgbClr val="FFFFFF"/>
                </a:solidFill>
                <a:latin typeface="Calibri"/>
                <a:cs typeface="Calibri"/>
              </a:rPr>
              <a:t>Lengbre</a:t>
            </a:r>
            <a:r>
              <a:rPr sz="1450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spc="-90" dirty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sz="145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spc="45" dirty="0">
                <a:solidFill>
                  <a:srgbClr val="FFFFFF"/>
                </a:solidFill>
                <a:latin typeface="Calibri"/>
                <a:cs typeface="Calibri"/>
              </a:rPr>
              <a:t>Bouaké </a:t>
            </a:r>
            <a:r>
              <a:rPr sz="1450" spc="100" dirty="0">
                <a:solidFill>
                  <a:srgbClr val="FFFFFF"/>
                </a:solidFill>
                <a:latin typeface="Calibri"/>
                <a:cs typeface="Calibri"/>
              </a:rPr>
              <a:t>Sud</a:t>
            </a:r>
            <a:r>
              <a:rPr sz="145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2,</a:t>
            </a:r>
            <a:r>
              <a:rPr sz="145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spc="-10" dirty="0">
                <a:solidFill>
                  <a:srgbClr val="FFFFFF"/>
                </a:solidFill>
                <a:latin typeface="Calibri"/>
                <a:cs typeface="Calibri"/>
              </a:rPr>
              <a:t>Ivory</a:t>
            </a:r>
            <a:r>
              <a:rPr sz="145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spc="65" dirty="0">
                <a:solidFill>
                  <a:srgbClr val="FFFFFF"/>
                </a:solidFill>
                <a:latin typeface="Calibri"/>
                <a:cs typeface="Calibri"/>
              </a:rPr>
              <a:t>Coast,</a:t>
            </a:r>
            <a:r>
              <a:rPr sz="145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December</a:t>
            </a:r>
            <a:r>
              <a:rPr sz="145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spc="60" dirty="0">
                <a:solidFill>
                  <a:srgbClr val="FFFFFF"/>
                </a:solidFill>
                <a:latin typeface="Calibri"/>
                <a:cs typeface="Calibri"/>
              </a:rPr>
              <a:t>11</a:t>
            </a:r>
            <a:r>
              <a:rPr sz="145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spc="60" dirty="0">
                <a:solidFill>
                  <a:srgbClr val="FFFFFF"/>
                </a:solidFill>
                <a:latin typeface="Calibri"/>
                <a:cs typeface="Calibri"/>
              </a:rPr>
              <a:t>2021</a:t>
            </a:r>
            <a:r>
              <a:rPr sz="145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(Tuo</a:t>
            </a:r>
            <a:r>
              <a:rPr sz="145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spc="-10" dirty="0">
                <a:solidFill>
                  <a:srgbClr val="FFFFFF"/>
                </a:solidFill>
                <a:latin typeface="Calibri"/>
                <a:cs typeface="Calibri"/>
              </a:rPr>
              <a:t>Désiré)</a:t>
            </a:r>
            <a:endParaRPr sz="14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1713" rIns="0" bIns="0" rtlCol="0">
            <a:spAutoFit/>
          </a:bodyPr>
          <a:lstStyle/>
          <a:p>
            <a:pPr marL="193040">
              <a:lnSpc>
                <a:spcPct val="100000"/>
              </a:lnSpc>
              <a:spcBef>
                <a:spcPts val="100"/>
              </a:spcBef>
            </a:pPr>
            <a:r>
              <a:rPr spc="120" dirty="0">
                <a:solidFill>
                  <a:srgbClr val="0364C0"/>
                </a:solidFill>
                <a:latin typeface="Calibri"/>
                <a:cs typeface="Calibri"/>
              </a:rPr>
              <a:t>Outcomes</a:t>
            </a:r>
            <a:r>
              <a:rPr spc="140" dirty="0">
                <a:solidFill>
                  <a:srgbClr val="0364C0"/>
                </a:solidFill>
                <a:latin typeface="Calibri"/>
                <a:cs typeface="Calibri"/>
              </a:rPr>
              <a:t> </a:t>
            </a:r>
            <a:r>
              <a:rPr spc="90" dirty="0">
                <a:solidFill>
                  <a:srgbClr val="0364C0"/>
                </a:solidFill>
                <a:latin typeface="Calibri"/>
                <a:cs typeface="Calibri"/>
              </a:rPr>
              <a:t>and</a:t>
            </a:r>
            <a:r>
              <a:rPr spc="235" dirty="0">
                <a:solidFill>
                  <a:srgbClr val="0364C0"/>
                </a:solidFill>
                <a:latin typeface="Calibri"/>
                <a:cs typeface="Calibri"/>
              </a:rPr>
              <a:t> </a:t>
            </a:r>
            <a:r>
              <a:rPr spc="165" dirty="0">
                <a:solidFill>
                  <a:srgbClr val="0364C0"/>
                </a:solidFill>
                <a:latin typeface="Calibri"/>
                <a:cs typeface="Calibri"/>
              </a:rPr>
              <a:t>Key</a:t>
            </a:r>
            <a:r>
              <a:rPr spc="114" dirty="0">
                <a:solidFill>
                  <a:srgbClr val="0364C0"/>
                </a:solidFill>
                <a:latin typeface="Calibri"/>
                <a:cs typeface="Calibri"/>
              </a:rPr>
              <a:t> </a:t>
            </a:r>
            <a:r>
              <a:rPr spc="75" dirty="0">
                <a:solidFill>
                  <a:srgbClr val="0364C0"/>
                </a:solidFill>
                <a:latin typeface="Calibri"/>
                <a:cs typeface="Calibri"/>
              </a:rPr>
              <a:t>Learnings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1372" y="1631886"/>
            <a:ext cx="2238375" cy="306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60" dirty="0">
                <a:solidFill>
                  <a:srgbClr val="4670C4"/>
                </a:solidFill>
                <a:latin typeface="Calibri"/>
                <a:cs typeface="Calibri"/>
              </a:rPr>
              <a:t>Outcomes</a:t>
            </a:r>
            <a:r>
              <a:rPr sz="1850" spc="-6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4670C4"/>
                </a:solidFill>
                <a:latin typeface="Calibri"/>
                <a:cs typeface="Calibri"/>
              </a:rPr>
              <a:t>and</a:t>
            </a:r>
            <a:r>
              <a:rPr sz="1850" spc="114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850" spc="-10" dirty="0">
                <a:solidFill>
                  <a:srgbClr val="4670C4"/>
                </a:solidFill>
                <a:latin typeface="Calibri"/>
                <a:cs typeface="Calibri"/>
              </a:rPr>
              <a:t>Impact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27418" y="1631886"/>
            <a:ext cx="1427480" cy="306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85" dirty="0">
                <a:solidFill>
                  <a:srgbClr val="4670C4"/>
                </a:solidFill>
                <a:latin typeface="Calibri"/>
                <a:cs typeface="Calibri"/>
              </a:rPr>
              <a:t>Key</a:t>
            </a:r>
            <a:r>
              <a:rPr sz="1850" spc="15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850" spc="-10" dirty="0">
                <a:solidFill>
                  <a:srgbClr val="4670C4"/>
                </a:solidFill>
                <a:latin typeface="Calibri"/>
                <a:cs typeface="Calibri"/>
              </a:rPr>
              <a:t>Learnings</a:t>
            </a:r>
            <a:endParaRPr sz="185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11866880" cy="24383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558026" y="2126932"/>
            <a:ext cx="5365115" cy="259588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307340" marR="5080" indent="-295275">
              <a:lnSpc>
                <a:spcPts val="1680"/>
              </a:lnSpc>
              <a:spcBef>
                <a:spcPts val="195"/>
              </a:spcBef>
              <a:tabLst>
                <a:tab pos="307340" algn="l"/>
              </a:tabLst>
            </a:pPr>
            <a:r>
              <a:rPr sz="1450" b="1" spc="-25" dirty="0">
                <a:solidFill>
                  <a:srgbClr val="0364C0"/>
                </a:solidFill>
                <a:latin typeface="Calibri"/>
                <a:cs typeface="Calibri"/>
              </a:rPr>
              <a:t>1.</a:t>
            </a:r>
            <a:r>
              <a:rPr sz="1450" b="1" dirty="0">
                <a:solidFill>
                  <a:srgbClr val="0364C0"/>
                </a:solidFill>
                <a:latin typeface="Calibri"/>
                <a:cs typeface="Calibri"/>
              </a:rPr>
              <a:t>	</a:t>
            </a:r>
            <a:r>
              <a:rPr sz="1450" b="1" spc="45" dirty="0">
                <a:solidFill>
                  <a:srgbClr val="FF0000"/>
                </a:solidFill>
                <a:latin typeface="Calibri"/>
                <a:cs typeface="Calibri"/>
              </a:rPr>
              <a:t>Hackathon</a:t>
            </a:r>
            <a:r>
              <a:rPr sz="1450" b="1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b="1" dirty="0">
                <a:solidFill>
                  <a:srgbClr val="FF0000"/>
                </a:solidFill>
                <a:latin typeface="Calibri"/>
                <a:cs typeface="Calibri"/>
              </a:rPr>
              <a:t>participants</a:t>
            </a:r>
            <a:r>
              <a:rPr sz="1450" b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b="1" dirty="0">
                <a:solidFill>
                  <a:srgbClr val="FF0000"/>
                </a:solidFill>
                <a:latin typeface="Calibri"/>
                <a:cs typeface="Calibri"/>
              </a:rPr>
              <a:t>found</a:t>
            </a:r>
            <a:r>
              <a:rPr sz="145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b="1" dirty="0">
                <a:solidFill>
                  <a:srgbClr val="FF0000"/>
                </a:solidFill>
                <a:latin typeface="Calibri"/>
                <a:cs typeface="Calibri"/>
              </a:rPr>
              <a:t>local</a:t>
            </a:r>
            <a:r>
              <a:rPr sz="1450" b="1" spc="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b="1" dirty="0">
                <a:solidFill>
                  <a:srgbClr val="FF0000"/>
                </a:solidFill>
                <a:latin typeface="Calibri"/>
                <a:cs typeface="Calibri"/>
              </a:rPr>
              <a:t>solutions</a:t>
            </a:r>
            <a:r>
              <a:rPr sz="1450" b="1" spc="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b="1" spc="-20" dirty="0">
                <a:solidFill>
                  <a:srgbClr val="FF0000"/>
                </a:solidFill>
                <a:latin typeface="Calibri"/>
                <a:cs typeface="Calibri"/>
              </a:rPr>
              <a:t>that </a:t>
            </a:r>
            <a:r>
              <a:rPr sz="1450" b="1" dirty="0">
                <a:solidFill>
                  <a:srgbClr val="FF0000"/>
                </a:solidFill>
                <a:latin typeface="Calibri"/>
                <a:cs typeface="Calibri"/>
              </a:rPr>
              <a:t>they</a:t>
            </a:r>
            <a:r>
              <a:rPr sz="1450" b="1" spc="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b="1" dirty="0">
                <a:solidFill>
                  <a:srgbClr val="FF0000"/>
                </a:solidFill>
                <a:latin typeface="Calibri"/>
                <a:cs typeface="Calibri"/>
              </a:rPr>
              <a:t>were</a:t>
            </a:r>
            <a:r>
              <a:rPr sz="1450" b="1" spc="-20" dirty="0">
                <a:solidFill>
                  <a:srgbClr val="FF0000"/>
                </a:solidFill>
                <a:latin typeface="Calibri"/>
                <a:cs typeface="Calibri"/>
              </a:rPr>
              <a:t> able </a:t>
            </a:r>
            <a:r>
              <a:rPr sz="1450" b="1" dirty="0">
                <a:solidFill>
                  <a:srgbClr val="FF0000"/>
                </a:solidFill>
                <a:latin typeface="Calibri"/>
                <a:cs typeface="Calibri"/>
              </a:rPr>
              <a:t>to</a:t>
            </a:r>
            <a:r>
              <a:rPr sz="1450" b="1" spc="1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b="1" dirty="0">
                <a:solidFill>
                  <a:srgbClr val="FF0000"/>
                </a:solidFill>
                <a:latin typeface="Calibri"/>
                <a:cs typeface="Calibri"/>
              </a:rPr>
              <a:t>integrate</a:t>
            </a:r>
            <a:r>
              <a:rPr sz="1450" b="1" spc="7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b="1" dirty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145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b="1" spc="65" dirty="0">
                <a:solidFill>
                  <a:srgbClr val="FF0000"/>
                </a:solidFill>
                <a:latin typeface="Calibri"/>
                <a:cs typeface="Calibri"/>
              </a:rPr>
              <a:t>use </a:t>
            </a:r>
            <a:r>
              <a:rPr sz="1450" b="1" dirty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z="1450" b="1" spc="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b="1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145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b="1" dirty="0">
                <a:solidFill>
                  <a:srgbClr val="FF0000"/>
                </a:solidFill>
                <a:latin typeface="Calibri"/>
                <a:cs typeface="Calibri"/>
              </a:rPr>
              <a:t>campaign</a:t>
            </a:r>
            <a:r>
              <a:rPr sz="1450" b="1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b="1" dirty="0">
                <a:solidFill>
                  <a:srgbClr val="FF0000"/>
                </a:solidFill>
                <a:latin typeface="Calibri"/>
                <a:cs typeface="Calibri"/>
              </a:rPr>
              <a:t>to</a:t>
            </a:r>
            <a:r>
              <a:rPr sz="1450"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b="1" dirty="0">
                <a:solidFill>
                  <a:srgbClr val="FF0000"/>
                </a:solidFill>
                <a:latin typeface="Calibri"/>
                <a:cs typeface="Calibri"/>
              </a:rPr>
              <a:t>anticipate,</a:t>
            </a:r>
            <a:r>
              <a:rPr sz="1450" b="1" spc="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b="1" spc="-10" dirty="0">
                <a:solidFill>
                  <a:srgbClr val="FF0000"/>
                </a:solidFill>
                <a:latin typeface="Calibri"/>
                <a:cs typeface="Calibri"/>
              </a:rPr>
              <a:t>prevent, </a:t>
            </a:r>
            <a:r>
              <a:rPr sz="1450" b="1" dirty="0">
                <a:solidFill>
                  <a:srgbClr val="FF0000"/>
                </a:solidFill>
                <a:latin typeface="Calibri"/>
                <a:cs typeface="Calibri"/>
              </a:rPr>
              <a:t>mitigate,</a:t>
            </a:r>
            <a:r>
              <a:rPr sz="1450" b="1" spc="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b="1" spc="55" dirty="0">
                <a:solidFill>
                  <a:srgbClr val="FF0000"/>
                </a:solidFill>
                <a:latin typeface="Calibri"/>
                <a:cs typeface="Calibri"/>
              </a:rPr>
              <a:t>and</a:t>
            </a:r>
            <a:r>
              <a:rPr sz="145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b="1" dirty="0">
                <a:solidFill>
                  <a:srgbClr val="FF0000"/>
                </a:solidFill>
                <a:latin typeface="Calibri"/>
                <a:cs typeface="Calibri"/>
              </a:rPr>
              <a:t>respond</a:t>
            </a:r>
            <a:r>
              <a:rPr sz="145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b="1" dirty="0">
                <a:solidFill>
                  <a:srgbClr val="FF0000"/>
                </a:solidFill>
                <a:latin typeface="Calibri"/>
                <a:cs typeface="Calibri"/>
              </a:rPr>
              <a:t>to</a:t>
            </a:r>
            <a:r>
              <a:rPr sz="1450"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b="1" spc="70" dirty="0">
                <a:solidFill>
                  <a:srgbClr val="FF0000"/>
                </a:solidFill>
                <a:latin typeface="Calibri"/>
                <a:cs typeface="Calibri"/>
              </a:rPr>
              <a:t>COVID-</a:t>
            </a:r>
            <a:r>
              <a:rPr sz="1450" b="1" spc="60" dirty="0">
                <a:solidFill>
                  <a:srgbClr val="FF0000"/>
                </a:solidFill>
                <a:latin typeface="Calibri"/>
                <a:cs typeface="Calibri"/>
              </a:rPr>
              <a:t>19</a:t>
            </a:r>
            <a:r>
              <a:rPr sz="145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b="1" spc="45" dirty="0">
                <a:solidFill>
                  <a:srgbClr val="FF0000"/>
                </a:solidFill>
                <a:latin typeface="Calibri"/>
                <a:cs typeface="Calibri"/>
              </a:rPr>
              <a:t>vaccine</a:t>
            </a:r>
            <a:r>
              <a:rPr sz="145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b="1" spc="-10" dirty="0">
                <a:solidFill>
                  <a:srgbClr val="FF0000"/>
                </a:solidFill>
                <a:latin typeface="Calibri"/>
                <a:cs typeface="Calibri"/>
              </a:rPr>
              <a:t>hesitancy</a:t>
            </a:r>
            <a:endParaRPr sz="14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>
              <a:latin typeface="Calibri"/>
              <a:cs typeface="Calibri"/>
            </a:endParaRPr>
          </a:p>
          <a:p>
            <a:pPr marL="307340" marR="222885" indent="-295275">
              <a:lnSpc>
                <a:spcPts val="1680"/>
              </a:lnSpc>
              <a:tabLst>
                <a:tab pos="307340" algn="l"/>
              </a:tabLst>
            </a:pPr>
            <a:r>
              <a:rPr sz="1450" spc="-25" dirty="0">
                <a:solidFill>
                  <a:srgbClr val="0364C0"/>
                </a:solidFill>
                <a:latin typeface="Calibri"/>
                <a:cs typeface="Calibri"/>
              </a:rPr>
              <a:t>1.</a:t>
            </a:r>
            <a:r>
              <a:rPr sz="1450" dirty="0">
                <a:solidFill>
                  <a:srgbClr val="0364C0"/>
                </a:solidFill>
                <a:latin typeface="Calibri"/>
                <a:cs typeface="Calibri"/>
              </a:rPr>
              <a:t>	</a:t>
            </a:r>
            <a:r>
              <a:rPr sz="1450" dirty="0">
                <a:latin typeface="Calibri"/>
                <a:cs typeface="Calibri"/>
              </a:rPr>
              <a:t>Health</a:t>
            </a:r>
            <a:r>
              <a:rPr sz="1450" spc="9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workers’</a:t>
            </a:r>
            <a:r>
              <a:rPr sz="1450" spc="-3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own</a:t>
            </a:r>
            <a:r>
              <a:rPr sz="1450" spc="9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confidence</a:t>
            </a:r>
            <a:r>
              <a:rPr sz="1450" spc="-7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in</a:t>
            </a:r>
            <a:r>
              <a:rPr sz="1450" spc="95" dirty="0">
                <a:latin typeface="Calibri"/>
                <a:cs typeface="Calibri"/>
              </a:rPr>
              <a:t> </a:t>
            </a:r>
            <a:r>
              <a:rPr sz="1450" spc="90" dirty="0">
                <a:latin typeface="Calibri"/>
                <a:cs typeface="Calibri"/>
              </a:rPr>
              <a:t>COVID-</a:t>
            </a:r>
            <a:r>
              <a:rPr sz="1450" spc="60" dirty="0">
                <a:latin typeface="Calibri"/>
                <a:cs typeface="Calibri"/>
              </a:rPr>
              <a:t>19</a:t>
            </a:r>
            <a:r>
              <a:rPr sz="1450" spc="-3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vaccine</a:t>
            </a:r>
            <a:r>
              <a:rPr sz="1450" spc="2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and</a:t>
            </a:r>
            <a:r>
              <a:rPr sz="1450" spc="13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their </a:t>
            </a:r>
            <a:r>
              <a:rPr sz="1450" dirty="0">
                <a:latin typeface="Calibri"/>
                <a:cs typeface="Calibri"/>
              </a:rPr>
              <a:t>vaccination</a:t>
            </a:r>
            <a:r>
              <a:rPr sz="1450" spc="4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status</a:t>
            </a:r>
            <a:r>
              <a:rPr sz="1450" spc="5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is</a:t>
            </a:r>
            <a:r>
              <a:rPr sz="1450" spc="5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consistently</a:t>
            </a:r>
            <a:r>
              <a:rPr sz="1450" spc="-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reported</a:t>
            </a:r>
            <a:r>
              <a:rPr sz="1450" spc="-95" dirty="0">
                <a:latin typeface="Calibri"/>
                <a:cs typeface="Calibri"/>
              </a:rPr>
              <a:t> </a:t>
            </a:r>
            <a:r>
              <a:rPr sz="1450" spc="70" dirty="0">
                <a:latin typeface="Calibri"/>
                <a:cs typeface="Calibri"/>
              </a:rPr>
              <a:t>as</a:t>
            </a:r>
            <a:r>
              <a:rPr sz="1450" spc="14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one</a:t>
            </a:r>
            <a:r>
              <a:rPr sz="1450" spc="-1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of</a:t>
            </a:r>
            <a:r>
              <a:rPr sz="1450" spc="5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the </a:t>
            </a:r>
            <a:r>
              <a:rPr sz="1450" spc="-20" dirty="0">
                <a:latin typeface="Calibri"/>
                <a:cs typeface="Calibri"/>
              </a:rPr>
              <a:t>most important</a:t>
            </a:r>
            <a:r>
              <a:rPr sz="1450" spc="13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factors</a:t>
            </a:r>
            <a:r>
              <a:rPr sz="1450" spc="9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in</a:t>
            </a:r>
            <a:r>
              <a:rPr sz="1450" spc="21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successfully engaging</a:t>
            </a:r>
            <a:r>
              <a:rPr sz="1450" spc="4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communities.</a:t>
            </a:r>
            <a:endParaRPr sz="14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Calibri"/>
              <a:cs typeface="Calibri"/>
            </a:endParaRPr>
          </a:p>
          <a:p>
            <a:pPr marL="307340" marR="67945" indent="-295275">
              <a:lnSpc>
                <a:spcPts val="1680"/>
              </a:lnSpc>
              <a:tabLst>
                <a:tab pos="307340" algn="l"/>
              </a:tabLst>
            </a:pPr>
            <a:r>
              <a:rPr sz="1450" spc="-25" dirty="0">
                <a:solidFill>
                  <a:srgbClr val="0364C0"/>
                </a:solidFill>
                <a:latin typeface="Calibri"/>
                <a:cs typeface="Calibri"/>
              </a:rPr>
              <a:t>1.</a:t>
            </a:r>
            <a:r>
              <a:rPr sz="1450" dirty="0">
                <a:solidFill>
                  <a:srgbClr val="0364C0"/>
                </a:solidFill>
                <a:latin typeface="Calibri"/>
                <a:cs typeface="Calibri"/>
              </a:rPr>
              <a:t>	</a:t>
            </a:r>
            <a:r>
              <a:rPr sz="1450" dirty="0">
                <a:latin typeface="Calibri"/>
                <a:cs typeface="Calibri"/>
              </a:rPr>
              <a:t>Country-</a:t>
            </a:r>
            <a:r>
              <a:rPr sz="1450" spc="-10" dirty="0">
                <a:latin typeface="Calibri"/>
                <a:cs typeface="Calibri"/>
              </a:rPr>
              <a:t>wide</a:t>
            </a:r>
            <a:r>
              <a:rPr sz="1450" spc="-50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digital</a:t>
            </a:r>
            <a:r>
              <a:rPr sz="1450" spc="16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peer</a:t>
            </a:r>
            <a:r>
              <a:rPr sz="1450" spc="12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learning</a:t>
            </a:r>
            <a:r>
              <a:rPr sz="1450" spc="9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networks</a:t>
            </a:r>
            <a:r>
              <a:rPr sz="1450" spc="2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connecting</a:t>
            </a:r>
            <a:r>
              <a:rPr sz="1450" spc="-1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different </a:t>
            </a:r>
            <a:r>
              <a:rPr sz="1450" dirty="0">
                <a:latin typeface="Calibri"/>
                <a:cs typeface="Calibri"/>
              </a:rPr>
              <a:t>system</a:t>
            </a:r>
            <a:r>
              <a:rPr sz="1450" spc="1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levels</a:t>
            </a:r>
            <a:r>
              <a:rPr sz="1450" spc="12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foster</a:t>
            </a:r>
            <a:r>
              <a:rPr sz="1450" spc="-45" dirty="0">
                <a:latin typeface="Calibri"/>
                <a:cs typeface="Calibri"/>
              </a:rPr>
              <a:t> </a:t>
            </a:r>
            <a:r>
              <a:rPr sz="1450" spc="-25" dirty="0">
                <a:latin typeface="Calibri"/>
                <a:cs typeface="Calibri"/>
              </a:rPr>
              <a:t>motivation</a:t>
            </a:r>
            <a:r>
              <a:rPr sz="1450" spc="4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to</a:t>
            </a:r>
            <a:r>
              <a:rPr sz="1450" spc="10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share</a:t>
            </a:r>
            <a:r>
              <a:rPr sz="1450" spc="-10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what</a:t>
            </a:r>
            <a:r>
              <a:rPr sz="1450" spc="-1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is</a:t>
            </a:r>
            <a:r>
              <a:rPr sz="1450" spc="12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learned, </a:t>
            </a:r>
            <a:r>
              <a:rPr sz="1450" dirty="0">
                <a:latin typeface="Calibri"/>
                <a:cs typeface="Calibri"/>
              </a:rPr>
              <a:t>accelerate</a:t>
            </a:r>
            <a:r>
              <a:rPr sz="1450" spc="10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problem-solving,</a:t>
            </a:r>
            <a:r>
              <a:rPr sz="1450" spc="-5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and</a:t>
            </a:r>
            <a:r>
              <a:rPr sz="1450" spc="-85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adapt</a:t>
            </a:r>
            <a:r>
              <a:rPr sz="1450" spc="204" dirty="0">
                <a:latin typeface="Calibri"/>
                <a:cs typeface="Calibri"/>
              </a:rPr>
              <a:t> </a:t>
            </a:r>
            <a:r>
              <a:rPr sz="1450" spc="-20" dirty="0">
                <a:latin typeface="Calibri"/>
                <a:cs typeface="Calibri"/>
              </a:rPr>
              <a:t>national</a:t>
            </a:r>
            <a:r>
              <a:rPr sz="1450" spc="1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guidelines</a:t>
            </a:r>
            <a:r>
              <a:rPr sz="1450" spc="-2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to</a:t>
            </a:r>
            <a:r>
              <a:rPr sz="1450" spc="145" dirty="0">
                <a:latin typeface="Calibri"/>
                <a:cs typeface="Calibri"/>
              </a:rPr>
              <a:t> </a:t>
            </a:r>
            <a:r>
              <a:rPr sz="1450" spc="-10" dirty="0">
                <a:latin typeface="Calibri"/>
                <a:cs typeface="Calibri"/>
              </a:rPr>
              <a:t>local contexts.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740895" y="6374765"/>
            <a:ext cx="1879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878787"/>
                </a:solidFill>
                <a:latin typeface="Calibri"/>
                <a:cs typeface="Calibri"/>
              </a:rPr>
              <a:t>37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57340" y="2011679"/>
          <a:ext cx="6096000" cy="4820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8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7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8980">
                <a:tc>
                  <a:txBody>
                    <a:bodyPr/>
                    <a:lstStyle/>
                    <a:p>
                      <a:pPr marL="31750" marR="59690">
                        <a:lnSpc>
                          <a:spcPts val="1680"/>
                        </a:lnSpc>
                        <a:spcBef>
                          <a:spcPts val="390"/>
                        </a:spcBef>
                      </a:pPr>
                      <a:r>
                        <a:rPr sz="1450" b="1" spc="-10" dirty="0">
                          <a:solidFill>
                            <a:srgbClr val="C72405"/>
                          </a:solidFill>
                          <a:latin typeface="Arial"/>
                          <a:cs typeface="Arial"/>
                        </a:rPr>
                        <a:t>Country</a:t>
                      </a:r>
                      <a:r>
                        <a:rPr sz="1450" b="1" spc="-90" dirty="0">
                          <a:solidFill>
                            <a:srgbClr val="C7240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-25" dirty="0">
                          <a:solidFill>
                            <a:srgbClr val="C72405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450" b="1" dirty="0">
                          <a:solidFill>
                            <a:srgbClr val="C72405"/>
                          </a:solidFill>
                          <a:latin typeface="Arial"/>
                          <a:cs typeface="Arial"/>
                        </a:rPr>
                        <a:t>health</a:t>
                      </a:r>
                      <a:r>
                        <a:rPr sz="1450" b="1" spc="-140" dirty="0">
                          <a:solidFill>
                            <a:srgbClr val="C7240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-10" dirty="0">
                          <a:solidFill>
                            <a:srgbClr val="C72405"/>
                          </a:solidFill>
                          <a:latin typeface="Arial"/>
                          <a:cs typeface="Arial"/>
                        </a:rPr>
                        <a:t>worker ownership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17780">
                        <a:lnSpc>
                          <a:spcPts val="1680"/>
                        </a:lnSpc>
                        <a:spcBef>
                          <a:spcPts val="390"/>
                        </a:spcBef>
                      </a:pPr>
                      <a:r>
                        <a:rPr sz="1450" spc="-10" dirty="0">
                          <a:latin typeface="Arial"/>
                          <a:cs typeface="Arial"/>
                        </a:rPr>
                        <a:t>Led</a:t>
                      </a:r>
                      <a:r>
                        <a:rPr sz="145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45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45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dirty="0">
                          <a:latin typeface="Arial"/>
                          <a:cs typeface="Arial"/>
                        </a:rPr>
                        <a:t>TGLF</a:t>
                      </a:r>
                      <a:r>
                        <a:rPr sz="145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30" dirty="0">
                          <a:latin typeface="Arial"/>
                          <a:cs typeface="Arial"/>
                        </a:rPr>
                        <a:t>alumni</a:t>
                      </a:r>
                      <a:r>
                        <a:rPr sz="145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network</a:t>
                      </a:r>
                      <a:r>
                        <a:rPr sz="145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45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Côte</a:t>
                      </a:r>
                      <a:r>
                        <a:rPr sz="145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5" dirty="0">
                          <a:latin typeface="Arial"/>
                          <a:cs typeface="Arial"/>
                        </a:rPr>
                        <a:t>d’Ivoire</a:t>
                      </a:r>
                      <a:r>
                        <a:rPr sz="145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embedded in</a:t>
                      </a:r>
                      <a:r>
                        <a:rPr sz="145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national</a:t>
                      </a:r>
                      <a:r>
                        <a:rPr sz="145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EPI</a:t>
                      </a:r>
                      <a:r>
                        <a:rPr sz="145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team,</a:t>
                      </a:r>
                      <a:r>
                        <a:rPr sz="145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45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participation</a:t>
                      </a:r>
                      <a:r>
                        <a:rPr sz="145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from</a:t>
                      </a:r>
                      <a:r>
                        <a:rPr sz="1450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dirty="0">
                          <a:latin typeface="Arial"/>
                          <a:cs typeface="Arial"/>
                        </a:rPr>
                        <a:t>all</a:t>
                      </a:r>
                      <a:r>
                        <a:rPr sz="145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system levels</a:t>
                      </a:r>
                      <a:r>
                        <a:rPr sz="145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45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peers</a:t>
                      </a:r>
                      <a:r>
                        <a:rPr sz="145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from</a:t>
                      </a:r>
                      <a:r>
                        <a:rPr sz="145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45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other</a:t>
                      </a:r>
                      <a:r>
                        <a:rPr sz="145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countries.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6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450" b="1" spc="-10" dirty="0">
                          <a:solidFill>
                            <a:srgbClr val="C72405"/>
                          </a:solidFill>
                          <a:latin typeface="Arial"/>
                          <a:cs typeface="Arial"/>
                        </a:rPr>
                        <a:t>Speed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39370">
                        <a:lnSpc>
                          <a:spcPct val="96700"/>
                        </a:lnSpc>
                        <a:spcBef>
                          <a:spcPts val="20"/>
                        </a:spcBef>
                      </a:pPr>
                      <a:r>
                        <a:rPr sz="145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45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45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days,</a:t>
                      </a:r>
                      <a:r>
                        <a:rPr sz="145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dirty="0">
                          <a:latin typeface="Arial"/>
                          <a:cs typeface="Arial"/>
                        </a:rPr>
                        <a:t>TGLF</a:t>
                      </a:r>
                      <a:r>
                        <a:rPr sz="145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developed</a:t>
                      </a:r>
                      <a:r>
                        <a:rPr sz="145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45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hackathon</a:t>
                      </a:r>
                      <a:r>
                        <a:rPr sz="145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45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45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Côte </a:t>
                      </a:r>
                      <a:r>
                        <a:rPr sz="1450" spc="-25" dirty="0">
                          <a:latin typeface="Arial"/>
                          <a:cs typeface="Arial"/>
                        </a:rPr>
                        <a:t>d’Ivoire</a:t>
                      </a:r>
                      <a:r>
                        <a:rPr sz="145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30" dirty="0">
                          <a:latin typeface="Arial"/>
                          <a:cs typeface="Arial"/>
                        </a:rPr>
                        <a:t>Alumni</a:t>
                      </a:r>
                      <a:r>
                        <a:rPr sz="145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team.</a:t>
                      </a:r>
                      <a:r>
                        <a:rPr sz="14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Over</a:t>
                      </a:r>
                      <a:r>
                        <a:rPr sz="145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nine</a:t>
                      </a:r>
                      <a:r>
                        <a:rPr sz="145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days,</a:t>
                      </a:r>
                      <a:r>
                        <a:rPr sz="145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without</a:t>
                      </a:r>
                      <a:r>
                        <a:rPr sz="145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stopping</a:t>
                      </a:r>
                      <a:r>
                        <a:rPr sz="145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their daily</a:t>
                      </a:r>
                      <a:r>
                        <a:rPr sz="145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work,</a:t>
                      </a:r>
                      <a:r>
                        <a:rPr sz="145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participants</a:t>
                      </a:r>
                      <a:r>
                        <a:rPr sz="145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developed</a:t>
                      </a:r>
                      <a:r>
                        <a:rPr sz="145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165</a:t>
                      </a:r>
                      <a:r>
                        <a:rPr sz="145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5" dirty="0">
                          <a:latin typeface="Arial"/>
                          <a:cs typeface="Arial"/>
                        </a:rPr>
                        <a:t>peer-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reviewed </a:t>
                      </a:r>
                      <a:r>
                        <a:rPr sz="1450" spc="-25" dirty="0">
                          <a:latin typeface="Arial"/>
                          <a:cs typeface="Arial"/>
                        </a:rPr>
                        <a:t>context-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specific</a:t>
                      </a:r>
                      <a:r>
                        <a:rPr sz="145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action</a:t>
                      </a:r>
                      <a:r>
                        <a:rPr sz="145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plans,</a:t>
                      </a:r>
                      <a:r>
                        <a:rPr sz="145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5" dirty="0">
                          <a:latin typeface="Arial"/>
                          <a:cs typeface="Arial"/>
                        </a:rPr>
                        <a:t>primarily</a:t>
                      </a:r>
                      <a:r>
                        <a:rPr sz="14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450" spc="-30" dirty="0">
                          <a:latin typeface="Arial"/>
                          <a:cs typeface="Arial"/>
                        </a:rPr>
                        <a:t> overcome</a:t>
                      </a:r>
                      <a:r>
                        <a:rPr sz="14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COVID- 19</a:t>
                      </a:r>
                      <a:r>
                        <a:rPr sz="145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vaccine</a:t>
                      </a:r>
                      <a:r>
                        <a:rPr sz="145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hesitancy.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marL="31750">
                        <a:lnSpc>
                          <a:spcPts val="1595"/>
                        </a:lnSpc>
                      </a:pPr>
                      <a:r>
                        <a:rPr sz="1450" b="1" spc="-10" dirty="0">
                          <a:solidFill>
                            <a:srgbClr val="C72405"/>
                          </a:solidFill>
                          <a:latin typeface="Arial"/>
                          <a:cs typeface="Arial"/>
                        </a:rPr>
                        <a:t>Scale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595"/>
                        </a:lnSpc>
                      </a:pPr>
                      <a:r>
                        <a:rPr sz="145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45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five</a:t>
                      </a:r>
                      <a:r>
                        <a:rPr sz="145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days,</a:t>
                      </a:r>
                      <a:r>
                        <a:rPr sz="145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501</a:t>
                      </a:r>
                      <a:r>
                        <a:rPr sz="145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applicants</a:t>
                      </a:r>
                      <a:r>
                        <a:rPr sz="145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were</a:t>
                      </a:r>
                      <a:r>
                        <a:rPr sz="145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recruited.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7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450" b="1" spc="-10" dirty="0">
                          <a:solidFill>
                            <a:srgbClr val="C72405"/>
                          </a:solidFill>
                          <a:latin typeface="Arial"/>
                          <a:cs typeface="Arial"/>
                        </a:rPr>
                        <a:t>Diversity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 marR="150495">
                        <a:lnSpc>
                          <a:spcPts val="1680"/>
                        </a:lnSpc>
                        <a:spcBef>
                          <a:spcPts val="85"/>
                        </a:spcBef>
                      </a:pPr>
                      <a:r>
                        <a:rPr sz="1450" spc="-25" dirty="0">
                          <a:latin typeface="Arial"/>
                          <a:cs typeface="Arial"/>
                        </a:rPr>
                        <a:t>Ivorian</a:t>
                      </a:r>
                      <a:r>
                        <a:rPr sz="145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participants</a:t>
                      </a:r>
                      <a:r>
                        <a:rPr sz="145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represented</a:t>
                      </a:r>
                      <a:r>
                        <a:rPr sz="1450" spc="-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96</a:t>
                      </a:r>
                      <a:r>
                        <a:rPr sz="145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health</a:t>
                      </a:r>
                      <a:r>
                        <a:rPr sz="145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districts</a:t>
                      </a:r>
                      <a:r>
                        <a:rPr sz="145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(85%</a:t>
                      </a:r>
                      <a:r>
                        <a:rPr sz="145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total)</a:t>
                      </a:r>
                      <a:r>
                        <a:rPr sz="145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45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Côte</a:t>
                      </a:r>
                      <a:r>
                        <a:rPr sz="145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d’Ivoire:</a:t>
                      </a:r>
                      <a:r>
                        <a:rPr sz="145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51%</a:t>
                      </a:r>
                      <a:r>
                        <a:rPr sz="145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district,</a:t>
                      </a:r>
                      <a:r>
                        <a:rPr sz="145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21%</a:t>
                      </a:r>
                      <a:r>
                        <a:rPr sz="145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facility,</a:t>
                      </a:r>
                      <a:r>
                        <a:rPr sz="145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5" dirty="0">
                          <a:latin typeface="Arial"/>
                          <a:cs typeface="Arial"/>
                        </a:rPr>
                        <a:t>15%</a:t>
                      </a:r>
                      <a:endParaRPr sz="1450">
                        <a:latin typeface="Arial"/>
                        <a:cs typeface="Arial"/>
                      </a:endParaRPr>
                    </a:p>
                    <a:p>
                      <a:pPr marL="67310">
                        <a:lnSpc>
                          <a:spcPts val="1540"/>
                        </a:lnSpc>
                      </a:pPr>
                      <a:r>
                        <a:rPr sz="1450" spc="-20" dirty="0">
                          <a:latin typeface="Arial"/>
                          <a:cs typeface="Arial"/>
                        </a:rPr>
                        <a:t>national,</a:t>
                      </a:r>
                      <a:r>
                        <a:rPr sz="145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11%</a:t>
                      </a:r>
                      <a:r>
                        <a:rPr sz="14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regional.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68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1450" b="1" spc="-10" dirty="0">
                          <a:solidFill>
                            <a:srgbClr val="C72405"/>
                          </a:solidFill>
                          <a:latin typeface="Arial"/>
                          <a:cs typeface="Arial"/>
                        </a:rPr>
                        <a:t>Impact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B79"/>
                    </a:solidFill>
                  </a:tcPr>
                </a:tc>
                <a:tc>
                  <a:txBody>
                    <a:bodyPr/>
                    <a:lstStyle/>
                    <a:p>
                      <a:pPr marL="67310" marR="53975">
                        <a:lnSpc>
                          <a:spcPts val="1680"/>
                        </a:lnSpc>
                        <a:spcBef>
                          <a:spcPts val="965"/>
                        </a:spcBef>
                      </a:pPr>
                      <a:r>
                        <a:rPr sz="1450" dirty="0">
                          <a:latin typeface="Arial"/>
                          <a:cs typeface="Arial"/>
                        </a:rPr>
                        <a:t>If</a:t>
                      </a:r>
                      <a:r>
                        <a:rPr sz="1450" spc="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30" dirty="0">
                          <a:latin typeface="Arial"/>
                          <a:cs typeface="Arial"/>
                        </a:rPr>
                        <a:t>implemented,</a:t>
                      </a:r>
                      <a:r>
                        <a:rPr sz="145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action</a:t>
                      </a:r>
                      <a:r>
                        <a:rPr sz="145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plans</a:t>
                      </a:r>
                      <a:r>
                        <a:rPr sz="145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5" dirty="0">
                          <a:latin typeface="Arial"/>
                          <a:cs typeface="Arial"/>
                        </a:rPr>
                        <a:t>estimated</a:t>
                      </a:r>
                      <a:r>
                        <a:rPr sz="145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45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vaccinate</a:t>
                      </a:r>
                      <a:r>
                        <a:rPr sz="145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3.5M people</a:t>
                      </a:r>
                      <a:r>
                        <a:rPr sz="145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45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5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funding</a:t>
                      </a:r>
                      <a:r>
                        <a:rPr sz="145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gap</a:t>
                      </a:r>
                      <a:r>
                        <a:rPr sz="145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requiring</a:t>
                      </a:r>
                      <a:r>
                        <a:rPr sz="145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45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additional</a:t>
                      </a:r>
                      <a:r>
                        <a:rPr sz="145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0.26</a:t>
                      </a:r>
                      <a:r>
                        <a:rPr sz="145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5" dirty="0">
                          <a:latin typeface="Arial"/>
                          <a:cs typeface="Arial"/>
                        </a:rPr>
                        <a:t>USD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per</a:t>
                      </a:r>
                      <a:r>
                        <a:rPr sz="145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vaccination.</a:t>
                      </a:r>
                      <a:r>
                        <a:rPr sz="145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71%</a:t>
                      </a:r>
                      <a:r>
                        <a:rPr sz="145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5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participants</a:t>
                      </a:r>
                      <a:r>
                        <a:rPr sz="145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-25" dirty="0">
                          <a:latin typeface="Arial"/>
                          <a:cs typeface="Arial"/>
                        </a:rPr>
                        <a:t>implemented</a:t>
                      </a:r>
                      <a:r>
                        <a:rPr sz="1450" b="1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their 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action</a:t>
                      </a:r>
                      <a:r>
                        <a:rPr sz="145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plans</a:t>
                      </a:r>
                      <a:r>
                        <a:rPr sz="14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during</a:t>
                      </a:r>
                      <a:r>
                        <a:rPr sz="145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45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0" dirty="0">
                          <a:latin typeface="Arial"/>
                          <a:cs typeface="Arial"/>
                        </a:rPr>
                        <a:t>national</a:t>
                      </a:r>
                      <a:r>
                        <a:rPr sz="145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10" dirty="0">
                          <a:latin typeface="Arial"/>
                          <a:cs typeface="Arial"/>
                        </a:rPr>
                        <a:t>vaccination</a:t>
                      </a:r>
                      <a:r>
                        <a:rPr sz="145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spc="-25" dirty="0">
                          <a:latin typeface="Arial"/>
                          <a:cs typeface="Arial"/>
                        </a:rPr>
                        <a:t>campaign.</a:t>
                      </a:r>
                      <a:r>
                        <a:rPr sz="145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-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82% </a:t>
                      </a:r>
                      <a:r>
                        <a:rPr sz="145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450" b="1" spc="-7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respondents</a:t>
                      </a:r>
                      <a:r>
                        <a:rPr sz="1450" b="1" spc="-15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reported</a:t>
                      </a:r>
                      <a:r>
                        <a:rPr sz="1450" b="1" spc="-23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having</a:t>
                      </a:r>
                      <a:r>
                        <a:rPr sz="1450" b="1" spc="-23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found</a:t>
                      </a:r>
                      <a:r>
                        <a:rPr sz="1450" b="1" spc="-15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50" b="1" spc="-6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solution</a:t>
                      </a:r>
                      <a:r>
                        <a:rPr sz="1450" b="1" spc="-15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-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45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better</a:t>
                      </a:r>
                      <a:r>
                        <a:rPr sz="1450" b="1" spc="-204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conduct</a:t>
                      </a:r>
                      <a:r>
                        <a:rPr sz="1450" b="1" spc="-10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45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-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COVID-</a:t>
                      </a:r>
                      <a:r>
                        <a:rPr sz="145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19</a:t>
                      </a:r>
                      <a:r>
                        <a:rPr sz="1450" b="1" spc="-2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-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vaccination</a:t>
                      </a:r>
                      <a:r>
                        <a:rPr sz="1450" b="1" spc="-10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campaign.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12255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B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57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450" b="1" spc="-10" dirty="0">
                          <a:solidFill>
                            <a:srgbClr val="C72405"/>
                          </a:solidFill>
                          <a:latin typeface="Arial"/>
                          <a:cs typeface="Arial"/>
                        </a:rPr>
                        <a:t>Sustainability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B79"/>
                    </a:solidFill>
                  </a:tcPr>
                </a:tc>
                <a:tc>
                  <a:txBody>
                    <a:bodyPr/>
                    <a:lstStyle/>
                    <a:p>
                      <a:pPr marL="67310" marR="344170">
                        <a:lnSpc>
                          <a:spcPts val="1680"/>
                        </a:lnSpc>
                      </a:pPr>
                      <a:r>
                        <a:rPr sz="1450" b="1" spc="-20" dirty="0">
                          <a:latin typeface="Arial"/>
                          <a:cs typeface="Arial"/>
                        </a:rPr>
                        <a:t>78%</a:t>
                      </a:r>
                      <a:r>
                        <a:rPr sz="145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5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-20" dirty="0">
                          <a:latin typeface="Arial"/>
                          <a:cs typeface="Arial"/>
                        </a:rPr>
                        <a:t>respondents</a:t>
                      </a:r>
                      <a:r>
                        <a:rPr sz="145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dirty="0">
                          <a:latin typeface="Arial"/>
                          <a:cs typeface="Arial"/>
                        </a:rPr>
                        <a:t>felt</a:t>
                      </a:r>
                      <a:r>
                        <a:rPr sz="145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-25" dirty="0">
                          <a:latin typeface="Arial"/>
                          <a:cs typeface="Arial"/>
                        </a:rPr>
                        <a:t>“capable”</a:t>
                      </a:r>
                      <a:r>
                        <a:rPr sz="1450" b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5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-10" dirty="0">
                          <a:latin typeface="Arial"/>
                          <a:cs typeface="Arial"/>
                        </a:rPr>
                        <a:t>using</a:t>
                      </a:r>
                      <a:r>
                        <a:rPr sz="145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-25" dirty="0">
                          <a:latin typeface="Arial"/>
                          <a:cs typeface="Arial"/>
                        </a:rPr>
                        <a:t>the methodology</a:t>
                      </a:r>
                      <a:r>
                        <a:rPr sz="1450" b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-1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450" b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45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dirty="0">
                          <a:latin typeface="Arial"/>
                          <a:cs typeface="Arial"/>
                        </a:rPr>
                        <a:t>own</a:t>
                      </a:r>
                      <a:r>
                        <a:rPr sz="1450" b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dirty="0">
                          <a:latin typeface="Arial"/>
                          <a:cs typeface="Arial"/>
                        </a:rPr>
                        <a:t>needs,</a:t>
                      </a:r>
                      <a:r>
                        <a:rPr sz="145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-1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450" b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-10" dirty="0">
                          <a:latin typeface="Arial"/>
                          <a:cs typeface="Arial"/>
                        </a:rPr>
                        <a:t>82%</a:t>
                      </a:r>
                      <a:r>
                        <a:rPr sz="145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dirty="0">
                          <a:latin typeface="Arial"/>
                          <a:cs typeface="Arial"/>
                        </a:rPr>
                        <a:t>want</a:t>
                      </a:r>
                      <a:r>
                        <a:rPr sz="145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-2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450" b="1" spc="-10" dirty="0">
                          <a:latin typeface="Arial"/>
                          <a:cs typeface="Arial"/>
                        </a:rPr>
                        <a:t>organize</a:t>
                      </a:r>
                      <a:r>
                        <a:rPr sz="145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-10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45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dirty="0">
                          <a:latin typeface="Arial"/>
                          <a:cs typeface="Arial"/>
                        </a:rPr>
                        <a:t>own</a:t>
                      </a:r>
                      <a:r>
                        <a:rPr sz="1450" b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-25" dirty="0">
                          <a:latin typeface="Arial"/>
                          <a:cs typeface="Arial"/>
                        </a:rPr>
                        <a:t>hackathon</a:t>
                      </a:r>
                      <a:r>
                        <a:rPr sz="145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450" b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-10" dirty="0">
                          <a:latin typeface="Arial"/>
                          <a:cs typeface="Arial"/>
                        </a:rPr>
                        <a:t>their</a:t>
                      </a:r>
                      <a:r>
                        <a:rPr sz="145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50" b="1" spc="-10" dirty="0">
                          <a:latin typeface="Arial"/>
                          <a:cs typeface="Arial"/>
                        </a:rPr>
                        <a:t>colleagues.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B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6446520" y="5034279"/>
            <a:ext cx="5588000" cy="1432560"/>
          </a:xfrm>
          <a:prstGeom prst="rect">
            <a:avLst/>
          </a:prstGeom>
          <a:solidFill>
            <a:srgbClr val="C72405"/>
          </a:solidFill>
          <a:ln w="25400">
            <a:solidFill>
              <a:srgbClr val="911B04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47625" marR="188595">
              <a:lnSpc>
                <a:spcPct val="97400"/>
              </a:lnSpc>
              <a:spcBef>
                <a:spcPts val="80"/>
              </a:spcBef>
            </a:pPr>
            <a:r>
              <a:rPr sz="1850" spc="-20" dirty="0">
                <a:solidFill>
                  <a:srgbClr val="FFFFFF"/>
                </a:solidFill>
                <a:latin typeface="Calibri"/>
                <a:cs typeface="Calibri"/>
              </a:rPr>
              <a:t>“[During</a:t>
            </a:r>
            <a:r>
              <a:rPr sz="185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85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FFFFFF"/>
                </a:solidFill>
                <a:latin typeface="Calibri"/>
                <a:cs typeface="Calibri"/>
              </a:rPr>
              <a:t>Hackathon],</a:t>
            </a:r>
            <a:r>
              <a:rPr sz="1850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5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FFFFFF"/>
                </a:solidFill>
                <a:latin typeface="Calibri"/>
                <a:cs typeface="Calibri"/>
              </a:rPr>
              <a:t>realized</a:t>
            </a:r>
            <a:r>
              <a:rPr sz="185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50" spc="-10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185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sz="1850" spc="1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50" spc="80" dirty="0">
                <a:solidFill>
                  <a:srgbClr val="FFFFFF"/>
                </a:solidFill>
                <a:latin typeface="Calibri"/>
                <a:cs typeface="Calibri"/>
              </a:rPr>
              <a:t>was</a:t>
            </a:r>
            <a:r>
              <a:rPr sz="185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50" spc="-10" dirty="0">
                <a:solidFill>
                  <a:srgbClr val="FFFFFF"/>
                </a:solidFill>
                <a:latin typeface="Calibri"/>
                <a:cs typeface="Calibri"/>
              </a:rPr>
              <a:t>essential </a:t>
            </a:r>
            <a:r>
              <a:rPr sz="185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85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FFFFFF"/>
                </a:solidFill>
                <a:latin typeface="Calibri"/>
                <a:cs typeface="Calibri"/>
              </a:rPr>
              <a:t>involve</a:t>
            </a:r>
            <a:r>
              <a:rPr sz="185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50" spc="50" dirty="0">
                <a:solidFill>
                  <a:srgbClr val="FFFFFF"/>
                </a:solidFill>
                <a:latin typeface="Calibri"/>
                <a:cs typeface="Calibri"/>
              </a:rPr>
              <a:t>business </a:t>
            </a:r>
            <a:r>
              <a:rPr sz="1850" dirty="0">
                <a:solidFill>
                  <a:srgbClr val="FFFFFF"/>
                </a:solidFill>
                <a:latin typeface="Calibri"/>
                <a:cs typeface="Calibri"/>
              </a:rPr>
              <a:t>leaders.</a:t>
            </a:r>
            <a:r>
              <a:rPr sz="185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FFFFFF"/>
                </a:solidFill>
                <a:latin typeface="Calibri"/>
                <a:cs typeface="Calibri"/>
              </a:rPr>
              <a:t>If</a:t>
            </a:r>
            <a:r>
              <a:rPr sz="185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5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FFFFFF"/>
                </a:solidFill>
                <a:latin typeface="Calibri"/>
                <a:cs typeface="Calibri"/>
              </a:rPr>
              <a:t>hadn’t</a:t>
            </a:r>
            <a:r>
              <a:rPr sz="185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FFFFFF"/>
                </a:solidFill>
                <a:latin typeface="Calibri"/>
                <a:cs typeface="Calibri"/>
              </a:rPr>
              <a:t>participated,</a:t>
            </a:r>
            <a:r>
              <a:rPr sz="1850" spc="-50" dirty="0">
                <a:solidFill>
                  <a:srgbClr val="FFFFFF"/>
                </a:solidFill>
                <a:latin typeface="Calibri"/>
                <a:cs typeface="Calibri"/>
              </a:rPr>
              <a:t> I </a:t>
            </a:r>
            <a:r>
              <a:rPr sz="1850" dirty="0">
                <a:solidFill>
                  <a:srgbClr val="FFFFFF"/>
                </a:solidFill>
                <a:latin typeface="Calibri"/>
                <a:cs typeface="Calibri"/>
              </a:rPr>
              <a:t>would</a:t>
            </a:r>
            <a:r>
              <a:rPr sz="1850" spc="1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sz="185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FFFFFF"/>
                </a:solidFill>
                <a:latin typeface="Calibri"/>
                <a:cs typeface="Calibri"/>
              </a:rPr>
              <a:t>stayed</a:t>
            </a:r>
            <a:r>
              <a:rPr sz="185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50" spc="50" dirty="0">
                <a:solidFill>
                  <a:srgbClr val="FFFFFF"/>
                </a:solidFill>
                <a:latin typeface="Calibri"/>
                <a:cs typeface="Calibri"/>
              </a:rPr>
              <a:t>focused </a:t>
            </a:r>
            <a:r>
              <a:rPr sz="1850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850" spc="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50" spc="-30" dirty="0">
                <a:solidFill>
                  <a:srgbClr val="FFFFFF"/>
                </a:solidFill>
                <a:latin typeface="Calibri"/>
                <a:cs typeface="Calibri"/>
              </a:rPr>
              <a:t>traditional</a:t>
            </a:r>
            <a:r>
              <a:rPr sz="185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50" spc="-10" dirty="0">
                <a:solidFill>
                  <a:srgbClr val="FFFFFF"/>
                </a:solidFill>
                <a:latin typeface="Calibri"/>
                <a:cs typeface="Calibri"/>
              </a:rPr>
              <a:t>methods, </a:t>
            </a:r>
            <a:r>
              <a:rPr sz="1850" dirty="0">
                <a:solidFill>
                  <a:srgbClr val="FFFFFF"/>
                </a:solidFill>
                <a:latin typeface="Calibri"/>
                <a:cs typeface="Calibri"/>
              </a:rPr>
              <a:t>going</a:t>
            </a:r>
            <a:r>
              <a:rPr sz="185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85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FFFFFF"/>
                </a:solidFill>
                <a:latin typeface="Calibri"/>
                <a:cs typeface="Calibri"/>
              </a:rPr>
              <a:t>markets</a:t>
            </a:r>
            <a:r>
              <a:rPr sz="185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850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50" spc="60" dirty="0">
                <a:solidFill>
                  <a:srgbClr val="FFFFFF"/>
                </a:solidFill>
                <a:latin typeface="Calibri"/>
                <a:cs typeface="Calibri"/>
              </a:rPr>
              <a:t>places</a:t>
            </a:r>
            <a:r>
              <a:rPr sz="185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850" spc="1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FFFFFF"/>
                </a:solidFill>
                <a:latin typeface="Calibri"/>
                <a:cs typeface="Calibri"/>
              </a:rPr>
              <a:t>worship.”</a:t>
            </a:r>
            <a:r>
              <a:rPr sz="185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FFFFFF"/>
                </a:solidFill>
                <a:latin typeface="Calibri"/>
                <a:cs typeface="Calibri"/>
              </a:rPr>
              <a:t>(MoH</a:t>
            </a:r>
            <a:r>
              <a:rPr sz="185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50" spc="-10" dirty="0">
                <a:solidFill>
                  <a:srgbClr val="FFFFFF"/>
                </a:solidFill>
                <a:latin typeface="Calibri"/>
                <a:cs typeface="Calibri"/>
              </a:rPr>
              <a:t>staff, </a:t>
            </a:r>
            <a:r>
              <a:rPr sz="1850" spc="95" dirty="0">
                <a:solidFill>
                  <a:srgbClr val="FFFFFF"/>
                </a:solidFill>
                <a:latin typeface="Calibri"/>
                <a:cs typeface="Calibri"/>
              </a:rPr>
              <a:t>Gbeke-</a:t>
            </a:r>
            <a:r>
              <a:rPr sz="1850" spc="55" dirty="0">
                <a:solidFill>
                  <a:srgbClr val="FFFFFF"/>
                </a:solidFill>
                <a:latin typeface="Calibri"/>
                <a:cs typeface="Calibri"/>
              </a:rPr>
              <a:t>Bouaké</a:t>
            </a:r>
            <a:r>
              <a:rPr sz="185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50" spc="50" dirty="0">
                <a:solidFill>
                  <a:srgbClr val="FFFFFF"/>
                </a:solidFill>
                <a:latin typeface="Calibri"/>
                <a:cs typeface="Calibri"/>
              </a:rPr>
              <a:t>Nord-</a:t>
            </a:r>
            <a:r>
              <a:rPr sz="1850" spc="-10" dirty="0">
                <a:solidFill>
                  <a:srgbClr val="FFFFFF"/>
                </a:solidFill>
                <a:latin typeface="Calibri"/>
                <a:cs typeface="Calibri"/>
              </a:rPr>
              <a:t>Ouest)</a:t>
            </a:r>
            <a:endParaRPr sz="18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85959" y="2910839"/>
            <a:ext cx="335280" cy="335280"/>
          </a:xfrm>
          <a:custGeom>
            <a:avLst/>
            <a:gdLst/>
            <a:ahLst/>
            <a:cxnLst/>
            <a:rect l="l" t="t" r="r" b="b"/>
            <a:pathLst>
              <a:path w="335279" h="335280">
                <a:moveTo>
                  <a:pt x="0" y="167639"/>
                </a:moveTo>
                <a:lnTo>
                  <a:pt x="5988" y="123075"/>
                </a:lnTo>
                <a:lnTo>
                  <a:pt x="22888" y="83029"/>
                </a:lnTo>
                <a:lnTo>
                  <a:pt x="49101" y="49101"/>
                </a:lnTo>
                <a:lnTo>
                  <a:pt x="83029" y="22888"/>
                </a:lnTo>
                <a:lnTo>
                  <a:pt x="123075" y="5988"/>
                </a:lnTo>
                <a:lnTo>
                  <a:pt x="167640" y="0"/>
                </a:lnTo>
                <a:lnTo>
                  <a:pt x="212204" y="5988"/>
                </a:lnTo>
                <a:lnTo>
                  <a:pt x="252250" y="22888"/>
                </a:lnTo>
                <a:lnTo>
                  <a:pt x="286178" y="49101"/>
                </a:lnTo>
                <a:lnTo>
                  <a:pt x="312391" y="83029"/>
                </a:lnTo>
                <a:lnTo>
                  <a:pt x="329291" y="123075"/>
                </a:lnTo>
                <a:lnTo>
                  <a:pt x="335280" y="167639"/>
                </a:lnTo>
                <a:lnTo>
                  <a:pt x="329291" y="212204"/>
                </a:lnTo>
                <a:lnTo>
                  <a:pt x="312391" y="252250"/>
                </a:lnTo>
                <a:lnTo>
                  <a:pt x="286178" y="286178"/>
                </a:lnTo>
                <a:lnTo>
                  <a:pt x="252250" y="312391"/>
                </a:lnTo>
                <a:lnTo>
                  <a:pt x="212204" y="329291"/>
                </a:lnTo>
                <a:lnTo>
                  <a:pt x="167640" y="335280"/>
                </a:lnTo>
                <a:lnTo>
                  <a:pt x="123075" y="329291"/>
                </a:lnTo>
                <a:lnTo>
                  <a:pt x="83029" y="312391"/>
                </a:lnTo>
                <a:lnTo>
                  <a:pt x="49101" y="286178"/>
                </a:lnTo>
                <a:lnTo>
                  <a:pt x="22888" y="252250"/>
                </a:lnTo>
                <a:lnTo>
                  <a:pt x="5988" y="212204"/>
                </a:lnTo>
                <a:lnTo>
                  <a:pt x="0" y="16763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22359" y="3398520"/>
            <a:ext cx="487680" cy="487680"/>
          </a:xfrm>
          <a:custGeom>
            <a:avLst/>
            <a:gdLst/>
            <a:ahLst/>
            <a:cxnLst/>
            <a:rect l="l" t="t" r="r" b="b"/>
            <a:pathLst>
              <a:path w="487679" h="487679">
                <a:moveTo>
                  <a:pt x="0" y="243839"/>
                </a:moveTo>
                <a:lnTo>
                  <a:pt x="4955" y="194711"/>
                </a:lnTo>
                <a:lnTo>
                  <a:pt x="19169" y="148947"/>
                </a:lnTo>
                <a:lnTo>
                  <a:pt x="41656" y="107528"/>
                </a:lnTo>
                <a:lnTo>
                  <a:pt x="71437" y="71437"/>
                </a:lnTo>
                <a:lnTo>
                  <a:pt x="107528" y="41656"/>
                </a:lnTo>
                <a:lnTo>
                  <a:pt x="148947" y="19169"/>
                </a:lnTo>
                <a:lnTo>
                  <a:pt x="194711" y="4955"/>
                </a:lnTo>
                <a:lnTo>
                  <a:pt x="243840" y="0"/>
                </a:lnTo>
                <a:lnTo>
                  <a:pt x="292968" y="4955"/>
                </a:lnTo>
                <a:lnTo>
                  <a:pt x="338732" y="19169"/>
                </a:lnTo>
                <a:lnTo>
                  <a:pt x="380151" y="41656"/>
                </a:lnTo>
                <a:lnTo>
                  <a:pt x="416242" y="71437"/>
                </a:lnTo>
                <a:lnTo>
                  <a:pt x="446023" y="107528"/>
                </a:lnTo>
                <a:lnTo>
                  <a:pt x="468510" y="148947"/>
                </a:lnTo>
                <a:lnTo>
                  <a:pt x="482724" y="194711"/>
                </a:lnTo>
                <a:lnTo>
                  <a:pt x="487680" y="243839"/>
                </a:lnTo>
                <a:lnTo>
                  <a:pt x="482724" y="292968"/>
                </a:lnTo>
                <a:lnTo>
                  <a:pt x="468510" y="338732"/>
                </a:lnTo>
                <a:lnTo>
                  <a:pt x="446023" y="380151"/>
                </a:lnTo>
                <a:lnTo>
                  <a:pt x="416242" y="416242"/>
                </a:lnTo>
                <a:lnTo>
                  <a:pt x="380151" y="446023"/>
                </a:lnTo>
                <a:lnTo>
                  <a:pt x="338732" y="468510"/>
                </a:lnTo>
                <a:lnTo>
                  <a:pt x="292968" y="482724"/>
                </a:lnTo>
                <a:lnTo>
                  <a:pt x="243840" y="487679"/>
                </a:lnTo>
                <a:lnTo>
                  <a:pt x="194711" y="482724"/>
                </a:lnTo>
                <a:lnTo>
                  <a:pt x="148947" y="468510"/>
                </a:lnTo>
                <a:lnTo>
                  <a:pt x="107528" y="446023"/>
                </a:lnTo>
                <a:lnTo>
                  <a:pt x="71437" y="416242"/>
                </a:lnTo>
                <a:lnTo>
                  <a:pt x="41656" y="380151"/>
                </a:lnTo>
                <a:lnTo>
                  <a:pt x="19169" y="338732"/>
                </a:lnTo>
                <a:lnTo>
                  <a:pt x="4955" y="292968"/>
                </a:lnTo>
                <a:lnTo>
                  <a:pt x="0" y="24383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83837" y="3718877"/>
            <a:ext cx="182245" cy="172085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10429240" y="2138679"/>
            <a:ext cx="487680" cy="487680"/>
          </a:xfrm>
          <a:custGeom>
            <a:avLst/>
            <a:gdLst/>
            <a:ahLst/>
            <a:cxnLst/>
            <a:rect l="l" t="t" r="r" b="b"/>
            <a:pathLst>
              <a:path w="487679" h="487680">
                <a:moveTo>
                  <a:pt x="0" y="243840"/>
                </a:moveTo>
                <a:lnTo>
                  <a:pt x="4955" y="194711"/>
                </a:lnTo>
                <a:lnTo>
                  <a:pt x="19169" y="148947"/>
                </a:lnTo>
                <a:lnTo>
                  <a:pt x="41656" y="107528"/>
                </a:lnTo>
                <a:lnTo>
                  <a:pt x="71437" y="71437"/>
                </a:lnTo>
                <a:lnTo>
                  <a:pt x="107528" y="41656"/>
                </a:lnTo>
                <a:lnTo>
                  <a:pt x="148947" y="19169"/>
                </a:lnTo>
                <a:lnTo>
                  <a:pt x="194711" y="4955"/>
                </a:lnTo>
                <a:lnTo>
                  <a:pt x="243839" y="0"/>
                </a:lnTo>
                <a:lnTo>
                  <a:pt x="292968" y="4955"/>
                </a:lnTo>
                <a:lnTo>
                  <a:pt x="338732" y="19169"/>
                </a:lnTo>
                <a:lnTo>
                  <a:pt x="380151" y="41656"/>
                </a:lnTo>
                <a:lnTo>
                  <a:pt x="416242" y="71437"/>
                </a:lnTo>
                <a:lnTo>
                  <a:pt x="446023" y="107528"/>
                </a:lnTo>
                <a:lnTo>
                  <a:pt x="468510" y="148947"/>
                </a:lnTo>
                <a:lnTo>
                  <a:pt x="482724" y="194711"/>
                </a:lnTo>
                <a:lnTo>
                  <a:pt x="487679" y="243840"/>
                </a:lnTo>
                <a:lnTo>
                  <a:pt x="482724" y="292968"/>
                </a:lnTo>
                <a:lnTo>
                  <a:pt x="468510" y="338732"/>
                </a:lnTo>
                <a:lnTo>
                  <a:pt x="446023" y="380151"/>
                </a:lnTo>
                <a:lnTo>
                  <a:pt x="416242" y="416242"/>
                </a:lnTo>
                <a:lnTo>
                  <a:pt x="380151" y="446023"/>
                </a:lnTo>
                <a:lnTo>
                  <a:pt x="338732" y="468510"/>
                </a:lnTo>
                <a:lnTo>
                  <a:pt x="292968" y="482724"/>
                </a:lnTo>
                <a:lnTo>
                  <a:pt x="243839" y="487680"/>
                </a:lnTo>
                <a:lnTo>
                  <a:pt x="194711" y="482724"/>
                </a:lnTo>
                <a:lnTo>
                  <a:pt x="148947" y="468510"/>
                </a:lnTo>
                <a:lnTo>
                  <a:pt x="107528" y="446023"/>
                </a:lnTo>
                <a:lnTo>
                  <a:pt x="71437" y="416242"/>
                </a:lnTo>
                <a:lnTo>
                  <a:pt x="41656" y="380151"/>
                </a:lnTo>
                <a:lnTo>
                  <a:pt x="19169" y="338732"/>
                </a:lnTo>
                <a:lnTo>
                  <a:pt x="4955" y="292968"/>
                </a:lnTo>
                <a:lnTo>
                  <a:pt x="0" y="24384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673080" y="4323079"/>
            <a:ext cx="325120" cy="325120"/>
          </a:xfrm>
          <a:custGeom>
            <a:avLst/>
            <a:gdLst/>
            <a:ahLst/>
            <a:cxnLst/>
            <a:rect l="l" t="t" r="r" b="b"/>
            <a:pathLst>
              <a:path w="325120" h="325120">
                <a:moveTo>
                  <a:pt x="0" y="162560"/>
                </a:moveTo>
                <a:lnTo>
                  <a:pt x="5806" y="119341"/>
                </a:lnTo>
                <a:lnTo>
                  <a:pt x="22192" y="80508"/>
                </a:lnTo>
                <a:lnTo>
                  <a:pt x="47609" y="47609"/>
                </a:lnTo>
                <a:lnTo>
                  <a:pt x="80508" y="22192"/>
                </a:lnTo>
                <a:lnTo>
                  <a:pt x="119341" y="5806"/>
                </a:lnTo>
                <a:lnTo>
                  <a:pt x="162560" y="0"/>
                </a:lnTo>
                <a:lnTo>
                  <a:pt x="205778" y="5806"/>
                </a:lnTo>
                <a:lnTo>
                  <a:pt x="244611" y="22192"/>
                </a:lnTo>
                <a:lnTo>
                  <a:pt x="277510" y="47609"/>
                </a:lnTo>
                <a:lnTo>
                  <a:pt x="302927" y="80508"/>
                </a:lnTo>
                <a:lnTo>
                  <a:pt x="319313" y="119341"/>
                </a:lnTo>
                <a:lnTo>
                  <a:pt x="325120" y="162560"/>
                </a:lnTo>
                <a:lnTo>
                  <a:pt x="319313" y="205778"/>
                </a:lnTo>
                <a:lnTo>
                  <a:pt x="302927" y="244611"/>
                </a:lnTo>
                <a:lnTo>
                  <a:pt x="277510" y="277510"/>
                </a:lnTo>
                <a:lnTo>
                  <a:pt x="244611" y="302927"/>
                </a:lnTo>
                <a:lnTo>
                  <a:pt x="205778" y="319313"/>
                </a:lnTo>
                <a:lnTo>
                  <a:pt x="162560" y="325120"/>
                </a:lnTo>
                <a:lnTo>
                  <a:pt x="119341" y="319313"/>
                </a:lnTo>
                <a:lnTo>
                  <a:pt x="80508" y="302927"/>
                </a:lnTo>
                <a:lnTo>
                  <a:pt x="47609" y="277510"/>
                </a:lnTo>
                <a:lnTo>
                  <a:pt x="22192" y="244611"/>
                </a:lnTo>
                <a:lnTo>
                  <a:pt x="5806" y="205778"/>
                </a:lnTo>
                <a:lnTo>
                  <a:pt x="0" y="16256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8961437" y="3881437"/>
            <a:ext cx="1045844" cy="1340485"/>
            <a:chOff x="8961437" y="3881437"/>
            <a:chExt cx="1045844" cy="1340485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35197" y="5049837"/>
              <a:ext cx="172085" cy="172085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8966200" y="3886200"/>
              <a:ext cx="961390" cy="1167765"/>
            </a:xfrm>
            <a:custGeom>
              <a:avLst/>
              <a:gdLst/>
              <a:ahLst/>
              <a:cxnLst/>
              <a:rect l="l" t="t" r="r" b="b"/>
              <a:pathLst>
                <a:path w="961390" h="1167764">
                  <a:moveTo>
                    <a:pt x="960881" y="1167638"/>
                  </a:moveTo>
                  <a:lnTo>
                    <a:pt x="960881" y="583819"/>
                  </a:lnTo>
                  <a:lnTo>
                    <a:pt x="0" y="583819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8966200" y="2729229"/>
            <a:ext cx="795020" cy="669290"/>
          </a:xfrm>
          <a:custGeom>
            <a:avLst/>
            <a:gdLst/>
            <a:ahLst/>
            <a:cxnLst/>
            <a:rect l="l" t="t" r="r" b="b"/>
            <a:pathLst>
              <a:path w="795020" h="669289">
                <a:moveTo>
                  <a:pt x="794639" y="181610"/>
                </a:moveTo>
                <a:lnTo>
                  <a:pt x="772392" y="127853"/>
                </a:lnTo>
                <a:lnTo>
                  <a:pt x="712009" y="78455"/>
                </a:lnTo>
                <a:lnTo>
                  <a:pt x="670496" y="56753"/>
                </a:lnTo>
                <a:lnTo>
                  <a:pt x="623024" y="37774"/>
                </a:lnTo>
                <a:lnTo>
                  <a:pt x="570785" y="22065"/>
                </a:lnTo>
                <a:lnTo>
                  <a:pt x="514970" y="10170"/>
                </a:lnTo>
                <a:lnTo>
                  <a:pt x="456772" y="2633"/>
                </a:lnTo>
                <a:lnTo>
                  <a:pt x="397382" y="0"/>
                </a:lnTo>
                <a:lnTo>
                  <a:pt x="364292" y="3040"/>
                </a:lnTo>
                <a:lnTo>
                  <a:pt x="298935" y="26328"/>
                </a:lnTo>
                <a:lnTo>
                  <a:pt x="236037" y="70267"/>
                </a:lnTo>
                <a:lnTo>
                  <a:pt x="206022" y="99121"/>
                </a:lnTo>
                <a:lnTo>
                  <a:pt x="177234" y="132105"/>
                </a:lnTo>
                <a:lnTo>
                  <a:pt x="149878" y="168876"/>
                </a:lnTo>
                <a:lnTo>
                  <a:pt x="124158" y="209089"/>
                </a:lnTo>
                <a:lnTo>
                  <a:pt x="100278" y="252401"/>
                </a:lnTo>
                <a:lnTo>
                  <a:pt x="78443" y="298468"/>
                </a:lnTo>
                <a:lnTo>
                  <a:pt x="58857" y="346945"/>
                </a:lnTo>
                <a:lnTo>
                  <a:pt x="41724" y="397488"/>
                </a:lnTo>
                <a:lnTo>
                  <a:pt x="27248" y="449754"/>
                </a:lnTo>
                <a:lnTo>
                  <a:pt x="15633" y="503399"/>
                </a:lnTo>
                <a:lnTo>
                  <a:pt x="7084" y="558078"/>
                </a:lnTo>
                <a:lnTo>
                  <a:pt x="1805" y="613447"/>
                </a:lnTo>
                <a:lnTo>
                  <a:pt x="0" y="669163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9753917" y="2377757"/>
            <a:ext cx="916305" cy="1438275"/>
            <a:chOff x="9753917" y="2377757"/>
            <a:chExt cx="916305" cy="1438275"/>
          </a:xfrm>
        </p:grpSpPr>
        <p:sp>
          <p:nvSpPr>
            <p:cNvPr id="12" name="object 12"/>
            <p:cNvSpPr/>
            <p:nvPr/>
          </p:nvSpPr>
          <p:spPr>
            <a:xfrm>
              <a:off x="10469880" y="2626360"/>
              <a:ext cx="195580" cy="1096645"/>
            </a:xfrm>
            <a:custGeom>
              <a:avLst/>
              <a:gdLst/>
              <a:ahLst/>
              <a:cxnLst/>
              <a:rect l="l" t="t" r="r" b="b"/>
              <a:pathLst>
                <a:path w="195579" h="1096645">
                  <a:moveTo>
                    <a:pt x="0" y="1096137"/>
                  </a:moveTo>
                  <a:lnTo>
                    <a:pt x="0" y="548131"/>
                  </a:lnTo>
                  <a:lnTo>
                    <a:pt x="195579" y="548131"/>
                  </a:lnTo>
                  <a:lnTo>
                    <a:pt x="195579" y="0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758680" y="2382520"/>
              <a:ext cx="668655" cy="1428750"/>
            </a:xfrm>
            <a:custGeom>
              <a:avLst/>
              <a:gdLst/>
              <a:ahLst/>
              <a:cxnLst/>
              <a:rect l="l" t="t" r="r" b="b"/>
              <a:pathLst>
                <a:path w="668654" h="1428750">
                  <a:moveTo>
                    <a:pt x="668654" y="0"/>
                  </a:moveTo>
                  <a:lnTo>
                    <a:pt x="618556" y="1951"/>
                  </a:lnTo>
                  <a:lnTo>
                    <a:pt x="568706" y="7671"/>
                  </a:lnTo>
                  <a:lnTo>
                    <a:pt x="519356" y="16964"/>
                  </a:lnTo>
                  <a:lnTo>
                    <a:pt x="470757" y="29629"/>
                  </a:lnTo>
                  <a:lnTo>
                    <a:pt x="423160" y="45469"/>
                  </a:lnTo>
                  <a:lnTo>
                    <a:pt x="376815" y="64286"/>
                  </a:lnTo>
                  <a:lnTo>
                    <a:pt x="331973" y="85882"/>
                  </a:lnTo>
                  <a:lnTo>
                    <a:pt x="288886" y="110057"/>
                  </a:lnTo>
                  <a:lnTo>
                    <a:pt x="247804" y="136613"/>
                  </a:lnTo>
                  <a:lnTo>
                    <a:pt x="208978" y="165353"/>
                  </a:lnTo>
                  <a:lnTo>
                    <a:pt x="172659" y="196079"/>
                  </a:lnTo>
                  <a:lnTo>
                    <a:pt x="139098" y="228590"/>
                  </a:lnTo>
                  <a:lnTo>
                    <a:pt x="108546" y="262691"/>
                  </a:lnTo>
                  <a:lnTo>
                    <a:pt x="81253" y="298181"/>
                  </a:lnTo>
                  <a:lnTo>
                    <a:pt x="57471" y="334863"/>
                  </a:lnTo>
                  <a:lnTo>
                    <a:pt x="37450" y="372538"/>
                  </a:lnTo>
                  <a:lnTo>
                    <a:pt x="21442" y="411009"/>
                  </a:lnTo>
                  <a:lnTo>
                    <a:pt x="9697" y="450076"/>
                  </a:lnTo>
                  <a:lnTo>
                    <a:pt x="2466" y="489542"/>
                  </a:lnTo>
                  <a:lnTo>
                    <a:pt x="0" y="529208"/>
                  </a:lnTo>
                </a:path>
                <a:path w="668654" h="1428750">
                  <a:moveTo>
                    <a:pt x="634746" y="1428241"/>
                  </a:moveTo>
                  <a:lnTo>
                    <a:pt x="587179" y="1426159"/>
                  </a:lnTo>
                  <a:lnTo>
                    <a:pt x="539851" y="1420054"/>
                  </a:lnTo>
                  <a:lnTo>
                    <a:pt x="492999" y="1410138"/>
                  </a:lnTo>
                  <a:lnTo>
                    <a:pt x="446861" y="1396622"/>
                  </a:lnTo>
                  <a:lnTo>
                    <a:pt x="401675" y="1379718"/>
                  </a:lnTo>
                  <a:lnTo>
                    <a:pt x="357679" y="1359637"/>
                  </a:lnTo>
                  <a:lnTo>
                    <a:pt x="315111" y="1336593"/>
                  </a:lnTo>
                  <a:lnTo>
                    <a:pt x="274210" y="1310796"/>
                  </a:lnTo>
                  <a:lnTo>
                    <a:pt x="235213" y="1282458"/>
                  </a:lnTo>
                  <a:lnTo>
                    <a:pt x="198358" y="1251791"/>
                  </a:lnTo>
                  <a:lnTo>
                    <a:pt x="163883" y="1219006"/>
                  </a:lnTo>
                  <a:lnTo>
                    <a:pt x="132027" y="1184316"/>
                  </a:lnTo>
                  <a:lnTo>
                    <a:pt x="103027" y="1147932"/>
                  </a:lnTo>
                  <a:lnTo>
                    <a:pt x="77121" y="1110066"/>
                  </a:lnTo>
                  <a:lnTo>
                    <a:pt x="54548" y="1070929"/>
                  </a:lnTo>
                  <a:lnTo>
                    <a:pt x="35545" y="1030734"/>
                  </a:lnTo>
                  <a:lnTo>
                    <a:pt x="20351" y="989691"/>
                  </a:lnTo>
                  <a:lnTo>
                    <a:pt x="9203" y="948013"/>
                  </a:lnTo>
                  <a:lnTo>
                    <a:pt x="2340" y="905912"/>
                  </a:lnTo>
                  <a:lnTo>
                    <a:pt x="0" y="86360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10002519" y="4648200"/>
            <a:ext cx="829944" cy="485140"/>
          </a:xfrm>
          <a:custGeom>
            <a:avLst/>
            <a:gdLst/>
            <a:ahLst/>
            <a:cxnLst/>
            <a:rect l="l" t="t" r="r" b="b"/>
            <a:pathLst>
              <a:path w="829945" h="485139">
                <a:moveTo>
                  <a:pt x="829436" y="0"/>
                </a:moveTo>
                <a:lnTo>
                  <a:pt x="819467" y="65935"/>
                </a:lnTo>
                <a:lnTo>
                  <a:pt x="790805" y="130773"/>
                </a:lnTo>
                <a:lnTo>
                  <a:pt x="745319" y="193421"/>
                </a:lnTo>
                <a:lnTo>
                  <a:pt x="716851" y="223582"/>
                </a:lnTo>
                <a:lnTo>
                  <a:pt x="684877" y="252787"/>
                </a:lnTo>
                <a:lnTo>
                  <a:pt x="649632" y="280898"/>
                </a:lnTo>
                <a:lnTo>
                  <a:pt x="611349" y="307780"/>
                </a:lnTo>
                <a:lnTo>
                  <a:pt x="570261" y="333295"/>
                </a:lnTo>
                <a:lnTo>
                  <a:pt x="526602" y="357308"/>
                </a:lnTo>
                <a:lnTo>
                  <a:pt x="480606" y="379681"/>
                </a:lnTo>
                <a:lnTo>
                  <a:pt x="432506" y="400279"/>
                </a:lnTo>
                <a:lnTo>
                  <a:pt x="382536" y="418964"/>
                </a:lnTo>
                <a:lnTo>
                  <a:pt x="330929" y="435601"/>
                </a:lnTo>
                <a:lnTo>
                  <a:pt x="277919" y="450053"/>
                </a:lnTo>
                <a:lnTo>
                  <a:pt x="223740" y="462183"/>
                </a:lnTo>
                <a:lnTo>
                  <a:pt x="168625" y="471855"/>
                </a:lnTo>
                <a:lnTo>
                  <a:pt x="112807" y="478933"/>
                </a:lnTo>
                <a:lnTo>
                  <a:pt x="56521" y="483279"/>
                </a:lnTo>
                <a:lnTo>
                  <a:pt x="0" y="484758"/>
                </a:lnTo>
              </a:path>
            </a:pathLst>
          </a:custGeom>
          <a:ln w="952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561319" y="3804920"/>
            <a:ext cx="626110" cy="681355"/>
          </a:xfrm>
          <a:custGeom>
            <a:avLst/>
            <a:gdLst/>
            <a:ahLst/>
            <a:cxnLst/>
            <a:rect l="l" t="t" r="r" b="b"/>
            <a:pathLst>
              <a:path w="626109" h="681354">
                <a:moveTo>
                  <a:pt x="0" y="0"/>
                </a:moveTo>
                <a:lnTo>
                  <a:pt x="55180" y="1733"/>
                </a:lnTo>
                <a:lnTo>
                  <a:pt x="109975" y="6794"/>
                </a:lnTo>
                <a:lnTo>
                  <a:pt x="164004" y="14975"/>
                </a:lnTo>
                <a:lnTo>
                  <a:pt x="216884" y="26067"/>
                </a:lnTo>
                <a:lnTo>
                  <a:pt x="268233" y="39864"/>
                </a:lnTo>
                <a:lnTo>
                  <a:pt x="317670" y="56156"/>
                </a:lnTo>
                <a:lnTo>
                  <a:pt x="364812" y="74736"/>
                </a:lnTo>
                <a:lnTo>
                  <a:pt x="409277" y="95396"/>
                </a:lnTo>
                <a:lnTo>
                  <a:pt x="450684" y="117928"/>
                </a:lnTo>
                <a:lnTo>
                  <a:pt x="488650" y="142124"/>
                </a:lnTo>
                <a:lnTo>
                  <a:pt x="522793" y="167776"/>
                </a:lnTo>
                <a:lnTo>
                  <a:pt x="552731" y="194676"/>
                </a:lnTo>
                <a:lnTo>
                  <a:pt x="598466" y="251387"/>
                </a:lnTo>
                <a:lnTo>
                  <a:pt x="622798" y="310594"/>
                </a:lnTo>
                <a:lnTo>
                  <a:pt x="625982" y="340613"/>
                </a:lnTo>
                <a:lnTo>
                  <a:pt x="622744" y="397153"/>
                </a:lnTo>
                <a:lnTo>
                  <a:pt x="613525" y="452299"/>
                </a:lnTo>
                <a:lnTo>
                  <a:pt x="599073" y="504646"/>
                </a:lnTo>
                <a:lnTo>
                  <a:pt x="580133" y="552791"/>
                </a:lnTo>
                <a:lnTo>
                  <a:pt x="557452" y="595330"/>
                </a:lnTo>
                <a:lnTo>
                  <a:pt x="531777" y="630860"/>
                </a:lnTo>
                <a:lnTo>
                  <a:pt x="503853" y="657977"/>
                </a:lnTo>
                <a:lnTo>
                  <a:pt x="474427" y="675276"/>
                </a:lnTo>
                <a:lnTo>
                  <a:pt x="444246" y="68135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89597" y="4010597"/>
            <a:ext cx="4132579" cy="151384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43180">
              <a:lnSpc>
                <a:spcPct val="100000"/>
              </a:lnSpc>
              <a:spcBef>
                <a:spcPts val="450"/>
              </a:spcBef>
            </a:pPr>
            <a:r>
              <a:rPr sz="3650" b="1" dirty="0">
                <a:latin typeface="Arial"/>
                <a:cs typeface="Arial"/>
              </a:rPr>
              <a:t>THANK</a:t>
            </a:r>
            <a:r>
              <a:rPr sz="3650" b="1" spc="85" dirty="0">
                <a:latin typeface="Arial"/>
                <a:cs typeface="Arial"/>
              </a:rPr>
              <a:t> </a:t>
            </a:r>
            <a:r>
              <a:rPr sz="3650" b="1" spc="-25" dirty="0">
                <a:latin typeface="Arial"/>
                <a:cs typeface="Arial"/>
              </a:rPr>
              <a:t>YOU</a:t>
            </a:r>
            <a:endParaRPr sz="3650">
              <a:latin typeface="Arial"/>
              <a:cs typeface="Arial"/>
            </a:endParaRPr>
          </a:p>
          <a:p>
            <a:pPr marL="12700">
              <a:lnSpc>
                <a:spcPts val="1710"/>
              </a:lnSpc>
              <a:spcBef>
                <a:spcPts val="120"/>
              </a:spcBef>
            </a:pPr>
            <a:r>
              <a:rPr sz="1450" i="1" dirty="0">
                <a:solidFill>
                  <a:srgbClr val="FF0000"/>
                </a:solidFill>
                <a:latin typeface="Calibri"/>
                <a:cs typeface="Calibri"/>
              </a:rPr>
              <a:t>Charlotte</a:t>
            </a:r>
            <a:r>
              <a:rPr sz="1450" i="1" spc="3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i="1" spc="45" dirty="0">
                <a:solidFill>
                  <a:srgbClr val="FF0000"/>
                </a:solidFill>
                <a:latin typeface="Calibri"/>
                <a:cs typeface="Calibri"/>
              </a:rPr>
              <a:t>Mbuh</a:t>
            </a:r>
            <a:endParaRPr sz="1450">
              <a:latin typeface="Calibri"/>
              <a:cs typeface="Calibri"/>
            </a:endParaRPr>
          </a:p>
          <a:p>
            <a:pPr marL="12700" marR="5080">
              <a:lnSpc>
                <a:spcPts val="1680"/>
              </a:lnSpc>
              <a:spcBef>
                <a:spcPts val="80"/>
              </a:spcBef>
            </a:pPr>
            <a:r>
              <a:rPr sz="1450" i="1" spc="65" dirty="0">
                <a:solidFill>
                  <a:srgbClr val="FF0000"/>
                </a:solidFill>
                <a:latin typeface="Calibri"/>
                <a:cs typeface="Calibri"/>
              </a:rPr>
              <a:t>Member</a:t>
            </a:r>
            <a:r>
              <a:rPr sz="1450" i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i="1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1450" i="1" spc="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i="1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1450" i="1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i="1" spc="50" dirty="0">
                <a:solidFill>
                  <a:srgbClr val="FF0000"/>
                </a:solidFill>
                <a:latin typeface="Calibri"/>
                <a:cs typeface="Calibri"/>
              </a:rPr>
              <a:t>Movement</a:t>
            </a:r>
            <a:r>
              <a:rPr sz="1450" i="1" spc="-8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i="1" dirty="0">
                <a:solidFill>
                  <a:srgbClr val="FF0000"/>
                </a:solidFill>
                <a:latin typeface="Calibri"/>
                <a:cs typeface="Calibri"/>
              </a:rPr>
              <a:t>for</a:t>
            </a:r>
            <a:r>
              <a:rPr sz="1450" i="1" spc="8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i="1" dirty="0">
                <a:solidFill>
                  <a:srgbClr val="FF0000"/>
                </a:solidFill>
                <a:latin typeface="Calibri"/>
                <a:cs typeface="Calibri"/>
              </a:rPr>
              <a:t>Immunization</a:t>
            </a:r>
            <a:r>
              <a:rPr sz="1450" i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50" i="1" spc="60" dirty="0">
                <a:solidFill>
                  <a:srgbClr val="FF0000"/>
                </a:solidFill>
                <a:latin typeface="Calibri"/>
                <a:cs typeface="Calibri"/>
              </a:rPr>
              <a:t>Agenda </a:t>
            </a:r>
            <a:r>
              <a:rPr sz="1450" i="1" spc="35" dirty="0">
                <a:solidFill>
                  <a:srgbClr val="FF0000"/>
                </a:solidFill>
                <a:latin typeface="Calibri"/>
                <a:cs typeface="Calibri"/>
              </a:rPr>
              <a:t>2030</a:t>
            </a:r>
            <a:endParaRPr sz="1450">
              <a:latin typeface="Calibri"/>
              <a:cs typeface="Calibri"/>
            </a:endParaRPr>
          </a:p>
          <a:p>
            <a:pPr marL="12700">
              <a:lnSpc>
                <a:spcPts val="1720"/>
              </a:lnSpc>
            </a:pPr>
            <a:r>
              <a:rPr sz="1450" i="1" spc="-10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1450" i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50" i="1" spc="-10" dirty="0">
                <a:solidFill>
                  <a:srgbClr val="FF0000"/>
                </a:solidFill>
                <a:latin typeface="Arial"/>
                <a:cs typeface="Arial"/>
              </a:rPr>
              <a:t>Geneva</a:t>
            </a:r>
            <a:r>
              <a:rPr sz="1450" i="1" spc="-1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50" i="1" dirty="0">
                <a:solidFill>
                  <a:srgbClr val="FF0000"/>
                </a:solidFill>
                <a:latin typeface="Arial"/>
                <a:cs typeface="Arial"/>
              </a:rPr>
              <a:t>Learning</a:t>
            </a:r>
            <a:r>
              <a:rPr sz="1450" i="1" spc="-1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50" i="1" spc="-10" dirty="0">
                <a:solidFill>
                  <a:srgbClr val="FF0000"/>
                </a:solidFill>
                <a:latin typeface="Arial"/>
                <a:cs typeface="Arial"/>
              </a:rPr>
              <a:t>Foundation</a:t>
            </a:r>
            <a:endParaRPr sz="145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277359" y="195783"/>
            <a:ext cx="6908800" cy="3319779"/>
            <a:chOff x="4277359" y="195783"/>
            <a:chExt cx="6908800" cy="3319779"/>
          </a:xfrm>
        </p:grpSpPr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00850" y="195783"/>
              <a:ext cx="3685309" cy="1277416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77359" y="1381760"/>
              <a:ext cx="3637280" cy="2133600"/>
            </a:xfrm>
            <a:prstGeom prst="rect">
              <a:avLst/>
            </a:prstGeom>
          </p:spPr>
        </p:pic>
      </p:grpSp>
      <p:pic>
        <p:nvPicPr>
          <p:cNvPr id="20" name="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9268" y="267491"/>
            <a:ext cx="1976446" cy="1068215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662159" y="5760720"/>
            <a:ext cx="1879600" cy="619760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190239" y="5730240"/>
            <a:ext cx="1757680" cy="660400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589519" y="5923279"/>
            <a:ext cx="1930400" cy="355600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232400" y="5750559"/>
            <a:ext cx="2113279" cy="640080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676400" y="5720079"/>
            <a:ext cx="1168400" cy="731519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45440" y="5740400"/>
            <a:ext cx="914400" cy="690880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65759" y="1381760"/>
            <a:ext cx="3637279" cy="2103120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365759" y="3444240"/>
            <a:ext cx="3637279" cy="497840"/>
          </a:xfrm>
          <a:prstGeom prst="rect">
            <a:avLst/>
          </a:prstGeom>
          <a:solidFill>
            <a:srgbClr val="773E9B"/>
          </a:solidFill>
        </p:spPr>
        <p:txBody>
          <a:bodyPr vert="horz" wrap="square" lIns="0" tIns="0" rIns="0" bIns="0" rtlCol="0">
            <a:spAutoFit/>
          </a:bodyPr>
          <a:lstStyle/>
          <a:p>
            <a:pPr marL="35560">
              <a:lnSpc>
                <a:spcPts val="1195"/>
              </a:lnSpc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Owl</a:t>
            </a:r>
            <a:r>
              <a:rPr sz="1200" spc="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strategy</a:t>
            </a:r>
            <a:r>
              <a:rPr sz="1200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1200" spc="2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night</a:t>
            </a:r>
            <a:r>
              <a:rPr sz="120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vaccination,</a:t>
            </a:r>
            <a:r>
              <a:rPr sz="1200" spc="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MADAM</a:t>
            </a:r>
            <a:r>
              <a:rPr sz="12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Village,</a:t>
            </a:r>
            <a:endParaRPr sz="1200">
              <a:latin typeface="Calibri"/>
              <a:cs typeface="Calibri"/>
            </a:endParaRPr>
          </a:p>
          <a:p>
            <a:pPr marL="35560" marR="321945">
              <a:lnSpc>
                <a:spcPct val="100000"/>
              </a:lnSpc>
            </a:pPr>
            <a:r>
              <a:rPr sz="1200" spc="50" dirty="0">
                <a:solidFill>
                  <a:srgbClr val="FFFFFF"/>
                </a:solidFill>
                <a:latin typeface="Calibri"/>
                <a:cs typeface="Calibri"/>
              </a:rPr>
              <a:t>Sandégué</a:t>
            </a:r>
            <a:r>
              <a:rPr sz="1200" spc="1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Health</a:t>
            </a:r>
            <a:r>
              <a:rPr sz="1200" spc="1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District,</a:t>
            </a:r>
            <a:r>
              <a:rPr sz="1200" spc="2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Gontougo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Region,</a:t>
            </a:r>
            <a:r>
              <a:rPr sz="1200" spc="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Co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̂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te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d’Ivoire,</a:t>
            </a:r>
            <a:r>
              <a:rPr sz="12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11</a:t>
            </a:r>
            <a:r>
              <a:rPr sz="1200" spc="2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75" dirty="0">
                <a:solidFill>
                  <a:srgbClr val="FFFFFF"/>
                </a:solidFill>
                <a:latin typeface="Calibri"/>
                <a:cs typeface="Calibri"/>
              </a:rPr>
              <a:t>dec</a:t>
            </a:r>
            <a:r>
              <a:rPr sz="12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2021</a:t>
            </a:r>
            <a:r>
              <a:rPr sz="1200" spc="2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(Elyse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́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1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Mlan)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77359" y="3413759"/>
            <a:ext cx="3637279" cy="589280"/>
          </a:xfrm>
          <a:prstGeom prst="rect">
            <a:avLst/>
          </a:prstGeom>
          <a:solidFill>
            <a:srgbClr val="B0530C"/>
          </a:solidFill>
        </p:spPr>
        <p:txBody>
          <a:bodyPr vert="horz" wrap="square" lIns="0" tIns="0" rIns="0" bIns="0" rtlCol="0">
            <a:spAutoFit/>
          </a:bodyPr>
          <a:lstStyle/>
          <a:p>
            <a:pPr marL="34925">
              <a:lnSpc>
                <a:spcPts val="1390"/>
              </a:lnSpc>
            </a:pP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Vaccination</a:t>
            </a:r>
            <a:r>
              <a:rPr sz="145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45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r>
              <a:rPr sz="145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45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5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markets</a:t>
            </a:r>
            <a:r>
              <a:rPr sz="145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45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spc="40" dirty="0">
                <a:solidFill>
                  <a:srgbClr val="FFFFFF"/>
                </a:solidFill>
                <a:latin typeface="Calibri"/>
                <a:cs typeface="Calibri"/>
              </a:rPr>
              <a:t>Gagnoa,</a:t>
            </a:r>
            <a:endParaRPr sz="1450">
              <a:latin typeface="Calibri"/>
              <a:cs typeface="Calibri"/>
            </a:endParaRPr>
          </a:p>
          <a:p>
            <a:pPr marL="34925" marR="438784">
              <a:lnSpc>
                <a:spcPts val="1680"/>
              </a:lnSpc>
            </a:pP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Co</a:t>
            </a:r>
            <a:r>
              <a:rPr sz="1450" dirty="0">
                <a:solidFill>
                  <a:srgbClr val="FFFFFF"/>
                </a:solidFill>
                <a:latin typeface="Arial"/>
                <a:cs typeface="Arial"/>
              </a:rPr>
              <a:t>̂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te</a:t>
            </a:r>
            <a:r>
              <a:rPr sz="145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spc="-10" dirty="0">
                <a:solidFill>
                  <a:srgbClr val="FFFFFF"/>
                </a:solidFill>
                <a:latin typeface="Calibri"/>
                <a:cs typeface="Calibri"/>
              </a:rPr>
              <a:t>d’Ivoire,</a:t>
            </a:r>
            <a:r>
              <a:rPr sz="145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December</a:t>
            </a:r>
            <a:r>
              <a:rPr sz="145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spc="60" dirty="0">
                <a:solidFill>
                  <a:srgbClr val="FFFFFF"/>
                </a:solidFill>
                <a:latin typeface="Calibri"/>
                <a:cs typeface="Calibri"/>
              </a:rPr>
              <a:t>13 2021</a:t>
            </a:r>
            <a:r>
              <a:rPr sz="145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spc="-10" dirty="0">
                <a:solidFill>
                  <a:srgbClr val="FFFFFF"/>
                </a:solidFill>
                <a:latin typeface="Calibri"/>
                <a:cs typeface="Calibri"/>
              </a:rPr>
              <a:t>(Emma </a:t>
            </a:r>
            <a:r>
              <a:rPr sz="1450" dirty="0">
                <a:solidFill>
                  <a:srgbClr val="FFFFFF"/>
                </a:solidFill>
                <a:latin typeface="Calibri"/>
                <a:cs typeface="Calibri"/>
              </a:rPr>
              <a:t>Jocelyne</a:t>
            </a:r>
            <a:r>
              <a:rPr sz="1450" spc="2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50" spc="100" dirty="0">
                <a:solidFill>
                  <a:srgbClr val="FFFFFF"/>
                </a:solidFill>
                <a:latin typeface="Calibri"/>
                <a:cs typeface="Calibri"/>
              </a:rPr>
              <a:t>BOSSOH)</a:t>
            </a:r>
            <a:endParaRPr sz="14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828</Words>
  <Application>Microsoft Office PowerPoint</Application>
  <PresentationFormat>Widescreen</PresentationFormat>
  <Paragraphs>75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Hackathon in Cote d’Ivoire</vt:lpstr>
      <vt:lpstr>The Problem</vt:lpstr>
      <vt:lpstr>The Solution</vt:lpstr>
      <vt:lpstr>Outcomes and Key Learnings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Hackathon in Cote d’Ivoire</dc:title>
  <dc:creator>RAMIREZ GONZALEZ, Alejandro</dc:creator>
  <cp:lastModifiedBy>RAMIREZ GONZALEZ, Alejandro</cp:lastModifiedBy>
  <cp:revision>3</cp:revision>
  <dcterms:created xsi:type="dcterms:W3CDTF">2022-07-08T07:50:08Z</dcterms:created>
  <dcterms:modified xsi:type="dcterms:W3CDTF">2022-07-12T11:28:34Z</dcterms:modified>
</cp:coreProperties>
</file>