
<file path=[Content_Types].xml><?xml version="1.0" encoding="utf-8"?>
<Types xmlns="http://schemas.openxmlformats.org/package/2006/content-types">
  <Default Extension="jpeg" ContentType="image/jpeg"/>
  <Default Extension="jpg" ContentType="image/jp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89" r:id="rId2"/>
    <p:sldId id="290" r:id="rId3"/>
    <p:sldId id="291" r:id="rId4"/>
    <p:sldId id="292" r:id="rId5"/>
    <p:sldId id="293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0DD39C-4359-5B45-F70B-F36D725FB9A7}" v="2" dt="2022-07-12T11:28:26.8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58" d="100"/>
          <a:sy n="158" d="100"/>
        </p:scale>
        <p:origin x="112" y="1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12" Type="http://schemas.microsoft.com/office/2015/10/relationships/revisionInfo" Target="revisionInfo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microsoft.com/office/2016/11/relationships/changesInfo" Target="changesInfos/changesInfo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khaisern@mmglobalhealth.org" userId="S::urn:spo:guest#khaisern@mmglobalhealth.org::" providerId="AD" clId="Web-{060DD39C-4359-5B45-F70B-F36D725FB9A7}"/>
    <pc:docChg chg="modSld">
      <pc:chgData name="khaisern@mmglobalhealth.org" userId="S::urn:spo:guest#khaisern@mmglobalhealth.org::" providerId="AD" clId="Web-{060DD39C-4359-5B45-F70B-F36D725FB9A7}" dt="2022-07-12T11:28:26.811" v="1"/>
      <pc:docMkLst>
        <pc:docMk/>
      </pc:docMkLst>
      <pc:sldChg chg="modSp">
        <pc:chgData name="khaisern@mmglobalhealth.org" userId="S::urn:spo:guest#khaisern@mmglobalhealth.org::" providerId="AD" clId="Web-{060DD39C-4359-5B45-F70B-F36D725FB9A7}" dt="2022-07-12T11:28:26.811" v="1"/>
        <pc:sldMkLst>
          <pc:docMk/>
          <pc:sldMk cId="0" sldId="292"/>
        </pc:sldMkLst>
        <pc:graphicFrameChg chg="modGraphic">
          <ac:chgData name="khaisern@mmglobalhealth.org" userId="S::urn:spo:guest#khaisern@mmglobalhealth.org::" providerId="AD" clId="Web-{060DD39C-4359-5B45-F70B-F36D725FB9A7}" dt="2022-07-12T11:28:26.811" v="1"/>
          <ac:graphicFrameMkLst>
            <pc:docMk/>
            <pc:sldMk cId="0" sldId="292"/>
            <ac:graphicFrameMk id="8" creationId="{00000000-0000-0000-0000-000000000000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E15568-CE7E-4D34-8980-0FD9FB079FE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ED8A90F-234E-4C3C-8B1E-5447852307C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2F3BB6B-5335-4BAE-BE7C-455209BA6E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612EDE-E586-4DB1-9E13-8335D54A2D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DD915F-3336-46C8-9DB9-8D2B6CDDF4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51348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44DE89-F329-4145-8BEE-5E8D35EA1A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8E8F4E8-AEBD-42B4-A603-60D88A65C2B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1E1FD32-23F3-450A-97E7-D302328716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DC5129-ACAE-4928-8EDE-0CD189D2E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DA2D3DE-B688-442A-8C86-850EB6E776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03912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669AC661-6438-4C2B-9FCD-8DC0003BBF4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790C6B2-383A-47FA-9F9D-530C46C7D6C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F772F6A-0A94-4ED7-B1B8-62874E6D3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CC8884-58BA-47D3-85FE-04C9FE18D4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B39F37B-F09F-4F0E-A09D-3118ACF820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410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3200" b="0" i="0">
                <a:solidFill>
                  <a:srgbClr val="4285F4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980757" y="2082419"/>
            <a:ext cx="4669155" cy="424370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6558026" y="2216848"/>
            <a:ext cx="5127625" cy="36639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50" b="0" i="1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7/12/2022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50" b="0" i="0">
                <a:solidFill>
                  <a:srgbClr val="575757"/>
                </a:solidFill>
                <a:latin typeface="Calibri"/>
                <a:cs typeface="Calibri"/>
              </a:defRPr>
            </a:lvl1pPr>
          </a:lstStyle>
          <a:p>
            <a:pPr marL="132080">
              <a:lnSpc>
                <a:spcPts val="1240"/>
              </a:lnSpc>
            </a:pPr>
            <a:fld id="{81D60167-4931-47E6-BA6A-407CBD079E47}" type="slidenum">
              <a:rPr sz="1200" dirty="0">
                <a:solidFill>
                  <a:srgbClr val="878787"/>
                </a:solidFill>
              </a:rPr>
              <a:t>‹#›</a:t>
            </a:fld>
            <a:endParaRPr sz="1200"/>
          </a:p>
        </p:txBody>
      </p:sp>
    </p:spTree>
    <p:extLst>
      <p:ext uri="{BB962C8B-B14F-4D97-AF65-F5344CB8AC3E}">
        <p14:creationId xmlns:p14="http://schemas.microsoft.com/office/powerpoint/2010/main" val="35543185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17046E-961C-4790-A333-01DEBAF79F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C2A8608-AE92-4546-B67B-67CC3E6810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8CF5F70-C1DF-414F-B1AE-393EA4E0F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BB61CED-6E91-470E-B183-A15E8C3306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866CA54-1E37-4997-844B-AC341D9657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1411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2DB62CD-D786-461C-803E-E72DB1B215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55C1E3-1841-4756-AFF4-456FBDDCD9F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13857A-A496-459C-BEC4-1F03F17948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A89E981-E69B-4F18-A642-E6E8269CEC5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02BE90-46C1-4A22-BFC4-2D007117FD6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13402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D219FF-A005-4D3D-B6CC-9839E74426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9C1BE81-AB4E-45A1-98B6-C1FEA5F33A2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67EA0F5-633D-4B88-B6F0-CB6E603295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5220DD-440B-46AE-B1F3-43BDA31880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670360F-0CC1-4893-8CED-60029A33AF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A6E0A07-4821-409D-A3F3-B0B7FB983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766138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3859B25-AC3A-4242-B2DB-B60D245475B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EDE4D10-A000-469C-812B-BF5C76DABC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0C924F-6E50-4A59-A885-FE593C7D14AC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95A13F-81F0-45ED-B10B-3A02AA9BE441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381B86-B879-442B-AFC6-8A6280C867A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CEDE80D0-BE7E-40E2-B697-633385B33C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04113D5-9D11-4451-8A48-6CEADA391A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E42963-6F4C-480D-8D4A-16E5A59736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7468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1C2DBF-98E5-43A7-A0FE-D979C4C722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B7DC4A9-F8E7-46D0-B110-6A69410B327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C74F568-B20E-4C99-83DE-C52FA5780B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8ACAD20-A2C2-4ECB-B87E-16FC4D89FB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451477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7C7C3FF1-0DA8-4D02-B095-E029D5B06A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FF9783BB-D565-437D-ABB3-CD9849AB58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AB6D40D-4409-4903-94F0-C7D768638FB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712920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54C692-A6A5-4137-8777-10F5A23A43E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E6D6CA-EA3F-4969-B28F-DA344450C9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FE17BB2-6627-4C4C-A00E-D31C46EA42C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4E48433-147D-4087-9754-D4DB4E645B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855D0AC-9A20-4D75-B64D-63F249A25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A574EE1-C675-4914-9D9F-6071F7AF46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93540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E4852B-FDF5-4AAF-842E-2AF63C7E5C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00169CF-9025-4221-BE82-2A165E5C7BC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775566B-F231-4249-8091-065557693C9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1EBFAEF-C5C2-4049-ACA4-79A1B3BC72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451F575-87F4-4D3D-8A35-729182E2A37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3AB4FA3-FC59-403C-9892-EDB591CFDBA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8582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CE381F0-432E-4D2B-9F51-6FA069B54F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C2C31A7-F787-4E01-AA31-3BAA876AA3D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2FA8EAC-7510-4B9A-8F34-B3BA926AC37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9A1908-0E3E-473A-B2F1-85DB75370CF6}" type="datetimeFigureOut">
              <a:rPr lang="en-US" smtClean="0"/>
              <a:t>7/12/2022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DFEE920-09EF-480D-8803-D3F4F21CBD1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81BABAE-49D5-421D-961E-35DDEE23DF1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369D9E-E8A6-41E1-87DE-AF9858B6ED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36676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g"/><Relationship Id="rId11" Type="http://schemas.openxmlformats.org/officeDocument/2006/relationships/image" Target="../media/image10.png"/><Relationship Id="rId5" Type="http://schemas.openxmlformats.org/officeDocument/2006/relationships/image" Target="../media/image4.jp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7" Type="http://schemas.openxmlformats.org/officeDocument/2006/relationships/image" Target="../media/image16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jpg"/><Relationship Id="rId5" Type="http://schemas.openxmlformats.org/officeDocument/2006/relationships/image" Target="../media/image14.jpg"/><Relationship Id="rId4" Type="http://schemas.openxmlformats.org/officeDocument/2006/relationships/image" Target="../media/image1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13" Type="http://schemas.openxmlformats.org/officeDocument/2006/relationships/image" Target="../media/image21.jpg"/><Relationship Id="rId3" Type="http://schemas.openxmlformats.org/officeDocument/2006/relationships/image" Target="../media/image19.png"/><Relationship Id="rId7" Type="http://schemas.openxmlformats.org/officeDocument/2006/relationships/image" Target="../media/image1.png"/><Relationship Id="rId12" Type="http://schemas.openxmlformats.org/officeDocument/2006/relationships/image" Target="../media/image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3.png"/><Relationship Id="rId11" Type="http://schemas.openxmlformats.org/officeDocument/2006/relationships/image" Target="../media/image7.png"/><Relationship Id="rId5" Type="http://schemas.openxmlformats.org/officeDocument/2006/relationships/image" Target="../media/image20.jpg"/><Relationship Id="rId10" Type="http://schemas.openxmlformats.org/officeDocument/2006/relationships/image" Target="../media/image6.png"/><Relationship Id="rId4" Type="http://schemas.openxmlformats.org/officeDocument/2006/relationships/image" Target="../media/image2.png"/><Relationship Id="rId9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20077" y="2177732"/>
            <a:ext cx="4520565" cy="13690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4400" spc="165" dirty="0">
                <a:solidFill>
                  <a:srgbClr val="000000"/>
                </a:solidFill>
                <a:latin typeface="Calibri"/>
                <a:cs typeface="Calibri"/>
              </a:rPr>
              <a:t>Hackathon</a:t>
            </a:r>
            <a:r>
              <a:rPr sz="4400" spc="-8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dirty="0">
                <a:solidFill>
                  <a:srgbClr val="000000"/>
                </a:solidFill>
                <a:latin typeface="Calibri"/>
                <a:cs typeface="Calibri"/>
              </a:rPr>
              <a:t>in</a:t>
            </a:r>
            <a:r>
              <a:rPr sz="4400" spc="140" dirty="0">
                <a:solidFill>
                  <a:srgbClr val="000000"/>
                </a:solidFill>
                <a:latin typeface="Calibri"/>
                <a:cs typeface="Calibri"/>
              </a:rPr>
              <a:t> </a:t>
            </a:r>
            <a:r>
              <a:rPr sz="4400" spc="175" dirty="0">
                <a:solidFill>
                  <a:srgbClr val="000000"/>
                </a:solidFill>
                <a:latin typeface="Calibri"/>
                <a:cs typeface="Calibri"/>
              </a:rPr>
              <a:t>Cote</a:t>
            </a:r>
            <a:endParaRPr sz="4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sz="4400" spc="-10" dirty="0">
                <a:solidFill>
                  <a:srgbClr val="000000"/>
                </a:solidFill>
                <a:latin typeface="Calibri"/>
                <a:cs typeface="Calibri"/>
              </a:rPr>
              <a:t>d’Ivoire</a:t>
            </a:r>
            <a:endParaRPr sz="4400">
              <a:latin typeface="Calibri"/>
              <a:cs typeface="Calibri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620077" y="3551491"/>
            <a:ext cx="5982970" cy="2032635"/>
          </a:xfrm>
          <a:prstGeom prst="rect">
            <a:avLst/>
          </a:prstGeom>
        </p:spPr>
        <p:txBody>
          <a:bodyPr vert="horz" wrap="square" lIns="0" tIns="27305" rIns="0" bIns="0" rtlCol="0">
            <a:spAutoFit/>
          </a:bodyPr>
          <a:lstStyle/>
          <a:p>
            <a:pPr marL="12700" marR="5080">
              <a:lnSpc>
                <a:spcPts val="1760"/>
              </a:lnSpc>
              <a:spcBef>
                <a:spcPts val="215"/>
              </a:spcBef>
            </a:pPr>
            <a:r>
              <a:rPr sz="1500" i="1" spc="105" dirty="0">
                <a:latin typeface="Gill Sans MT"/>
                <a:cs typeface="Gill Sans MT"/>
              </a:rPr>
              <a:t>Innovative</a:t>
            </a:r>
            <a:r>
              <a:rPr sz="1500" i="1" spc="-150" dirty="0">
                <a:latin typeface="Gill Sans MT"/>
                <a:cs typeface="Gill Sans MT"/>
              </a:rPr>
              <a:t> </a:t>
            </a:r>
            <a:r>
              <a:rPr sz="1500" i="1" spc="105" dirty="0">
                <a:latin typeface="Gill Sans MT"/>
                <a:cs typeface="Gill Sans MT"/>
              </a:rPr>
              <a:t>and</a:t>
            </a:r>
            <a:r>
              <a:rPr sz="1500" i="1" spc="-30" dirty="0">
                <a:latin typeface="Gill Sans MT"/>
                <a:cs typeface="Gill Sans MT"/>
              </a:rPr>
              <a:t> </a:t>
            </a:r>
            <a:r>
              <a:rPr sz="1500" i="1" spc="110" dirty="0">
                <a:latin typeface="Gill Sans MT"/>
                <a:cs typeface="Gill Sans MT"/>
              </a:rPr>
              <a:t>effective</a:t>
            </a:r>
            <a:r>
              <a:rPr sz="1500" i="1" spc="-65" dirty="0">
                <a:latin typeface="Gill Sans MT"/>
                <a:cs typeface="Gill Sans MT"/>
              </a:rPr>
              <a:t> </a:t>
            </a:r>
            <a:r>
              <a:rPr sz="1500" i="1" spc="114" dirty="0">
                <a:latin typeface="Gill Sans MT"/>
                <a:cs typeface="Gill Sans MT"/>
              </a:rPr>
              <a:t>strategies</a:t>
            </a:r>
            <a:r>
              <a:rPr sz="1500" i="1" spc="-125" dirty="0">
                <a:latin typeface="Gill Sans MT"/>
                <a:cs typeface="Gill Sans MT"/>
              </a:rPr>
              <a:t> </a:t>
            </a:r>
            <a:r>
              <a:rPr sz="1500" i="1" spc="150" dirty="0">
                <a:latin typeface="Gill Sans MT"/>
                <a:cs typeface="Gill Sans MT"/>
              </a:rPr>
              <a:t>of</a:t>
            </a:r>
            <a:r>
              <a:rPr sz="1500" i="1" spc="250" dirty="0">
                <a:latin typeface="Gill Sans MT"/>
                <a:cs typeface="Gill Sans MT"/>
              </a:rPr>
              <a:t> </a:t>
            </a:r>
            <a:r>
              <a:rPr sz="1500" i="1" spc="110" dirty="0">
                <a:latin typeface="Gill Sans MT"/>
                <a:cs typeface="Gill Sans MT"/>
              </a:rPr>
              <a:t>enhancing</a:t>
            </a:r>
            <a:r>
              <a:rPr sz="1500" i="1" spc="-200" dirty="0">
                <a:latin typeface="Gill Sans MT"/>
                <a:cs typeface="Gill Sans MT"/>
              </a:rPr>
              <a:t> </a:t>
            </a:r>
            <a:r>
              <a:rPr sz="1500" i="1" spc="130" dirty="0">
                <a:latin typeface="Gill Sans MT"/>
                <a:cs typeface="Gill Sans MT"/>
              </a:rPr>
              <a:t>vaccine</a:t>
            </a:r>
            <a:r>
              <a:rPr sz="1500" i="1" spc="-70" dirty="0">
                <a:latin typeface="Gill Sans MT"/>
                <a:cs typeface="Gill Sans MT"/>
              </a:rPr>
              <a:t> </a:t>
            </a:r>
            <a:r>
              <a:rPr sz="1500" i="1" spc="125" dirty="0">
                <a:latin typeface="Gill Sans MT"/>
                <a:cs typeface="Gill Sans MT"/>
              </a:rPr>
              <a:t>confidence</a:t>
            </a:r>
            <a:r>
              <a:rPr sz="1500" i="1" spc="-155" dirty="0">
                <a:latin typeface="Gill Sans MT"/>
                <a:cs typeface="Gill Sans MT"/>
              </a:rPr>
              <a:t> </a:t>
            </a:r>
            <a:r>
              <a:rPr sz="1500" i="1" spc="80" dirty="0">
                <a:latin typeface="Gill Sans MT"/>
                <a:cs typeface="Gill Sans MT"/>
              </a:rPr>
              <a:t>and </a:t>
            </a:r>
            <a:r>
              <a:rPr sz="1500" i="1" spc="75" dirty="0">
                <a:latin typeface="Gill Sans MT"/>
                <a:cs typeface="Gill Sans MT"/>
              </a:rPr>
              <a:t>uptake</a:t>
            </a:r>
            <a:r>
              <a:rPr sz="1500" i="1" dirty="0">
                <a:latin typeface="Gill Sans MT"/>
                <a:cs typeface="Gill Sans MT"/>
              </a:rPr>
              <a:t> </a:t>
            </a:r>
            <a:r>
              <a:rPr sz="1500" i="1" spc="105" dirty="0">
                <a:latin typeface="Gill Sans MT"/>
                <a:cs typeface="Gill Sans MT"/>
              </a:rPr>
              <a:t>and</a:t>
            </a:r>
            <a:r>
              <a:rPr sz="1500" i="1" spc="-120" dirty="0">
                <a:latin typeface="Gill Sans MT"/>
                <a:cs typeface="Gill Sans MT"/>
              </a:rPr>
              <a:t> </a:t>
            </a:r>
            <a:r>
              <a:rPr sz="1500" i="1" spc="85" dirty="0">
                <a:latin typeface="Gill Sans MT"/>
                <a:cs typeface="Gill Sans MT"/>
              </a:rPr>
              <a:t>risk</a:t>
            </a:r>
            <a:r>
              <a:rPr sz="1500" i="1" spc="-40" dirty="0">
                <a:latin typeface="Gill Sans MT"/>
                <a:cs typeface="Gill Sans MT"/>
              </a:rPr>
              <a:t> </a:t>
            </a:r>
            <a:r>
              <a:rPr sz="1500" i="1" spc="125" dirty="0">
                <a:latin typeface="Gill Sans MT"/>
                <a:cs typeface="Gill Sans MT"/>
              </a:rPr>
              <a:t>communication</a:t>
            </a:r>
            <a:r>
              <a:rPr sz="1500" i="1" spc="-185" dirty="0">
                <a:latin typeface="Gill Sans MT"/>
                <a:cs typeface="Gill Sans MT"/>
              </a:rPr>
              <a:t> </a:t>
            </a:r>
            <a:r>
              <a:rPr sz="1500" i="1" spc="105" dirty="0">
                <a:latin typeface="Gill Sans MT"/>
                <a:cs typeface="Gill Sans MT"/>
              </a:rPr>
              <a:t>and</a:t>
            </a:r>
            <a:r>
              <a:rPr sz="1500" i="1" spc="-125" dirty="0">
                <a:latin typeface="Gill Sans MT"/>
                <a:cs typeface="Gill Sans MT"/>
              </a:rPr>
              <a:t> </a:t>
            </a:r>
            <a:r>
              <a:rPr sz="1500" i="1" spc="125" dirty="0">
                <a:latin typeface="Gill Sans MT"/>
                <a:cs typeface="Gill Sans MT"/>
              </a:rPr>
              <a:t>community</a:t>
            </a:r>
            <a:r>
              <a:rPr sz="1500" i="1" spc="-150" dirty="0">
                <a:latin typeface="Gill Sans MT"/>
                <a:cs typeface="Gill Sans MT"/>
              </a:rPr>
              <a:t> </a:t>
            </a:r>
            <a:r>
              <a:rPr sz="1500" i="1" spc="120" dirty="0">
                <a:latin typeface="Gill Sans MT"/>
                <a:cs typeface="Gill Sans MT"/>
              </a:rPr>
              <a:t>engagement</a:t>
            </a:r>
            <a:r>
              <a:rPr sz="1500" i="1" spc="-35" dirty="0">
                <a:latin typeface="Gill Sans MT"/>
                <a:cs typeface="Gill Sans MT"/>
              </a:rPr>
              <a:t> </a:t>
            </a:r>
            <a:r>
              <a:rPr sz="1500" i="1" spc="95" dirty="0">
                <a:latin typeface="Gill Sans MT"/>
                <a:cs typeface="Gill Sans MT"/>
              </a:rPr>
              <a:t>with</a:t>
            </a:r>
            <a:r>
              <a:rPr sz="1500" i="1" spc="-100" dirty="0">
                <a:latin typeface="Gill Sans MT"/>
                <a:cs typeface="Gill Sans MT"/>
              </a:rPr>
              <a:t> </a:t>
            </a:r>
            <a:r>
              <a:rPr sz="1500" i="1" spc="80" dirty="0">
                <a:latin typeface="Gill Sans MT"/>
                <a:cs typeface="Gill Sans MT"/>
              </a:rPr>
              <a:t>an </a:t>
            </a:r>
            <a:r>
              <a:rPr sz="1500" i="1" spc="130" dirty="0">
                <a:latin typeface="Gill Sans MT"/>
                <a:cs typeface="Gill Sans MT"/>
              </a:rPr>
              <a:t>emphasis</a:t>
            </a:r>
            <a:r>
              <a:rPr sz="1500" i="1" spc="-125" dirty="0">
                <a:latin typeface="Gill Sans MT"/>
                <a:cs typeface="Gill Sans MT"/>
              </a:rPr>
              <a:t> </a:t>
            </a:r>
            <a:r>
              <a:rPr sz="1500" i="1" spc="150" dirty="0">
                <a:latin typeface="Gill Sans MT"/>
                <a:cs typeface="Gill Sans MT"/>
              </a:rPr>
              <a:t>on</a:t>
            </a:r>
            <a:r>
              <a:rPr sz="1500" i="1" spc="-90" dirty="0">
                <a:latin typeface="Gill Sans MT"/>
                <a:cs typeface="Gill Sans MT"/>
              </a:rPr>
              <a:t> </a:t>
            </a:r>
            <a:r>
              <a:rPr sz="1500" i="1" spc="70" dirty="0">
                <a:latin typeface="Gill Sans MT"/>
                <a:cs typeface="Gill Sans MT"/>
              </a:rPr>
              <a:t>high-</a:t>
            </a:r>
            <a:r>
              <a:rPr sz="1500" i="1" spc="90" dirty="0">
                <a:latin typeface="Gill Sans MT"/>
                <a:cs typeface="Gill Sans MT"/>
              </a:rPr>
              <a:t>risk</a:t>
            </a:r>
            <a:r>
              <a:rPr sz="1500" i="1" spc="-25" dirty="0">
                <a:latin typeface="Gill Sans MT"/>
                <a:cs typeface="Gill Sans MT"/>
              </a:rPr>
              <a:t> </a:t>
            </a:r>
            <a:r>
              <a:rPr sz="1500" i="1" spc="105" dirty="0">
                <a:latin typeface="Gill Sans MT"/>
                <a:cs typeface="Gill Sans MT"/>
              </a:rPr>
              <a:t>and</a:t>
            </a:r>
            <a:r>
              <a:rPr sz="1500" i="1" spc="-25" dirty="0">
                <a:latin typeface="Gill Sans MT"/>
                <a:cs typeface="Gill Sans MT"/>
              </a:rPr>
              <a:t> </a:t>
            </a:r>
            <a:r>
              <a:rPr sz="1500" i="1" spc="85" dirty="0">
                <a:latin typeface="Gill Sans MT"/>
                <a:cs typeface="Gill Sans MT"/>
              </a:rPr>
              <a:t>vulnerable</a:t>
            </a:r>
            <a:r>
              <a:rPr sz="1500" i="1" spc="-60" dirty="0">
                <a:latin typeface="Gill Sans MT"/>
                <a:cs typeface="Gill Sans MT"/>
              </a:rPr>
              <a:t> </a:t>
            </a:r>
            <a:r>
              <a:rPr sz="1500" i="1" spc="110" dirty="0">
                <a:latin typeface="Gill Sans MT"/>
                <a:cs typeface="Gill Sans MT"/>
              </a:rPr>
              <a:t>groups</a:t>
            </a:r>
            <a:endParaRPr sz="1500">
              <a:latin typeface="Gill Sans MT"/>
              <a:cs typeface="Gill Sans MT"/>
            </a:endParaRPr>
          </a:p>
          <a:p>
            <a:pPr>
              <a:lnSpc>
                <a:spcPct val="100000"/>
              </a:lnSpc>
            </a:pPr>
            <a:endParaRPr sz="1800">
              <a:latin typeface="Gill Sans MT"/>
              <a:cs typeface="Gill Sans MT"/>
            </a:endParaRPr>
          </a:p>
          <a:p>
            <a:pPr marL="93980">
              <a:lnSpc>
                <a:spcPts val="1710"/>
              </a:lnSpc>
              <a:spcBef>
                <a:spcPts val="1535"/>
              </a:spcBef>
            </a:pPr>
            <a:r>
              <a:rPr sz="1450" dirty="0">
                <a:solidFill>
                  <a:srgbClr val="FF0000"/>
                </a:solidFill>
                <a:latin typeface="Calibri"/>
                <a:cs typeface="Calibri"/>
              </a:rPr>
              <a:t>Charlotte</a:t>
            </a:r>
            <a:r>
              <a:rPr sz="1450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spc="-20" dirty="0">
                <a:solidFill>
                  <a:srgbClr val="FF0000"/>
                </a:solidFill>
                <a:latin typeface="Calibri"/>
                <a:cs typeface="Calibri"/>
              </a:rPr>
              <a:t>Mbuh</a:t>
            </a:r>
            <a:endParaRPr sz="1450">
              <a:latin typeface="Calibri"/>
              <a:cs typeface="Calibri"/>
            </a:endParaRPr>
          </a:p>
          <a:p>
            <a:pPr marL="93980" marR="1821180">
              <a:lnSpc>
                <a:spcPts val="1680"/>
              </a:lnSpc>
              <a:spcBef>
                <a:spcPts val="75"/>
              </a:spcBef>
            </a:pP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Member</a:t>
            </a:r>
            <a:r>
              <a:rPr sz="1450"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145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145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FF0000"/>
                </a:solidFill>
                <a:latin typeface="Calibri"/>
                <a:cs typeface="Calibri"/>
              </a:rPr>
              <a:t>Movement</a:t>
            </a:r>
            <a:r>
              <a:rPr sz="1450" b="1" spc="-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1450" b="1" spc="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FF0000"/>
                </a:solidFill>
                <a:latin typeface="Calibri"/>
                <a:cs typeface="Calibri"/>
              </a:rPr>
              <a:t>Immunization</a:t>
            </a:r>
            <a:r>
              <a:rPr sz="1450" b="1" spc="-5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FF0000"/>
                </a:solidFill>
                <a:latin typeface="Calibri"/>
                <a:cs typeface="Calibri"/>
              </a:rPr>
              <a:t>Agenda </a:t>
            </a:r>
            <a:r>
              <a:rPr sz="1450" b="1" spc="80" dirty="0">
                <a:solidFill>
                  <a:srgbClr val="FF0000"/>
                </a:solidFill>
                <a:latin typeface="Calibri"/>
                <a:cs typeface="Calibri"/>
              </a:rPr>
              <a:t>2030</a:t>
            </a:r>
            <a:endParaRPr sz="1450">
              <a:latin typeface="Calibri"/>
              <a:cs typeface="Calibri"/>
            </a:endParaRPr>
          </a:p>
          <a:p>
            <a:pPr marL="93980">
              <a:lnSpc>
                <a:spcPts val="1639"/>
              </a:lnSpc>
            </a:pPr>
            <a:r>
              <a:rPr sz="1450" b="1" spc="95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1450" b="1" spc="2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Geneva</a:t>
            </a:r>
            <a:r>
              <a:rPr sz="1450" b="1" spc="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Learning </a:t>
            </a:r>
            <a:r>
              <a:rPr sz="1450" b="1" spc="-10" dirty="0">
                <a:solidFill>
                  <a:srgbClr val="FF0000"/>
                </a:solidFill>
                <a:latin typeface="Calibri"/>
                <a:cs typeface="Calibri"/>
              </a:rPr>
              <a:t>Foundation</a:t>
            </a:r>
            <a:endParaRPr sz="1450">
              <a:latin typeface="Calibri"/>
              <a:cs typeface="Calibri"/>
            </a:endParaRPr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9662159" y="5760720"/>
            <a:ext cx="1879600" cy="619760"/>
          </a:xfrm>
          <a:prstGeom prst="rect">
            <a:avLst/>
          </a:prstGeom>
        </p:spPr>
      </p:pic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500850" y="43383"/>
            <a:ext cx="3685309" cy="1277416"/>
          </a:xfrm>
          <a:prstGeom prst="rect">
            <a:avLst/>
          </a:prstGeom>
        </p:spPr>
      </p:pic>
      <p:pic>
        <p:nvPicPr>
          <p:cNvPr id="6" name="object 6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711013" y="272820"/>
            <a:ext cx="2097806" cy="1135504"/>
          </a:xfrm>
          <a:prstGeom prst="rect">
            <a:avLst/>
          </a:prstGeom>
        </p:spPr>
      </p:pic>
      <p:pic>
        <p:nvPicPr>
          <p:cNvPr id="7" name="object 7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3190239" y="5730240"/>
            <a:ext cx="1757680" cy="660400"/>
          </a:xfrm>
          <a:prstGeom prst="rect">
            <a:avLst/>
          </a:prstGeom>
        </p:spPr>
      </p:pic>
      <p:pic>
        <p:nvPicPr>
          <p:cNvPr id="8" name="object 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589519" y="5923279"/>
            <a:ext cx="1930400" cy="3556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232400" y="5750559"/>
            <a:ext cx="2113279" cy="640080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676400" y="5720079"/>
            <a:ext cx="1168400" cy="731519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45440" y="5740400"/>
            <a:ext cx="914400" cy="690880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8473757" y="2550477"/>
            <a:ext cx="1826260" cy="2224405"/>
            <a:chOff x="8473757" y="2550477"/>
            <a:chExt cx="1826260" cy="2224405"/>
          </a:xfrm>
        </p:grpSpPr>
        <p:sp>
          <p:nvSpPr>
            <p:cNvPr id="13" name="object 13"/>
            <p:cNvSpPr/>
            <p:nvPr/>
          </p:nvSpPr>
          <p:spPr>
            <a:xfrm>
              <a:off x="8478519" y="3103879"/>
              <a:ext cx="955040" cy="701040"/>
            </a:xfrm>
            <a:custGeom>
              <a:avLst/>
              <a:gdLst/>
              <a:ahLst/>
              <a:cxnLst/>
              <a:rect l="l" t="t" r="r" b="b"/>
              <a:pathLst>
                <a:path w="955040" h="701039">
                  <a:moveTo>
                    <a:pt x="690879" y="121920"/>
                  </a:moveTo>
                  <a:lnTo>
                    <a:pt x="701266" y="74473"/>
                  </a:lnTo>
                  <a:lnTo>
                    <a:pt x="729583" y="35718"/>
                  </a:lnTo>
                  <a:lnTo>
                    <a:pt x="771568" y="9584"/>
                  </a:lnTo>
                  <a:lnTo>
                    <a:pt x="822959" y="0"/>
                  </a:lnTo>
                  <a:lnTo>
                    <a:pt x="874351" y="9584"/>
                  </a:lnTo>
                  <a:lnTo>
                    <a:pt x="916336" y="35718"/>
                  </a:lnTo>
                  <a:lnTo>
                    <a:pt x="944653" y="74473"/>
                  </a:lnTo>
                  <a:lnTo>
                    <a:pt x="955039" y="121920"/>
                  </a:lnTo>
                  <a:lnTo>
                    <a:pt x="944653" y="169366"/>
                  </a:lnTo>
                  <a:lnTo>
                    <a:pt x="916336" y="208121"/>
                  </a:lnTo>
                  <a:lnTo>
                    <a:pt x="874351" y="234255"/>
                  </a:lnTo>
                  <a:lnTo>
                    <a:pt x="822959" y="243840"/>
                  </a:lnTo>
                  <a:lnTo>
                    <a:pt x="771568" y="234255"/>
                  </a:lnTo>
                  <a:lnTo>
                    <a:pt x="729583" y="208121"/>
                  </a:lnTo>
                  <a:lnTo>
                    <a:pt x="701266" y="169366"/>
                  </a:lnTo>
                  <a:lnTo>
                    <a:pt x="690879" y="121920"/>
                  </a:lnTo>
                  <a:close/>
                </a:path>
                <a:path w="955040" h="701039">
                  <a:moveTo>
                    <a:pt x="0" y="528320"/>
                  </a:moveTo>
                  <a:lnTo>
                    <a:pt x="6899" y="482408"/>
                  </a:lnTo>
                  <a:lnTo>
                    <a:pt x="26368" y="441150"/>
                  </a:lnTo>
                  <a:lnTo>
                    <a:pt x="56562" y="406193"/>
                  </a:lnTo>
                  <a:lnTo>
                    <a:pt x="95635" y="379184"/>
                  </a:lnTo>
                  <a:lnTo>
                    <a:pt x="141743" y="361770"/>
                  </a:lnTo>
                  <a:lnTo>
                    <a:pt x="193039" y="355600"/>
                  </a:lnTo>
                  <a:lnTo>
                    <a:pt x="244336" y="361770"/>
                  </a:lnTo>
                  <a:lnTo>
                    <a:pt x="290444" y="379184"/>
                  </a:lnTo>
                  <a:lnTo>
                    <a:pt x="329517" y="406193"/>
                  </a:lnTo>
                  <a:lnTo>
                    <a:pt x="359711" y="441150"/>
                  </a:lnTo>
                  <a:lnTo>
                    <a:pt x="379180" y="482408"/>
                  </a:lnTo>
                  <a:lnTo>
                    <a:pt x="386079" y="528320"/>
                  </a:lnTo>
                  <a:lnTo>
                    <a:pt x="379180" y="574231"/>
                  </a:lnTo>
                  <a:lnTo>
                    <a:pt x="359711" y="615489"/>
                  </a:lnTo>
                  <a:lnTo>
                    <a:pt x="329517" y="650446"/>
                  </a:lnTo>
                  <a:lnTo>
                    <a:pt x="290444" y="677455"/>
                  </a:lnTo>
                  <a:lnTo>
                    <a:pt x="244336" y="694869"/>
                  </a:lnTo>
                  <a:lnTo>
                    <a:pt x="193039" y="701040"/>
                  </a:lnTo>
                  <a:lnTo>
                    <a:pt x="141743" y="694869"/>
                  </a:lnTo>
                  <a:lnTo>
                    <a:pt x="95635" y="677455"/>
                  </a:lnTo>
                  <a:lnTo>
                    <a:pt x="56562" y="650446"/>
                  </a:lnTo>
                  <a:lnTo>
                    <a:pt x="26368" y="615489"/>
                  </a:lnTo>
                  <a:lnTo>
                    <a:pt x="6899" y="574231"/>
                  </a:lnTo>
                  <a:lnTo>
                    <a:pt x="0" y="5283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4" name="object 14"/>
            <p:cNvPicPr/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9357677" y="4643437"/>
              <a:ext cx="141604" cy="131444"/>
            </a:xfrm>
            <a:prstGeom prst="rect">
              <a:avLst/>
            </a:prstGeom>
          </p:spPr>
        </p:pic>
        <p:sp>
          <p:nvSpPr>
            <p:cNvPr id="15" name="object 15"/>
            <p:cNvSpPr/>
            <p:nvPr/>
          </p:nvSpPr>
          <p:spPr>
            <a:xfrm>
              <a:off x="8671559" y="3804919"/>
              <a:ext cx="765175" cy="840740"/>
            </a:xfrm>
            <a:custGeom>
              <a:avLst/>
              <a:gdLst/>
              <a:ahLst/>
              <a:cxnLst/>
              <a:rect l="l" t="t" r="r" b="b"/>
              <a:pathLst>
                <a:path w="765175" h="840739">
                  <a:moveTo>
                    <a:pt x="764667" y="840358"/>
                  </a:moveTo>
                  <a:lnTo>
                    <a:pt x="764667" y="420115"/>
                  </a:lnTo>
                  <a:lnTo>
                    <a:pt x="0" y="420115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8671559" y="3103879"/>
              <a:ext cx="632460" cy="351155"/>
            </a:xfrm>
            <a:custGeom>
              <a:avLst/>
              <a:gdLst/>
              <a:ahLst/>
              <a:cxnLst/>
              <a:rect l="l" t="t" r="r" b="b"/>
              <a:pathLst>
                <a:path w="632459" h="351154">
                  <a:moveTo>
                    <a:pt x="632460" y="0"/>
                  </a:moveTo>
                  <a:lnTo>
                    <a:pt x="585611" y="1956"/>
                  </a:lnTo>
                  <a:lnTo>
                    <a:pt x="533638" y="2794"/>
                  </a:lnTo>
                  <a:lnTo>
                    <a:pt x="468488" y="3461"/>
                  </a:lnTo>
                  <a:lnTo>
                    <a:pt x="394555" y="3904"/>
                  </a:lnTo>
                  <a:lnTo>
                    <a:pt x="316230" y="4064"/>
                  </a:lnTo>
                  <a:lnTo>
                    <a:pt x="273226" y="8231"/>
                  </a:lnTo>
                  <a:lnTo>
                    <a:pt x="230935" y="20213"/>
                  </a:lnTo>
                  <a:lnTo>
                    <a:pt x="190070" y="39227"/>
                  </a:lnTo>
                  <a:lnTo>
                    <a:pt x="151343" y="64491"/>
                  </a:lnTo>
                  <a:lnTo>
                    <a:pt x="115467" y="95222"/>
                  </a:lnTo>
                  <a:lnTo>
                    <a:pt x="83155" y="130640"/>
                  </a:lnTo>
                  <a:lnTo>
                    <a:pt x="55120" y="169962"/>
                  </a:lnTo>
                  <a:lnTo>
                    <a:pt x="32074" y="212405"/>
                  </a:lnTo>
                  <a:lnTo>
                    <a:pt x="14730" y="257189"/>
                  </a:lnTo>
                  <a:lnTo>
                    <a:pt x="3801" y="303530"/>
                  </a:lnTo>
                  <a:lnTo>
                    <a:pt x="0" y="350647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pic>
          <p:nvPicPr>
            <p:cNvPr id="17" name="object 17"/>
            <p:cNvPicPr/>
            <p:nvPr/>
          </p:nvPicPr>
          <p:blipFill>
            <a:blip r:embed="rId11" cstate="print"/>
            <a:stretch>
              <a:fillRect/>
            </a:stretch>
          </p:blipFill>
          <p:spPr>
            <a:xfrm>
              <a:off x="9804717" y="3688397"/>
              <a:ext cx="141604" cy="121284"/>
            </a:xfrm>
            <a:prstGeom prst="rect">
              <a:avLst/>
            </a:prstGeom>
          </p:spPr>
        </p:pic>
        <p:sp>
          <p:nvSpPr>
            <p:cNvPr id="18" name="object 18"/>
            <p:cNvSpPr/>
            <p:nvPr/>
          </p:nvSpPr>
          <p:spPr>
            <a:xfrm>
              <a:off x="9829799" y="2555239"/>
              <a:ext cx="396240" cy="345440"/>
            </a:xfrm>
            <a:custGeom>
              <a:avLst/>
              <a:gdLst/>
              <a:ahLst/>
              <a:cxnLst/>
              <a:rect l="l" t="t" r="r" b="b"/>
              <a:pathLst>
                <a:path w="396240" h="345439">
                  <a:moveTo>
                    <a:pt x="0" y="172720"/>
                  </a:moveTo>
                  <a:lnTo>
                    <a:pt x="7073" y="126808"/>
                  </a:lnTo>
                  <a:lnTo>
                    <a:pt x="27036" y="85550"/>
                  </a:lnTo>
                  <a:lnTo>
                    <a:pt x="58007" y="50593"/>
                  </a:lnTo>
                  <a:lnTo>
                    <a:pt x="98100" y="23584"/>
                  </a:lnTo>
                  <a:lnTo>
                    <a:pt x="145432" y="6170"/>
                  </a:lnTo>
                  <a:lnTo>
                    <a:pt x="198120" y="0"/>
                  </a:lnTo>
                  <a:lnTo>
                    <a:pt x="250807" y="6170"/>
                  </a:lnTo>
                  <a:lnTo>
                    <a:pt x="298139" y="23584"/>
                  </a:lnTo>
                  <a:lnTo>
                    <a:pt x="338232" y="50593"/>
                  </a:lnTo>
                  <a:lnTo>
                    <a:pt x="369203" y="85550"/>
                  </a:lnTo>
                  <a:lnTo>
                    <a:pt x="389166" y="126808"/>
                  </a:lnTo>
                  <a:lnTo>
                    <a:pt x="396240" y="172720"/>
                  </a:lnTo>
                  <a:lnTo>
                    <a:pt x="389166" y="218631"/>
                  </a:lnTo>
                  <a:lnTo>
                    <a:pt x="369203" y="259889"/>
                  </a:lnTo>
                  <a:lnTo>
                    <a:pt x="338232" y="294846"/>
                  </a:lnTo>
                  <a:lnTo>
                    <a:pt x="298139" y="321855"/>
                  </a:lnTo>
                  <a:lnTo>
                    <a:pt x="250807" y="339269"/>
                  </a:lnTo>
                  <a:lnTo>
                    <a:pt x="198120" y="345439"/>
                  </a:lnTo>
                  <a:lnTo>
                    <a:pt x="145432" y="339269"/>
                  </a:lnTo>
                  <a:lnTo>
                    <a:pt x="98100" y="321855"/>
                  </a:lnTo>
                  <a:lnTo>
                    <a:pt x="58007" y="294846"/>
                  </a:lnTo>
                  <a:lnTo>
                    <a:pt x="27036" y="259889"/>
                  </a:lnTo>
                  <a:lnTo>
                    <a:pt x="7073" y="218631"/>
                  </a:lnTo>
                  <a:lnTo>
                    <a:pt x="0" y="172720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9870439" y="2900679"/>
              <a:ext cx="156210" cy="788670"/>
            </a:xfrm>
            <a:custGeom>
              <a:avLst/>
              <a:gdLst/>
              <a:ahLst/>
              <a:cxnLst/>
              <a:rect l="l" t="t" r="r" b="b"/>
              <a:pathLst>
                <a:path w="156209" h="788670">
                  <a:moveTo>
                    <a:pt x="0" y="788670"/>
                  </a:moveTo>
                  <a:lnTo>
                    <a:pt x="0" y="394335"/>
                  </a:lnTo>
                  <a:lnTo>
                    <a:pt x="155701" y="394335"/>
                  </a:lnTo>
                  <a:lnTo>
                    <a:pt x="155701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0" name="object 20"/>
            <p:cNvSpPr/>
            <p:nvPr/>
          </p:nvSpPr>
          <p:spPr>
            <a:xfrm>
              <a:off x="9301479" y="2727959"/>
              <a:ext cx="985519" cy="1625600"/>
            </a:xfrm>
            <a:custGeom>
              <a:avLst/>
              <a:gdLst/>
              <a:ahLst/>
              <a:cxnLst/>
              <a:rect l="l" t="t" r="r" b="b"/>
              <a:pathLst>
                <a:path w="985520" h="1625600">
                  <a:moveTo>
                    <a:pt x="532511" y="0"/>
                  </a:moveTo>
                  <a:lnTo>
                    <a:pt x="479327" y="2481"/>
                  </a:lnTo>
                  <a:lnTo>
                    <a:pt x="426620" y="9701"/>
                  </a:lnTo>
                  <a:lnTo>
                    <a:pt x="374863" y="21321"/>
                  </a:lnTo>
                  <a:lnTo>
                    <a:pt x="324528" y="37002"/>
                  </a:lnTo>
                  <a:lnTo>
                    <a:pt x="276088" y="56406"/>
                  </a:lnTo>
                  <a:lnTo>
                    <a:pt x="230017" y="79195"/>
                  </a:lnTo>
                  <a:lnTo>
                    <a:pt x="186787" y="105029"/>
                  </a:lnTo>
                  <a:lnTo>
                    <a:pt x="146872" y="133571"/>
                  </a:lnTo>
                  <a:lnTo>
                    <a:pt x="110743" y="164482"/>
                  </a:lnTo>
                  <a:lnTo>
                    <a:pt x="78876" y="197423"/>
                  </a:lnTo>
                  <a:lnTo>
                    <a:pt x="51742" y="232057"/>
                  </a:lnTo>
                  <a:lnTo>
                    <a:pt x="29814" y="268045"/>
                  </a:lnTo>
                  <a:lnTo>
                    <a:pt x="13566" y="305048"/>
                  </a:lnTo>
                  <a:lnTo>
                    <a:pt x="3470" y="342727"/>
                  </a:lnTo>
                  <a:lnTo>
                    <a:pt x="0" y="380745"/>
                  </a:lnTo>
                </a:path>
                <a:path w="985520" h="1625600">
                  <a:moveTo>
                    <a:pt x="505460" y="1026287"/>
                  </a:moveTo>
                  <a:lnTo>
                    <a:pt x="454988" y="1023636"/>
                  </a:lnTo>
                  <a:lnTo>
                    <a:pt x="404967" y="1015925"/>
                  </a:lnTo>
                  <a:lnTo>
                    <a:pt x="355843" y="1003515"/>
                  </a:lnTo>
                  <a:lnTo>
                    <a:pt x="308068" y="986768"/>
                  </a:lnTo>
                  <a:lnTo>
                    <a:pt x="262090" y="966046"/>
                  </a:lnTo>
                  <a:lnTo>
                    <a:pt x="218358" y="941711"/>
                  </a:lnTo>
                  <a:lnTo>
                    <a:pt x="177322" y="914123"/>
                  </a:lnTo>
                  <a:lnTo>
                    <a:pt x="139432" y="883646"/>
                  </a:lnTo>
                  <a:lnTo>
                    <a:pt x="105135" y="850639"/>
                  </a:lnTo>
                  <a:lnTo>
                    <a:pt x="74882" y="815467"/>
                  </a:lnTo>
                  <a:lnTo>
                    <a:pt x="49123" y="778489"/>
                  </a:lnTo>
                  <a:lnTo>
                    <a:pt x="28305" y="740067"/>
                  </a:lnTo>
                  <a:lnTo>
                    <a:pt x="12879" y="700564"/>
                  </a:lnTo>
                  <a:lnTo>
                    <a:pt x="3294" y="660341"/>
                  </a:lnTo>
                  <a:lnTo>
                    <a:pt x="0" y="619760"/>
                  </a:lnTo>
                </a:path>
                <a:path w="985520" h="1625600">
                  <a:moveTo>
                    <a:pt x="721360" y="1508759"/>
                  </a:moveTo>
                  <a:lnTo>
                    <a:pt x="731746" y="1463286"/>
                  </a:lnTo>
                  <a:lnTo>
                    <a:pt x="760063" y="1426146"/>
                  </a:lnTo>
                  <a:lnTo>
                    <a:pt x="802048" y="1401103"/>
                  </a:lnTo>
                  <a:lnTo>
                    <a:pt x="853440" y="1391920"/>
                  </a:lnTo>
                  <a:lnTo>
                    <a:pt x="904831" y="1401103"/>
                  </a:lnTo>
                  <a:lnTo>
                    <a:pt x="946816" y="1426146"/>
                  </a:lnTo>
                  <a:lnTo>
                    <a:pt x="975133" y="1463286"/>
                  </a:lnTo>
                  <a:lnTo>
                    <a:pt x="985520" y="1508759"/>
                  </a:lnTo>
                  <a:lnTo>
                    <a:pt x="975133" y="1554233"/>
                  </a:lnTo>
                  <a:lnTo>
                    <a:pt x="946816" y="1591373"/>
                  </a:lnTo>
                  <a:lnTo>
                    <a:pt x="904831" y="1616416"/>
                  </a:lnTo>
                  <a:lnTo>
                    <a:pt x="853440" y="1625600"/>
                  </a:lnTo>
                  <a:lnTo>
                    <a:pt x="802048" y="1616416"/>
                  </a:lnTo>
                  <a:lnTo>
                    <a:pt x="760063" y="1591373"/>
                  </a:lnTo>
                  <a:lnTo>
                    <a:pt x="731746" y="1554233"/>
                  </a:lnTo>
                  <a:lnTo>
                    <a:pt x="721360" y="1508759"/>
                  </a:lnTo>
                  <a:close/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9494519" y="4353560"/>
              <a:ext cx="660400" cy="349250"/>
            </a:xfrm>
            <a:custGeom>
              <a:avLst/>
              <a:gdLst/>
              <a:ahLst/>
              <a:cxnLst/>
              <a:rect l="l" t="t" r="r" b="b"/>
              <a:pathLst>
                <a:path w="660400" h="349250">
                  <a:moveTo>
                    <a:pt x="660273" y="0"/>
                  </a:moveTo>
                  <a:lnTo>
                    <a:pt x="647104" y="61348"/>
                  </a:lnTo>
                  <a:lnTo>
                    <a:pt x="609749" y="120989"/>
                  </a:lnTo>
                  <a:lnTo>
                    <a:pt x="583008" y="149637"/>
                  </a:lnTo>
                  <a:lnTo>
                    <a:pt x="551429" y="177219"/>
                  </a:lnTo>
                  <a:lnTo>
                    <a:pt x="515416" y="203521"/>
                  </a:lnTo>
                  <a:lnTo>
                    <a:pt x="475370" y="228331"/>
                  </a:lnTo>
                  <a:lnTo>
                    <a:pt x="431695" y="251434"/>
                  </a:lnTo>
                  <a:lnTo>
                    <a:pt x="384794" y="272618"/>
                  </a:lnTo>
                  <a:lnTo>
                    <a:pt x="335069" y="291669"/>
                  </a:lnTo>
                  <a:lnTo>
                    <a:pt x="282925" y="308375"/>
                  </a:lnTo>
                  <a:lnTo>
                    <a:pt x="228763" y="322521"/>
                  </a:lnTo>
                  <a:lnTo>
                    <a:pt x="172986" y="333895"/>
                  </a:lnTo>
                  <a:lnTo>
                    <a:pt x="115998" y="342283"/>
                  </a:lnTo>
                  <a:lnTo>
                    <a:pt x="58202" y="347472"/>
                  </a:lnTo>
                  <a:lnTo>
                    <a:pt x="0" y="34925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2" name="object 22"/>
            <p:cNvSpPr/>
            <p:nvPr/>
          </p:nvSpPr>
          <p:spPr>
            <a:xfrm>
              <a:off x="9941559" y="3754119"/>
              <a:ext cx="353695" cy="490220"/>
            </a:xfrm>
            <a:custGeom>
              <a:avLst/>
              <a:gdLst/>
              <a:ahLst/>
              <a:cxnLst/>
              <a:rect l="l" t="t" r="r" b="b"/>
              <a:pathLst>
                <a:path w="353695" h="490220">
                  <a:moveTo>
                    <a:pt x="0" y="0"/>
                  </a:moveTo>
                  <a:lnTo>
                    <a:pt x="52171" y="3554"/>
                  </a:lnTo>
                  <a:lnTo>
                    <a:pt x="103289" y="13726"/>
                  </a:lnTo>
                  <a:lnTo>
                    <a:pt x="152309" y="29780"/>
                  </a:lnTo>
                  <a:lnTo>
                    <a:pt x="198185" y="50982"/>
                  </a:lnTo>
                  <a:lnTo>
                    <a:pt x="239871" y="76596"/>
                  </a:lnTo>
                  <a:lnTo>
                    <a:pt x="276322" y="105887"/>
                  </a:lnTo>
                  <a:lnTo>
                    <a:pt x="306493" y="138119"/>
                  </a:lnTo>
                  <a:lnTo>
                    <a:pt x="329338" y="172557"/>
                  </a:lnTo>
                  <a:lnTo>
                    <a:pt x="343812" y="208466"/>
                  </a:lnTo>
                  <a:lnTo>
                    <a:pt x="349125" y="317662"/>
                  </a:lnTo>
                  <a:lnTo>
                    <a:pt x="349819" y="384332"/>
                  </a:lnTo>
                  <a:lnTo>
                    <a:pt x="350844" y="439237"/>
                  </a:lnTo>
                  <a:lnTo>
                    <a:pt x="352087" y="476493"/>
                  </a:lnTo>
                  <a:lnTo>
                    <a:pt x="353441" y="490219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680084" y="908049"/>
            <a:ext cx="2334260" cy="5143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>
                <a:solidFill>
                  <a:srgbClr val="0364C0"/>
                </a:solidFill>
              </a:rPr>
              <a:t>The</a:t>
            </a:r>
            <a:r>
              <a:rPr spc="-25" dirty="0">
                <a:solidFill>
                  <a:srgbClr val="0364C0"/>
                </a:solidFill>
              </a:rPr>
              <a:t> </a:t>
            </a:r>
            <a:r>
              <a:rPr spc="-10" dirty="0">
                <a:solidFill>
                  <a:srgbClr val="0364C0"/>
                </a:solidFill>
              </a:rPr>
              <a:t>Problem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1372" y="1631886"/>
            <a:ext cx="183324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dirty="0">
                <a:solidFill>
                  <a:srgbClr val="4670C4"/>
                </a:solidFill>
                <a:latin typeface="Calibri"/>
                <a:cs typeface="Calibri"/>
              </a:rPr>
              <a:t>Situation</a:t>
            </a:r>
            <a:r>
              <a:rPr sz="1850" spc="4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overview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370701" y="1582019"/>
            <a:ext cx="2983230" cy="2476500"/>
          </a:xfrm>
          <a:prstGeom prst="rect">
            <a:avLst/>
          </a:prstGeom>
        </p:spPr>
        <p:txBody>
          <a:bodyPr vert="horz" wrap="square" lIns="0" tIns="61594" rIns="0" bIns="0" rtlCol="0">
            <a:spAutoFit/>
          </a:bodyPr>
          <a:lstStyle/>
          <a:p>
            <a:pPr marL="168910">
              <a:lnSpc>
                <a:spcPct val="100000"/>
              </a:lnSpc>
              <a:spcBef>
                <a:spcPts val="484"/>
              </a:spcBef>
            </a:pPr>
            <a:r>
              <a:rPr sz="1850" dirty="0">
                <a:solidFill>
                  <a:srgbClr val="4670C4"/>
                </a:solidFill>
                <a:latin typeface="Calibri"/>
                <a:cs typeface="Calibri"/>
              </a:rPr>
              <a:t>Problem</a:t>
            </a:r>
            <a:r>
              <a:rPr sz="1850" spc="18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statement</a:t>
            </a:r>
            <a:endParaRPr sz="1850">
              <a:latin typeface="Calibri"/>
              <a:cs typeface="Calibri"/>
            </a:endParaRPr>
          </a:p>
          <a:p>
            <a:pPr marL="307340" marR="5080" indent="-295275">
              <a:lnSpc>
                <a:spcPct val="100000"/>
              </a:lnSpc>
              <a:spcBef>
                <a:spcPts val="1310"/>
              </a:spcBef>
              <a:buSzPct val="150000"/>
              <a:buFont typeface="Arial"/>
              <a:buChar char="•"/>
              <a:tabLst>
                <a:tab pos="307340" algn="l"/>
                <a:tab pos="307975" algn="l"/>
              </a:tabLst>
            </a:pPr>
            <a:r>
              <a:rPr sz="1600" spc="60" dirty="0">
                <a:latin typeface="Calibri"/>
                <a:cs typeface="Calibri"/>
              </a:rPr>
              <a:t>How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 rapidly</a:t>
            </a:r>
            <a:r>
              <a:rPr sz="1600" spc="13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strengthen </a:t>
            </a:r>
            <a:r>
              <a:rPr sz="1600" spc="75" dirty="0">
                <a:latin typeface="Calibri"/>
                <a:cs typeface="Calibri"/>
              </a:rPr>
              <a:t>INHP-</a:t>
            </a:r>
            <a:r>
              <a:rPr sz="1600" spc="105" dirty="0">
                <a:latin typeface="Calibri"/>
                <a:cs typeface="Calibri"/>
              </a:rPr>
              <a:t>EPI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and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partner</a:t>
            </a:r>
            <a:r>
              <a:rPr sz="1600" spc="190" dirty="0">
                <a:latin typeface="Calibri"/>
                <a:cs typeface="Calibri"/>
              </a:rPr>
              <a:t> </a:t>
            </a:r>
            <a:r>
              <a:rPr sz="1600" spc="-20" dirty="0">
                <a:latin typeface="Calibri"/>
                <a:cs typeface="Calibri"/>
              </a:rPr>
              <a:t>staff </a:t>
            </a:r>
            <a:r>
              <a:rPr sz="1600" spc="135" dirty="0">
                <a:latin typeface="Calibri"/>
                <a:cs typeface="Calibri"/>
              </a:rPr>
              <a:t>HRH</a:t>
            </a:r>
            <a:r>
              <a:rPr sz="1600" spc="1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capabilities</a:t>
            </a:r>
            <a:r>
              <a:rPr sz="1600" spc="270" dirty="0">
                <a:latin typeface="Calibri"/>
                <a:cs typeface="Calibri"/>
              </a:rPr>
              <a:t> </a:t>
            </a:r>
            <a:r>
              <a:rPr sz="1600" spc="55" dirty="0">
                <a:latin typeface="Calibri"/>
                <a:cs typeface="Calibri"/>
              </a:rPr>
              <a:t>based</a:t>
            </a:r>
            <a:r>
              <a:rPr sz="1600" spc="20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on </a:t>
            </a:r>
            <a:r>
              <a:rPr sz="1600" dirty="0">
                <a:latin typeface="Calibri"/>
                <a:cs typeface="Calibri"/>
              </a:rPr>
              <a:t>“what</a:t>
            </a:r>
            <a:r>
              <a:rPr sz="1600" spc="16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works”,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ahead</a:t>
            </a:r>
            <a:r>
              <a:rPr sz="1600" spc="20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of</a:t>
            </a:r>
            <a:r>
              <a:rPr sz="1600" spc="145" dirty="0">
                <a:latin typeface="Calibri"/>
                <a:cs typeface="Calibri"/>
              </a:rPr>
              <a:t> </a:t>
            </a:r>
            <a:r>
              <a:rPr sz="1600" spc="10" dirty="0">
                <a:latin typeface="Calibri"/>
                <a:cs typeface="Calibri"/>
              </a:rPr>
              <a:t>a </a:t>
            </a:r>
            <a:r>
              <a:rPr sz="1600" dirty="0">
                <a:latin typeface="Calibri"/>
                <a:cs typeface="Calibri"/>
              </a:rPr>
              <a:t>national</a:t>
            </a:r>
            <a:r>
              <a:rPr sz="1600" spc="50" dirty="0">
                <a:latin typeface="Calibri"/>
                <a:cs typeface="Calibri"/>
              </a:rPr>
              <a:t> </a:t>
            </a:r>
            <a:r>
              <a:rPr sz="1600" spc="90" dirty="0">
                <a:latin typeface="Calibri"/>
                <a:cs typeface="Calibri"/>
              </a:rPr>
              <a:t>COVID-</a:t>
            </a:r>
            <a:r>
              <a:rPr sz="1600" spc="65" dirty="0">
                <a:latin typeface="Calibri"/>
                <a:cs typeface="Calibri"/>
              </a:rPr>
              <a:t>19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vaccination </a:t>
            </a:r>
            <a:r>
              <a:rPr sz="1600" dirty="0">
                <a:latin typeface="Calibri"/>
                <a:cs typeface="Calibri"/>
              </a:rPr>
              <a:t>campaign</a:t>
            </a:r>
            <a:r>
              <a:rPr sz="1600" spc="3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(10-</a:t>
            </a:r>
            <a:r>
              <a:rPr sz="1600" spc="65" dirty="0">
                <a:latin typeface="Calibri"/>
                <a:cs typeface="Calibri"/>
              </a:rPr>
              <a:t>20</a:t>
            </a:r>
            <a:r>
              <a:rPr sz="1600" spc="42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December</a:t>
            </a:r>
            <a:endParaRPr sz="1600">
              <a:latin typeface="Calibri"/>
              <a:cs typeface="Calibri"/>
            </a:endParaRPr>
          </a:p>
          <a:p>
            <a:pPr marL="307340">
              <a:lnSpc>
                <a:spcPct val="100000"/>
              </a:lnSpc>
              <a:spcBef>
                <a:spcPts val="20"/>
              </a:spcBef>
            </a:pPr>
            <a:r>
              <a:rPr sz="1600" dirty="0">
                <a:latin typeface="Calibri"/>
                <a:cs typeface="Calibri"/>
              </a:rPr>
              <a:t>2021)</a:t>
            </a:r>
            <a:r>
              <a:rPr sz="1600" spc="21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vaccinate</a:t>
            </a:r>
            <a:r>
              <a:rPr sz="1600" spc="265" dirty="0">
                <a:latin typeface="Calibri"/>
                <a:cs typeface="Calibri"/>
              </a:rPr>
              <a:t> </a:t>
            </a:r>
            <a:r>
              <a:rPr sz="1600" spc="70" dirty="0">
                <a:latin typeface="Calibri"/>
                <a:cs typeface="Calibri"/>
              </a:rPr>
              <a:t>6</a:t>
            </a:r>
            <a:r>
              <a:rPr sz="1600" spc="19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million</a:t>
            </a:r>
            <a:endParaRPr sz="1600">
              <a:latin typeface="Calibri"/>
              <a:cs typeface="Calibri"/>
            </a:endParaRPr>
          </a:p>
          <a:p>
            <a:pPr marL="307340">
              <a:lnSpc>
                <a:spcPct val="100000"/>
              </a:lnSpc>
            </a:pPr>
            <a:r>
              <a:rPr sz="1600" dirty="0">
                <a:latin typeface="Calibri"/>
                <a:cs typeface="Calibri"/>
              </a:rPr>
              <a:t>people</a:t>
            </a:r>
            <a:r>
              <a:rPr sz="1600" spc="1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in</a:t>
            </a:r>
            <a:r>
              <a:rPr sz="1600" spc="65" dirty="0">
                <a:latin typeface="Calibri"/>
                <a:cs typeface="Calibri"/>
              </a:rPr>
              <a:t> Côte</a:t>
            </a:r>
            <a:r>
              <a:rPr sz="1600" spc="9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d’Ivoire.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740895" y="6374765"/>
            <a:ext cx="1879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78787"/>
                </a:solidFill>
                <a:latin typeface="Calibri"/>
                <a:cs typeface="Calibri"/>
              </a:rPr>
              <a:t>35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736600" y="2079307"/>
            <a:ext cx="4697095" cy="295592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307340" marR="334645" indent="-295275">
              <a:lnSpc>
                <a:spcPct val="100000"/>
              </a:lnSpc>
              <a:spcBef>
                <a:spcPts val="100"/>
              </a:spcBef>
              <a:buSzPct val="150000"/>
              <a:buFont typeface="Arial"/>
              <a:buChar char="•"/>
              <a:tabLst>
                <a:tab pos="307340" algn="l"/>
                <a:tab pos="307975" algn="l"/>
              </a:tabLst>
            </a:pPr>
            <a:r>
              <a:rPr sz="1600" dirty="0">
                <a:latin typeface="Calibri"/>
                <a:cs typeface="Calibri"/>
              </a:rPr>
              <a:t>National</a:t>
            </a:r>
            <a:r>
              <a:rPr sz="1600" spc="1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team</a:t>
            </a:r>
            <a:r>
              <a:rPr sz="1600" spc="1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planned</a:t>
            </a:r>
            <a:r>
              <a:rPr sz="1600" spc="150" dirty="0">
                <a:latin typeface="Calibri"/>
                <a:cs typeface="Calibri"/>
              </a:rPr>
              <a:t> </a:t>
            </a:r>
            <a:r>
              <a:rPr sz="1600" b="1" spc="140" dirty="0">
                <a:latin typeface="Calibri"/>
                <a:cs typeface="Calibri"/>
              </a:rPr>
              <a:t>COVID-</a:t>
            </a:r>
            <a:r>
              <a:rPr sz="1600" b="1" spc="65" dirty="0">
                <a:latin typeface="Calibri"/>
                <a:cs typeface="Calibri"/>
              </a:rPr>
              <a:t>19</a:t>
            </a:r>
            <a:r>
              <a:rPr sz="1600" b="1" spc="-2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vaccination </a:t>
            </a:r>
            <a:r>
              <a:rPr sz="1600" b="1" spc="90" dirty="0">
                <a:latin typeface="Calibri"/>
                <a:cs typeface="Calibri"/>
              </a:rPr>
              <a:t>campaign</a:t>
            </a:r>
            <a:r>
              <a:rPr sz="1600" b="1" spc="40" dirty="0">
                <a:latin typeface="Calibri"/>
                <a:cs typeface="Calibri"/>
              </a:rPr>
              <a:t> </a:t>
            </a:r>
            <a:r>
              <a:rPr sz="1600" spc="-40" dirty="0">
                <a:latin typeface="Calibri"/>
                <a:cs typeface="Calibri"/>
              </a:rPr>
              <a:t>for</a:t>
            </a:r>
            <a:r>
              <a:rPr sz="1600" spc="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December</a:t>
            </a:r>
            <a:r>
              <a:rPr sz="1600" spc="320" dirty="0">
                <a:latin typeface="Calibri"/>
                <a:cs typeface="Calibri"/>
              </a:rPr>
              <a:t> </a:t>
            </a:r>
            <a:r>
              <a:rPr sz="1600" spc="45" dirty="0">
                <a:latin typeface="Calibri"/>
                <a:cs typeface="Calibri"/>
              </a:rPr>
              <a:t>2021</a:t>
            </a:r>
            <a:endParaRPr sz="1600">
              <a:latin typeface="Calibri"/>
              <a:cs typeface="Calibri"/>
            </a:endParaRPr>
          </a:p>
          <a:p>
            <a:pPr marL="307340" marR="22860" indent="-295275">
              <a:lnSpc>
                <a:spcPct val="100000"/>
              </a:lnSpc>
              <a:spcBef>
                <a:spcPts val="5"/>
              </a:spcBef>
              <a:buSzPct val="150000"/>
              <a:buFont typeface="Arial"/>
              <a:buChar char="•"/>
              <a:tabLst>
                <a:tab pos="307340" algn="l"/>
                <a:tab pos="307975" algn="l"/>
              </a:tabLst>
            </a:pPr>
            <a:r>
              <a:rPr sz="1600" b="1" spc="55" dirty="0">
                <a:latin typeface="Calibri"/>
                <a:cs typeface="Calibri"/>
              </a:rPr>
              <a:t>Health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workforce</a:t>
            </a:r>
            <a:r>
              <a:rPr sz="1600" b="1" spc="-40" dirty="0">
                <a:latin typeface="Calibri"/>
                <a:cs typeface="Calibri"/>
              </a:rPr>
              <a:t> </a:t>
            </a:r>
            <a:r>
              <a:rPr sz="1600" b="1" spc="114" dirty="0">
                <a:latin typeface="Calibri"/>
                <a:cs typeface="Calibri"/>
              </a:rPr>
              <a:t>COVID-</a:t>
            </a:r>
            <a:r>
              <a:rPr sz="1600" b="1" spc="65" dirty="0">
                <a:latin typeface="Calibri"/>
                <a:cs typeface="Calibri"/>
              </a:rPr>
              <a:t>19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80" dirty="0">
                <a:latin typeface="Calibri"/>
                <a:cs typeface="Calibri"/>
              </a:rPr>
              <a:t>vaccine</a:t>
            </a:r>
            <a:r>
              <a:rPr sz="1600" b="1" spc="-35" dirty="0">
                <a:latin typeface="Calibri"/>
                <a:cs typeface="Calibri"/>
              </a:rPr>
              <a:t> </a:t>
            </a:r>
            <a:r>
              <a:rPr sz="1600" b="1" spc="50" dirty="0">
                <a:latin typeface="Calibri"/>
                <a:cs typeface="Calibri"/>
              </a:rPr>
              <a:t>hesitancy</a:t>
            </a:r>
            <a:r>
              <a:rPr sz="1600" b="1" spc="70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is </a:t>
            </a:r>
            <a:r>
              <a:rPr sz="1600" spc="60" dirty="0">
                <a:latin typeface="Calibri"/>
                <a:cs typeface="Calibri"/>
              </a:rPr>
              <a:t>a</a:t>
            </a:r>
            <a:r>
              <a:rPr sz="1600" spc="7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potentially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significant</a:t>
            </a:r>
            <a:r>
              <a:rPr sz="1600" spc="3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hurdle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role</a:t>
            </a:r>
            <a:r>
              <a:rPr sz="1600" spc="75" dirty="0">
                <a:latin typeface="Calibri"/>
                <a:cs typeface="Calibri"/>
              </a:rPr>
              <a:t> </a:t>
            </a:r>
            <a:r>
              <a:rPr sz="1600" spc="85" dirty="0">
                <a:latin typeface="Calibri"/>
                <a:cs typeface="Calibri"/>
              </a:rPr>
              <a:t>as</a:t>
            </a:r>
            <a:r>
              <a:rPr sz="1600" spc="5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“trusted </a:t>
            </a:r>
            <a:r>
              <a:rPr sz="1600" dirty="0">
                <a:latin typeface="Calibri"/>
                <a:cs typeface="Calibri"/>
              </a:rPr>
              <a:t>adviser”</a:t>
            </a:r>
            <a:r>
              <a:rPr sz="1600" spc="1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10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communities</a:t>
            </a:r>
            <a:endParaRPr sz="1600">
              <a:latin typeface="Calibri"/>
              <a:cs typeface="Calibri"/>
            </a:endParaRPr>
          </a:p>
          <a:p>
            <a:pPr marL="307340" marR="5080" indent="-295275">
              <a:lnSpc>
                <a:spcPct val="100000"/>
              </a:lnSpc>
              <a:spcBef>
                <a:spcPts val="10"/>
              </a:spcBef>
              <a:buSzPct val="150000"/>
              <a:buFont typeface="Arial"/>
              <a:buChar char="•"/>
              <a:tabLst>
                <a:tab pos="307340" algn="l"/>
                <a:tab pos="307975" algn="l"/>
              </a:tabLst>
            </a:pPr>
            <a:r>
              <a:rPr sz="1600" b="1" spc="55" dirty="0">
                <a:latin typeface="Calibri"/>
                <a:cs typeface="Calibri"/>
              </a:rPr>
              <a:t>Health</a:t>
            </a:r>
            <a:r>
              <a:rPr sz="1600" b="1" spc="9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workforce</a:t>
            </a:r>
            <a:r>
              <a:rPr sz="1600" b="1" spc="25" dirty="0">
                <a:latin typeface="Calibri"/>
                <a:cs typeface="Calibri"/>
              </a:rPr>
              <a:t> </a:t>
            </a:r>
            <a:r>
              <a:rPr sz="1600" b="1" spc="75" dirty="0">
                <a:latin typeface="Calibri"/>
                <a:cs typeface="Calibri"/>
              </a:rPr>
              <a:t>(HRH)</a:t>
            </a:r>
            <a:r>
              <a:rPr sz="1600" b="1" spc="85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capabilities</a:t>
            </a:r>
            <a:r>
              <a:rPr sz="1600" b="1" spc="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are</a:t>
            </a:r>
            <a:r>
              <a:rPr sz="1600" spc="19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obviously </a:t>
            </a:r>
            <a:r>
              <a:rPr sz="1600" dirty="0">
                <a:latin typeface="Calibri"/>
                <a:cs typeface="Calibri"/>
              </a:rPr>
              <a:t>key</a:t>
            </a:r>
            <a:r>
              <a:rPr sz="1600" spc="11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130" dirty="0">
                <a:latin typeface="Calibri"/>
                <a:cs typeface="Calibri"/>
              </a:rPr>
              <a:t> </a:t>
            </a:r>
            <a:r>
              <a:rPr sz="1600" spc="95" dirty="0">
                <a:latin typeface="Calibri"/>
                <a:cs typeface="Calibri"/>
              </a:rPr>
              <a:t>success,</a:t>
            </a:r>
            <a:r>
              <a:rPr sz="1600" spc="8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but</a:t>
            </a:r>
            <a:r>
              <a:rPr sz="1600" spc="1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time</a:t>
            </a:r>
            <a:r>
              <a:rPr sz="1600" spc="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is</a:t>
            </a:r>
            <a:r>
              <a:rPr sz="1600" spc="8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not</a:t>
            </a:r>
            <a:r>
              <a:rPr sz="1600" spc="14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available</a:t>
            </a:r>
            <a:r>
              <a:rPr sz="1600" spc="105" dirty="0">
                <a:latin typeface="Calibri"/>
                <a:cs typeface="Calibri"/>
              </a:rPr>
              <a:t> </a:t>
            </a:r>
            <a:r>
              <a:rPr sz="1600" spc="-25" dirty="0">
                <a:latin typeface="Calibri"/>
                <a:cs typeface="Calibri"/>
              </a:rPr>
              <a:t>for </a:t>
            </a:r>
            <a:r>
              <a:rPr sz="1600" spc="-10" dirty="0">
                <a:latin typeface="Calibri"/>
                <a:cs typeface="Calibri"/>
              </a:rPr>
              <a:t>traditional</a:t>
            </a:r>
            <a:r>
              <a:rPr sz="1600" spc="114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capability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development</a:t>
            </a:r>
            <a:r>
              <a:rPr sz="1600" spc="175" dirty="0">
                <a:latin typeface="Calibri"/>
                <a:cs typeface="Calibri"/>
              </a:rPr>
              <a:t> </a:t>
            </a:r>
            <a:r>
              <a:rPr sz="1600" spc="50" dirty="0">
                <a:latin typeface="Calibri"/>
                <a:cs typeface="Calibri"/>
              </a:rPr>
              <a:t>processes.</a:t>
            </a:r>
            <a:endParaRPr sz="1600">
              <a:latin typeface="Calibri"/>
              <a:cs typeface="Calibri"/>
            </a:endParaRPr>
          </a:p>
          <a:p>
            <a:pPr marL="307340" marR="50165" indent="-295275">
              <a:lnSpc>
                <a:spcPct val="100000"/>
              </a:lnSpc>
              <a:spcBef>
                <a:spcPts val="10"/>
              </a:spcBef>
              <a:buSzPct val="150000"/>
              <a:buFont typeface="Arial"/>
              <a:buChar char="•"/>
              <a:tabLst>
                <a:tab pos="307340" algn="l"/>
                <a:tab pos="307975" algn="l"/>
              </a:tabLst>
            </a:pPr>
            <a:r>
              <a:rPr sz="1600" b="1" spc="130" dirty="0">
                <a:latin typeface="Calibri"/>
                <a:cs typeface="Calibri"/>
              </a:rPr>
              <a:t>Lessons</a:t>
            </a:r>
            <a:r>
              <a:rPr sz="1600" b="1" dirty="0">
                <a:latin typeface="Calibri"/>
                <a:cs typeface="Calibri"/>
              </a:rPr>
              <a:t> learned</a:t>
            </a:r>
            <a:r>
              <a:rPr sz="1600" b="1" spc="20" dirty="0">
                <a:latin typeface="Calibri"/>
                <a:cs typeface="Calibri"/>
              </a:rPr>
              <a:t> </a:t>
            </a:r>
            <a:r>
              <a:rPr sz="1600" b="1" spc="75" dirty="0">
                <a:latin typeface="Calibri"/>
                <a:cs typeface="Calibri"/>
              </a:rPr>
              <a:t>need</a:t>
            </a:r>
            <a:r>
              <a:rPr sz="1600" b="1" spc="-80" dirty="0">
                <a:latin typeface="Calibri"/>
                <a:cs typeface="Calibri"/>
              </a:rPr>
              <a:t> </a:t>
            </a:r>
            <a:r>
              <a:rPr sz="1600" b="1" dirty="0">
                <a:latin typeface="Calibri"/>
                <a:cs typeface="Calibri"/>
              </a:rPr>
              <a:t>to</a:t>
            </a:r>
            <a:r>
              <a:rPr sz="1600" b="1" spc="50" dirty="0">
                <a:latin typeface="Calibri"/>
                <a:cs typeface="Calibri"/>
              </a:rPr>
              <a:t> </a:t>
            </a:r>
            <a:r>
              <a:rPr sz="1600" b="1" spc="105" dirty="0">
                <a:latin typeface="Calibri"/>
                <a:cs typeface="Calibri"/>
              </a:rPr>
              <a:t>be</a:t>
            </a:r>
            <a:r>
              <a:rPr sz="1600" b="1" spc="30" dirty="0">
                <a:latin typeface="Calibri"/>
                <a:cs typeface="Calibri"/>
              </a:rPr>
              <a:t> </a:t>
            </a:r>
            <a:r>
              <a:rPr sz="1600" b="1" spc="60" dirty="0">
                <a:latin typeface="Calibri"/>
                <a:cs typeface="Calibri"/>
              </a:rPr>
              <a:t>shared</a:t>
            </a:r>
            <a:r>
              <a:rPr sz="1600" b="1" spc="15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rapidly</a:t>
            </a:r>
            <a:r>
              <a:rPr sz="1600" spc="-10" dirty="0">
                <a:latin typeface="Calibri"/>
                <a:cs typeface="Calibri"/>
              </a:rPr>
              <a:t>, </a:t>
            </a:r>
            <a:r>
              <a:rPr sz="1600" dirty="0">
                <a:latin typeface="Calibri"/>
                <a:cs typeface="Calibri"/>
              </a:rPr>
              <a:t>especially</a:t>
            </a:r>
            <a:r>
              <a:rPr sz="1600" spc="26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how</a:t>
            </a:r>
            <a:r>
              <a:rPr sz="1600" spc="12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1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adapt</a:t>
            </a:r>
            <a:r>
              <a:rPr sz="1600" spc="29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national</a:t>
            </a:r>
            <a:r>
              <a:rPr sz="1600" spc="14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guidance</a:t>
            </a:r>
            <a:r>
              <a:rPr sz="1600" spc="250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to</a:t>
            </a:r>
            <a:r>
              <a:rPr sz="1600" spc="95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local </a:t>
            </a:r>
            <a:r>
              <a:rPr sz="1600" dirty="0">
                <a:latin typeface="Calibri"/>
                <a:cs typeface="Calibri"/>
              </a:rPr>
              <a:t>contexts,</a:t>
            </a:r>
            <a:r>
              <a:rPr sz="1600" spc="155" dirty="0">
                <a:latin typeface="Calibri"/>
                <a:cs typeface="Calibri"/>
              </a:rPr>
              <a:t> </a:t>
            </a:r>
            <a:r>
              <a:rPr sz="1600" dirty="0">
                <a:latin typeface="Calibri"/>
                <a:cs typeface="Calibri"/>
              </a:rPr>
              <a:t>but</a:t>
            </a:r>
            <a:r>
              <a:rPr sz="1600" spc="245" dirty="0">
                <a:latin typeface="Calibri"/>
                <a:cs typeface="Calibri"/>
              </a:rPr>
              <a:t> </a:t>
            </a:r>
            <a:r>
              <a:rPr sz="1600" b="1" spc="55" dirty="0">
                <a:latin typeface="Calibri"/>
                <a:cs typeface="Calibri"/>
              </a:rPr>
              <a:t>existing</a:t>
            </a:r>
            <a:r>
              <a:rPr sz="1600" b="1" spc="65" dirty="0">
                <a:latin typeface="Calibri"/>
                <a:cs typeface="Calibri"/>
              </a:rPr>
              <a:t> </a:t>
            </a:r>
            <a:r>
              <a:rPr sz="1600" b="1" spc="70" dirty="0">
                <a:latin typeface="Calibri"/>
                <a:cs typeface="Calibri"/>
              </a:rPr>
              <a:t>mechanisms</a:t>
            </a:r>
            <a:r>
              <a:rPr sz="1600" b="1" spc="-75" dirty="0">
                <a:latin typeface="Calibri"/>
                <a:cs typeface="Calibri"/>
              </a:rPr>
              <a:t> </a:t>
            </a:r>
            <a:r>
              <a:rPr sz="1600" b="1" spc="60" dirty="0">
                <a:latin typeface="Calibri"/>
                <a:cs typeface="Calibri"/>
              </a:rPr>
              <a:t>are</a:t>
            </a:r>
            <a:r>
              <a:rPr sz="1600" b="1" spc="40" dirty="0">
                <a:latin typeface="Calibri"/>
                <a:cs typeface="Calibri"/>
              </a:rPr>
              <a:t> </a:t>
            </a:r>
            <a:r>
              <a:rPr sz="1600" b="1" spc="-10" dirty="0">
                <a:latin typeface="Calibri"/>
                <a:cs typeface="Calibri"/>
              </a:rPr>
              <a:t>primarily </a:t>
            </a:r>
            <a:r>
              <a:rPr sz="1600" b="1" dirty="0">
                <a:latin typeface="Calibri"/>
                <a:cs typeface="Calibri"/>
              </a:rPr>
              <a:t>vertical</a:t>
            </a:r>
            <a:r>
              <a:rPr sz="1600" b="1" spc="280" dirty="0">
                <a:latin typeface="Calibri"/>
                <a:cs typeface="Calibri"/>
              </a:rPr>
              <a:t> </a:t>
            </a:r>
            <a:r>
              <a:rPr sz="1600" spc="-10" dirty="0">
                <a:latin typeface="Calibri"/>
                <a:cs typeface="Calibri"/>
              </a:rPr>
              <a:t>(top-</a:t>
            </a:r>
            <a:r>
              <a:rPr sz="1600" spc="-20" dirty="0">
                <a:latin typeface="Calibri"/>
                <a:cs typeface="Calibri"/>
              </a:rPr>
              <a:t>down)</a:t>
            </a:r>
            <a:endParaRPr sz="1600">
              <a:latin typeface="Calibri"/>
              <a:cs typeface="Calibri"/>
            </a:endParaRPr>
          </a:p>
        </p:txBody>
      </p:sp>
      <p:pic>
        <p:nvPicPr>
          <p:cNvPr id="8" name="object 8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8585200" y="5852159"/>
            <a:ext cx="3200400" cy="711200"/>
          </a:xfrm>
          <a:prstGeom prst="rect">
            <a:avLst/>
          </a:prstGeom>
        </p:spPr>
      </p:pic>
      <p:pic>
        <p:nvPicPr>
          <p:cNvPr id="9" name="object 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5689600" y="5567679"/>
            <a:ext cx="2286000" cy="894079"/>
          </a:xfrm>
          <a:prstGeom prst="rect">
            <a:avLst/>
          </a:prstGeom>
        </p:spPr>
      </p:pic>
      <p:pic>
        <p:nvPicPr>
          <p:cNvPr id="10" name="object 1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82879" y="5862320"/>
            <a:ext cx="3037840" cy="782320"/>
          </a:xfrm>
          <a:prstGeom prst="rect">
            <a:avLst/>
          </a:prstGeom>
        </p:spPr>
      </p:pic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3718559" y="5567679"/>
            <a:ext cx="1635760" cy="1158238"/>
          </a:xfrm>
          <a:prstGeom prst="rect">
            <a:avLst/>
          </a:prstGeom>
        </p:spPr>
      </p:pic>
      <p:grpSp>
        <p:nvGrpSpPr>
          <p:cNvPr id="12" name="object 12"/>
          <p:cNvGrpSpPr/>
          <p:nvPr/>
        </p:nvGrpSpPr>
        <p:grpSpPr>
          <a:xfrm>
            <a:off x="9476740" y="1460500"/>
            <a:ext cx="2565400" cy="3937000"/>
            <a:chOff x="9476740" y="1460500"/>
            <a:chExt cx="2565400" cy="3937000"/>
          </a:xfrm>
        </p:grpSpPr>
        <p:pic>
          <p:nvPicPr>
            <p:cNvPr id="13" name="object 13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9489440" y="1473200"/>
              <a:ext cx="2540000" cy="3911600"/>
            </a:xfrm>
            <a:prstGeom prst="rect">
              <a:avLst/>
            </a:prstGeom>
          </p:spPr>
        </p:pic>
        <p:sp>
          <p:nvSpPr>
            <p:cNvPr id="14" name="object 14"/>
            <p:cNvSpPr/>
            <p:nvPr/>
          </p:nvSpPr>
          <p:spPr>
            <a:xfrm>
              <a:off x="9483090" y="1466850"/>
              <a:ext cx="2552700" cy="3924300"/>
            </a:xfrm>
            <a:custGeom>
              <a:avLst/>
              <a:gdLst/>
              <a:ahLst/>
              <a:cxnLst/>
              <a:rect l="l" t="t" r="r" b="b"/>
              <a:pathLst>
                <a:path w="2552700" h="3924300">
                  <a:moveTo>
                    <a:pt x="0" y="3924300"/>
                  </a:moveTo>
                  <a:lnTo>
                    <a:pt x="2552700" y="3924300"/>
                  </a:lnTo>
                  <a:lnTo>
                    <a:pt x="2552700" y="0"/>
                  </a:lnTo>
                  <a:lnTo>
                    <a:pt x="0" y="0"/>
                  </a:lnTo>
                  <a:lnTo>
                    <a:pt x="0" y="3924300"/>
                  </a:lnTo>
                  <a:close/>
                </a:path>
              </a:pathLst>
            </a:custGeom>
            <a:ln w="12700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5" name="object 15"/>
          <p:cNvSpPr txBox="1"/>
          <p:nvPr/>
        </p:nvSpPr>
        <p:spPr>
          <a:xfrm>
            <a:off x="3317240" y="624840"/>
            <a:ext cx="8717280" cy="690880"/>
          </a:xfrm>
          <a:prstGeom prst="rect">
            <a:avLst/>
          </a:prstGeom>
          <a:solidFill>
            <a:srgbClr val="C72405"/>
          </a:solidFill>
          <a:ln w="25400">
            <a:solidFill>
              <a:srgbClr val="911B04"/>
            </a:solidFill>
          </a:ln>
        </p:spPr>
        <p:txBody>
          <a:bodyPr vert="horz" wrap="square" lIns="0" tIns="6350" rIns="0" bIns="0" rtlCol="0">
            <a:spAutoFit/>
          </a:bodyPr>
          <a:lstStyle/>
          <a:p>
            <a:pPr marL="38735" marR="70485">
              <a:lnSpc>
                <a:spcPts val="1680"/>
              </a:lnSpc>
              <a:spcBef>
                <a:spcPts val="50"/>
              </a:spcBef>
            </a:pPr>
            <a:r>
              <a:rPr sz="1450" spc="-35" dirty="0">
                <a:solidFill>
                  <a:srgbClr val="FFFFFF"/>
                </a:solidFill>
                <a:latin typeface="Calibri"/>
                <a:cs typeface="Calibri"/>
              </a:rPr>
              <a:t>“I</a:t>
            </a:r>
            <a:r>
              <a:rPr sz="145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4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85" dirty="0">
                <a:solidFill>
                  <a:srgbClr val="FFFFFF"/>
                </a:solidFill>
                <a:latin typeface="Calibri"/>
                <a:cs typeface="Calibri"/>
              </a:rPr>
              <a:t>so</a:t>
            </a:r>
            <a:r>
              <a:rPr sz="145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afraid</a:t>
            </a:r>
            <a:r>
              <a:rPr sz="145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5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vaccine</a:t>
            </a:r>
            <a:r>
              <a:rPr sz="145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145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5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refused</a:t>
            </a:r>
            <a:r>
              <a:rPr sz="145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5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get</a:t>
            </a:r>
            <a:r>
              <a:rPr sz="145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vaccinated</a:t>
            </a:r>
            <a:r>
              <a:rPr sz="145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even</a:t>
            </a:r>
            <a:r>
              <a:rPr sz="14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though</a:t>
            </a:r>
            <a:r>
              <a:rPr sz="145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5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45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encouraging</a:t>
            </a:r>
            <a:r>
              <a:rPr sz="145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communities</a:t>
            </a:r>
            <a:r>
              <a:rPr sz="1450" spc="-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5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25" dirty="0">
                <a:solidFill>
                  <a:srgbClr val="FFFFFF"/>
                </a:solidFill>
                <a:latin typeface="Calibri"/>
                <a:cs typeface="Calibri"/>
              </a:rPr>
              <a:t>do </a:t>
            </a:r>
            <a:r>
              <a:rPr sz="1450" spc="65" dirty="0">
                <a:solidFill>
                  <a:srgbClr val="FFFFFF"/>
                </a:solidFill>
                <a:latin typeface="Calibri"/>
                <a:cs typeface="Calibri"/>
              </a:rPr>
              <a:t>so.</a:t>
            </a:r>
            <a:r>
              <a:rPr sz="145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20" dirty="0">
                <a:solidFill>
                  <a:srgbClr val="FFFFFF"/>
                </a:solidFill>
                <a:latin typeface="Calibri"/>
                <a:cs typeface="Calibri"/>
              </a:rPr>
              <a:t>After</a:t>
            </a:r>
            <a:r>
              <a:rPr sz="145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20" dirty="0">
                <a:solidFill>
                  <a:srgbClr val="FFFFFF"/>
                </a:solidFill>
                <a:latin typeface="Calibri"/>
                <a:cs typeface="Calibri"/>
              </a:rPr>
              <a:t>three</a:t>
            </a:r>
            <a:r>
              <a:rPr sz="145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months</a:t>
            </a:r>
            <a:r>
              <a:rPr sz="145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3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5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observing</a:t>
            </a:r>
            <a:r>
              <a:rPr sz="1450" spc="-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my</a:t>
            </a:r>
            <a:r>
              <a:rPr sz="145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colleagues</a:t>
            </a:r>
            <a:r>
              <a:rPr sz="145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who</a:t>
            </a:r>
            <a:r>
              <a:rPr sz="145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had</a:t>
            </a:r>
            <a:r>
              <a:rPr sz="145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already</a:t>
            </a:r>
            <a:r>
              <a:rPr sz="145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been</a:t>
            </a:r>
            <a:r>
              <a:rPr sz="145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vaccinated,</a:t>
            </a:r>
            <a:r>
              <a:rPr sz="145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50" spc="1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took</a:t>
            </a:r>
            <a:r>
              <a:rPr sz="145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my</a:t>
            </a:r>
            <a:r>
              <a:rPr sz="145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courage</a:t>
            </a:r>
            <a:r>
              <a:rPr sz="145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5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20" dirty="0">
                <a:solidFill>
                  <a:srgbClr val="FFFFFF"/>
                </a:solidFill>
                <a:latin typeface="Calibri"/>
                <a:cs typeface="Calibri"/>
              </a:rPr>
              <a:t>both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hands</a:t>
            </a:r>
            <a:r>
              <a:rPr sz="1450" spc="-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45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vaccinated</a:t>
            </a:r>
            <a:r>
              <a:rPr sz="145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myself.</a:t>
            </a:r>
            <a:r>
              <a:rPr sz="1450" spc="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45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now</a:t>
            </a:r>
            <a:r>
              <a:rPr sz="145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feel</a:t>
            </a:r>
            <a:r>
              <a:rPr sz="1450" spc="1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comfortable</a:t>
            </a:r>
            <a:r>
              <a:rPr sz="145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again</a:t>
            </a:r>
            <a:r>
              <a:rPr sz="145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5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continue</a:t>
            </a:r>
            <a:r>
              <a:rPr sz="145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community</a:t>
            </a:r>
            <a:r>
              <a:rPr sz="1450" spc="-8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outreach.”</a:t>
            </a:r>
            <a:endParaRPr sz="1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1713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0"/>
              </a:spcBef>
            </a:pPr>
            <a:r>
              <a:rPr dirty="0">
                <a:solidFill>
                  <a:srgbClr val="0364C0"/>
                </a:solidFill>
              </a:rPr>
              <a:t>The</a:t>
            </a:r>
            <a:r>
              <a:rPr spc="-10" dirty="0">
                <a:solidFill>
                  <a:srgbClr val="0364C0"/>
                </a:solidFill>
              </a:rPr>
              <a:t> </a:t>
            </a:r>
            <a:r>
              <a:rPr spc="-10" dirty="0">
                <a:solidFill>
                  <a:srgbClr val="0364C0"/>
                </a:solidFill>
                <a:latin typeface="Calibri"/>
                <a:cs typeface="Calibri"/>
              </a:rPr>
              <a:t>Solution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448627" y="1631886"/>
            <a:ext cx="5795010" cy="4141470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384810">
              <a:lnSpc>
                <a:spcPct val="100000"/>
              </a:lnSpc>
              <a:spcBef>
                <a:spcPts val="90"/>
              </a:spcBef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Actions</a:t>
            </a:r>
            <a:endParaRPr sz="1850">
              <a:latin typeface="Calibri"/>
              <a:cs typeface="Calibri"/>
            </a:endParaRPr>
          </a:p>
          <a:p>
            <a:pPr marL="12700" marR="121920">
              <a:lnSpc>
                <a:spcPct val="102299"/>
              </a:lnSpc>
              <a:spcBef>
                <a:spcPts val="1270"/>
              </a:spcBef>
            </a:pPr>
            <a:r>
              <a:rPr sz="1500" b="1" spc="90" dirty="0">
                <a:latin typeface="Calibri"/>
                <a:cs typeface="Calibri"/>
              </a:rPr>
              <a:t>IN</a:t>
            </a:r>
            <a:r>
              <a:rPr sz="1500" b="1" spc="114" dirty="0">
                <a:latin typeface="Calibri"/>
                <a:cs typeface="Calibri"/>
              </a:rPr>
              <a:t> </a:t>
            </a:r>
            <a:r>
              <a:rPr sz="1500" b="1" spc="80" dirty="0">
                <a:latin typeface="Calibri"/>
                <a:cs typeface="Calibri"/>
              </a:rPr>
              <a:t>7</a:t>
            </a:r>
            <a:r>
              <a:rPr sz="1500" b="1" spc="125" dirty="0">
                <a:latin typeface="Calibri"/>
                <a:cs typeface="Calibri"/>
              </a:rPr>
              <a:t> </a:t>
            </a:r>
            <a:r>
              <a:rPr sz="1500" b="1" spc="110" dirty="0">
                <a:latin typeface="Calibri"/>
                <a:cs typeface="Calibri"/>
              </a:rPr>
              <a:t>DAYS:</a:t>
            </a:r>
            <a:r>
              <a:rPr sz="1500" b="1" spc="-15" dirty="0">
                <a:latin typeface="Calibri"/>
                <a:cs typeface="Calibri"/>
              </a:rPr>
              <a:t> </a:t>
            </a:r>
            <a:r>
              <a:rPr sz="1500" spc="120" dirty="0">
                <a:latin typeface="Calibri"/>
                <a:cs typeface="Calibri"/>
              </a:rPr>
              <a:t>TGLF’s</a:t>
            </a:r>
            <a:r>
              <a:rPr sz="1500" spc="-10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fully-digital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55" dirty="0">
                <a:latin typeface="Calibri"/>
                <a:cs typeface="Calibri"/>
              </a:rPr>
              <a:t>Hackathon</a:t>
            </a:r>
            <a:r>
              <a:rPr sz="1500" spc="-100" dirty="0">
                <a:latin typeface="Calibri"/>
                <a:cs typeface="Calibri"/>
              </a:rPr>
              <a:t> </a:t>
            </a:r>
            <a:r>
              <a:rPr sz="1500" spc="100" dirty="0">
                <a:latin typeface="Calibri"/>
                <a:cs typeface="Calibri"/>
              </a:rPr>
              <a:t>package</a:t>
            </a:r>
            <a:r>
              <a:rPr sz="1500" spc="-70" dirty="0">
                <a:latin typeface="Calibri"/>
                <a:cs typeface="Calibri"/>
              </a:rPr>
              <a:t> </a:t>
            </a:r>
            <a:r>
              <a:rPr sz="1500" spc="85" dirty="0">
                <a:latin typeface="Calibri"/>
                <a:cs typeface="Calibri"/>
              </a:rPr>
              <a:t>was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deployed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spc="25" dirty="0">
                <a:latin typeface="Calibri"/>
                <a:cs typeface="Calibri"/>
              </a:rPr>
              <a:t>by </a:t>
            </a:r>
            <a:r>
              <a:rPr sz="1500" spc="60" dirty="0">
                <a:latin typeface="Calibri"/>
                <a:cs typeface="Calibri"/>
              </a:rPr>
              <a:t>a</a:t>
            </a:r>
            <a:r>
              <a:rPr sz="1500" spc="2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country-</a:t>
            </a:r>
            <a:r>
              <a:rPr sz="1500" spc="75" dirty="0">
                <a:latin typeface="Calibri"/>
                <a:cs typeface="Calibri"/>
              </a:rPr>
              <a:t>based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team of</a:t>
            </a:r>
            <a:r>
              <a:rPr sz="1500" spc="24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alumni</a:t>
            </a:r>
            <a:r>
              <a:rPr sz="1500" b="1" spc="7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volunteers</a:t>
            </a:r>
            <a:r>
              <a:rPr sz="1500" b="1" spc="40" dirty="0">
                <a:latin typeface="Calibri"/>
                <a:cs typeface="Calibri"/>
              </a:rPr>
              <a:t> </a:t>
            </a:r>
            <a:r>
              <a:rPr sz="1500" b="1" dirty="0">
                <a:latin typeface="Calibri"/>
                <a:cs typeface="Calibri"/>
              </a:rPr>
              <a:t>with</a:t>
            </a:r>
            <a:r>
              <a:rPr sz="1500" b="1" spc="35" dirty="0">
                <a:latin typeface="Calibri"/>
                <a:cs typeface="Calibri"/>
              </a:rPr>
              <a:t> </a:t>
            </a:r>
            <a:r>
              <a:rPr sz="1500" b="1" spc="150" dirty="0">
                <a:latin typeface="Calibri"/>
                <a:cs typeface="Calibri"/>
              </a:rPr>
              <a:t>EPI</a:t>
            </a:r>
            <a:r>
              <a:rPr sz="1500" b="1" spc="105" dirty="0">
                <a:latin typeface="Calibri"/>
                <a:cs typeface="Calibri"/>
              </a:rPr>
              <a:t> </a:t>
            </a:r>
            <a:r>
              <a:rPr sz="1500" b="1" spc="70" dirty="0">
                <a:latin typeface="Calibri"/>
                <a:cs typeface="Calibri"/>
              </a:rPr>
              <a:t>and </a:t>
            </a:r>
            <a:r>
              <a:rPr sz="1500" b="1" spc="85" dirty="0">
                <a:latin typeface="Calibri"/>
                <a:cs typeface="Calibri"/>
              </a:rPr>
              <a:t>INPH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ts val="1764"/>
              </a:lnSpc>
            </a:pPr>
            <a:r>
              <a:rPr sz="1500" b="1" spc="65" dirty="0">
                <a:latin typeface="Calibri"/>
                <a:cs typeface="Calibri"/>
              </a:rPr>
              <a:t>support</a:t>
            </a:r>
            <a:r>
              <a:rPr sz="1500" b="1" spc="8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to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55" dirty="0">
                <a:latin typeface="Calibri"/>
                <a:cs typeface="Calibri"/>
              </a:rPr>
              <a:t>connect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114" dirty="0">
                <a:latin typeface="Calibri"/>
                <a:cs typeface="Calibri"/>
              </a:rPr>
              <a:t>&gt;500</a:t>
            </a:r>
            <a:r>
              <a:rPr sz="1500" spc="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country</a:t>
            </a:r>
            <a:r>
              <a:rPr sz="1500" spc="9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and</a:t>
            </a:r>
            <a:r>
              <a:rPr sz="1500" spc="18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health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workers</a:t>
            </a:r>
            <a:r>
              <a:rPr sz="1500" spc="6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who</a:t>
            </a:r>
            <a:r>
              <a:rPr sz="1500" spc="114" dirty="0">
                <a:latin typeface="Calibri"/>
                <a:cs typeface="Calibri"/>
              </a:rPr>
              <a:t> </a:t>
            </a:r>
            <a:r>
              <a:rPr sz="1500" spc="40" dirty="0">
                <a:latin typeface="Calibri"/>
                <a:cs typeface="Calibri"/>
              </a:rPr>
              <a:t>developed</a:t>
            </a:r>
            <a:endParaRPr sz="15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45"/>
              </a:spcBef>
            </a:pPr>
            <a:r>
              <a:rPr sz="1500" spc="100" dirty="0">
                <a:latin typeface="Calibri"/>
                <a:cs typeface="Calibri"/>
              </a:rPr>
              <a:t>165</a:t>
            </a:r>
            <a:r>
              <a:rPr sz="1500" spc="150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context-</a:t>
            </a:r>
            <a:r>
              <a:rPr sz="1500" dirty="0">
                <a:latin typeface="Calibri"/>
                <a:cs typeface="Calibri"/>
              </a:rPr>
              <a:t>specific</a:t>
            </a:r>
            <a:r>
              <a:rPr sz="1500" spc="-10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action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plans</a:t>
            </a:r>
            <a:r>
              <a:rPr sz="1500" spc="8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to</a:t>
            </a:r>
            <a:r>
              <a:rPr sz="1500" spc="145" dirty="0">
                <a:latin typeface="Calibri"/>
                <a:cs typeface="Calibri"/>
              </a:rPr>
              <a:t> </a:t>
            </a:r>
            <a:r>
              <a:rPr sz="1500" spc="45" dirty="0">
                <a:latin typeface="Calibri"/>
                <a:cs typeface="Calibri"/>
              </a:rPr>
              <a:t>accelerate</a:t>
            </a:r>
            <a:r>
              <a:rPr sz="1500" dirty="0">
                <a:latin typeface="Calibri"/>
                <a:cs typeface="Calibri"/>
              </a:rPr>
              <a:t> </a:t>
            </a:r>
            <a:r>
              <a:rPr sz="1500" spc="95" dirty="0">
                <a:latin typeface="Calibri"/>
                <a:cs typeface="Calibri"/>
              </a:rPr>
              <a:t>COVID-19</a:t>
            </a:r>
            <a:r>
              <a:rPr sz="1500" spc="4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vaccination.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marL="12700" marR="87630" algn="just">
              <a:lnSpc>
                <a:spcPct val="100099"/>
              </a:lnSpc>
              <a:spcBef>
                <a:spcPts val="5"/>
              </a:spcBef>
            </a:pPr>
            <a:r>
              <a:rPr sz="1500" b="1" spc="55" dirty="0">
                <a:solidFill>
                  <a:srgbClr val="FF0000"/>
                </a:solidFill>
                <a:latin typeface="Calibri"/>
                <a:cs typeface="Calibri"/>
              </a:rPr>
              <a:t>Capability</a:t>
            </a:r>
            <a:r>
              <a:rPr sz="1500" b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development</a:t>
            </a:r>
            <a:r>
              <a:rPr sz="1500" b="1" spc="10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spc="55" dirty="0">
                <a:solidFill>
                  <a:srgbClr val="FF0000"/>
                </a:solidFill>
                <a:latin typeface="Calibri"/>
                <a:cs typeface="Calibri"/>
              </a:rPr>
              <a:t>embedded</a:t>
            </a:r>
            <a:r>
              <a:rPr sz="1500" b="1" spc="7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into</a:t>
            </a:r>
            <a:r>
              <a:rPr sz="1500" b="1" spc="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activities</a:t>
            </a:r>
            <a:r>
              <a:rPr sz="1500" b="1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spc="65" dirty="0">
                <a:solidFill>
                  <a:srgbClr val="FF0000"/>
                </a:solidFill>
                <a:latin typeface="Calibri"/>
                <a:cs typeface="Calibri"/>
              </a:rPr>
              <a:t>focused</a:t>
            </a:r>
            <a:r>
              <a:rPr sz="150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spc="90" dirty="0">
                <a:solidFill>
                  <a:srgbClr val="FF0000"/>
                </a:solidFill>
                <a:latin typeface="Calibri"/>
                <a:cs typeface="Calibri"/>
              </a:rPr>
              <a:t>on</a:t>
            </a:r>
            <a:r>
              <a:rPr sz="1500" b="1" spc="1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FF0000"/>
                </a:solidFill>
                <a:latin typeface="Calibri"/>
                <a:cs typeface="Calibri"/>
              </a:rPr>
              <a:t>urgent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priorities,</a:t>
            </a:r>
            <a:r>
              <a:rPr sz="1500" b="1" spc="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rather</a:t>
            </a:r>
            <a:r>
              <a:rPr sz="1500" b="1" spc="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than</a:t>
            </a:r>
            <a:r>
              <a:rPr sz="1500" b="1" spc="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requiring</a:t>
            </a:r>
            <a:r>
              <a:rPr sz="1500" b="1" spc="1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stakeholders</a:t>
            </a:r>
            <a:r>
              <a:rPr sz="1500" b="1" spc="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500" b="1" spc="13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spc="65" dirty="0">
                <a:solidFill>
                  <a:srgbClr val="FF0000"/>
                </a:solidFill>
                <a:latin typeface="Calibri"/>
                <a:cs typeface="Calibri"/>
              </a:rPr>
              <a:t>set</a:t>
            </a:r>
            <a:r>
              <a:rPr sz="1500" b="1" spc="1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spc="60" dirty="0">
                <a:solidFill>
                  <a:srgbClr val="FF0000"/>
                </a:solidFill>
                <a:latin typeface="Calibri"/>
                <a:cs typeface="Calibri"/>
              </a:rPr>
              <a:t>aside</a:t>
            </a:r>
            <a:r>
              <a:rPr sz="1500" b="1" spc="9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priorities</a:t>
            </a:r>
            <a:r>
              <a:rPr sz="1500" b="1" spc="6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spc="-25" dirty="0">
                <a:solidFill>
                  <a:srgbClr val="FF0000"/>
                </a:solidFill>
                <a:latin typeface="Calibri"/>
                <a:cs typeface="Calibri"/>
              </a:rPr>
              <a:t>in </a:t>
            </a:r>
            <a:r>
              <a:rPr sz="1500" b="1" spc="50" dirty="0">
                <a:solidFill>
                  <a:srgbClr val="FF0000"/>
                </a:solidFill>
                <a:latin typeface="Calibri"/>
                <a:cs typeface="Calibri"/>
              </a:rPr>
              <a:t>order</a:t>
            </a:r>
            <a:r>
              <a:rPr sz="1500" b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50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500" b="1" spc="-10" dirty="0">
                <a:solidFill>
                  <a:srgbClr val="FF0000"/>
                </a:solidFill>
                <a:latin typeface="Calibri"/>
                <a:cs typeface="Calibri"/>
              </a:rPr>
              <a:t>learn.</a:t>
            </a:r>
            <a:endParaRPr sz="150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>
              <a:latin typeface="Calibri"/>
              <a:cs typeface="Calibri"/>
            </a:endParaRPr>
          </a:p>
          <a:p>
            <a:pPr marL="12700">
              <a:lnSpc>
                <a:spcPts val="1780"/>
              </a:lnSpc>
              <a:spcBef>
                <a:spcPts val="5"/>
              </a:spcBef>
            </a:pPr>
            <a:r>
              <a:rPr sz="1500" spc="60" dirty="0">
                <a:latin typeface="Calibri"/>
                <a:cs typeface="Calibri"/>
              </a:rPr>
              <a:t>The</a:t>
            </a:r>
            <a:r>
              <a:rPr sz="1500" spc="105" dirty="0">
                <a:latin typeface="Calibri"/>
                <a:cs typeface="Calibri"/>
              </a:rPr>
              <a:t> </a:t>
            </a:r>
            <a:r>
              <a:rPr sz="1500" spc="55" dirty="0">
                <a:latin typeface="Calibri"/>
                <a:cs typeface="Calibri"/>
              </a:rPr>
              <a:t>Hackathon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involved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the</a:t>
            </a:r>
            <a:r>
              <a:rPr sz="1500" spc="10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following</a:t>
            </a:r>
            <a:r>
              <a:rPr sz="1500" spc="35" dirty="0">
                <a:latin typeface="Calibri"/>
                <a:cs typeface="Calibri"/>
              </a:rPr>
              <a:t> </a:t>
            </a:r>
            <a:r>
              <a:rPr sz="1500" spc="60" dirty="0">
                <a:latin typeface="Calibri"/>
                <a:cs typeface="Calibri"/>
              </a:rPr>
              <a:t>process:</a:t>
            </a:r>
            <a:endParaRPr sz="1500">
              <a:latin typeface="Calibri"/>
              <a:cs typeface="Calibri"/>
            </a:endParaRPr>
          </a:p>
          <a:p>
            <a:pPr marL="266700" marR="89535" indent="-244475">
              <a:lnSpc>
                <a:spcPts val="1839"/>
              </a:lnSpc>
              <a:spcBef>
                <a:spcPts val="5"/>
              </a:spcBef>
              <a:buAutoNum type="arabicPeriod"/>
              <a:tabLst>
                <a:tab pos="267335" algn="l"/>
              </a:tabLst>
            </a:pPr>
            <a:r>
              <a:rPr sz="1500" dirty="0">
                <a:latin typeface="Calibri"/>
                <a:cs typeface="Calibri"/>
              </a:rPr>
              <a:t>Work</a:t>
            </a:r>
            <a:r>
              <a:rPr sz="1500" spc="1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in</a:t>
            </a:r>
            <a:r>
              <a:rPr sz="1500" spc="18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small</a:t>
            </a:r>
            <a:r>
              <a:rPr sz="1500" spc="40" dirty="0">
                <a:latin typeface="Calibri"/>
                <a:cs typeface="Calibri"/>
              </a:rPr>
              <a:t> </a:t>
            </a:r>
            <a:r>
              <a:rPr sz="1500" spc="65" dirty="0">
                <a:latin typeface="Calibri"/>
                <a:cs typeface="Calibri"/>
              </a:rPr>
              <a:t>groups</a:t>
            </a:r>
            <a:r>
              <a:rPr sz="1500" spc="8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to</a:t>
            </a:r>
            <a:r>
              <a:rPr sz="1500" spc="14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problem-</a:t>
            </a:r>
            <a:r>
              <a:rPr sz="1500" dirty="0">
                <a:latin typeface="Calibri"/>
                <a:cs typeface="Calibri"/>
              </a:rPr>
              <a:t>solve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context-</a:t>
            </a:r>
            <a:r>
              <a:rPr sz="1500" dirty="0">
                <a:latin typeface="Calibri"/>
                <a:cs typeface="Calibri"/>
              </a:rPr>
              <a:t>specific </a:t>
            </a:r>
            <a:r>
              <a:rPr sz="1500" spc="90" dirty="0">
                <a:latin typeface="Calibri"/>
                <a:cs typeface="Calibri"/>
              </a:rPr>
              <a:t>COVID-19 </a:t>
            </a:r>
            <a:r>
              <a:rPr sz="1500" dirty="0">
                <a:latin typeface="Calibri"/>
                <a:cs typeface="Calibri"/>
              </a:rPr>
              <a:t>vaccination</a:t>
            </a:r>
            <a:r>
              <a:rPr sz="1500" spc="310" dirty="0">
                <a:latin typeface="Calibri"/>
                <a:cs typeface="Calibri"/>
              </a:rPr>
              <a:t> </a:t>
            </a:r>
            <a:r>
              <a:rPr sz="1500" spc="40" dirty="0">
                <a:latin typeface="Calibri"/>
                <a:cs typeface="Calibri"/>
              </a:rPr>
              <a:t>challenges.</a:t>
            </a:r>
            <a:endParaRPr sz="1500">
              <a:latin typeface="Calibri"/>
              <a:cs typeface="Calibri"/>
            </a:endParaRPr>
          </a:p>
          <a:p>
            <a:pPr marL="266700" indent="-245110">
              <a:lnSpc>
                <a:spcPts val="1695"/>
              </a:lnSpc>
              <a:buAutoNum type="arabicPeriod"/>
              <a:tabLst>
                <a:tab pos="267335" algn="l"/>
              </a:tabLst>
            </a:pPr>
            <a:r>
              <a:rPr sz="1500" spc="50" dirty="0">
                <a:latin typeface="Calibri"/>
                <a:cs typeface="Calibri"/>
              </a:rPr>
              <a:t>Develop</a:t>
            </a:r>
            <a:r>
              <a:rPr sz="1500" spc="-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action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plans</a:t>
            </a:r>
            <a:r>
              <a:rPr sz="1500" spc="35" dirty="0">
                <a:latin typeface="Calibri"/>
                <a:cs typeface="Calibri"/>
              </a:rPr>
              <a:t> </a:t>
            </a:r>
            <a:r>
              <a:rPr sz="1500" spc="60" dirty="0">
                <a:latin typeface="Calibri"/>
                <a:cs typeface="Calibri"/>
              </a:rPr>
              <a:t>focused</a:t>
            </a:r>
            <a:r>
              <a:rPr sz="1500" spc="4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on</a:t>
            </a:r>
            <a:r>
              <a:rPr sz="1500" spc="25" dirty="0">
                <a:latin typeface="Calibri"/>
                <a:cs typeface="Calibri"/>
              </a:rPr>
              <a:t> </a:t>
            </a:r>
            <a:r>
              <a:rPr sz="1500" spc="60" dirty="0">
                <a:latin typeface="Calibri"/>
                <a:cs typeface="Calibri"/>
              </a:rPr>
              <a:t>a</a:t>
            </a:r>
            <a:r>
              <a:rPr sz="1500" spc="15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local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spc="45" dirty="0">
                <a:latin typeface="Calibri"/>
                <a:cs typeface="Calibri"/>
              </a:rPr>
              <a:t>challenge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or</a:t>
            </a:r>
            <a:r>
              <a:rPr sz="1500" spc="5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barrier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to</a:t>
            </a:r>
            <a:endParaRPr sz="1500">
              <a:latin typeface="Calibri"/>
              <a:cs typeface="Calibri"/>
            </a:endParaRPr>
          </a:p>
          <a:p>
            <a:pPr marL="266700">
              <a:lnSpc>
                <a:spcPct val="100000"/>
              </a:lnSpc>
              <a:spcBef>
                <a:spcPts val="45"/>
              </a:spcBef>
            </a:pPr>
            <a:r>
              <a:rPr sz="1500" spc="85" dirty="0">
                <a:latin typeface="Calibri"/>
                <a:cs typeface="Calibri"/>
              </a:rPr>
              <a:t>COVID-</a:t>
            </a:r>
            <a:r>
              <a:rPr sz="1500" spc="95" dirty="0">
                <a:latin typeface="Calibri"/>
                <a:cs typeface="Calibri"/>
              </a:rPr>
              <a:t>19</a:t>
            </a:r>
            <a:r>
              <a:rPr sz="1500" spc="4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vaccination.</a:t>
            </a:r>
            <a:endParaRPr sz="1500">
              <a:latin typeface="Calibri"/>
              <a:cs typeface="Calibri"/>
            </a:endParaRPr>
          </a:p>
          <a:p>
            <a:pPr marL="266700" indent="-245110">
              <a:lnSpc>
                <a:spcPts val="1780"/>
              </a:lnSpc>
              <a:spcBef>
                <a:spcPts val="40"/>
              </a:spcBef>
              <a:buAutoNum type="arabicPeriod" startAt="3"/>
              <a:tabLst>
                <a:tab pos="267335" algn="l"/>
              </a:tabLst>
            </a:pPr>
            <a:r>
              <a:rPr sz="1500" spc="50" dirty="0">
                <a:latin typeface="Calibri"/>
                <a:cs typeface="Calibri"/>
              </a:rPr>
              <a:t>Peer</a:t>
            </a:r>
            <a:r>
              <a:rPr sz="1500" spc="7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review</a:t>
            </a:r>
            <a:r>
              <a:rPr sz="1500" spc="6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action</a:t>
            </a:r>
            <a:r>
              <a:rPr sz="1500" spc="-5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plans</a:t>
            </a:r>
            <a:r>
              <a:rPr sz="1500" spc="5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developed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by</a:t>
            </a:r>
            <a:r>
              <a:rPr sz="1500" spc="8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colleagues.</a:t>
            </a:r>
            <a:endParaRPr sz="1500">
              <a:latin typeface="Calibri"/>
              <a:cs typeface="Calibri"/>
            </a:endParaRPr>
          </a:p>
          <a:p>
            <a:pPr marL="266700" indent="-245110">
              <a:lnSpc>
                <a:spcPts val="1780"/>
              </a:lnSpc>
              <a:buAutoNum type="arabicPeriod" startAt="3"/>
              <a:tabLst>
                <a:tab pos="267335" algn="l"/>
              </a:tabLst>
            </a:pPr>
            <a:r>
              <a:rPr sz="1500" spc="70" dirty="0">
                <a:latin typeface="Calibri"/>
                <a:cs typeface="Calibri"/>
              </a:rPr>
              <a:t>Revise</a:t>
            </a:r>
            <a:r>
              <a:rPr sz="1500" spc="-50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own</a:t>
            </a:r>
            <a:r>
              <a:rPr sz="1500" spc="12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action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plan</a:t>
            </a:r>
            <a:r>
              <a:rPr sz="1500" spc="20" dirty="0">
                <a:latin typeface="Calibri"/>
                <a:cs typeface="Calibri"/>
              </a:rPr>
              <a:t> </a:t>
            </a:r>
            <a:r>
              <a:rPr sz="1500" spc="75" dirty="0">
                <a:latin typeface="Calibri"/>
                <a:cs typeface="Calibri"/>
              </a:rPr>
              <a:t>based</a:t>
            </a:r>
            <a:r>
              <a:rPr sz="1500" spc="4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on</a:t>
            </a:r>
            <a:r>
              <a:rPr sz="1500" spc="120" dirty="0">
                <a:latin typeface="Calibri"/>
                <a:cs typeface="Calibri"/>
              </a:rPr>
              <a:t> </a:t>
            </a:r>
            <a:r>
              <a:rPr sz="1500" spc="60" dirty="0">
                <a:latin typeface="Calibri"/>
                <a:cs typeface="Calibri"/>
              </a:rPr>
              <a:t>feedback</a:t>
            </a:r>
            <a:r>
              <a:rPr sz="1500" spc="-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from</a:t>
            </a:r>
            <a:r>
              <a:rPr sz="1500" spc="-40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peers.</a:t>
            </a:r>
            <a:endParaRPr sz="150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7418" y="1612844"/>
            <a:ext cx="5473065" cy="1598930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240"/>
              </a:spcBef>
            </a:pP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Measurement</a:t>
            </a:r>
            <a:endParaRPr sz="1850">
              <a:latin typeface="Calibri"/>
              <a:cs typeface="Calibri"/>
            </a:endParaRPr>
          </a:p>
          <a:p>
            <a:pPr marL="184785" marR="5080" indent="-142240">
              <a:lnSpc>
                <a:spcPct val="100099"/>
              </a:lnSpc>
              <a:spcBef>
                <a:spcPts val="1010"/>
              </a:spcBef>
              <a:buSzPct val="153333"/>
              <a:buFont typeface="Arial"/>
              <a:buChar char="•"/>
              <a:tabLst>
                <a:tab pos="185420" algn="l"/>
              </a:tabLst>
            </a:pPr>
            <a:r>
              <a:rPr sz="1500" spc="75" dirty="0">
                <a:latin typeface="Calibri"/>
                <a:cs typeface="Calibri"/>
              </a:rPr>
              <a:t>Outcomes</a:t>
            </a:r>
            <a:r>
              <a:rPr sz="1500" spc="-7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measured</a:t>
            </a:r>
            <a:r>
              <a:rPr sz="1500" spc="45" dirty="0">
                <a:latin typeface="Calibri"/>
                <a:cs typeface="Calibri"/>
              </a:rPr>
              <a:t> </a:t>
            </a:r>
            <a:r>
              <a:rPr sz="1500" spc="50" dirty="0">
                <a:latin typeface="Calibri"/>
                <a:cs typeface="Calibri"/>
              </a:rPr>
              <a:t>by</a:t>
            </a:r>
            <a:r>
              <a:rPr sz="1500" spc="14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national</a:t>
            </a:r>
            <a:r>
              <a:rPr sz="1500" spc="-15" dirty="0">
                <a:latin typeface="Calibri"/>
                <a:cs typeface="Calibri"/>
              </a:rPr>
              <a:t> </a:t>
            </a:r>
            <a:r>
              <a:rPr sz="1500" spc="95" dirty="0">
                <a:latin typeface="Calibri"/>
                <a:cs typeface="Calibri"/>
              </a:rPr>
              <a:t>EPI</a:t>
            </a:r>
            <a:r>
              <a:rPr sz="1500" spc="1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through</a:t>
            </a:r>
            <a:r>
              <a:rPr sz="1500" spc="-20" dirty="0">
                <a:latin typeface="Calibri"/>
                <a:cs typeface="Calibri"/>
              </a:rPr>
              <a:t> </a:t>
            </a:r>
            <a:r>
              <a:rPr sz="1500" b="1" spc="70" dirty="0">
                <a:latin typeface="Calibri"/>
                <a:cs typeface="Calibri"/>
              </a:rPr>
              <a:t>actual</a:t>
            </a:r>
            <a:r>
              <a:rPr sz="1500" b="1" spc="10" dirty="0">
                <a:latin typeface="Calibri"/>
                <a:cs typeface="Calibri"/>
              </a:rPr>
              <a:t> </a:t>
            </a:r>
            <a:r>
              <a:rPr sz="1500" b="1" spc="-10" dirty="0">
                <a:latin typeface="Calibri"/>
                <a:cs typeface="Calibri"/>
              </a:rPr>
              <a:t>vaccination </a:t>
            </a:r>
            <a:r>
              <a:rPr sz="1500" b="1" spc="60" dirty="0">
                <a:latin typeface="Calibri"/>
                <a:cs typeface="Calibri"/>
              </a:rPr>
              <a:t>uptake</a:t>
            </a:r>
            <a:r>
              <a:rPr sz="1500" b="1" spc="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during</a:t>
            </a:r>
            <a:r>
              <a:rPr sz="1500" spc="-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national</a:t>
            </a:r>
            <a:r>
              <a:rPr sz="1500" spc="5" dirty="0">
                <a:latin typeface="Calibri"/>
                <a:cs typeface="Calibri"/>
              </a:rPr>
              <a:t> </a:t>
            </a:r>
            <a:r>
              <a:rPr sz="1500" spc="65" dirty="0">
                <a:latin typeface="Calibri"/>
                <a:cs typeface="Calibri"/>
              </a:rPr>
              <a:t>campaign</a:t>
            </a:r>
            <a:r>
              <a:rPr sz="1500" spc="-65" dirty="0">
                <a:latin typeface="Calibri"/>
                <a:cs typeface="Calibri"/>
              </a:rPr>
              <a:t> </a:t>
            </a:r>
            <a:r>
              <a:rPr sz="1500" spc="55" dirty="0">
                <a:latin typeface="Calibri"/>
                <a:cs typeface="Calibri"/>
              </a:rPr>
              <a:t>matched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to</a:t>
            </a:r>
            <a:r>
              <a:rPr sz="1500" spc="9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implementation</a:t>
            </a:r>
            <a:r>
              <a:rPr sz="1500" spc="-65" dirty="0">
                <a:latin typeface="Calibri"/>
                <a:cs typeface="Calibri"/>
              </a:rPr>
              <a:t> </a:t>
            </a:r>
            <a:r>
              <a:rPr sz="1500" spc="-25" dirty="0">
                <a:latin typeface="Calibri"/>
                <a:cs typeface="Calibri"/>
              </a:rPr>
              <a:t>of </a:t>
            </a:r>
            <a:r>
              <a:rPr sz="1500" spc="65" dirty="0">
                <a:latin typeface="Calibri"/>
                <a:cs typeface="Calibri"/>
              </a:rPr>
              <a:t>Hackathon</a:t>
            </a:r>
            <a:r>
              <a:rPr sz="1500" spc="4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action</a:t>
            </a:r>
            <a:r>
              <a:rPr sz="1500" spc="45" dirty="0">
                <a:latin typeface="Calibri"/>
                <a:cs typeface="Calibri"/>
              </a:rPr>
              <a:t> </a:t>
            </a:r>
            <a:r>
              <a:rPr sz="1500" spc="40" dirty="0">
                <a:latin typeface="Calibri"/>
                <a:cs typeface="Calibri"/>
              </a:rPr>
              <a:t>plans.</a:t>
            </a:r>
            <a:endParaRPr sz="1500">
              <a:latin typeface="Calibri"/>
              <a:cs typeface="Calibri"/>
            </a:endParaRPr>
          </a:p>
          <a:p>
            <a:pPr marL="184785" marR="293370" indent="-142240">
              <a:lnSpc>
                <a:spcPts val="1760"/>
              </a:lnSpc>
              <a:spcBef>
                <a:spcPts val="135"/>
              </a:spcBef>
              <a:buSzPct val="153333"/>
              <a:buFont typeface="Arial"/>
              <a:buChar char="•"/>
              <a:tabLst>
                <a:tab pos="185420" algn="l"/>
              </a:tabLst>
            </a:pPr>
            <a:r>
              <a:rPr sz="1500" spc="65" dirty="0">
                <a:latin typeface="Calibri"/>
                <a:cs typeface="Calibri"/>
              </a:rPr>
              <a:t>Hackathon</a:t>
            </a:r>
            <a:r>
              <a:rPr sz="1500" spc="11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participants</a:t>
            </a:r>
            <a:r>
              <a:rPr sz="1500" spc="12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self-reported</a:t>
            </a:r>
            <a:r>
              <a:rPr sz="1500" spc="16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implementation;</a:t>
            </a:r>
            <a:r>
              <a:rPr sz="1500" spc="105" dirty="0">
                <a:latin typeface="Calibri"/>
                <a:cs typeface="Calibri"/>
              </a:rPr>
              <a:t> </a:t>
            </a:r>
            <a:r>
              <a:rPr sz="1500" spc="-10" dirty="0">
                <a:latin typeface="Calibri"/>
                <a:cs typeface="Calibri"/>
              </a:rPr>
              <a:t>shared </a:t>
            </a:r>
            <a:r>
              <a:rPr sz="1500" spc="60" dirty="0">
                <a:latin typeface="Calibri"/>
                <a:cs typeface="Calibri"/>
              </a:rPr>
              <a:t>photos</a:t>
            </a:r>
            <a:r>
              <a:rPr sz="1500" spc="80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of</a:t>
            </a:r>
            <a:r>
              <a:rPr sz="1500" spc="10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actual</a:t>
            </a:r>
            <a:r>
              <a:rPr sz="1500" spc="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implementation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of</a:t>
            </a:r>
            <a:r>
              <a:rPr sz="1500" spc="10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their</a:t>
            </a:r>
            <a:r>
              <a:rPr sz="1500" spc="95" dirty="0">
                <a:latin typeface="Calibri"/>
                <a:cs typeface="Calibri"/>
              </a:rPr>
              <a:t> </a:t>
            </a:r>
            <a:r>
              <a:rPr sz="1500" dirty="0">
                <a:latin typeface="Calibri"/>
                <a:cs typeface="Calibri"/>
              </a:rPr>
              <a:t>action</a:t>
            </a:r>
            <a:r>
              <a:rPr sz="1500" spc="-35" dirty="0">
                <a:latin typeface="Calibri"/>
                <a:cs typeface="Calibri"/>
              </a:rPr>
              <a:t> </a:t>
            </a:r>
            <a:r>
              <a:rPr sz="1500" spc="40" dirty="0">
                <a:latin typeface="Calibri"/>
                <a:cs typeface="Calibri"/>
              </a:rPr>
              <a:t>plans.</a:t>
            </a:r>
            <a:endParaRPr sz="150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11753595" y="6391566"/>
            <a:ext cx="162560" cy="193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1410"/>
              </a:lnSpc>
            </a:pPr>
            <a:r>
              <a:rPr sz="1200" spc="-25" dirty="0">
                <a:solidFill>
                  <a:srgbClr val="878787"/>
                </a:solidFill>
                <a:latin typeface="Calibri"/>
                <a:cs typeface="Calibri"/>
              </a:rPr>
              <a:t>36</a:t>
            </a:r>
            <a:endParaRPr sz="1200">
              <a:latin typeface="Calibri"/>
              <a:cs typeface="Calibri"/>
            </a:endParaRPr>
          </a:p>
        </p:txBody>
      </p:sp>
      <p:grpSp>
        <p:nvGrpSpPr>
          <p:cNvPr id="7" name="object 7"/>
          <p:cNvGrpSpPr/>
          <p:nvPr/>
        </p:nvGrpSpPr>
        <p:grpSpPr>
          <a:xfrm>
            <a:off x="6522719" y="3423920"/>
            <a:ext cx="5567680" cy="3434079"/>
            <a:chOff x="6522719" y="3423920"/>
            <a:chExt cx="5567680" cy="3434079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6522719" y="3423920"/>
              <a:ext cx="5567680" cy="3190240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6522719" y="6075680"/>
              <a:ext cx="5567680" cy="782320"/>
            </a:xfrm>
            <a:custGeom>
              <a:avLst/>
              <a:gdLst/>
              <a:ahLst/>
              <a:cxnLst/>
              <a:rect l="l" t="t" r="r" b="b"/>
              <a:pathLst>
                <a:path w="5567680" h="782320">
                  <a:moveTo>
                    <a:pt x="5567680" y="0"/>
                  </a:moveTo>
                  <a:lnTo>
                    <a:pt x="0" y="0"/>
                  </a:lnTo>
                  <a:lnTo>
                    <a:pt x="0" y="782320"/>
                  </a:lnTo>
                  <a:lnTo>
                    <a:pt x="5567680" y="782320"/>
                  </a:lnTo>
                  <a:lnTo>
                    <a:pt x="5567680" y="0"/>
                  </a:lnTo>
                  <a:close/>
                </a:path>
              </a:pathLst>
            </a:custGeom>
            <a:solidFill>
              <a:srgbClr val="0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 txBox="1"/>
          <p:nvPr/>
        </p:nvSpPr>
        <p:spPr>
          <a:xfrm>
            <a:off x="6555740" y="6084252"/>
            <a:ext cx="5458460" cy="67310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12700" marR="5080">
              <a:lnSpc>
                <a:spcPts val="1680"/>
              </a:lnSpc>
              <a:spcBef>
                <a:spcPts val="195"/>
              </a:spcBef>
            </a:pP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Village</a:t>
            </a:r>
            <a:r>
              <a:rPr sz="145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head</a:t>
            </a:r>
            <a:r>
              <a:rPr sz="145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meets</a:t>
            </a:r>
            <a:r>
              <a:rPr sz="145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sz="145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workers</a:t>
            </a:r>
            <a:r>
              <a:rPr sz="145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45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reassure</a:t>
            </a:r>
            <a:r>
              <a:rPr sz="1450" spc="-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35" dirty="0">
                <a:solidFill>
                  <a:srgbClr val="FFFFFF"/>
                </a:solidFill>
                <a:latin typeface="Calibri"/>
                <a:cs typeface="Calibri"/>
              </a:rPr>
              <a:t>availability</a:t>
            </a:r>
            <a:r>
              <a:rPr sz="1450" spc="1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5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25" dirty="0">
                <a:solidFill>
                  <a:srgbClr val="FFFFFF"/>
                </a:solidFill>
                <a:latin typeface="Calibri"/>
                <a:cs typeface="Calibri"/>
              </a:rPr>
              <a:t>the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population</a:t>
            </a:r>
            <a:r>
              <a:rPr sz="14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and management</a:t>
            </a:r>
            <a:r>
              <a:rPr sz="1450" spc="-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5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75" dirty="0">
                <a:solidFill>
                  <a:srgbClr val="FFFFFF"/>
                </a:solidFill>
                <a:latin typeface="Calibri"/>
                <a:cs typeface="Calibri"/>
              </a:rPr>
              <a:t>cases</a:t>
            </a:r>
            <a:r>
              <a:rPr sz="145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50" spc="5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refusal,</a:t>
            </a:r>
            <a:r>
              <a:rPr sz="145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114" dirty="0">
                <a:solidFill>
                  <a:srgbClr val="FFFFFF"/>
                </a:solidFill>
                <a:latin typeface="Calibri"/>
                <a:cs typeface="Calibri"/>
              </a:rPr>
              <a:t>Csr</a:t>
            </a:r>
            <a:r>
              <a:rPr sz="145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45" dirty="0">
                <a:solidFill>
                  <a:srgbClr val="FFFFFF"/>
                </a:solidFill>
                <a:latin typeface="Calibri"/>
                <a:cs typeface="Calibri"/>
              </a:rPr>
              <a:t>Lengbre</a:t>
            </a:r>
            <a:r>
              <a:rPr sz="1450" spc="-1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90" dirty="0">
                <a:solidFill>
                  <a:srgbClr val="FFFFFF"/>
                </a:solidFill>
                <a:latin typeface="Calibri"/>
                <a:cs typeface="Calibri"/>
              </a:rPr>
              <a:t>/</a:t>
            </a:r>
            <a:r>
              <a:rPr sz="145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45" dirty="0">
                <a:solidFill>
                  <a:srgbClr val="FFFFFF"/>
                </a:solidFill>
                <a:latin typeface="Calibri"/>
                <a:cs typeface="Calibri"/>
              </a:rPr>
              <a:t>Bouaké </a:t>
            </a:r>
            <a:r>
              <a:rPr sz="1450" spc="100" dirty="0">
                <a:solidFill>
                  <a:srgbClr val="FFFFFF"/>
                </a:solidFill>
                <a:latin typeface="Calibri"/>
                <a:cs typeface="Calibri"/>
              </a:rPr>
              <a:t>Sud</a:t>
            </a:r>
            <a:r>
              <a:rPr sz="145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2,</a:t>
            </a:r>
            <a:r>
              <a:rPr sz="145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Ivory</a:t>
            </a:r>
            <a:r>
              <a:rPr sz="1450" spc="-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65" dirty="0">
                <a:solidFill>
                  <a:srgbClr val="FFFFFF"/>
                </a:solidFill>
                <a:latin typeface="Calibri"/>
                <a:cs typeface="Calibri"/>
              </a:rPr>
              <a:t>Coast,</a:t>
            </a:r>
            <a:r>
              <a:rPr sz="145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December</a:t>
            </a:r>
            <a:r>
              <a:rPr sz="14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60" dirty="0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r>
              <a:rPr sz="145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60" dirty="0">
                <a:solidFill>
                  <a:srgbClr val="FFFFFF"/>
                </a:solidFill>
                <a:latin typeface="Calibri"/>
                <a:cs typeface="Calibri"/>
              </a:rPr>
              <a:t>2021</a:t>
            </a:r>
            <a:r>
              <a:rPr sz="1450" spc="-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(Tuo</a:t>
            </a:r>
            <a:r>
              <a:rPr sz="1450" spc="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Désiré)</a:t>
            </a:r>
            <a:endParaRPr sz="1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wrap="square" lIns="0" tIns="501713" rIns="0" bIns="0" rtlCol="0">
            <a:spAutoFit/>
          </a:bodyPr>
          <a:lstStyle/>
          <a:p>
            <a:pPr marL="193040">
              <a:lnSpc>
                <a:spcPct val="100000"/>
              </a:lnSpc>
              <a:spcBef>
                <a:spcPts val="100"/>
              </a:spcBef>
            </a:pPr>
            <a:r>
              <a:rPr spc="120" dirty="0">
                <a:solidFill>
                  <a:srgbClr val="0364C0"/>
                </a:solidFill>
                <a:latin typeface="Calibri"/>
                <a:cs typeface="Calibri"/>
              </a:rPr>
              <a:t>Outcomes</a:t>
            </a:r>
            <a:r>
              <a:rPr spc="140" dirty="0">
                <a:solidFill>
                  <a:srgbClr val="0364C0"/>
                </a:solidFill>
                <a:latin typeface="Calibri"/>
                <a:cs typeface="Calibri"/>
              </a:rPr>
              <a:t> </a:t>
            </a:r>
            <a:r>
              <a:rPr spc="90" dirty="0">
                <a:solidFill>
                  <a:srgbClr val="0364C0"/>
                </a:solidFill>
                <a:latin typeface="Calibri"/>
                <a:cs typeface="Calibri"/>
              </a:rPr>
              <a:t>and</a:t>
            </a:r>
            <a:r>
              <a:rPr spc="235" dirty="0">
                <a:solidFill>
                  <a:srgbClr val="0364C0"/>
                </a:solidFill>
                <a:latin typeface="Calibri"/>
                <a:cs typeface="Calibri"/>
              </a:rPr>
              <a:t> </a:t>
            </a:r>
            <a:r>
              <a:rPr spc="165" dirty="0">
                <a:solidFill>
                  <a:srgbClr val="0364C0"/>
                </a:solidFill>
                <a:latin typeface="Calibri"/>
                <a:cs typeface="Calibri"/>
              </a:rPr>
              <a:t>Key</a:t>
            </a:r>
            <a:r>
              <a:rPr spc="114" dirty="0">
                <a:solidFill>
                  <a:srgbClr val="0364C0"/>
                </a:solidFill>
                <a:latin typeface="Calibri"/>
                <a:cs typeface="Calibri"/>
              </a:rPr>
              <a:t> </a:t>
            </a:r>
            <a:r>
              <a:rPr spc="75" dirty="0">
                <a:solidFill>
                  <a:srgbClr val="0364C0"/>
                </a:solidFill>
                <a:latin typeface="Calibri"/>
                <a:cs typeface="Calibri"/>
              </a:rPr>
              <a:t>Learnings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821372" y="1631886"/>
            <a:ext cx="2238375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60" dirty="0">
                <a:solidFill>
                  <a:srgbClr val="4670C4"/>
                </a:solidFill>
                <a:latin typeface="Calibri"/>
                <a:cs typeface="Calibri"/>
              </a:rPr>
              <a:t>Outcomes</a:t>
            </a:r>
            <a:r>
              <a:rPr sz="1850" spc="-60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4670C4"/>
                </a:solidFill>
                <a:latin typeface="Calibri"/>
                <a:cs typeface="Calibri"/>
              </a:rPr>
              <a:t>and</a:t>
            </a:r>
            <a:r>
              <a:rPr sz="1850" spc="114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Impact</a:t>
            </a:r>
            <a:endParaRPr sz="1850">
              <a:latin typeface="Calibri"/>
              <a:cs typeface="Calibri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527418" y="1631886"/>
            <a:ext cx="1427480" cy="306705"/>
          </a:xfrm>
          <a:prstGeom prst="rect">
            <a:avLst/>
          </a:prstGeom>
        </p:spPr>
        <p:txBody>
          <a:bodyPr vert="horz" wrap="square" lIns="0" tIns="114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0"/>
              </a:spcBef>
            </a:pPr>
            <a:r>
              <a:rPr sz="1850" spc="85" dirty="0">
                <a:solidFill>
                  <a:srgbClr val="4670C4"/>
                </a:solidFill>
                <a:latin typeface="Calibri"/>
                <a:cs typeface="Calibri"/>
              </a:rPr>
              <a:t>Key</a:t>
            </a:r>
            <a:r>
              <a:rPr sz="1850" spc="15" dirty="0">
                <a:solidFill>
                  <a:srgbClr val="4670C4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4670C4"/>
                </a:solidFill>
                <a:latin typeface="Calibri"/>
                <a:cs typeface="Calibri"/>
              </a:rPr>
              <a:t>Learnings</a:t>
            </a:r>
            <a:endParaRPr sz="1850">
              <a:latin typeface="Calibri"/>
              <a:cs typeface="Calibri"/>
            </a:endParaRPr>
          </a:p>
        </p:txBody>
      </p:sp>
      <p:pic>
        <p:nvPicPr>
          <p:cNvPr id="5" name="object 5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152400"/>
            <a:ext cx="11866880" cy="243839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6558026" y="2126932"/>
            <a:ext cx="5365115" cy="2595880"/>
          </a:xfrm>
          <a:prstGeom prst="rect">
            <a:avLst/>
          </a:prstGeom>
        </p:spPr>
        <p:txBody>
          <a:bodyPr vert="horz" wrap="square" lIns="0" tIns="24765" rIns="0" bIns="0" rtlCol="0">
            <a:spAutoFit/>
          </a:bodyPr>
          <a:lstStyle/>
          <a:p>
            <a:pPr marL="307340" marR="5080" indent="-295275">
              <a:lnSpc>
                <a:spcPts val="1680"/>
              </a:lnSpc>
              <a:spcBef>
                <a:spcPts val="195"/>
              </a:spcBef>
              <a:tabLst>
                <a:tab pos="307340" algn="l"/>
              </a:tabLst>
            </a:pPr>
            <a:r>
              <a:rPr sz="1450" b="1" spc="-25" dirty="0">
                <a:solidFill>
                  <a:srgbClr val="0364C0"/>
                </a:solidFill>
                <a:latin typeface="Calibri"/>
                <a:cs typeface="Calibri"/>
              </a:rPr>
              <a:t>1.</a:t>
            </a:r>
            <a:r>
              <a:rPr sz="1450" b="1" dirty="0">
                <a:solidFill>
                  <a:srgbClr val="0364C0"/>
                </a:solidFill>
                <a:latin typeface="Calibri"/>
                <a:cs typeface="Calibri"/>
              </a:rPr>
              <a:t>	</a:t>
            </a:r>
            <a:r>
              <a:rPr sz="1450" b="1" spc="45" dirty="0">
                <a:solidFill>
                  <a:srgbClr val="FF0000"/>
                </a:solidFill>
                <a:latin typeface="Calibri"/>
                <a:cs typeface="Calibri"/>
              </a:rPr>
              <a:t>Hackathon</a:t>
            </a:r>
            <a:r>
              <a:rPr sz="1450" b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participants</a:t>
            </a:r>
            <a:r>
              <a:rPr sz="1450" b="1" spc="-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found</a:t>
            </a:r>
            <a:r>
              <a:rPr sz="145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local</a:t>
            </a:r>
            <a:r>
              <a:rPr sz="1450" b="1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solutions</a:t>
            </a:r>
            <a:r>
              <a:rPr sz="1450" b="1" spc="4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-20" dirty="0">
                <a:solidFill>
                  <a:srgbClr val="FF0000"/>
                </a:solidFill>
                <a:latin typeface="Calibri"/>
                <a:cs typeface="Calibri"/>
              </a:rPr>
              <a:t>that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they</a:t>
            </a:r>
            <a:r>
              <a:rPr sz="1450" b="1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were</a:t>
            </a:r>
            <a:r>
              <a:rPr sz="1450" b="1" spc="-20" dirty="0">
                <a:solidFill>
                  <a:srgbClr val="FF0000"/>
                </a:solidFill>
                <a:latin typeface="Calibri"/>
                <a:cs typeface="Calibri"/>
              </a:rPr>
              <a:t> able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450" b="1" spc="10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integrate</a:t>
            </a:r>
            <a:r>
              <a:rPr sz="1450" b="1" spc="7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45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65" dirty="0">
                <a:solidFill>
                  <a:srgbClr val="FF0000"/>
                </a:solidFill>
                <a:latin typeface="Calibri"/>
                <a:cs typeface="Calibri"/>
              </a:rPr>
              <a:t>use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in</a:t>
            </a:r>
            <a:r>
              <a:rPr sz="1450" b="1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1450" b="1" spc="-2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campaign</a:t>
            </a:r>
            <a:r>
              <a:rPr sz="1450" b="1" spc="-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450" b="1" spc="1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anticipate,</a:t>
            </a:r>
            <a:r>
              <a:rPr sz="1450" b="1" spc="4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FF0000"/>
                </a:solidFill>
                <a:latin typeface="Calibri"/>
                <a:cs typeface="Calibri"/>
              </a:rPr>
              <a:t>prevent,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mitigate,</a:t>
            </a:r>
            <a:r>
              <a:rPr sz="1450" b="1" spc="5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55" dirty="0">
                <a:solidFill>
                  <a:srgbClr val="FF0000"/>
                </a:solidFill>
                <a:latin typeface="Calibri"/>
                <a:cs typeface="Calibri"/>
              </a:rPr>
              <a:t>and</a:t>
            </a:r>
            <a:r>
              <a:rPr sz="1450" b="1" spc="-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respond</a:t>
            </a:r>
            <a:r>
              <a:rPr sz="1450" b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dirty="0">
                <a:solidFill>
                  <a:srgbClr val="FF0000"/>
                </a:solidFill>
                <a:latin typeface="Calibri"/>
                <a:cs typeface="Calibri"/>
              </a:rPr>
              <a:t>to</a:t>
            </a:r>
            <a:r>
              <a:rPr sz="1450" b="1" spc="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70" dirty="0">
                <a:solidFill>
                  <a:srgbClr val="FF0000"/>
                </a:solidFill>
                <a:latin typeface="Calibri"/>
                <a:cs typeface="Calibri"/>
              </a:rPr>
              <a:t>COVID-</a:t>
            </a:r>
            <a:r>
              <a:rPr sz="1450" b="1" spc="60" dirty="0">
                <a:solidFill>
                  <a:srgbClr val="FF0000"/>
                </a:solidFill>
                <a:latin typeface="Calibri"/>
                <a:cs typeface="Calibri"/>
              </a:rPr>
              <a:t>19</a:t>
            </a:r>
            <a:r>
              <a:rPr sz="1450" b="1" spc="-3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45" dirty="0">
                <a:solidFill>
                  <a:srgbClr val="FF0000"/>
                </a:solidFill>
                <a:latin typeface="Calibri"/>
                <a:cs typeface="Calibri"/>
              </a:rPr>
              <a:t>vaccine</a:t>
            </a:r>
            <a:r>
              <a:rPr sz="1450" b="1" spc="-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b="1" spc="-10" dirty="0">
                <a:solidFill>
                  <a:srgbClr val="FF0000"/>
                </a:solidFill>
                <a:latin typeface="Calibri"/>
                <a:cs typeface="Calibri"/>
              </a:rPr>
              <a:t>hesitancy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350">
              <a:latin typeface="Calibri"/>
              <a:cs typeface="Calibri"/>
            </a:endParaRPr>
          </a:p>
          <a:p>
            <a:pPr marL="307340" marR="222885" indent="-295275">
              <a:lnSpc>
                <a:spcPts val="1680"/>
              </a:lnSpc>
              <a:tabLst>
                <a:tab pos="307340" algn="l"/>
              </a:tabLst>
            </a:pPr>
            <a:r>
              <a:rPr sz="1450" spc="-25" dirty="0">
                <a:solidFill>
                  <a:srgbClr val="0364C0"/>
                </a:solidFill>
                <a:latin typeface="Calibri"/>
                <a:cs typeface="Calibri"/>
              </a:rPr>
              <a:t>1.</a:t>
            </a:r>
            <a:r>
              <a:rPr sz="1450" dirty="0">
                <a:solidFill>
                  <a:srgbClr val="0364C0"/>
                </a:solidFill>
                <a:latin typeface="Calibri"/>
                <a:cs typeface="Calibri"/>
              </a:rPr>
              <a:t>	</a:t>
            </a:r>
            <a:r>
              <a:rPr sz="1450" dirty="0">
                <a:latin typeface="Calibri"/>
                <a:cs typeface="Calibri"/>
              </a:rPr>
              <a:t>Health</a:t>
            </a:r>
            <a:r>
              <a:rPr sz="1450" spc="9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workers’</a:t>
            </a:r>
            <a:r>
              <a:rPr sz="1450" spc="-3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own</a:t>
            </a:r>
            <a:r>
              <a:rPr sz="1450" spc="9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confidence</a:t>
            </a:r>
            <a:r>
              <a:rPr sz="1450" spc="-7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in</a:t>
            </a:r>
            <a:r>
              <a:rPr sz="1450" spc="95" dirty="0">
                <a:latin typeface="Calibri"/>
                <a:cs typeface="Calibri"/>
              </a:rPr>
              <a:t> </a:t>
            </a:r>
            <a:r>
              <a:rPr sz="1450" spc="90" dirty="0">
                <a:latin typeface="Calibri"/>
                <a:cs typeface="Calibri"/>
              </a:rPr>
              <a:t>COVID-</a:t>
            </a:r>
            <a:r>
              <a:rPr sz="1450" spc="60" dirty="0">
                <a:latin typeface="Calibri"/>
                <a:cs typeface="Calibri"/>
              </a:rPr>
              <a:t>19</a:t>
            </a:r>
            <a:r>
              <a:rPr sz="1450" spc="-3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vaccine</a:t>
            </a:r>
            <a:r>
              <a:rPr sz="1450" spc="2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and</a:t>
            </a:r>
            <a:r>
              <a:rPr sz="1450" spc="13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their </a:t>
            </a:r>
            <a:r>
              <a:rPr sz="1450" dirty="0">
                <a:latin typeface="Calibri"/>
                <a:cs typeface="Calibri"/>
              </a:rPr>
              <a:t>vaccination</a:t>
            </a:r>
            <a:r>
              <a:rPr sz="1450" spc="4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status</a:t>
            </a:r>
            <a:r>
              <a:rPr sz="1450" spc="5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is</a:t>
            </a:r>
            <a:r>
              <a:rPr sz="1450" spc="5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consistently</a:t>
            </a:r>
            <a:r>
              <a:rPr sz="1450" spc="-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reported</a:t>
            </a:r>
            <a:r>
              <a:rPr sz="1450" spc="-95" dirty="0">
                <a:latin typeface="Calibri"/>
                <a:cs typeface="Calibri"/>
              </a:rPr>
              <a:t> </a:t>
            </a:r>
            <a:r>
              <a:rPr sz="1450" spc="70" dirty="0">
                <a:latin typeface="Calibri"/>
                <a:cs typeface="Calibri"/>
              </a:rPr>
              <a:t>as</a:t>
            </a:r>
            <a:r>
              <a:rPr sz="1450" spc="14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one</a:t>
            </a:r>
            <a:r>
              <a:rPr sz="1450" spc="-1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of</a:t>
            </a:r>
            <a:r>
              <a:rPr sz="1450" spc="5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the </a:t>
            </a:r>
            <a:r>
              <a:rPr sz="1450" spc="-20" dirty="0">
                <a:latin typeface="Calibri"/>
                <a:cs typeface="Calibri"/>
              </a:rPr>
              <a:t>most important</a:t>
            </a:r>
            <a:r>
              <a:rPr sz="1450" spc="13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factors</a:t>
            </a:r>
            <a:r>
              <a:rPr sz="1450" spc="9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in</a:t>
            </a:r>
            <a:r>
              <a:rPr sz="1450" spc="21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successfully engaging</a:t>
            </a:r>
            <a:r>
              <a:rPr sz="1450" spc="4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communities.</a:t>
            </a:r>
            <a:endParaRPr sz="1450">
              <a:latin typeface="Calibri"/>
              <a:cs typeface="Calibri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350">
              <a:latin typeface="Calibri"/>
              <a:cs typeface="Calibri"/>
            </a:endParaRPr>
          </a:p>
          <a:p>
            <a:pPr marL="307340" marR="67945" indent="-295275">
              <a:lnSpc>
                <a:spcPts val="1680"/>
              </a:lnSpc>
              <a:tabLst>
                <a:tab pos="307340" algn="l"/>
              </a:tabLst>
            </a:pPr>
            <a:r>
              <a:rPr sz="1450" spc="-25" dirty="0">
                <a:solidFill>
                  <a:srgbClr val="0364C0"/>
                </a:solidFill>
                <a:latin typeface="Calibri"/>
                <a:cs typeface="Calibri"/>
              </a:rPr>
              <a:t>1.</a:t>
            </a:r>
            <a:r>
              <a:rPr sz="1450" dirty="0">
                <a:solidFill>
                  <a:srgbClr val="0364C0"/>
                </a:solidFill>
                <a:latin typeface="Calibri"/>
                <a:cs typeface="Calibri"/>
              </a:rPr>
              <a:t>	</a:t>
            </a:r>
            <a:r>
              <a:rPr sz="1450" dirty="0">
                <a:latin typeface="Calibri"/>
                <a:cs typeface="Calibri"/>
              </a:rPr>
              <a:t>Country-</a:t>
            </a:r>
            <a:r>
              <a:rPr sz="1450" spc="-10" dirty="0">
                <a:latin typeface="Calibri"/>
                <a:cs typeface="Calibri"/>
              </a:rPr>
              <a:t>wide</a:t>
            </a:r>
            <a:r>
              <a:rPr sz="1450" spc="-50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digital</a:t>
            </a:r>
            <a:r>
              <a:rPr sz="1450" spc="16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peer</a:t>
            </a:r>
            <a:r>
              <a:rPr sz="1450" spc="12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learning</a:t>
            </a:r>
            <a:r>
              <a:rPr sz="1450" spc="9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networks</a:t>
            </a:r>
            <a:r>
              <a:rPr sz="1450" spc="2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connecting</a:t>
            </a:r>
            <a:r>
              <a:rPr sz="1450" spc="-1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different </a:t>
            </a:r>
            <a:r>
              <a:rPr sz="1450" dirty="0">
                <a:latin typeface="Calibri"/>
                <a:cs typeface="Calibri"/>
              </a:rPr>
              <a:t>system</a:t>
            </a:r>
            <a:r>
              <a:rPr sz="1450" spc="1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levels</a:t>
            </a:r>
            <a:r>
              <a:rPr sz="1450" spc="12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foster</a:t>
            </a:r>
            <a:r>
              <a:rPr sz="1450" spc="-45" dirty="0">
                <a:latin typeface="Calibri"/>
                <a:cs typeface="Calibri"/>
              </a:rPr>
              <a:t> </a:t>
            </a:r>
            <a:r>
              <a:rPr sz="1450" spc="-25" dirty="0">
                <a:latin typeface="Calibri"/>
                <a:cs typeface="Calibri"/>
              </a:rPr>
              <a:t>motivation</a:t>
            </a:r>
            <a:r>
              <a:rPr sz="1450" spc="4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10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share</a:t>
            </a:r>
            <a:r>
              <a:rPr sz="1450" spc="-10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what</a:t>
            </a:r>
            <a:r>
              <a:rPr sz="1450" spc="-1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is</a:t>
            </a:r>
            <a:r>
              <a:rPr sz="1450" spc="12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learned, </a:t>
            </a:r>
            <a:r>
              <a:rPr sz="1450" dirty="0">
                <a:latin typeface="Calibri"/>
                <a:cs typeface="Calibri"/>
              </a:rPr>
              <a:t>accelerate</a:t>
            </a:r>
            <a:r>
              <a:rPr sz="1450" spc="10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problem-solving,</a:t>
            </a:r>
            <a:r>
              <a:rPr sz="1450" spc="-5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and</a:t>
            </a:r>
            <a:r>
              <a:rPr sz="1450" spc="-85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adapt</a:t>
            </a:r>
            <a:r>
              <a:rPr sz="1450" spc="204" dirty="0">
                <a:latin typeface="Calibri"/>
                <a:cs typeface="Calibri"/>
              </a:rPr>
              <a:t> </a:t>
            </a:r>
            <a:r>
              <a:rPr sz="1450" spc="-20" dirty="0">
                <a:latin typeface="Calibri"/>
                <a:cs typeface="Calibri"/>
              </a:rPr>
              <a:t>national</a:t>
            </a:r>
            <a:r>
              <a:rPr sz="1450" spc="1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guidelines</a:t>
            </a:r>
            <a:r>
              <a:rPr sz="1450" spc="-20" dirty="0">
                <a:latin typeface="Calibri"/>
                <a:cs typeface="Calibri"/>
              </a:rPr>
              <a:t> </a:t>
            </a:r>
            <a:r>
              <a:rPr sz="1450" dirty="0">
                <a:latin typeface="Calibri"/>
                <a:cs typeface="Calibri"/>
              </a:rPr>
              <a:t>to</a:t>
            </a:r>
            <a:r>
              <a:rPr sz="1450" spc="145" dirty="0">
                <a:latin typeface="Calibri"/>
                <a:cs typeface="Calibri"/>
              </a:rPr>
              <a:t> </a:t>
            </a:r>
            <a:r>
              <a:rPr sz="1450" spc="-10" dirty="0">
                <a:latin typeface="Calibri"/>
                <a:cs typeface="Calibri"/>
              </a:rPr>
              <a:t>local contexts.</a:t>
            </a:r>
            <a:endParaRPr sz="145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11740895" y="6374765"/>
            <a:ext cx="187960" cy="2089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25" dirty="0">
                <a:solidFill>
                  <a:srgbClr val="878787"/>
                </a:solidFill>
                <a:latin typeface="Calibri"/>
                <a:cs typeface="Calibri"/>
              </a:rPr>
              <a:t>37</a:t>
            </a:r>
            <a:endParaRPr sz="1200">
              <a:latin typeface="Calibri"/>
              <a:cs typeface="Calibri"/>
            </a:endParaRPr>
          </a:p>
        </p:txBody>
      </p:sp>
      <p:graphicFrame>
        <p:nvGraphicFramePr>
          <p:cNvPr id="8" name="object 8"/>
          <p:cNvGraphicFramePr>
            <a:graphicFrameLocks noGrp="1"/>
          </p:cNvGraphicFramePr>
          <p:nvPr/>
        </p:nvGraphicFramePr>
        <p:xfrm>
          <a:off x="157340" y="2011679"/>
          <a:ext cx="6096000" cy="482092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2884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075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728980">
                <a:tc>
                  <a:txBody>
                    <a:bodyPr/>
                    <a:lstStyle/>
                    <a:p>
                      <a:pPr marL="31750" marR="59690">
                        <a:lnSpc>
                          <a:spcPts val="1680"/>
                        </a:lnSpc>
                        <a:spcBef>
                          <a:spcPts val="390"/>
                        </a:spcBef>
                      </a:pPr>
                      <a:r>
                        <a:rPr sz="1450" b="1" spc="-10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Country</a:t>
                      </a:r>
                      <a:r>
                        <a:rPr sz="1450" b="1" spc="-90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5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and </a:t>
                      </a:r>
                      <a:r>
                        <a:rPr sz="1450" b="1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health</a:t>
                      </a:r>
                      <a:r>
                        <a:rPr sz="1450" b="1" spc="-140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worker ownership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17780">
                        <a:lnSpc>
                          <a:spcPts val="1680"/>
                        </a:lnSpc>
                        <a:spcBef>
                          <a:spcPts val="390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Led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by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TGLF</a:t>
                      </a:r>
                      <a:r>
                        <a:rPr sz="145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alumni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network</a:t>
                      </a:r>
                      <a:r>
                        <a:rPr sz="145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Côte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d’Ivoire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embedded in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national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EPI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team,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participation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450" spc="-2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all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system levels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5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peers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from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20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other</a:t>
                      </a:r>
                      <a:r>
                        <a:rPr sz="145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countries.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4953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7632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  <a:spcBef>
                          <a:spcPts val="10"/>
                        </a:spcBef>
                      </a:pPr>
                      <a:endParaRPr sz="13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450" b="1" spc="-10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Speed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39370">
                        <a:lnSpc>
                          <a:spcPct val="96700"/>
                        </a:lnSpc>
                        <a:spcBef>
                          <a:spcPts val="20"/>
                        </a:spcBef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4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10</a:t>
                      </a:r>
                      <a:r>
                        <a:rPr sz="1450" spc="1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days,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TGLF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developed</a:t>
                      </a:r>
                      <a:r>
                        <a:rPr sz="145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5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hackathon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45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Côte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d’Ivoire</a:t>
                      </a:r>
                      <a:r>
                        <a:rPr sz="1450" spc="-8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Alumni</a:t>
                      </a:r>
                      <a:r>
                        <a:rPr sz="14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team.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Over</a:t>
                      </a:r>
                      <a:r>
                        <a:rPr sz="145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nine</a:t>
                      </a:r>
                      <a:r>
                        <a:rPr sz="145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days,</a:t>
                      </a:r>
                      <a:r>
                        <a:rPr sz="1450" spc="-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without</a:t>
                      </a:r>
                      <a:r>
                        <a:rPr sz="145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stopping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their daily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work,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participants</a:t>
                      </a:r>
                      <a:r>
                        <a:rPr sz="145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developed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165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peer-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reviewed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context-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specific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action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plans,</a:t>
                      </a:r>
                      <a:r>
                        <a:rPr sz="1450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primarily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 overcome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COVID- 19</a:t>
                      </a:r>
                      <a:r>
                        <a:rPr sz="145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vaccine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hesitancy.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15265">
                <a:tc>
                  <a:txBody>
                    <a:bodyPr/>
                    <a:lstStyle/>
                    <a:p>
                      <a:pPr marL="31750">
                        <a:lnSpc>
                          <a:spcPts val="1595"/>
                        </a:lnSpc>
                      </a:pPr>
                      <a:r>
                        <a:rPr sz="1450" b="1" spc="-10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Scale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>
                        <a:lnSpc>
                          <a:spcPts val="1595"/>
                        </a:lnSpc>
                      </a:pPr>
                      <a:r>
                        <a:rPr sz="145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450" spc="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five</a:t>
                      </a:r>
                      <a:r>
                        <a:rPr sz="1450" spc="-7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days,</a:t>
                      </a:r>
                      <a:r>
                        <a:rPr sz="145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501</a:t>
                      </a:r>
                      <a:r>
                        <a:rPr sz="145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applicants</a:t>
                      </a:r>
                      <a:r>
                        <a:rPr sz="145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were</a:t>
                      </a:r>
                      <a:r>
                        <a:rPr sz="1450" spc="-1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recruited.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645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50"/>
                        </a:spcBef>
                      </a:pPr>
                      <a:endParaRPr sz="14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450" b="1" spc="-10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Diversity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635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67310" marR="150495">
                        <a:lnSpc>
                          <a:spcPts val="1680"/>
                        </a:lnSpc>
                        <a:spcBef>
                          <a:spcPts val="85"/>
                        </a:spcBef>
                      </a:pPr>
                      <a:r>
                        <a:rPr sz="1450" spc="-25" dirty="0">
                          <a:latin typeface="Arial"/>
                          <a:cs typeface="Arial"/>
                        </a:rPr>
                        <a:t>Ivorian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participants</a:t>
                      </a:r>
                      <a:r>
                        <a:rPr sz="145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represented</a:t>
                      </a:r>
                      <a:r>
                        <a:rPr sz="1450" spc="-2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96</a:t>
                      </a:r>
                      <a:r>
                        <a:rPr sz="145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health</a:t>
                      </a:r>
                      <a:r>
                        <a:rPr sz="1450" spc="-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districts</a:t>
                      </a:r>
                      <a:r>
                        <a:rPr sz="145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(85%</a:t>
                      </a:r>
                      <a:r>
                        <a:rPr sz="145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of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total)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in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Côte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d’Ivoire: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51%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district,</a:t>
                      </a:r>
                      <a:r>
                        <a:rPr sz="145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21%</a:t>
                      </a:r>
                      <a:r>
                        <a:rPr sz="1450" spc="-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facility,</a:t>
                      </a:r>
                      <a:r>
                        <a:rPr sz="1450" spc="-15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15%</a:t>
                      </a:r>
                      <a:endParaRPr sz="1450">
                        <a:latin typeface="Arial"/>
                        <a:cs typeface="Arial"/>
                      </a:endParaRPr>
                    </a:p>
                    <a:p>
                      <a:pPr marL="67310">
                        <a:lnSpc>
                          <a:spcPts val="1540"/>
                        </a:lnSpc>
                      </a:pPr>
                      <a:r>
                        <a:rPr sz="1450" spc="-20" dirty="0">
                          <a:latin typeface="Arial"/>
                          <a:cs typeface="Arial"/>
                        </a:rPr>
                        <a:t>national,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11%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regional.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079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150685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160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  <a:spcBef>
                          <a:spcPts val="1385"/>
                        </a:spcBef>
                      </a:pPr>
                      <a:r>
                        <a:rPr sz="1450" b="1" spc="-10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Impact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B79"/>
                    </a:solidFill>
                  </a:tcPr>
                </a:tc>
                <a:tc>
                  <a:txBody>
                    <a:bodyPr/>
                    <a:lstStyle/>
                    <a:p>
                      <a:pPr marL="67310" marR="53975">
                        <a:lnSpc>
                          <a:spcPts val="1680"/>
                        </a:lnSpc>
                        <a:spcBef>
                          <a:spcPts val="965"/>
                        </a:spcBef>
                      </a:pPr>
                      <a:r>
                        <a:rPr sz="1450" dirty="0">
                          <a:latin typeface="Arial"/>
                          <a:cs typeface="Arial"/>
                        </a:rPr>
                        <a:t>If</a:t>
                      </a:r>
                      <a:r>
                        <a:rPr sz="1450" spc="9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30" dirty="0">
                          <a:latin typeface="Arial"/>
                          <a:cs typeface="Arial"/>
                        </a:rPr>
                        <a:t>implemented,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action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plans</a:t>
                      </a:r>
                      <a:r>
                        <a:rPr sz="1450" spc="-7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estimated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to</a:t>
                      </a:r>
                      <a:r>
                        <a:rPr sz="1450" spc="1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vaccinate</a:t>
                      </a:r>
                      <a:r>
                        <a:rPr sz="1450" spc="-15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3.5M people</a:t>
                      </a:r>
                      <a:r>
                        <a:rPr sz="145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dirty="0">
                          <a:latin typeface="Arial"/>
                          <a:cs typeface="Arial"/>
                        </a:rPr>
                        <a:t>a</a:t>
                      </a:r>
                      <a:r>
                        <a:rPr sz="1450" spc="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funding</a:t>
                      </a:r>
                      <a:r>
                        <a:rPr sz="145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gap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requiring</a:t>
                      </a:r>
                      <a:r>
                        <a:rPr sz="145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an</a:t>
                      </a:r>
                      <a:r>
                        <a:rPr sz="1450" spc="-1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additional</a:t>
                      </a:r>
                      <a:r>
                        <a:rPr sz="1450" spc="-1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0.26</a:t>
                      </a:r>
                      <a:r>
                        <a:rPr sz="1450" spc="-6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USD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per</a:t>
                      </a:r>
                      <a:r>
                        <a:rPr sz="1450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vaccination.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71%</a:t>
                      </a:r>
                      <a:r>
                        <a:rPr sz="145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participants</a:t>
                      </a:r>
                      <a:r>
                        <a:rPr sz="1450" spc="-16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5" dirty="0">
                          <a:latin typeface="Arial"/>
                          <a:cs typeface="Arial"/>
                        </a:rPr>
                        <a:t>implemented</a:t>
                      </a:r>
                      <a:r>
                        <a:rPr sz="1450" b="1" spc="-12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their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action</a:t>
                      </a:r>
                      <a:r>
                        <a:rPr sz="1450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plans</a:t>
                      </a:r>
                      <a:r>
                        <a:rPr sz="1450" spc="-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during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the</a:t>
                      </a:r>
                      <a:r>
                        <a:rPr sz="1450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0" dirty="0">
                          <a:latin typeface="Arial"/>
                          <a:cs typeface="Arial"/>
                        </a:rPr>
                        <a:t>national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10" dirty="0">
                          <a:latin typeface="Arial"/>
                          <a:cs typeface="Arial"/>
                        </a:rPr>
                        <a:t>vaccination</a:t>
                      </a:r>
                      <a:r>
                        <a:rPr sz="1450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spc="-25" dirty="0">
                          <a:latin typeface="Arial"/>
                          <a:cs typeface="Arial"/>
                        </a:rPr>
                        <a:t>campaign.</a:t>
                      </a:r>
                      <a:r>
                        <a:rPr sz="1450" spc="-18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82% </a:t>
                      </a:r>
                      <a:r>
                        <a:rPr sz="145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of</a:t>
                      </a:r>
                      <a:r>
                        <a:rPr sz="1450" b="1" spc="-7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respondents</a:t>
                      </a:r>
                      <a:r>
                        <a:rPr sz="1450" b="1" spc="-15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reported</a:t>
                      </a:r>
                      <a:r>
                        <a:rPr sz="1450" b="1" spc="-2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having</a:t>
                      </a:r>
                      <a:r>
                        <a:rPr sz="1450" b="1" spc="-23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found</a:t>
                      </a:r>
                      <a:r>
                        <a:rPr sz="1450" b="1" spc="-15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a</a:t>
                      </a:r>
                      <a:r>
                        <a:rPr sz="1450" b="1" spc="-6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solution</a:t>
                      </a:r>
                      <a:r>
                        <a:rPr sz="1450" b="1" spc="-15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to </a:t>
                      </a:r>
                      <a:r>
                        <a:rPr sz="145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better</a:t>
                      </a:r>
                      <a:r>
                        <a:rPr sz="1450" b="1" spc="-204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conduct</a:t>
                      </a:r>
                      <a:r>
                        <a:rPr sz="1450" b="1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the</a:t>
                      </a:r>
                      <a:r>
                        <a:rPr sz="145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COVID-</a:t>
                      </a:r>
                      <a:r>
                        <a:rPr sz="145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19</a:t>
                      </a:r>
                      <a:r>
                        <a:rPr sz="1450" b="1" spc="-21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vaccination</a:t>
                      </a:r>
                      <a:r>
                        <a:rPr sz="1450" b="1" spc="-10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campaign.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122555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28575">
                      <a:solidFill>
                        <a:srgbClr val="000000"/>
                      </a:solidFill>
                      <a:prstDash val="solid"/>
                    </a:lnB>
                    <a:solidFill>
                      <a:srgbClr val="FFFB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457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20"/>
                        </a:spcBef>
                      </a:pPr>
                      <a:endParaRPr sz="1450">
                        <a:latin typeface="Times New Roman"/>
                        <a:cs typeface="Times New Roman"/>
                      </a:endParaRPr>
                    </a:p>
                    <a:p>
                      <a:pPr marL="31750">
                        <a:lnSpc>
                          <a:spcPct val="100000"/>
                        </a:lnSpc>
                      </a:pPr>
                      <a:r>
                        <a:rPr sz="1450" b="1" spc="-10" dirty="0">
                          <a:solidFill>
                            <a:srgbClr val="C72405"/>
                          </a:solidFill>
                          <a:latin typeface="Arial"/>
                          <a:cs typeface="Arial"/>
                        </a:rPr>
                        <a:t>Sustainability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2540" marB="0">
                    <a:lnL w="12700">
                      <a:solidFill>
                        <a:srgbClr val="000000"/>
                      </a:solidFill>
                      <a:prstDash val="solid"/>
                    </a:lnL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B79"/>
                    </a:solidFill>
                  </a:tcPr>
                </a:tc>
                <a:tc>
                  <a:txBody>
                    <a:bodyPr/>
                    <a:lstStyle/>
                    <a:p>
                      <a:pPr marL="67310" marR="344170">
                        <a:lnSpc>
                          <a:spcPts val="1680"/>
                        </a:lnSpc>
                      </a:pPr>
                      <a:r>
                        <a:rPr sz="1450" b="1" spc="-20" dirty="0">
                          <a:latin typeface="Arial"/>
                          <a:cs typeface="Arial"/>
                        </a:rPr>
                        <a:t>78%</a:t>
                      </a:r>
                      <a:r>
                        <a:rPr sz="14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0" dirty="0">
                          <a:latin typeface="Arial"/>
                          <a:cs typeface="Arial"/>
                        </a:rPr>
                        <a:t>respondents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latin typeface="Arial"/>
                          <a:cs typeface="Arial"/>
                        </a:rPr>
                        <a:t>felt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5" dirty="0">
                          <a:latin typeface="Arial"/>
                          <a:cs typeface="Arial"/>
                        </a:rPr>
                        <a:t>“capable”</a:t>
                      </a:r>
                      <a:r>
                        <a:rPr sz="1450" b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latin typeface="Arial"/>
                          <a:cs typeface="Arial"/>
                        </a:rPr>
                        <a:t>of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latin typeface="Arial"/>
                          <a:cs typeface="Arial"/>
                        </a:rPr>
                        <a:t>using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5" dirty="0">
                          <a:latin typeface="Arial"/>
                          <a:cs typeface="Arial"/>
                        </a:rPr>
                        <a:t>the methodology</a:t>
                      </a:r>
                      <a:r>
                        <a:rPr sz="1450" b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latin typeface="Arial"/>
                          <a:cs typeface="Arial"/>
                        </a:rPr>
                        <a:t>for</a:t>
                      </a:r>
                      <a:r>
                        <a:rPr sz="1450" b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latin typeface="Arial"/>
                          <a:cs typeface="Arial"/>
                        </a:rPr>
                        <a:t>their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latin typeface="Arial"/>
                          <a:cs typeface="Arial"/>
                        </a:rPr>
                        <a:t>own</a:t>
                      </a:r>
                      <a:r>
                        <a:rPr sz="1450" b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latin typeface="Arial"/>
                          <a:cs typeface="Arial"/>
                        </a:rPr>
                        <a:t>needs,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latin typeface="Arial"/>
                          <a:cs typeface="Arial"/>
                        </a:rPr>
                        <a:t>and</a:t>
                      </a:r>
                      <a:r>
                        <a:rPr sz="1450" b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latin typeface="Arial"/>
                          <a:cs typeface="Arial"/>
                        </a:rPr>
                        <a:t>82%</a:t>
                      </a:r>
                      <a:r>
                        <a:rPr sz="1450" b="1" spc="-4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latin typeface="Arial"/>
                          <a:cs typeface="Arial"/>
                        </a:rPr>
                        <a:t>want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5" dirty="0">
                          <a:latin typeface="Arial"/>
                          <a:cs typeface="Arial"/>
                        </a:rPr>
                        <a:t>to </a:t>
                      </a:r>
                      <a:r>
                        <a:rPr sz="1450" b="1" spc="-10" dirty="0">
                          <a:latin typeface="Arial"/>
                          <a:cs typeface="Arial"/>
                        </a:rPr>
                        <a:t>organize</a:t>
                      </a:r>
                      <a:r>
                        <a:rPr sz="1450" b="1" spc="-4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latin typeface="Arial"/>
                          <a:cs typeface="Arial"/>
                        </a:rPr>
                        <a:t>their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latin typeface="Arial"/>
                          <a:cs typeface="Arial"/>
                        </a:rPr>
                        <a:t>own</a:t>
                      </a:r>
                      <a:r>
                        <a:rPr sz="1450" b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25" dirty="0">
                          <a:latin typeface="Arial"/>
                          <a:cs typeface="Arial"/>
                        </a:rPr>
                        <a:t>hackathon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dirty="0">
                          <a:latin typeface="Arial"/>
                          <a:cs typeface="Arial"/>
                        </a:rPr>
                        <a:t>with</a:t>
                      </a:r>
                      <a:r>
                        <a:rPr sz="1450" b="1" spc="-135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latin typeface="Arial"/>
                          <a:cs typeface="Arial"/>
                        </a:rPr>
                        <a:t>their</a:t>
                      </a:r>
                      <a:r>
                        <a:rPr sz="1450" b="1" spc="-130" dirty="0">
                          <a:latin typeface="Arial"/>
                          <a:cs typeface="Arial"/>
                        </a:rPr>
                        <a:t> </a:t>
                      </a:r>
                      <a:r>
                        <a:rPr sz="1450" b="1" spc="-10" dirty="0">
                          <a:latin typeface="Arial"/>
                          <a:cs typeface="Arial"/>
                        </a:rPr>
                        <a:t>colleagues.</a:t>
                      </a:r>
                      <a:endParaRPr sz="1450">
                        <a:latin typeface="Arial"/>
                        <a:cs typeface="Arial"/>
                      </a:endParaRPr>
                    </a:p>
                  </a:txBody>
                  <a:tcPr marL="0" marR="0" marT="0" marB="0">
                    <a:lnR w="12700">
                      <a:solidFill>
                        <a:srgbClr val="000000"/>
                      </a:solidFill>
                      <a:prstDash val="solid"/>
                    </a:lnR>
                    <a:lnT w="28575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FFFB7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9" name="object 9"/>
          <p:cNvSpPr txBox="1"/>
          <p:nvPr/>
        </p:nvSpPr>
        <p:spPr>
          <a:xfrm>
            <a:off x="6446520" y="5034279"/>
            <a:ext cx="5588000" cy="1432560"/>
          </a:xfrm>
          <a:prstGeom prst="rect">
            <a:avLst/>
          </a:prstGeom>
          <a:solidFill>
            <a:srgbClr val="C72405"/>
          </a:solidFill>
          <a:ln w="25400">
            <a:solidFill>
              <a:srgbClr val="911B04"/>
            </a:solidFill>
          </a:ln>
        </p:spPr>
        <p:txBody>
          <a:bodyPr vert="horz" wrap="square" lIns="0" tIns="10160" rIns="0" bIns="0" rtlCol="0">
            <a:spAutoFit/>
          </a:bodyPr>
          <a:lstStyle/>
          <a:p>
            <a:pPr marL="47625" marR="188595">
              <a:lnSpc>
                <a:spcPct val="97400"/>
              </a:lnSpc>
              <a:spcBef>
                <a:spcPts val="80"/>
              </a:spcBef>
            </a:pPr>
            <a:r>
              <a:rPr sz="1850" spc="-20" dirty="0">
                <a:solidFill>
                  <a:srgbClr val="FFFFFF"/>
                </a:solidFill>
                <a:latin typeface="Calibri"/>
                <a:cs typeface="Calibri"/>
              </a:rPr>
              <a:t>“[During</a:t>
            </a:r>
            <a:r>
              <a:rPr sz="1850" spc="-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850" spc="8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Hackathon],</a:t>
            </a:r>
            <a:r>
              <a:rPr sz="1850" spc="-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5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realized</a:t>
            </a:r>
            <a:r>
              <a:rPr sz="1850" spc="-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FFFFFF"/>
                </a:solidFill>
                <a:latin typeface="Calibri"/>
                <a:cs typeface="Calibri"/>
              </a:rPr>
              <a:t>that</a:t>
            </a:r>
            <a:r>
              <a:rPr sz="1850" spc="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it</a:t>
            </a:r>
            <a:r>
              <a:rPr sz="1850" spc="1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80" dirty="0">
                <a:solidFill>
                  <a:srgbClr val="FFFFFF"/>
                </a:solidFill>
                <a:latin typeface="Calibri"/>
                <a:cs typeface="Calibri"/>
              </a:rPr>
              <a:t>was</a:t>
            </a:r>
            <a:r>
              <a:rPr sz="185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FFFFFF"/>
                </a:solidFill>
                <a:latin typeface="Calibri"/>
                <a:cs typeface="Calibri"/>
              </a:rPr>
              <a:t>essential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5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involve</a:t>
            </a:r>
            <a:r>
              <a:rPr sz="1850" spc="-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50" dirty="0">
                <a:solidFill>
                  <a:srgbClr val="FFFFFF"/>
                </a:solidFill>
                <a:latin typeface="Calibri"/>
                <a:cs typeface="Calibri"/>
              </a:rPr>
              <a:t>business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leaders.</a:t>
            </a:r>
            <a:r>
              <a:rPr sz="1850" spc="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If</a:t>
            </a:r>
            <a:r>
              <a:rPr sz="185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I</a:t>
            </a:r>
            <a:r>
              <a:rPr sz="18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hadn’t</a:t>
            </a:r>
            <a:r>
              <a:rPr sz="185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participated,</a:t>
            </a:r>
            <a:r>
              <a:rPr sz="1850" spc="-50" dirty="0">
                <a:solidFill>
                  <a:srgbClr val="FFFFFF"/>
                </a:solidFill>
                <a:latin typeface="Calibri"/>
                <a:cs typeface="Calibri"/>
              </a:rPr>
              <a:t> I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would</a:t>
            </a:r>
            <a:r>
              <a:rPr sz="185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have</a:t>
            </a:r>
            <a:r>
              <a:rPr sz="185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stayed</a:t>
            </a:r>
            <a:r>
              <a:rPr sz="1850" spc="-4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50" dirty="0">
                <a:solidFill>
                  <a:srgbClr val="FFFFFF"/>
                </a:solidFill>
                <a:latin typeface="Calibri"/>
                <a:cs typeface="Calibri"/>
              </a:rPr>
              <a:t>focused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on</a:t>
            </a:r>
            <a:r>
              <a:rPr sz="185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-30" dirty="0">
                <a:solidFill>
                  <a:srgbClr val="FFFFFF"/>
                </a:solidFill>
                <a:latin typeface="Calibri"/>
                <a:cs typeface="Calibri"/>
              </a:rPr>
              <a:t>traditional</a:t>
            </a:r>
            <a:r>
              <a:rPr sz="1850" spc="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FFFFFF"/>
                </a:solidFill>
                <a:latin typeface="Calibri"/>
                <a:cs typeface="Calibri"/>
              </a:rPr>
              <a:t>methods,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going</a:t>
            </a:r>
            <a:r>
              <a:rPr sz="185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to</a:t>
            </a:r>
            <a:r>
              <a:rPr sz="185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markets</a:t>
            </a:r>
            <a:r>
              <a:rPr sz="18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and</a:t>
            </a:r>
            <a:r>
              <a:rPr sz="1850" spc="1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60" dirty="0">
                <a:solidFill>
                  <a:srgbClr val="FFFFFF"/>
                </a:solidFill>
                <a:latin typeface="Calibri"/>
                <a:cs typeface="Calibri"/>
              </a:rPr>
              <a:t>places</a:t>
            </a:r>
            <a:r>
              <a:rPr sz="18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850" spc="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worship.”</a:t>
            </a:r>
            <a:r>
              <a:rPr sz="1850" spc="10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dirty="0">
                <a:solidFill>
                  <a:srgbClr val="FFFFFF"/>
                </a:solidFill>
                <a:latin typeface="Calibri"/>
                <a:cs typeface="Calibri"/>
              </a:rPr>
              <a:t>(MoH</a:t>
            </a:r>
            <a:r>
              <a:rPr sz="185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-10" dirty="0">
                <a:solidFill>
                  <a:srgbClr val="FFFFFF"/>
                </a:solidFill>
                <a:latin typeface="Calibri"/>
                <a:cs typeface="Calibri"/>
              </a:rPr>
              <a:t>staff, </a:t>
            </a:r>
            <a:r>
              <a:rPr sz="1850" spc="95" dirty="0">
                <a:solidFill>
                  <a:srgbClr val="FFFFFF"/>
                </a:solidFill>
                <a:latin typeface="Calibri"/>
                <a:cs typeface="Calibri"/>
              </a:rPr>
              <a:t>Gbeke-</a:t>
            </a:r>
            <a:r>
              <a:rPr sz="1850" spc="55" dirty="0">
                <a:solidFill>
                  <a:srgbClr val="FFFFFF"/>
                </a:solidFill>
                <a:latin typeface="Calibri"/>
                <a:cs typeface="Calibri"/>
              </a:rPr>
              <a:t>Bouaké</a:t>
            </a:r>
            <a:r>
              <a:rPr sz="1850" spc="-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850" spc="50" dirty="0">
                <a:solidFill>
                  <a:srgbClr val="FFFFFF"/>
                </a:solidFill>
                <a:latin typeface="Calibri"/>
                <a:cs typeface="Calibri"/>
              </a:rPr>
              <a:t>Nord-</a:t>
            </a:r>
            <a:r>
              <a:rPr sz="1850" spc="-10" dirty="0">
                <a:solidFill>
                  <a:srgbClr val="FFFFFF"/>
                </a:solidFill>
                <a:latin typeface="Calibri"/>
                <a:cs typeface="Calibri"/>
              </a:rPr>
              <a:t>Ouest)</a:t>
            </a:r>
            <a:endParaRPr sz="18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9585959" y="2910839"/>
            <a:ext cx="335280" cy="335280"/>
          </a:xfrm>
          <a:custGeom>
            <a:avLst/>
            <a:gdLst/>
            <a:ahLst/>
            <a:cxnLst/>
            <a:rect l="l" t="t" r="r" b="b"/>
            <a:pathLst>
              <a:path w="335279" h="335280">
                <a:moveTo>
                  <a:pt x="0" y="167639"/>
                </a:moveTo>
                <a:lnTo>
                  <a:pt x="5988" y="123075"/>
                </a:lnTo>
                <a:lnTo>
                  <a:pt x="22888" y="83029"/>
                </a:lnTo>
                <a:lnTo>
                  <a:pt x="49101" y="49101"/>
                </a:lnTo>
                <a:lnTo>
                  <a:pt x="83029" y="22888"/>
                </a:lnTo>
                <a:lnTo>
                  <a:pt x="123075" y="5988"/>
                </a:lnTo>
                <a:lnTo>
                  <a:pt x="167640" y="0"/>
                </a:lnTo>
                <a:lnTo>
                  <a:pt x="212204" y="5988"/>
                </a:lnTo>
                <a:lnTo>
                  <a:pt x="252250" y="22888"/>
                </a:lnTo>
                <a:lnTo>
                  <a:pt x="286178" y="49101"/>
                </a:lnTo>
                <a:lnTo>
                  <a:pt x="312391" y="83029"/>
                </a:lnTo>
                <a:lnTo>
                  <a:pt x="329291" y="123075"/>
                </a:lnTo>
                <a:lnTo>
                  <a:pt x="335280" y="167639"/>
                </a:lnTo>
                <a:lnTo>
                  <a:pt x="329291" y="212204"/>
                </a:lnTo>
                <a:lnTo>
                  <a:pt x="312391" y="252250"/>
                </a:lnTo>
                <a:lnTo>
                  <a:pt x="286178" y="286178"/>
                </a:lnTo>
                <a:lnTo>
                  <a:pt x="252250" y="312391"/>
                </a:lnTo>
                <a:lnTo>
                  <a:pt x="212204" y="329291"/>
                </a:lnTo>
                <a:lnTo>
                  <a:pt x="167640" y="335280"/>
                </a:lnTo>
                <a:lnTo>
                  <a:pt x="123075" y="329291"/>
                </a:lnTo>
                <a:lnTo>
                  <a:pt x="83029" y="312391"/>
                </a:lnTo>
                <a:lnTo>
                  <a:pt x="49101" y="286178"/>
                </a:lnTo>
                <a:lnTo>
                  <a:pt x="22888" y="252250"/>
                </a:lnTo>
                <a:lnTo>
                  <a:pt x="5988" y="212204"/>
                </a:lnTo>
                <a:lnTo>
                  <a:pt x="0" y="1676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8722359" y="3398520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79">
                <a:moveTo>
                  <a:pt x="0" y="243839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40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80" y="243839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40" y="487679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39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4" name="object 4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383837" y="3718877"/>
            <a:ext cx="182245" cy="172085"/>
          </a:xfrm>
          <a:prstGeom prst="rect">
            <a:avLst/>
          </a:prstGeom>
        </p:spPr>
      </p:pic>
      <p:sp>
        <p:nvSpPr>
          <p:cNvPr id="5" name="object 5"/>
          <p:cNvSpPr/>
          <p:nvPr/>
        </p:nvSpPr>
        <p:spPr>
          <a:xfrm>
            <a:off x="10429240" y="2138679"/>
            <a:ext cx="487680" cy="487680"/>
          </a:xfrm>
          <a:custGeom>
            <a:avLst/>
            <a:gdLst/>
            <a:ahLst/>
            <a:cxnLst/>
            <a:rect l="l" t="t" r="r" b="b"/>
            <a:pathLst>
              <a:path w="487679" h="487680">
                <a:moveTo>
                  <a:pt x="0" y="243840"/>
                </a:moveTo>
                <a:lnTo>
                  <a:pt x="4955" y="194711"/>
                </a:lnTo>
                <a:lnTo>
                  <a:pt x="19169" y="148947"/>
                </a:lnTo>
                <a:lnTo>
                  <a:pt x="41656" y="107528"/>
                </a:lnTo>
                <a:lnTo>
                  <a:pt x="71437" y="71437"/>
                </a:lnTo>
                <a:lnTo>
                  <a:pt x="107528" y="41656"/>
                </a:lnTo>
                <a:lnTo>
                  <a:pt x="148947" y="19169"/>
                </a:lnTo>
                <a:lnTo>
                  <a:pt x="194711" y="4955"/>
                </a:lnTo>
                <a:lnTo>
                  <a:pt x="243839" y="0"/>
                </a:lnTo>
                <a:lnTo>
                  <a:pt x="292968" y="4955"/>
                </a:lnTo>
                <a:lnTo>
                  <a:pt x="338732" y="19169"/>
                </a:lnTo>
                <a:lnTo>
                  <a:pt x="380151" y="41656"/>
                </a:lnTo>
                <a:lnTo>
                  <a:pt x="416242" y="71437"/>
                </a:lnTo>
                <a:lnTo>
                  <a:pt x="446023" y="107528"/>
                </a:lnTo>
                <a:lnTo>
                  <a:pt x="468510" y="148947"/>
                </a:lnTo>
                <a:lnTo>
                  <a:pt x="482724" y="194711"/>
                </a:lnTo>
                <a:lnTo>
                  <a:pt x="487679" y="243840"/>
                </a:lnTo>
                <a:lnTo>
                  <a:pt x="482724" y="292968"/>
                </a:lnTo>
                <a:lnTo>
                  <a:pt x="468510" y="338732"/>
                </a:lnTo>
                <a:lnTo>
                  <a:pt x="446023" y="380151"/>
                </a:lnTo>
                <a:lnTo>
                  <a:pt x="416242" y="416242"/>
                </a:lnTo>
                <a:lnTo>
                  <a:pt x="380151" y="446023"/>
                </a:lnTo>
                <a:lnTo>
                  <a:pt x="338732" y="468510"/>
                </a:lnTo>
                <a:lnTo>
                  <a:pt x="292968" y="482724"/>
                </a:lnTo>
                <a:lnTo>
                  <a:pt x="243839" y="487680"/>
                </a:lnTo>
                <a:lnTo>
                  <a:pt x="194711" y="482724"/>
                </a:lnTo>
                <a:lnTo>
                  <a:pt x="148947" y="468510"/>
                </a:lnTo>
                <a:lnTo>
                  <a:pt x="107528" y="446023"/>
                </a:lnTo>
                <a:lnTo>
                  <a:pt x="71437" y="416242"/>
                </a:lnTo>
                <a:lnTo>
                  <a:pt x="41656" y="380151"/>
                </a:lnTo>
                <a:lnTo>
                  <a:pt x="19169" y="338732"/>
                </a:lnTo>
                <a:lnTo>
                  <a:pt x="4955" y="292968"/>
                </a:lnTo>
                <a:lnTo>
                  <a:pt x="0" y="24384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/>
          <p:nvPr/>
        </p:nvSpPr>
        <p:spPr>
          <a:xfrm>
            <a:off x="10673080" y="4323079"/>
            <a:ext cx="325120" cy="325120"/>
          </a:xfrm>
          <a:custGeom>
            <a:avLst/>
            <a:gdLst/>
            <a:ahLst/>
            <a:cxnLst/>
            <a:rect l="l" t="t" r="r" b="b"/>
            <a:pathLst>
              <a:path w="325120" h="325120">
                <a:moveTo>
                  <a:pt x="0" y="162560"/>
                </a:moveTo>
                <a:lnTo>
                  <a:pt x="5806" y="119341"/>
                </a:lnTo>
                <a:lnTo>
                  <a:pt x="22192" y="80508"/>
                </a:lnTo>
                <a:lnTo>
                  <a:pt x="47609" y="47609"/>
                </a:lnTo>
                <a:lnTo>
                  <a:pt x="80508" y="22192"/>
                </a:lnTo>
                <a:lnTo>
                  <a:pt x="119341" y="5806"/>
                </a:lnTo>
                <a:lnTo>
                  <a:pt x="162560" y="0"/>
                </a:lnTo>
                <a:lnTo>
                  <a:pt x="205778" y="5806"/>
                </a:lnTo>
                <a:lnTo>
                  <a:pt x="244611" y="22192"/>
                </a:lnTo>
                <a:lnTo>
                  <a:pt x="277510" y="47609"/>
                </a:lnTo>
                <a:lnTo>
                  <a:pt x="302927" y="80508"/>
                </a:lnTo>
                <a:lnTo>
                  <a:pt x="319313" y="119341"/>
                </a:lnTo>
                <a:lnTo>
                  <a:pt x="325120" y="162560"/>
                </a:lnTo>
                <a:lnTo>
                  <a:pt x="319313" y="205778"/>
                </a:lnTo>
                <a:lnTo>
                  <a:pt x="302927" y="244611"/>
                </a:lnTo>
                <a:lnTo>
                  <a:pt x="277510" y="277510"/>
                </a:lnTo>
                <a:lnTo>
                  <a:pt x="244611" y="302927"/>
                </a:lnTo>
                <a:lnTo>
                  <a:pt x="205778" y="319313"/>
                </a:lnTo>
                <a:lnTo>
                  <a:pt x="162560" y="325120"/>
                </a:lnTo>
                <a:lnTo>
                  <a:pt x="119341" y="319313"/>
                </a:lnTo>
                <a:lnTo>
                  <a:pt x="80508" y="302927"/>
                </a:lnTo>
                <a:lnTo>
                  <a:pt x="47609" y="277510"/>
                </a:lnTo>
                <a:lnTo>
                  <a:pt x="22192" y="244611"/>
                </a:lnTo>
                <a:lnTo>
                  <a:pt x="5806" y="205778"/>
                </a:lnTo>
                <a:lnTo>
                  <a:pt x="0" y="162560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" name="object 7"/>
          <p:cNvGrpSpPr/>
          <p:nvPr/>
        </p:nvGrpSpPr>
        <p:grpSpPr>
          <a:xfrm>
            <a:off x="8961437" y="3881437"/>
            <a:ext cx="1045844" cy="1340485"/>
            <a:chOff x="8961437" y="3881437"/>
            <a:chExt cx="1045844" cy="1340485"/>
          </a:xfrm>
        </p:grpSpPr>
        <p:pic>
          <p:nvPicPr>
            <p:cNvPr id="8" name="object 8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835197" y="5049837"/>
              <a:ext cx="172085" cy="172085"/>
            </a:xfrm>
            <a:prstGeom prst="rect">
              <a:avLst/>
            </a:prstGeom>
          </p:spPr>
        </p:pic>
        <p:sp>
          <p:nvSpPr>
            <p:cNvPr id="9" name="object 9"/>
            <p:cNvSpPr/>
            <p:nvPr/>
          </p:nvSpPr>
          <p:spPr>
            <a:xfrm>
              <a:off x="8966200" y="3886200"/>
              <a:ext cx="961390" cy="1167765"/>
            </a:xfrm>
            <a:custGeom>
              <a:avLst/>
              <a:gdLst/>
              <a:ahLst/>
              <a:cxnLst/>
              <a:rect l="l" t="t" r="r" b="b"/>
              <a:pathLst>
                <a:path w="961390" h="1167764">
                  <a:moveTo>
                    <a:pt x="960881" y="1167638"/>
                  </a:moveTo>
                  <a:lnTo>
                    <a:pt x="960881" y="583819"/>
                  </a:lnTo>
                  <a:lnTo>
                    <a:pt x="0" y="583819"/>
                  </a:lnTo>
                  <a:lnTo>
                    <a:pt x="0" y="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0" name="object 10"/>
          <p:cNvSpPr/>
          <p:nvPr/>
        </p:nvSpPr>
        <p:spPr>
          <a:xfrm>
            <a:off x="8966200" y="2729229"/>
            <a:ext cx="795020" cy="669290"/>
          </a:xfrm>
          <a:custGeom>
            <a:avLst/>
            <a:gdLst/>
            <a:ahLst/>
            <a:cxnLst/>
            <a:rect l="l" t="t" r="r" b="b"/>
            <a:pathLst>
              <a:path w="795020" h="669289">
                <a:moveTo>
                  <a:pt x="794639" y="181610"/>
                </a:moveTo>
                <a:lnTo>
                  <a:pt x="772392" y="127853"/>
                </a:lnTo>
                <a:lnTo>
                  <a:pt x="712009" y="78455"/>
                </a:lnTo>
                <a:lnTo>
                  <a:pt x="670496" y="56753"/>
                </a:lnTo>
                <a:lnTo>
                  <a:pt x="623024" y="37774"/>
                </a:lnTo>
                <a:lnTo>
                  <a:pt x="570785" y="22065"/>
                </a:lnTo>
                <a:lnTo>
                  <a:pt x="514970" y="10170"/>
                </a:lnTo>
                <a:lnTo>
                  <a:pt x="456772" y="2633"/>
                </a:lnTo>
                <a:lnTo>
                  <a:pt x="397382" y="0"/>
                </a:lnTo>
                <a:lnTo>
                  <a:pt x="364292" y="3040"/>
                </a:lnTo>
                <a:lnTo>
                  <a:pt x="298935" y="26328"/>
                </a:lnTo>
                <a:lnTo>
                  <a:pt x="236037" y="70267"/>
                </a:lnTo>
                <a:lnTo>
                  <a:pt x="206022" y="99121"/>
                </a:lnTo>
                <a:lnTo>
                  <a:pt x="177234" y="132105"/>
                </a:lnTo>
                <a:lnTo>
                  <a:pt x="149878" y="168876"/>
                </a:lnTo>
                <a:lnTo>
                  <a:pt x="124158" y="209089"/>
                </a:lnTo>
                <a:lnTo>
                  <a:pt x="100278" y="252401"/>
                </a:lnTo>
                <a:lnTo>
                  <a:pt x="78443" y="298468"/>
                </a:lnTo>
                <a:lnTo>
                  <a:pt x="58857" y="346945"/>
                </a:lnTo>
                <a:lnTo>
                  <a:pt x="41724" y="397488"/>
                </a:lnTo>
                <a:lnTo>
                  <a:pt x="27248" y="449754"/>
                </a:lnTo>
                <a:lnTo>
                  <a:pt x="15633" y="503399"/>
                </a:lnTo>
                <a:lnTo>
                  <a:pt x="7084" y="558078"/>
                </a:lnTo>
                <a:lnTo>
                  <a:pt x="1805" y="613447"/>
                </a:lnTo>
                <a:lnTo>
                  <a:pt x="0" y="669163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1" name="object 11"/>
          <p:cNvGrpSpPr/>
          <p:nvPr/>
        </p:nvGrpSpPr>
        <p:grpSpPr>
          <a:xfrm>
            <a:off x="9753917" y="2377757"/>
            <a:ext cx="916305" cy="1438275"/>
            <a:chOff x="9753917" y="2377757"/>
            <a:chExt cx="916305" cy="1438275"/>
          </a:xfrm>
        </p:grpSpPr>
        <p:sp>
          <p:nvSpPr>
            <p:cNvPr id="12" name="object 12"/>
            <p:cNvSpPr/>
            <p:nvPr/>
          </p:nvSpPr>
          <p:spPr>
            <a:xfrm>
              <a:off x="10469880" y="2626360"/>
              <a:ext cx="195580" cy="1096645"/>
            </a:xfrm>
            <a:custGeom>
              <a:avLst/>
              <a:gdLst/>
              <a:ahLst/>
              <a:cxnLst/>
              <a:rect l="l" t="t" r="r" b="b"/>
              <a:pathLst>
                <a:path w="195579" h="1096645">
                  <a:moveTo>
                    <a:pt x="0" y="1096137"/>
                  </a:moveTo>
                  <a:lnTo>
                    <a:pt x="0" y="548131"/>
                  </a:lnTo>
                  <a:lnTo>
                    <a:pt x="195579" y="548131"/>
                  </a:lnTo>
                  <a:lnTo>
                    <a:pt x="195579" y="0"/>
                  </a:lnTo>
                </a:path>
              </a:pathLst>
            </a:custGeom>
            <a:ln w="9525">
              <a:solidFill>
                <a:srgbClr val="000000"/>
              </a:solidFill>
              <a:prstDash val="sysDash"/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9758680" y="2382520"/>
              <a:ext cx="668655" cy="1428750"/>
            </a:xfrm>
            <a:custGeom>
              <a:avLst/>
              <a:gdLst/>
              <a:ahLst/>
              <a:cxnLst/>
              <a:rect l="l" t="t" r="r" b="b"/>
              <a:pathLst>
                <a:path w="668654" h="1428750">
                  <a:moveTo>
                    <a:pt x="668654" y="0"/>
                  </a:moveTo>
                  <a:lnTo>
                    <a:pt x="618556" y="1951"/>
                  </a:lnTo>
                  <a:lnTo>
                    <a:pt x="568706" y="7671"/>
                  </a:lnTo>
                  <a:lnTo>
                    <a:pt x="519356" y="16964"/>
                  </a:lnTo>
                  <a:lnTo>
                    <a:pt x="470757" y="29629"/>
                  </a:lnTo>
                  <a:lnTo>
                    <a:pt x="423160" y="45469"/>
                  </a:lnTo>
                  <a:lnTo>
                    <a:pt x="376815" y="64286"/>
                  </a:lnTo>
                  <a:lnTo>
                    <a:pt x="331973" y="85882"/>
                  </a:lnTo>
                  <a:lnTo>
                    <a:pt x="288886" y="110057"/>
                  </a:lnTo>
                  <a:lnTo>
                    <a:pt x="247804" y="136613"/>
                  </a:lnTo>
                  <a:lnTo>
                    <a:pt x="208978" y="165353"/>
                  </a:lnTo>
                  <a:lnTo>
                    <a:pt x="172659" y="196079"/>
                  </a:lnTo>
                  <a:lnTo>
                    <a:pt x="139098" y="228590"/>
                  </a:lnTo>
                  <a:lnTo>
                    <a:pt x="108546" y="262691"/>
                  </a:lnTo>
                  <a:lnTo>
                    <a:pt x="81253" y="298181"/>
                  </a:lnTo>
                  <a:lnTo>
                    <a:pt x="57471" y="334863"/>
                  </a:lnTo>
                  <a:lnTo>
                    <a:pt x="37450" y="372538"/>
                  </a:lnTo>
                  <a:lnTo>
                    <a:pt x="21442" y="411009"/>
                  </a:lnTo>
                  <a:lnTo>
                    <a:pt x="9697" y="450076"/>
                  </a:lnTo>
                  <a:lnTo>
                    <a:pt x="2466" y="489542"/>
                  </a:lnTo>
                  <a:lnTo>
                    <a:pt x="0" y="529208"/>
                  </a:lnTo>
                </a:path>
                <a:path w="668654" h="1428750">
                  <a:moveTo>
                    <a:pt x="634746" y="1428241"/>
                  </a:moveTo>
                  <a:lnTo>
                    <a:pt x="587179" y="1426159"/>
                  </a:lnTo>
                  <a:lnTo>
                    <a:pt x="539851" y="1420054"/>
                  </a:lnTo>
                  <a:lnTo>
                    <a:pt x="492999" y="1410138"/>
                  </a:lnTo>
                  <a:lnTo>
                    <a:pt x="446861" y="1396622"/>
                  </a:lnTo>
                  <a:lnTo>
                    <a:pt x="401675" y="1379718"/>
                  </a:lnTo>
                  <a:lnTo>
                    <a:pt x="357679" y="1359637"/>
                  </a:lnTo>
                  <a:lnTo>
                    <a:pt x="315111" y="1336593"/>
                  </a:lnTo>
                  <a:lnTo>
                    <a:pt x="274210" y="1310796"/>
                  </a:lnTo>
                  <a:lnTo>
                    <a:pt x="235213" y="1282458"/>
                  </a:lnTo>
                  <a:lnTo>
                    <a:pt x="198358" y="1251791"/>
                  </a:lnTo>
                  <a:lnTo>
                    <a:pt x="163883" y="1219006"/>
                  </a:lnTo>
                  <a:lnTo>
                    <a:pt x="132027" y="1184316"/>
                  </a:lnTo>
                  <a:lnTo>
                    <a:pt x="103027" y="1147932"/>
                  </a:lnTo>
                  <a:lnTo>
                    <a:pt x="77121" y="1110066"/>
                  </a:lnTo>
                  <a:lnTo>
                    <a:pt x="54548" y="1070929"/>
                  </a:lnTo>
                  <a:lnTo>
                    <a:pt x="35545" y="1030734"/>
                  </a:lnTo>
                  <a:lnTo>
                    <a:pt x="20351" y="989691"/>
                  </a:lnTo>
                  <a:lnTo>
                    <a:pt x="9203" y="948013"/>
                  </a:lnTo>
                  <a:lnTo>
                    <a:pt x="2340" y="905912"/>
                  </a:lnTo>
                  <a:lnTo>
                    <a:pt x="0" y="863600"/>
                  </a:lnTo>
                </a:path>
              </a:pathLst>
            </a:custGeom>
            <a:ln w="9525">
              <a:solidFill>
                <a:srgbClr val="00000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/>
          <p:nvPr/>
        </p:nvSpPr>
        <p:spPr>
          <a:xfrm>
            <a:off x="10002519" y="4648200"/>
            <a:ext cx="829944" cy="485140"/>
          </a:xfrm>
          <a:custGeom>
            <a:avLst/>
            <a:gdLst/>
            <a:ahLst/>
            <a:cxnLst/>
            <a:rect l="l" t="t" r="r" b="b"/>
            <a:pathLst>
              <a:path w="829945" h="485139">
                <a:moveTo>
                  <a:pt x="829436" y="0"/>
                </a:moveTo>
                <a:lnTo>
                  <a:pt x="819467" y="65935"/>
                </a:lnTo>
                <a:lnTo>
                  <a:pt x="790805" y="130773"/>
                </a:lnTo>
                <a:lnTo>
                  <a:pt x="745319" y="193421"/>
                </a:lnTo>
                <a:lnTo>
                  <a:pt x="716851" y="223582"/>
                </a:lnTo>
                <a:lnTo>
                  <a:pt x="684877" y="252787"/>
                </a:lnTo>
                <a:lnTo>
                  <a:pt x="649632" y="280898"/>
                </a:lnTo>
                <a:lnTo>
                  <a:pt x="611349" y="307780"/>
                </a:lnTo>
                <a:lnTo>
                  <a:pt x="570261" y="333295"/>
                </a:lnTo>
                <a:lnTo>
                  <a:pt x="526602" y="357308"/>
                </a:lnTo>
                <a:lnTo>
                  <a:pt x="480606" y="379681"/>
                </a:lnTo>
                <a:lnTo>
                  <a:pt x="432506" y="400279"/>
                </a:lnTo>
                <a:lnTo>
                  <a:pt x="382536" y="418964"/>
                </a:lnTo>
                <a:lnTo>
                  <a:pt x="330929" y="435601"/>
                </a:lnTo>
                <a:lnTo>
                  <a:pt x="277919" y="450053"/>
                </a:lnTo>
                <a:lnTo>
                  <a:pt x="223740" y="462183"/>
                </a:lnTo>
                <a:lnTo>
                  <a:pt x="168625" y="471855"/>
                </a:lnTo>
                <a:lnTo>
                  <a:pt x="112807" y="478933"/>
                </a:lnTo>
                <a:lnTo>
                  <a:pt x="56521" y="483279"/>
                </a:lnTo>
                <a:lnTo>
                  <a:pt x="0" y="484758"/>
                </a:lnTo>
              </a:path>
            </a:pathLst>
          </a:custGeom>
          <a:ln w="9525">
            <a:solidFill>
              <a:srgbClr val="000000"/>
            </a:solidFill>
            <a:prstDash val="sysDash"/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object 15"/>
          <p:cNvSpPr/>
          <p:nvPr/>
        </p:nvSpPr>
        <p:spPr>
          <a:xfrm>
            <a:off x="10561319" y="3804920"/>
            <a:ext cx="626110" cy="681355"/>
          </a:xfrm>
          <a:custGeom>
            <a:avLst/>
            <a:gdLst/>
            <a:ahLst/>
            <a:cxnLst/>
            <a:rect l="l" t="t" r="r" b="b"/>
            <a:pathLst>
              <a:path w="626109" h="681354">
                <a:moveTo>
                  <a:pt x="0" y="0"/>
                </a:moveTo>
                <a:lnTo>
                  <a:pt x="55180" y="1733"/>
                </a:lnTo>
                <a:lnTo>
                  <a:pt x="109975" y="6794"/>
                </a:lnTo>
                <a:lnTo>
                  <a:pt x="164004" y="14975"/>
                </a:lnTo>
                <a:lnTo>
                  <a:pt x="216884" y="26067"/>
                </a:lnTo>
                <a:lnTo>
                  <a:pt x="268233" y="39864"/>
                </a:lnTo>
                <a:lnTo>
                  <a:pt x="317670" y="56156"/>
                </a:lnTo>
                <a:lnTo>
                  <a:pt x="364812" y="74736"/>
                </a:lnTo>
                <a:lnTo>
                  <a:pt x="409277" y="95396"/>
                </a:lnTo>
                <a:lnTo>
                  <a:pt x="450684" y="117928"/>
                </a:lnTo>
                <a:lnTo>
                  <a:pt x="488650" y="142124"/>
                </a:lnTo>
                <a:lnTo>
                  <a:pt x="522793" y="167776"/>
                </a:lnTo>
                <a:lnTo>
                  <a:pt x="552731" y="194676"/>
                </a:lnTo>
                <a:lnTo>
                  <a:pt x="598466" y="251387"/>
                </a:lnTo>
                <a:lnTo>
                  <a:pt x="622798" y="310594"/>
                </a:lnTo>
                <a:lnTo>
                  <a:pt x="625982" y="340613"/>
                </a:lnTo>
                <a:lnTo>
                  <a:pt x="622744" y="397153"/>
                </a:lnTo>
                <a:lnTo>
                  <a:pt x="613525" y="452299"/>
                </a:lnTo>
                <a:lnTo>
                  <a:pt x="599073" y="504646"/>
                </a:lnTo>
                <a:lnTo>
                  <a:pt x="580133" y="552791"/>
                </a:lnTo>
                <a:lnTo>
                  <a:pt x="557452" y="595330"/>
                </a:lnTo>
                <a:lnTo>
                  <a:pt x="531777" y="630860"/>
                </a:lnTo>
                <a:lnTo>
                  <a:pt x="503853" y="657977"/>
                </a:lnTo>
                <a:lnTo>
                  <a:pt x="474427" y="675276"/>
                </a:lnTo>
                <a:lnTo>
                  <a:pt x="444246" y="681354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6" name="object 16"/>
          <p:cNvSpPr txBox="1"/>
          <p:nvPr/>
        </p:nvSpPr>
        <p:spPr>
          <a:xfrm>
            <a:off x="589597" y="4010597"/>
            <a:ext cx="4132579" cy="1513840"/>
          </a:xfrm>
          <a:prstGeom prst="rect">
            <a:avLst/>
          </a:prstGeom>
        </p:spPr>
        <p:txBody>
          <a:bodyPr vert="horz" wrap="square" lIns="0" tIns="57150" rIns="0" bIns="0" rtlCol="0">
            <a:spAutoFit/>
          </a:bodyPr>
          <a:lstStyle/>
          <a:p>
            <a:pPr marL="43180">
              <a:lnSpc>
                <a:spcPct val="100000"/>
              </a:lnSpc>
              <a:spcBef>
                <a:spcPts val="450"/>
              </a:spcBef>
            </a:pPr>
            <a:r>
              <a:rPr sz="3650" b="1" dirty="0">
                <a:latin typeface="Arial"/>
                <a:cs typeface="Arial"/>
              </a:rPr>
              <a:t>THANK</a:t>
            </a:r>
            <a:r>
              <a:rPr sz="3650" b="1" spc="85" dirty="0">
                <a:latin typeface="Arial"/>
                <a:cs typeface="Arial"/>
              </a:rPr>
              <a:t> </a:t>
            </a:r>
            <a:r>
              <a:rPr sz="3650" b="1" spc="-25" dirty="0">
                <a:latin typeface="Arial"/>
                <a:cs typeface="Arial"/>
              </a:rPr>
              <a:t>YOU</a:t>
            </a:r>
            <a:endParaRPr sz="3650">
              <a:latin typeface="Arial"/>
              <a:cs typeface="Arial"/>
            </a:endParaRPr>
          </a:p>
          <a:p>
            <a:pPr marL="12700">
              <a:lnSpc>
                <a:spcPts val="1710"/>
              </a:lnSpc>
              <a:spcBef>
                <a:spcPts val="120"/>
              </a:spcBef>
            </a:pPr>
            <a:r>
              <a:rPr sz="1450" i="1" dirty="0">
                <a:solidFill>
                  <a:srgbClr val="FF0000"/>
                </a:solidFill>
                <a:latin typeface="Calibri"/>
                <a:cs typeface="Calibri"/>
              </a:rPr>
              <a:t>Charlotte</a:t>
            </a:r>
            <a:r>
              <a:rPr sz="1450" i="1" spc="3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i="1" spc="45" dirty="0">
                <a:solidFill>
                  <a:srgbClr val="FF0000"/>
                </a:solidFill>
                <a:latin typeface="Calibri"/>
                <a:cs typeface="Calibri"/>
              </a:rPr>
              <a:t>Mbuh</a:t>
            </a:r>
            <a:endParaRPr sz="1450">
              <a:latin typeface="Calibri"/>
              <a:cs typeface="Calibri"/>
            </a:endParaRPr>
          </a:p>
          <a:p>
            <a:pPr marL="12700" marR="5080">
              <a:lnSpc>
                <a:spcPts val="1680"/>
              </a:lnSpc>
              <a:spcBef>
                <a:spcPts val="80"/>
              </a:spcBef>
            </a:pPr>
            <a:r>
              <a:rPr sz="1450" i="1" spc="65" dirty="0">
                <a:solidFill>
                  <a:srgbClr val="FF0000"/>
                </a:solidFill>
                <a:latin typeface="Calibri"/>
                <a:cs typeface="Calibri"/>
              </a:rPr>
              <a:t>Member</a:t>
            </a:r>
            <a:r>
              <a:rPr sz="145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i="1" dirty="0">
                <a:solidFill>
                  <a:srgbClr val="FF0000"/>
                </a:solidFill>
                <a:latin typeface="Calibri"/>
                <a:cs typeface="Calibri"/>
              </a:rPr>
              <a:t>of</a:t>
            </a:r>
            <a:r>
              <a:rPr sz="1450" i="1" spc="6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i="1" dirty="0">
                <a:solidFill>
                  <a:srgbClr val="FF0000"/>
                </a:solidFill>
                <a:latin typeface="Calibri"/>
                <a:cs typeface="Calibri"/>
              </a:rPr>
              <a:t>the</a:t>
            </a:r>
            <a:r>
              <a:rPr sz="1450" i="1" spc="2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i="1" spc="50" dirty="0">
                <a:solidFill>
                  <a:srgbClr val="FF0000"/>
                </a:solidFill>
                <a:latin typeface="Calibri"/>
                <a:cs typeface="Calibri"/>
              </a:rPr>
              <a:t>Movement</a:t>
            </a:r>
            <a:r>
              <a:rPr sz="1450" i="1" spc="-80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i="1" dirty="0">
                <a:solidFill>
                  <a:srgbClr val="FF0000"/>
                </a:solidFill>
                <a:latin typeface="Calibri"/>
                <a:cs typeface="Calibri"/>
              </a:rPr>
              <a:t>for</a:t>
            </a:r>
            <a:r>
              <a:rPr sz="1450" i="1" spc="8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i="1" dirty="0">
                <a:solidFill>
                  <a:srgbClr val="FF0000"/>
                </a:solidFill>
                <a:latin typeface="Calibri"/>
                <a:cs typeface="Calibri"/>
              </a:rPr>
              <a:t>Immunization</a:t>
            </a:r>
            <a:r>
              <a:rPr sz="1450" i="1" spc="-15" dirty="0">
                <a:solidFill>
                  <a:srgbClr val="FF0000"/>
                </a:solidFill>
                <a:latin typeface="Calibri"/>
                <a:cs typeface="Calibri"/>
              </a:rPr>
              <a:t> </a:t>
            </a:r>
            <a:r>
              <a:rPr sz="1450" i="1" spc="60" dirty="0">
                <a:solidFill>
                  <a:srgbClr val="FF0000"/>
                </a:solidFill>
                <a:latin typeface="Calibri"/>
                <a:cs typeface="Calibri"/>
              </a:rPr>
              <a:t>Agenda </a:t>
            </a:r>
            <a:r>
              <a:rPr sz="1450" i="1" spc="35" dirty="0">
                <a:solidFill>
                  <a:srgbClr val="FF0000"/>
                </a:solidFill>
                <a:latin typeface="Calibri"/>
                <a:cs typeface="Calibri"/>
              </a:rPr>
              <a:t>2030</a:t>
            </a:r>
            <a:endParaRPr sz="1450">
              <a:latin typeface="Calibri"/>
              <a:cs typeface="Calibri"/>
            </a:endParaRPr>
          </a:p>
          <a:p>
            <a:pPr marL="12700">
              <a:lnSpc>
                <a:spcPts val="1720"/>
              </a:lnSpc>
            </a:pPr>
            <a:r>
              <a:rPr sz="1450" i="1" spc="-10" dirty="0">
                <a:solidFill>
                  <a:srgbClr val="FF0000"/>
                </a:solidFill>
                <a:latin typeface="Arial"/>
                <a:cs typeface="Arial"/>
              </a:rPr>
              <a:t>The</a:t>
            </a:r>
            <a:r>
              <a:rPr sz="1450" i="1" spc="-75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50" i="1" spc="-10" dirty="0">
                <a:solidFill>
                  <a:srgbClr val="FF0000"/>
                </a:solidFill>
                <a:latin typeface="Arial"/>
                <a:cs typeface="Arial"/>
              </a:rPr>
              <a:t>Geneva</a:t>
            </a:r>
            <a:r>
              <a:rPr sz="1450" i="1" spc="-16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50" i="1" dirty="0">
                <a:solidFill>
                  <a:srgbClr val="FF0000"/>
                </a:solidFill>
                <a:latin typeface="Arial"/>
                <a:cs typeface="Arial"/>
              </a:rPr>
              <a:t>Learning</a:t>
            </a:r>
            <a:r>
              <a:rPr sz="1450" i="1" spc="-150" dirty="0">
                <a:solidFill>
                  <a:srgbClr val="FF0000"/>
                </a:solidFill>
                <a:latin typeface="Arial"/>
                <a:cs typeface="Arial"/>
              </a:rPr>
              <a:t> </a:t>
            </a:r>
            <a:r>
              <a:rPr sz="1450" i="1" spc="-10" dirty="0">
                <a:solidFill>
                  <a:srgbClr val="FF0000"/>
                </a:solidFill>
                <a:latin typeface="Arial"/>
                <a:cs typeface="Arial"/>
              </a:rPr>
              <a:t>Foundation</a:t>
            </a:r>
            <a:endParaRPr sz="1450">
              <a:latin typeface="Arial"/>
              <a:cs typeface="Arial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4277359" y="195783"/>
            <a:ext cx="6908800" cy="3319779"/>
            <a:chOff x="4277359" y="195783"/>
            <a:chExt cx="6908800" cy="3319779"/>
          </a:xfrm>
        </p:grpSpPr>
        <p:pic>
          <p:nvPicPr>
            <p:cNvPr id="18" name="object 18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7500850" y="195783"/>
              <a:ext cx="3685309" cy="1277416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77359" y="1381760"/>
              <a:ext cx="3637280" cy="2133600"/>
            </a:xfrm>
            <a:prstGeom prst="rect">
              <a:avLst/>
            </a:prstGeom>
          </p:spPr>
        </p:pic>
      </p:grpSp>
      <p:pic>
        <p:nvPicPr>
          <p:cNvPr id="20" name="object 20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99268" y="267491"/>
            <a:ext cx="1976446" cy="1068215"/>
          </a:xfrm>
          <a:prstGeom prst="rect">
            <a:avLst/>
          </a:prstGeom>
        </p:spPr>
      </p:pic>
      <p:pic>
        <p:nvPicPr>
          <p:cNvPr id="21" name="object 21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9662159" y="5760720"/>
            <a:ext cx="1879600" cy="619760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190239" y="5730240"/>
            <a:ext cx="1757680" cy="660400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7589519" y="5923279"/>
            <a:ext cx="1930400" cy="355600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5232400" y="5750559"/>
            <a:ext cx="2113279" cy="640080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676400" y="5720079"/>
            <a:ext cx="1168400" cy="731519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12" cstate="print"/>
          <a:stretch>
            <a:fillRect/>
          </a:stretch>
        </p:blipFill>
        <p:spPr>
          <a:xfrm>
            <a:off x="345440" y="5740400"/>
            <a:ext cx="914400" cy="690880"/>
          </a:xfrm>
          <a:prstGeom prst="rect">
            <a:avLst/>
          </a:prstGeom>
        </p:spPr>
      </p:pic>
      <p:pic>
        <p:nvPicPr>
          <p:cNvPr id="27" name="object 27"/>
          <p:cNvPicPr/>
          <p:nvPr/>
        </p:nvPicPr>
        <p:blipFill>
          <a:blip r:embed="rId13" cstate="print"/>
          <a:stretch>
            <a:fillRect/>
          </a:stretch>
        </p:blipFill>
        <p:spPr>
          <a:xfrm>
            <a:off x="365759" y="1381760"/>
            <a:ext cx="3637279" cy="2103120"/>
          </a:xfrm>
          <a:prstGeom prst="rect">
            <a:avLst/>
          </a:prstGeom>
        </p:spPr>
      </p:pic>
      <p:sp>
        <p:nvSpPr>
          <p:cNvPr id="28" name="object 28"/>
          <p:cNvSpPr txBox="1"/>
          <p:nvPr/>
        </p:nvSpPr>
        <p:spPr>
          <a:xfrm>
            <a:off x="365759" y="3444240"/>
            <a:ext cx="3637279" cy="497840"/>
          </a:xfrm>
          <a:prstGeom prst="rect">
            <a:avLst/>
          </a:prstGeom>
          <a:solidFill>
            <a:srgbClr val="773E9B"/>
          </a:solidFill>
        </p:spPr>
        <p:txBody>
          <a:bodyPr vert="horz" wrap="square" lIns="0" tIns="0" rIns="0" bIns="0" rtlCol="0">
            <a:spAutoFit/>
          </a:bodyPr>
          <a:lstStyle/>
          <a:p>
            <a:pPr marL="35560">
              <a:lnSpc>
                <a:spcPts val="1195"/>
              </a:lnSpc>
            </a:pP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Owl</a:t>
            </a:r>
            <a:r>
              <a:rPr sz="1200" spc="1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strategy</a:t>
            </a:r>
            <a:r>
              <a:rPr sz="1200" spc="1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or</a:t>
            </a:r>
            <a:r>
              <a:rPr sz="1200" spc="2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night</a:t>
            </a:r>
            <a:r>
              <a:rPr sz="1200" spc="7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vaccination,</a:t>
            </a:r>
            <a:r>
              <a:rPr sz="1200" spc="20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MADAM</a:t>
            </a:r>
            <a:r>
              <a:rPr sz="120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libri"/>
                <a:cs typeface="Calibri"/>
              </a:rPr>
              <a:t>Village,</a:t>
            </a:r>
            <a:endParaRPr sz="1200">
              <a:latin typeface="Calibri"/>
              <a:cs typeface="Calibri"/>
            </a:endParaRPr>
          </a:p>
          <a:p>
            <a:pPr marL="35560" marR="321945">
              <a:lnSpc>
                <a:spcPct val="100000"/>
              </a:lnSpc>
            </a:pPr>
            <a:r>
              <a:rPr sz="1200" spc="50" dirty="0">
                <a:solidFill>
                  <a:srgbClr val="FFFFFF"/>
                </a:solidFill>
                <a:latin typeface="Calibri"/>
                <a:cs typeface="Calibri"/>
              </a:rPr>
              <a:t>Sandégué</a:t>
            </a:r>
            <a:r>
              <a:rPr sz="1200" spc="1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Health</a:t>
            </a:r>
            <a:r>
              <a:rPr sz="1200" spc="14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District,</a:t>
            </a:r>
            <a:r>
              <a:rPr sz="1200" spc="2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Gontougo</a:t>
            </a:r>
            <a:r>
              <a:rPr sz="1200" spc="32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Region,</a:t>
            </a:r>
            <a:r>
              <a:rPr sz="1200" spc="13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Co</a:t>
            </a:r>
            <a:r>
              <a:rPr sz="1200" spc="-20" dirty="0">
                <a:solidFill>
                  <a:srgbClr val="FFFFFF"/>
                </a:solidFill>
                <a:latin typeface="Arial"/>
                <a:cs typeface="Arial"/>
              </a:rPr>
              <a:t>̂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te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d’Ivoire,</a:t>
            </a:r>
            <a:r>
              <a:rPr sz="1200" spc="114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11</a:t>
            </a:r>
            <a:r>
              <a:rPr sz="1200" spc="2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75" dirty="0">
                <a:solidFill>
                  <a:srgbClr val="FFFFFF"/>
                </a:solidFill>
                <a:latin typeface="Calibri"/>
                <a:cs typeface="Calibri"/>
              </a:rPr>
              <a:t>dec</a:t>
            </a:r>
            <a:r>
              <a:rPr sz="1200" spc="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2021</a:t>
            </a:r>
            <a:r>
              <a:rPr sz="1200" spc="21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(Elyse</a:t>
            </a:r>
            <a:r>
              <a:rPr sz="1200" dirty="0">
                <a:solidFill>
                  <a:srgbClr val="FFFFFF"/>
                </a:solidFill>
                <a:latin typeface="Arial"/>
                <a:cs typeface="Arial"/>
              </a:rPr>
              <a:t>́</a:t>
            </a:r>
            <a:r>
              <a:rPr sz="1200" dirty="0">
                <a:solidFill>
                  <a:srgbClr val="FFFFFF"/>
                </a:solidFill>
                <a:latin typeface="Calibri"/>
                <a:cs typeface="Calibri"/>
              </a:rPr>
              <a:t>e</a:t>
            </a:r>
            <a:r>
              <a:rPr sz="1200" spc="1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200" spc="-20" dirty="0">
                <a:solidFill>
                  <a:srgbClr val="FFFFFF"/>
                </a:solidFill>
                <a:latin typeface="Calibri"/>
                <a:cs typeface="Calibri"/>
              </a:rPr>
              <a:t>Mlan)</a:t>
            </a:r>
            <a:endParaRPr sz="1200">
              <a:latin typeface="Calibri"/>
              <a:cs typeface="Calibri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77359" y="3413759"/>
            <a:ext cx="3637279" cy="589280"/>
          </a:xfrm>
          <a:prstGeom prst="rect">
            <a:avLst/>
          </a:prstGeom>
          <a:solidFill>
            <a:srgbClr val="B0530C"/>
          </a:solidFill>
        </p:spPr>
        <p:txBody>
          <a:bodyPr vert="horz" wrap="square" lIns="0" tIns="0" rIns="0" bIns="0" rtlCol="0">
            <a:spAutoFit/>
          </a:bodyPr>
          <a:lstStyle/>
          <a:p>
            <a:pPr marL="34925">
              <a:lnSpc>
                <a:spcPts val="1390"/>
              </a:lnSpc>
            </a:pP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Vaccination</a:t>
            </a:r>
            <a:r>
              <a:rPr sz="1450" spc="1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in</a:t>
            </a:r>
            <a:r>
              <a:rPr sz="145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one</a:t>
            </a:r>
            <a:r>
              <a:rPr sz="1450" spc="-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5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the</a:t>
            </a:r>
            <a:r>
              <a:rPr sz="1450" spc="5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markets</a:t>
            </a:r>
            <a:r>
              <a:rPr sz="1450" spc="-6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of</a:t>
            </a:r>
            <a:r>
              <a:rPr sz="1450" spc="20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40" dirty="0">
                <a:solidFill>
                  <a:srgbClr val="FFFFFF"/>
                </a:solidFill>
                <a:latin typeface="Calibri"/>
                <a:cs typeface="Calibri"/>
              </a:rPr>
              <a:t>Gagnoa,</a:t>
            </a:r>
            <a:endParaRPr sz="1450">
              <a:latin typeface="Calibri"/>
              <a:cs typeface="Calibri"/>
            </a:endParaRPr>
          </a:p>
          <a:p>
            <a:pPr marL="34925" marR="438784">
              <a:lnSpc>
                <a:spcPts val="1680"/>
              </a:lnSpc>
            </a:pP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Co</a:t>
            </a:r>
            <a:r>
              <a:rPr sz="1450" dirty="0">
                <a:solidFill>
                  <a:srgbClr val="FFFFFF"/>
                </a:solidFill>
                <a:latin typeface="Arial"/>
                <a:cs typeface="Arial"/>
              </a:rPr>
              <a:t>̂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te</a:t>
            </a:r>
            <a:r>
              <a:rPr sz="1450" spc="3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d’Ivoire,</a:t>
            </a:r>
            <a:r>
              <a:rPr sz="1450" spc="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December</a:t>
            </a:r>
            <a:r>
              <a:rPr sz="1450" spc="9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60" dirty="0">
                <a:solidFill>
                  <a:srgbClr val="FFFFFF"/>
                </a:solidFill>
                <a:latin typeface="Calibri"/>
                <a:cs typeface="Calibri"/>
              </a:rPr>
              <a:t>13 2021</a:t>
            </a:r>
            <a:r>
              <a:rPr sz="1450" spc="7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-10" dirty="0">
                <a:solidFill>
                  <a:srgbClr val="FFFFFF"/>
                </a:solidFill>
                <a:latin typeface="Calibri"/>
                <a:cs typeface="Calibri"/>
              </a:rPr>
              <a:t>(Emma </a:t>
            </a:r>
            <a:r>
              <a:rPr sz="1450" dirty="0">
                <a:solidFill>
                  <a:srgbClr val="FFFFFF"/>
                </a:solidFill>
                <a:latin typeface="Calibri"/>
                <a:cs typeface="Calibri"/>
              </a:rPr>
              <a:t>Jocelyne</a:t>
            </a:r>
            <a:r>
              <a:rPr sz="1450" spc="265" dirty="0">
                <a:solidFill>
                  <a:srgbClr val="FFFFFF"/>
                </a:solidFill>
                <a:latin typeface="Calibri"/>
                <a:cs typeface="Calibri"/>
              </a:rPr>
              <a:t> </a:t>
            </a:r>
            <a:r>
              <a:rPr sz="1450" spc="100" dirty="0">
                <a:solidFill>
                  <a:srgbClr val="FFFFFF"/>
                </a:solidFill>
                <a:latin typeface="Calibri"/>
                <a:cs typeface="Calibri"/>
              </a:rPr>
              <a:t>BOSSOH)</a:t>
            </a:r>
            <a:endParaRPr sz="145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828</Words>
  <Application>Microsoft Office PowerPoint</Application>
  <PresentationFormat>Widescreen</PresentationFormat>
  <Paragraphs>75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Hackathon in Cote d’Ivoire</vt:lpstr>
      <vt:lpstr>The Problem</vt:lpstr>
      <vt:lpstr>The Solution</vt:lpstr>
      <vt:lpstr>Outcomes and Key Learnings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Hackathon in Cote d’Ivoire</dc:title>
  <dc:creator>RAMIREZ GONZALEZ, Alejandro</dc:creator>
  <cp:lastModifiedBy>RAMIREZ GONZALEZ, Alejandro</cp:lastModifiedBy>
  <cp:revision>3</cp:revision>
  <dcterms:created xsi:type="dcterms:W3CDTF">2022-07-08T07:50:08Z</dcterms:created>
  <dcterms:modified xsi:type="dcterms:W3CDTF">2022-07-12T11:28:34Z</dcterms:modified>
</cp:coreProperties>
</file>