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3" r:id="rId6"/>
    <p:sldId id="31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E8283-9940-4B04-BA5B-8781D60B9B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FD7A17-7026-4637-BDC1-B38E91401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1764F-4755-492C-9BB7-66A29E825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61EC-A4C7-4441-BA1D-52DFAE80DD08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F51D7-6C46-4B82-B910-1F6E0CEC7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96D5-A1CB-4067-A8FF-7A93EFA7E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7EEA-3216-4EAE-BD46-98ABC563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97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DA1B6-8757-4355-9BD2-749EC1439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5CE25F-A3B0-48F0-A5C5-DF84B7588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71EEE-AF4D-4CEB-A1E5-1165C2B5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61EC-A4C7-4441-BA1D-52DFAE80DD08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AE86-B91C-4A06-B0EB-25B992DEE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BCCF-EEB8-4849-B384-4DB01A9E9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7EEA-3216-4EAE-BD46-98ABC563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77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B07DF9-019C-468E-AC4A-3895D521A0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F4E959-2939-4905-858A-CBA7DD787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367EF-B678-4094-84F6-1301E47BF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61EC-A4C7-4441-BA1D-52DFAE80DD08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3FCBF-1A72-44DE-9511-6D19C90A7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45E00-65B1-426E-8443-F5C93913F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7EEA-3216-4EAE-BD46-98ABC563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15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285F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80757" y="2082419"/>
            <a:ext cx="4669155" cy="4243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58026" y="2216848"/>
            <a:ext cx="5127625" cy="3663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08-Jul-22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50" b="0" i="0">
                <a:solidFill>
                  <a:srgbClr val="575757"/>
                </a:solidFill>
                <a:latin typeface="Calibri"/>
                <a:cs typeface="Calibri"/>
              </a:defRPr>
            </a:lvl1pPr>
          </a:lstStyle>
          <a:p>
            <a:pPr marL="13208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78787"/>
                </a:solidFill>
              </a:rPr>
              <a:t>‹#›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105480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E6C7A-D538-4AEA-8FF8-9FDF50A0C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EB621-BEBE-49A1-8061-775A11B55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6FED6-80BB-47B2-A21B-1F3ACB63A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61EC-A4C7-4441-BA1D-52DFAE80DD08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AAFCC-1C69-451A-BF67-88E60C1C4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803D8-D91E-4195-8192-C9BE0177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7EEA-3216-4EAE-BD46-98ABC563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3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85E69-7DDC-40ED-A7D5-80C3319B5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F2F0C-4589-40ED-A20F-FE778F069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0DB5B-33E5-4772-BEE4-F50406647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61EC-A4C7-4441-BA1D-52DFAE80DD08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8E207-49C7-46BD-83DE-AC92C8BEC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F227-436B-4BD0-920B-9C8F9A7B4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7EEA-3216-4EAE-BD46-98ABC563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6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E87BF-E1AA-46CA-A194-346ED5154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81CB-2110-49FA-A890-3148F4F414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5345EF-2483-4C05-AB75-367C738B4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EE1D2-7DBC-4E94-8735-A335DC6B9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61EC-A4C7-4441-BA1D-52DFAE80DD08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8E43-D4B6-4484-B35A-C485EB066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D8F20-A2B4-428C-8B33-019C21298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7EEA-3216-4EAE-BD46-98ABC563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4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37D08-C4B2-4C12-9534-0FF66BE4E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5F3E8-3131-4F3E-9480-88E04F8EC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3A121D-57D1-4563-9A9A-8B6BF7302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4A0C7-E27D-43AB-B292-748DB76AC5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9E83E3-EB5C-43B3-BEA3-9409C1C213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2B1058-BA78-4587-8CC9-8925DB8DC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61EC-A4C7-4441-BA1D-52DFAE80DD08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0F9FB6-CED3-4515-B5A9-51A44300C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830099-DF56-47AD-BD9B-7A8D9875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7EEA-3216-4EAE-BD46-98ABC563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4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81EC0-7BE6-4733-B753-B11E631F3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4AEB18-69F2-4815-B035-4E3C2A83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61EC-A4C7-4441-BA1D-52DFAE80DD08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949E20-35B0-4954-B247-3EAC6551A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6B0861-139F-4AF3-B479-1D153C413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7EEA-3216-4EAE-BD46-98ABC563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A065A5-9FFD-4AF7-8C32-A9323824D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61EC-A4C7-4441-BA1D-52DFAE80DD08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16712A-1D5A-4410-BC10-F92FFEED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7EE0E-247C-4C91-B3E7-94102AF5F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7EEA-3216-4EAE-BD46-98ABC563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3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661FD-0A54-4FA8-BEB9-A3AD8EC4B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8CD93-3DC7-4BEA-850E-BD9DFFC28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723D3B-6ACE-4E6B-B4C0-1F651B75B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F2A19-0604-46BD-BCE5-BF026CF36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61EC-A4C7-4441-BA1D-52DFAE80DD08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67A66-9DCE-48DF-AE90-40A6C4EB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720EA-3380-4391-92D8-813A70AEC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7EEA-3216-4EAE-BD46-98ABC563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1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BFE7E-16EF-4BBB-8506-11AAA4E1C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68A735-7D94-45FD-9628-3E3EBD48CF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50BC59-9FE8-4F24-8FC4-B6C053F92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59D34-B4D8-4F99-B3E0-77E50FB72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61EC-A4C7-4441-BA1D-52DFAE80DD08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9EE08-1CB7-4272-A000-DC9C0A8EC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261BE-62B5-4F21-8685-49089E01E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7EEA-3216-4EAE-BD46-98ABC563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579DCB-9397-4DB3-9D80-E490DF645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088BD-15E5-46AF-BF27-7BE46FB69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90218-DDED-47B9-8BCF-09D7EECE8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B61EC-A4C7-4441-BA1D-52DFAE80DD08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38238-7717-46FC-BBC6-4EEAB858D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86015-0ED3-446F-AF23-8A961394A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57EEA-3216-4EAE-BD46-98ABC563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2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g"/><Relationship Id="rId13" Type="http://schemas.openxmlformats.org/officeDocument/2006/relationships/image" Target="../media/image26.jp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jpg"/><Relationship Id="rId14" Type="http://schemas.openxmlformats.org/officeDocument/2006/relationships/hyperlink" Target="mailto:mnana@jh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6594" y="2004377"/>
            <a:ext cx="5751195" cy="232092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3600"/>
              </a:lnSpc>
              <a:spcBef>
                <a:spcPts val="260"/>
              </a:spcBef>
            </a:pPr>
            <a:r>
              <a:rPr sz="3050" spc="85" dirty="0">
                <a:solidFill>
                  <a:srgbClr val="000000"/>
                </a:solidFill>
                <a:latin typeface="Calibri"/>
                <a:cs typeface="Calibri"/>
              </a:rPr>
              <a:t>Using</a:t>
            </a:r>
            <a:r>
              <a:rPr sz="3050" spc="9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000000"/>
                </a:solidFill>
                <a:latin typeface="Calibri"/>
                <a:cs typeface="Calibri"/>
              </a:rPr>
              <a:t>rumor</a:t>
            </a:r>
            <a:r>
              <a:rPr sz="305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spc="70" dirty="0">
                <a:solidFill>
                  <a:srgbClr val="000000"/>
                </a:solidFill>
                <a:latin typeface="Calibri"/>
                <a:cs typeface="Calibri"/>
              </a:rPr>
              <a:t>management</a:t>
            </a:r>
            <a:r>
              <a:rPr sz="3050" spc="-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spc="80" dirty="0">
                <a:solidFill>
                  <a:srgbClr val="000000"/>
                </a:solidFill>
                <a:latin typeface="Calibri"/>
                <a:cs typeface="Calibri"/>
              </a:rPr>
              <a:t>system </a:t>
            </a:r>
            <a:r>
              <a:rPr sz="3050" spc="60" dirty="0">
                <a:solidFill>
                  <a:srgbClr val="000000"/>
                </a:solidFill>
                <a:latin typeface="Calibri"/>
                <a:cs typeface="Calibri"/>
              </a:rPr>
              <a:t>data</a:t>
            </a:r>
            <a:r>
              <a:rPr sz="305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sz="3050" spc="1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spc="55" dirty="0">
                <a:solidFill>
                  <a:srgbClr val="000000"/>
                </a:solidFill>
                <a:latin typeface="Calibri"/>
                <a:cs typeface="Calibri"/>
              </a:rPr>
              <a:t>develop</a:t>
            </a:r>
            <a:r>
              <a:rPr sz="3050" spc="-1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spc="45" dirty="0">
                <a:solidFill>
                  <a:srgbClr val="000000"/>
                </a:solidFill>
                <a:latin typeface="Calibri"/>
                <a:cs typeface="Calibri"/>
              </a:rPr>
              <a:t>adaptive</a:t>
            </a:r>
            <a:r>
              <a:rPr sz="305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spc="180" dirty="0">
                <a:solidFill>
                  <a:srgbClr val="000000"/>
                </a:solidFill>
                <a:latin typeface="Calibri"/>
                <a:cs typeface="Calibri"/>
              </a:rPr>
              <a:t>COVID- </a:t>
            </a:r>
            <a:r>
              <a:rPr sz="3050" spc="130" dirty="0">
                <a:solidFill>
                  <a:srgbClr val="000000"/>
                </a:solidFill>
                <a:latin typeface="Calibri"/>
                <a:cs typeface="Calibri"/>
              </a:rPr>
              <a:t>19</a:t>
            </a:r>
            <a:r>
              <a:rPr sz="3050" spc="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spc="45" dirty="0">
                <a:solidFill>
                  <a:srgbClr val="000000"/>
                </a:solidFill>
                <a:latin typeface="Calibri"/>
                <a:cs typeface="Calibri"/>
              </a:rPr>
              <a:t>vaccination</a:t>
            </a:r>
            <a:r>
              <a:rPr sz="3050" spc="-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spc="45" dirty="0">
                <a:solidFill>
                  <a:srgbClr val="000000"/>
                </a:solidFill>
                <a:latin typeface="Calibri"/>
                <a:cs typeface="Calibri"/>
              </a:rPr>
              <a:t>strategies</a:t>
            </a:r>
            <a:r>
              <a:rPr sz="305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sz="3050" spc="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spc="100" dirty="0">
                <a:solidFill>
                  <a:srgbClr val="000000"/>
                </a:solidFill>
                <a:latin typeface="Calibri"/>
                <a:cs typeface="Calibri"/>
              </a:rPr>
              <a:t>Cote </a:t>
            </a:r>
            <a:r>
              <a:rPr sz="3050" dirty="0">
                <a:solidFill>
                  <a:srgbClr val="000000"/>
                </a:solidFill>
                <a:latin typeface="Calibri"/>
                <a:cs typeface="Calibri"/>
              </a:rPr>
              <a:t>d’Ivoire:</a:t>
            </a:r>
            <a:r>
              <a:rPr sz="305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sz="3050" spc="1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spc="50" dirty="0">
                <a:solidFill>
                  <a:srgbClr val="000000"/>
                </a:solidFill>
                <a:latin typeface="Calibri"/>
                <a:cs typeface="Calibri"/>
              </a:rPr>
              <a:t>Breakthrough</a:t>
            </a:r>
            <a:r>
              <a:rPr sz="305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50" spc="165" dirty="0">
                <a:solidFill>
                  <a:srgbClr val="000000"/>
                </a:solidFill>
                <a:latin typeface="Calibri"/>
                <a:cs typeface="Calibri"/>
              </a:rPr>
              <a:t>ACTION </a:t>
            </a:r>
            <a:r>
              <a:rPr sz="3050" spc="45" dirty="0">
                <a:solidFill>
                  <a:srgbClr val="000000"/>
                </a:solidFill>
                <a:latin typeface="Calibri"/>
                <a:cs typeface="Calibri"/>
              </a:rPr>
              <a:t>experience</a:t>
            </a:r>
            <a:endParaRPr sz="30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00850" y="43383"/>
            <a:ext cx="3685309" cy="127741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1013" y="272820"/>
            <a:ext cx="2097806" cy="1135504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2448560" y="5750559"/>
            <a:ext cx="3860800" cy="762000"/>
            <a:chOff x="2448560" y="5750559"/>
            <a:chExt cx="3860800" cy="762000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94480" y="5821679"/>
              <a:ext cx="2214880" cy="54864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8560" y="5750559"/>
              <a:ext cx="1676400" cy="762000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281919" y="5842000"/>
            <a:ext cx="1676400" cy="55880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42959" y="5984240"/>
            <a:ext cx="1706879" cy="31495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360159" y="5842000"/>
            <a:ext cx="1869439" cy="56896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300480" y="5821679"/>
            <a:ext cx="1036319" cy="64008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74320" y="5831840"/>
            <a:ext cx="802640" cy="609600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8473757" y="2550477"/>
            <a:ext cx="1826260" cy="2224405"/>
            <a:chOff x="8473757" y="2550477"/>
            <a:chExt cx="1826260" cy="2224405"/>
          </a:xfrm>
        </p:grpSpPr>
        <p:sp>
          <p:nvSpPr>
            <p:cNvPr id="14" name="object 14"/>
            <p:cNvSpPr/>
            <p:nvPr/>
          </p:nvSpPr>
          <p:spPr>
            <a:xfrm>
              <a:off x="8478519" y="3103879"/>
              <a:ext cx="955040" cy="701040"/>
            </a:xfrm>
            <a:custGeom>
              <a:avLst/>
              <a:gdLst/>
              <a:ahLst/>
              <a:cxnLst/>
              <a:rect l="l" t="t" r="r" b="b"/>
              <a:pathLst>
                <a:path w="955040" h="701039">
                  <a:moveTo>
                    <a:pt x="690879" y="121920"/>
                  </a:moveTo>
                  <a:lnTo>
                    <a:pt x="701266" y="74473"/>
                  </a:lnTo>
                  <a:lnTo>
                    <a:pt x="729583" y="35718"/>
                  </a:lnTo>
                  <a:lnTo>
                    <a:pt x="771568" y="9584"/>
                  </a:lnTo>
                  <a:lnTo>
                    <a:pt x="822959" y="0"/>
                  </a:lnTo>
                  <a:lnTo>
                    <a:pt x="874351" y="9584"/>
                  </a:lnTo>
                  <a:lnTo>
                    <a:pt x="916336" y="35718"/>
                  </a:lnTo>
                  <a:lnTo>
                    <a:pt x="944653" y="74473"/>
                  </a:lnTo>
                  <a:lnTo>
                    <a:pt x="955039" y="121920"/>
                  </a:lnTo>
                  <a:lnTo>
                    <a:pt x="944653" y="169366"/>
                  </a:lnTo>
                  <a:lnTo>
                    <a:pt x="916336" y="208121"/>
                  </a:lnTo>
                  <a:lnTo>
                    <a:pt x="874351" y="234255"/>
                  </a:lnTo>
                  <a:lnTo>
                    <a:pt x="822959" y="243840"/>
                  </a:lnTo>
                  <a:lnTo>
                    <a:pt x="771568" y="234255"/>
                  </a:lnTo>
                  <a:lnTo>
                    <a:pt x="729583" y="208121"/>
                  </a:lnTo>
                  <a:lnTo>
                    <a:pt x="701266" y="169366"/>
                  </a:lnTo>
                  <a:lnTo>
                    <a:pt x="690879" y="121920"/>
                  </a:lnTo>
                  <a:close/>
                </a:path>
                <a:path w="955040" h="701039">
                  <a:moveTo>
                    <a:pt x="0" y="528320"/>
                  </a:moveTo>
                  <a:lnTo>
                    <a:pt x="6899" y="482408"/>
                  </a:lnTo>
                  <a:lnTo>
                    <a:pt x="26368" y="441150"/>
                  </a:lnTo>
                  <a:lnTo>
                    <a:pt x="56562" y="406193"/>
                  </a:lnTo>
                  <a:lnTo>
                    <a:pt x="95635" y="379184"/>
                  </a:lnTo>
                  <a:lnTo>
                    <a:pt x="141743" y="361770"/>
                  </a:lnTo>
                  <a:lnTo>
                    <a:pt x="193039" y="355600"/>
                  </a:lnTo>
                  <a:lnTo>
                    <a:pt x="244336" y="361770"/>
                  </a:lnTo>
                  <a:lnTo>
                    <a:pt x="290444" y="379184"/>
                  </a:lnTo>
                  <a:lnTo>
                    <a:pt x="329517" y="406193"/>
                  </a:lnTo>
                  <a:lnTo>
                    <a:pt x="359711" y="441150"/>
                  </a:lnTo>
                  <a:lnTo>
                    <a:pt x="379180" y="482408"/>
                  </a:lnTo>
                  <a:lnTo>
                    <a:pt x="386079" y="528320"/>
                  </a:lnTo>
                  <a:lnTo>
                    <a:pt x="379180" y="574231"/>
                  </a:lnTo>
                  <a:lnTo>
                    <a:pt x="359711" y="615489"/>
                  </a:lnTo>
                  <a:lnTo>
                    <a:pt x="329517" y="650446"/>
                  </a:lnTo>
                  <a:lnTo>
                    <a:pt x="290444" y="677455"/>
                  </a:lnTo>
                  <a:lnTo>
                    <a:pt x="244336" y="694869"/>
                  </a:lnTo>
                  <a:lnTo>
                    <a:pt x="193039" y="701040"/>
                  </a:lnTo>
                  <a:lnTo>
                    <a:pt x="141743" y="694869"/>
                  </a:lnTo>
                  <a:lnTo>
                    <a:pt x="95635" y="677455"/>
                  </a:lnTo>
                  <a:lnTo>
                    <a:pt x="56562" y="650446"/>
                  </a:lnTo>
                  <a:lnTo>
                    <a:pt x="26368" y="615489"/>
                  </a:lnTo>
                  <a:lnTo>
                    <a:pt x="6899" y="574231"/>
                  </a:lnTo>
                  <a:lnTo>
                    <a:pt x="0" y="5283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357677" y="4643437"/>
              <a:ext cx="141604" cy="13144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8671559" y="3804919"/>
              <a:ext cx="765175" cy="840740"/>
            </a:xfrm>
            <a:custGeom>
              <a:avLst/>
              <a:gdLst/>
              <a:ahLst/>
              <a:cxnLst/>
              <a:rect l="l" t="t" r="r" b="b"/>
              <a:pathLst>
                <a:path w="765175" h="840739">
                  <a:moveTo>
                    <a:pt x="764667" y="840358"/>
                  </a:moveTo>
                  <a:lnTo>
                    <a:pt x="764667" y="420115"/>
                  </a:lnTo>
                  <a:lnTo>
                    <a:pt x="0" y="420115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671559" y="3103879"/>
              <a:ext cx="632460" cy="351155"/>
            </a:xfrm>
            <a:custGeom>
              <a:avLst/>
              <a:gdLst/>
              <a:ahLst/>
              <a:cxnLst/>
              <a:rect l="l" t="t" r="r" b="b"/>
              <a:pathLst>
                <a:path w="632459" h="351154">
                  <a:moveTo>
                    <a:pt x="632460" y="0"/>
                  </a:moveTo>
                  <a:lnTo>
                    <a:pt x="585611" y="1956"/>
                  </a:lnTo>
                  <a:lnTo>
                    <a:pt x="533638" y="2794"/>
                  </a:lnTo>
                  <a:lnTo>
                    <a:pt x="468488" y="3461"/>
                  </a:lnTo>
                  <a:lnTo>
                    <a:pt x="394555" y="3904"/>
                  </a:lnTo>
                  <a:lnTo>
                    <a:pt x="316230" y="4064"/>
                  </a:lnTo>
                  <a:lnTo>
                    <a:pt x="273226" y="8231"/>
                  </a:lnTo>
                  <a:lnTo>
                    <a:pt x="230935" y="20213"/>
                  </a:lnTo>
                  <a:lnTo>
                    <a:pt x="190070" y="39227"/>
                  </a:lnTo>
                  <a:lnTo>
                    <a:pt x="151343" y="64491"/>
                  </a:lnTo>
                  <a:lnTo>
                    <a:pt x="115467" y="95222"/>
                  </a:lnTo>
                  <a:lnTo>
                    <a:pt x="83155" y="130640"/>
                  </a:lnTo>
                  <a:lnTo>
                    <a:pt x="55120" y="169962"/>
                  </a:lnTo>
                  <a:lnTo>
                    <a:pt x="32074" y="212405"/>
                  </a:lnTo>
                  <a:lnTo>
                    <a:pt x="14730" y="257189"/>
                  </a:lnTo>
                  <a:lnTo>
                    <a:pt x="3801" y="303530"/>
                  </a:lnTo>
                  <a:lnTo>
                    <a:pt x="0" y="350647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804717" y="3688397"/>
              <a:ext cx="141604" cy="12128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9829799" y="2555239"/>
              <a:ext cx="396240" cy="345440"/>
            </a:xfrm>
            <a:custGeom>
              <a:avLst/>
              <a:gdLst/>
              <a:ahLst/>
              <a:cxnLst/>
              <a:rect l="l" t="t" r="r" b="b"/>
              <a:pathLst>
                <a:path w="396240" h="345439">
                  <a:moveTo>
                    <a:pt x="0" y="172720"/>
                  </a:moveTo>
                  <a:lnTo>
                    <a:pt x="7073" y="126808"/>
                  </a:lnTo>
                  <a:lnTo>
                    <a:pt x="27036" y="85550"/>
                  </a:lnTo>
                  <a:lnTo>
                    <a:pt x="58007" y="50593"/>
                  </a:lnTo>
                  <a:lnTo>
                    <a:pt x="98100" y="23584"/>
                  </a:lnTo>
                  <a:lnTo>
                    <a:pt x="145432" y="6170"/>
                  </a:lnTo>
                  <a:lnTo>
                    <a:pt x="198120" y="0"/>
                  </a:lnTo>
                  <a:lnTo>
                    <a:pt x="250807" y="6170"/>
                  </a:lnTo>
                  <a:lnTo>
                    <a:pt x="298139" y="23584"/>
                  </a:lnTo>
                  <a:lnTo>
                    <a:pt x="338232" y="50593"/>
                  </a:lnTo>
                  <a:lnTo>
                    <a:pt x="369203" y="85550"/>
                  </a:lnTo>
                  <a:lnTo>
                    <a:pt x="389166" y="126808"/>
                  </a:lnTo>
                  <a:lnTo>
                    <a:pt x="396240" y="172720"/>
                  </a:lnTo>
                  <a:lnTo>
                    <a:pt x="389166" y="218631"/>
                  </a:lnTo>
                  <a:lnTo>
                    <a:pt x="369203" y="259889"/>
                  </a:lnTo>
                  <a:lnTo>
                    <a:pt x="338232" y="294846"/>
                  </a:lnTo>
                  <a:lnTo>
                    <a:pt x="298139" y="321855"/>
                  </a:lnTo>
                  <a:lnTo>
                    <a:pt x="250807" y="339269"/>
                  </a:lnTo>
                  <a:lnTo>
                    <a:pt x="198120" y="345439"/>
                  </a:lnTo>
                  <a:lnTo>
                    <a:pt x="145432" y="339269"/>
                  </a:lnTo>
                  <a:lnTo>
                    <a:pt x="98100" y="321855"/>
                  </a:lnTo>
                  <a:lnTo>
                    <a:pt x="58007" y="294846"/>
                  </a:lnTo>
                  <a:lnTo>
                    <a:pt x="27036" y="259889"/>
                  </a:lnTo>
                  <a:lnTo>
                    <a:pt x="7073" y="218631"/>
                  </a:lnTo>
                  <a:lnTo>
                    <a:pt x="0" y="1727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870439" y="2900679"/>
              <a:ext cx="156210" cy="788670"/>
            </a:xfrm>
            <a:custGeom>
              <a:avLst/>
              <a:gdLst/>
              <a:ahLst/>
              <a:cxnLst/>
              <a:rect l="l" t="t" r="r" b="b"/>
              <a:pathLst>
                <a:path w="156209" h="788670">
                  <a:moveTo>
                    <a:pt x="0" y="788670"/>
                  </a:moveTo>
                  <a:lnTo>
                    <a:pt x="0" y="394335"/>
                  </a:lnTo>
                  <a:lnTo>
                    <a:pt x="155701" y="394335"/>
                  </a:lnTo>
                  <a:lnTo>
                    <a:pt x="155701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301479" y="2727959"/>
              <a:ext cx="985519" cy="1625600"/>
            </a:xfrm>
            <a:custGeom>
              <a:avLst/>
              <a:gdLst/>
              <a:ahLst/>
              <a:cxnLst/>
              <a:rect l="l" t="t" r="r" b="b"/>
              <a:pathLst>
                <a:path w="985520" h="1625600">
                  <a:moveTo>
                    <a:pt x="532511" y="0"/>
                  </a:moveTo>
                  <a:lnTo>
                    <a:pt x="479327" y="2481"/>
                  </a:lnTo>
                  <a:lnTo>
                    <a:pt x="426620" y="9701"/>
                  </a:lnTo>
                  <a:lnTo>
                    <a:pt x="374863" y="21321"/>
                  </a:lnTo>
                  <a:lnTo>
                    <a:pt x="324528" y="37002"/>
                  </a:lnTo>
                  <a:lnTo>
                    <a:pt x="276088" y="56406"/>
                  </a:lnTo>
                  <a:lnTo>
                    <a:pt x="230017" y="79195"/>
                  </a:lnTo>
                  <a:lnTo>
                    <a:pt x="186787" y="105029"/>
                  </a:lnTo>
                  <a:lnTo>
                    <a:pt x="146872" y="133571"/>
                  </a:lnTo>
                  <a:lnTo>
                    <a:pt x="110743" y="164482"/>
                  </a:lnTo>
                  <a:lnTo>
                    <a:pt x="78876" y="197423"/>
                  </a:lnTo>
                  <a:lnTo>
                    <a:pt x="51742" y="232057"/>
                  </a:lnTo>
                  <a:lnTo>
                    <a:pt x="29814" y="268045"/>
                  </a:lnTo>
                  <a:lnTo>
                    <a:pt x="13566" y="305048"/>
                  </a:lnTo>
                  <a:lnTo>
                    <a:pt x="3470" y="342727"/>
                  </a:lnTo>
                  <a:lnTo>
                    <a:pt x="0" y="380745"/>
                  </a:lnTo>
                </a:path>
                <a:path w="985520" h="1625600">
                  <a:moveTo>
                    <a:pt x="505460" y="1026287"/>
                  </a:moveTo>
                  <a:lnTo>
                    <a:pt x="454988" y="1023636"/>
                  </a:lnTo>
                  <a:lnTo>
                    <a:pt x="404967" y="1015925"/>
                  </a:lnTo>
                  <a:lnTo>
                    <a:pt x="355843" y="1003515"/>
                  </a:lnTo>
                  <a:lnTo>
                    <a:pt x="308068" y="986768"/>
                  </a:lnTo>
                  <a:lnTo>
                    <a:pt x="262090" y="966046"/>
                  </a:lnTo>
                  <a:lnTo>
                    <a:pt x="218358" y="941711"/>
                  </a:lnTo>
                  <a:lnTo>
                    <a:pt x="177322" y="914123"/>
                  </a:lnTo>
                  <a:lnTo>
                    <a:pt x="139432" y="883646"/>
                  </a:lnTo>
                  <a:lnTo>
                    <a:pt x="105135" y="850639"/>
                  </a:lnTo>
                  <a:lnTo>
                    <a:pt x="74882" y="815467"/>
                  </a:lnTo>
                  <a:lnTo>
                    <a:pt x="49123" y="778489"/>
                  </a:lnTo>
                  <a:lnTo>
                    <a:pt x="28305" y="740067"/>
                  </a:lnTo>
                  <a:lnTo>
                    <a:pt x="12879" y="700564"/>
                  </a:lnTo>
                  <a:lnTo>
                    <a:pt x="3294" y="660341"/>
                  </a:lnTo>
                  <a:lnTo>
                    <a:pt x="0" y="619760"/>
                  </a:lnTo>
                </a:path>
                <a:path w="985520" h="1625600">
                  <a:moveTo>
                    <a:pt x="721360" y="1508759"/>
                  </a:moveTo>
                  <a:lnTo>
                    <a:pt x="731746" y="1463286"/>
                  </a:lnTo>
                  <a:lnTo>
                    <a:pt x="760063" y="1426146"/>
                  </a:lnTo>
                  <a:lnTo>
                    <a:pt x="802048" y="1401103"/>
                  </a:lnTo>
                  <a:lnTo>
                    <a:pt x="853440" y="1391920"/>
                  </a:lnTo>
                  <a:lnTo>
                    <a:pt x="904831" y="1401103"/>
                  </a:lnTo>
                  <a:lnTo>
                    <a:pt x="946816" y="1426146"/>
                  </a:lnTo>
                  <a:lnTo>
                    <a:pt x="975133" y="1463286"/>
                  </a:lnTo>
                  <a:lnTo>
                    <a:pt x="985520" y="1508759"/>
                  </a:lnTo>
                  <a:lnTo>
                    <a:pt x="975133" y="1554233"/>
                  </a:lnTo>
                  <a:lnTo>
                    <a:pt x="946816" y="1591373"/>
                  </a:lnTo>
                  <a:lnTo>
                    <a:pt x="904831" y="1616416"/>
                  </a:lnTo>
                  <a:lnTo>
                    <a:pt x="853440" y="1625600"/>
                  </a:lnTo>
                  <a:lnTo>
                    <a:pt x="802048" y="1616416"/>
                  </a:lnTo>
                  <a:lnTo>
                    <a:pt x="760063" y="1591373"/>
                  </a:lnTo>
                  <a:lnTo>
                    <a:pt x="731746" y="1554233"/>
                  </a:lnTo>
                  <a:lnTo>
                    <a:pt x="721360" y="150875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494519" y="4353560"/>
              <a:ext cx="660400" cy="349250"/>
            </a:xfrm>
            <a:custGeom>
              <a:avLst/>
              <a:gdLst/>
              <a:ahLst/>
              <a:cxnLst/>
              <a:rect l="l" t="t" r="r" b="b"/>
              <a:pathLst>
                <a:path w="660400" h="349250">
                  <a:moveTo>
                    <a:pt x="660273" y="0"/>
                  </a:moveTo>
                  <a:lnTo>
                    <a:pt x="647104" y="61348"/>
                  </a:lnTo>
                  <a:lnTo>
                    <a:pt x="609749" y="120989"/>
                  </a:lnTo>
                  <a:lnTo>
                    <a:pt x="583008" y="149637"/>
                  </a:lnTo>
                  <a:lnTo>
                    <a:pt x="551429" y="177219"/>
                  </a:lnTo>
                  <a:lnTo>
                    <a:pt x="515416" y="203521"/>
                  </a:lnTo>
                  <a:lnTo>
                    <a:pt x="475370" y="228331"/>
                  </a:lnTo>
                  <a:lnTo>
                    <a:pt x="431695" y="251434"/>
                  </a:lnTo>
                  <a:lnTo>
                    <a:pt x="384794" y="272618"/>
                  </a:lnTo>
                  <a:lnTo>
                    <a:pt x="335069" y="291669"/>
                  </a:lnTo>
                  <a:lnTo>
                    <a:pt x="282925" y="308375"/>
                  </a:lnTo>
                  <a:lnTo>
                    <a:pt x="228763" y="322521"/>
                  </a:lnTo>
                  <a:lnTo>
                    <a:pt x="172986" y="333895"/>
                  </a:lnTo>
                  <a:lnTo>
                    <a:pt x="115998" y="342283"/>
                  </a:lnTo>
                  <a:lnTo>
                    <a:pt x="58202" y="347472"/>
                  </a:lnTo>
                  <a:lnTo>
                    <a:pt x="0" y="34925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941559" y="3754119"/>
              <a:ext cx="353695" cy="490220"/>
            </a:xfrm>
            <a:custGeom>
              <a:avLst/>
              <a:gdLst/>
              <a:ahLst/>
              <a:cxnLst/>
              <a:rect l="l" t="t" r="r" b="b"/>
              <a:pathLst>
                <a:path w="353695" h="490220">
                  <a:moveTo>
                    <a:pt x="0" y="0"/>
                  </a:moveTo>
                  <a:lnTo>
                    <a:pt x="52171" y="3554"/>
                  </a:lnTo>
                  <a:lnTo>
                    <a:pt x="103289" y="13726"/>
                  </a:lnTo>
                  <a:lnTo>
                    <a:pt x="152309" y="29780"/>
                  </a:lnTo>
                  <a:lnTo>
                    <a:pt x="198185" y="50982"/>
                  </a:lnTo>
                  <a:lnTo>
                    <a:pt x="239871" y="76596"/>
                  </a:lnTo>
                  <a:lnTo>
                    <a:pt x="276322" y="105887"/>
                  </a:lnTo>
                  <a:lnTo>
                    <a:pt x="306493" y="138119"/>
                  </a:lnTo>
                  <a:lnTo>
                    <a:pt x="329338" y="172557"/>
                  </a:lnTo>
                  <a:lnTo>
                    <a:pt x="343812" y="208466"/>
                  </a:lnTo>
                  <a:lnTo>
                    <a:pt x="349125" y="317662"/>
                  </a:lnTo>
                  <a:lnTo>
                    <a:pt x="349819" y="384332"/>
                  </a:lnTo>
                  <a:lnTo>
                    <a:pt x="350844" y="439237"/>
                  </a:lnTo>
                  <a:lnTo>
                    <a:pt x="352087" y="476493"/>
                  </a:lnTo>
                  <a:lnTo>
                    <a:pt x="353441" y="490219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11517" y="4605337"/>
            <a:ext cx="4001770" cy="71564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780"/>
              </a:lnSpc>
              <a:spcBef>
                <a:spcPts val="120"/>
              </a:spcBef>
            </a:pPr>
            <a:r>
              <a:rPr sz="1500" i="1" spc="85" dirty="0">
                <a:solidFill>
                  <a:srgbClr val="FF0000"/>
                </a:solidFill>
                <a:latin typeface="Calibri"/>
                <a:cs typeface="Calibri"/>
              </a:rPr>
              <a:t>Jorie</a:t>
            </a:r>
            <a:r>
              <a:rPr sz="1500" i="1" spc="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85" dirty="0">
                <a:solidFill>
                  <a:srgbClr val="FF0000"/>
                </a:solidFill>
                <a:latin typeface="Calibri"/>
                <a:cs typeface="Calibri"/>
              </a:rPr>
              <a:t>Larson</a:t>
            </a:r>
            <a:r>
              <a:rPr sz="1500" i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45" dirty="0">
                <a:solidFill>
                  <a:srgbClr val="FF0000"/>
                </a:solidFill>
                <a:latin typeface="Calibri"/>
                <a:cs typeface="Calibri"/>
              </a:rPr>
              <a:t>Nana</a:t>
            </a:r>
            <a:endParaRPr sz="1500">
              <a:latin typeface="Calibri"/>
              <a:cs typeface="Calibri"/>
            </a:endParaRPr>
          </a:p>
          <a:p>
            <a:pPr marL="12700" marR="5080">
              <a:lnSpc>
                <a:spcPts val="1839"/>
              </a:lnSpc>
              <a:spcBef>
                <a:spcPts val="10"/>
              </a:spcBef>
            </a:pPr>
            <a:r>
              <a:rPr sz="1500" i="1" spc="55" dirty="0">
                <a:solidFill>
                  <a:srgbClr val="FF0000"/>
                </a:solidFill>
                <a:latin typeface="Calibri"/>
                <a:cs typeface="Calibri"/>
              </a:rPr>
              <a:t>Breakthrough</a:t>
            </a:r>
            <a:r>
              <a:rPr sz="1500" i="1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150" dirty="0">
                <a:solidFill>
                  <a:srgbClr val="FF0000"/>
                </a:solidFill>
                <a:latin typeface="Calibri"/>
                <a:cs typeface="Calibri"/>
              </a:rPr>
              <a:t>ACTION</a:t>
            </a:r>
            <a:r>
              <a:rPr sz="1500" i="1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130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1500" i="1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150" dirty="0">
                <a:solidFill>
                  <a:srgbClr val="FF0000"/>
                </a:solidFill>
                <a:latin typeface="Calibri"/>
                <a:cs typeface="Calibri"/>
              </a:rPr>
              <a:t>Johns</a:t>
            </a:r>
            <a:r>
              <a:rPr sz="1500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90" dirty="0">
                <a:solidFill>
                  <a:srgbClr val="FF0000"/>
                </a:solidFill>
                <a:latin typeface="Calibri"/>
                <a:cs typeface="Calibri"/>
              </a:rPr>
              <a:t>Hopkins</a:t>
            </a:r>
            <a:r>
              <a:rPr sz="1500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80" dirty="0">
                <a:solidFill>
                  <a:srgbClr val="FF0000"/>
                </a:solidFill>
                <a:latin typeface="Calibri"/>
                <a:cs typeface="Calibri"/>
              </a:rPr>
              <a:t>Center </a:t>
            </a:r>
            <a:r>
              <a:rPr sz="1500" i="1" dirty="0">
                <a:solidFill>
                  <a:srgbClr val="FF0000"/>
                </a:solidFill>
                <a:latin typeface="Calibri"/>
                <a:cs typeface="Calibri"/>
              </a:rPr>
              <a:t>for</a:t>
            </a:r>
            <a:r>
              <a:rPr sz="1500" i="1" spc="114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80" dirty="0">
                <a:solidFill>
                  <a:srgbClr val="FF0000"/>
                </a:solidFill>
                <a:latin typeface="Calibri"/>
                <a:cs typeface="Calibri"/>
              </a:rPr>
              <a:t>Communication</a:t>
            </a:r>
            <a:r>
              <a:rPr sz="1500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55" dirty="0">
                <a:solidFill>
                  <a:srgbClr val="FF0000"/>
                </a:solidFill>
                <a:latin typeface="Calibri"/>
                <a:cs typeface="Calibri"/>
              </a:rPr>
              <a:t>Programs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0160"/>
            <a:ext cx="11866880" cy="254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0084" y="908049"/>
            <a:ext cx="23342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4471C4"/>
                </a:solidFill>
              </a:rPr>
              <a:t>The</a:t>
            </a:r>
            <a:r>
              <a:rPr spc="-25" dirty="0">
                <a:solidFill>
                  <a:srgbClr val="4471C4"/>
                </a:solidFill>
              </a:rPr>
              <a:t> </a:t>
            </a:r>
            <a:r>
              <a:rPr spc="-10" dirty="0">
                <a:solidFill>
                  <a:srgbClr val="4471C4"/>
                </a:solidFill>
              </a:rPr>
              <a:t>Problem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10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  <p:sp>
        <p:nvSpPr>
          <p:cNvPr id="4" name="object 4"/>
          <p:cNvSpPr txBox="1"/>
          <p:nvPr/>
        </p:nvSpPr>
        <p:spPr>
          <a:xfrm>
            <a:off x="817562" y="1631886"/>
            <a:ext cx="4891405" cy="34982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90"/>
              </a:spcBef>
            </a:pP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Situation</a:t>
            </a:r>
            <a:r>
              <a:rPr sz="1850" spc="-18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overview</a:t>
            </a:r>
            <a:endParaRPr sz="18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Calibri"/>
              <a:cs typeface="Calibri"/>
            </a:endParaRPr>
          </a:p>
          <a:p>
            <a:pPr marL="297180" marR="10160" indent="-285115">
              <a:lnSpc>
                <a:spcPct val="100000"/>
              </a:lnSpc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latin typeface="Arial"/>
                <a:cs typeface="Arial"/>
              </a:rPr>
              <a:t>Since the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debut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Côte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d’Ivoire’s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vaccination </a:t>
            </a:r>
            <a:r>
              <a:rPr sz="1600" dirty="0">
                <a:latin typeface="Arial"/>
                <a:cs typeface="Arial"/>
              </a:rPr>
              <a:t>campaign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early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2021,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progress</a:t>
            </a:r>
            <a:r>
              <a:rPr sz="1600" spc="-10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has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been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evident </a:t>
            </a:r>
            <a:r>
              <a:rPr sz="1600" dirty="0">
                <a:latin typeface="Arial"/>
                <a:cs typeface="Arial"/>
              </a:rPr>
              <a:t>but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slow,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coverage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falling</a:t>
            </a:r>
            <a:r>
              <a:rPr sz="1600" spc="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well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short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 WHO-</a:t>
            </a:r>
            <a:r>
              <a:rPr sz="1600" spc="-10" dirty="0">
                <a:latin typeface="Arial"/>
                <a:cs typeface="Arial"/>
              </a:rPr>
              <a:t>identified</a:t>
            </a:r>
            <a:r>
              <a:rPr sz="1600" spc="114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target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70% of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population vaccinated.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1650">
              <a:latin typeface="Arial"/>
              <a:cs typeface="Arial"/>
            </a:endParaRPr>
          </a:p>
          <a:p>
            <a:pPr marL="297180" marR="5080" indent="-285115">
              <a:lnSpc>
                <a:spcPct val="100000"/>
              </a:lnSpc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latin typeface="Arial"/>
                <a:cs typeface="Arial"/>
              </a:rPr>
              <a:t>A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2021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KAP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survey</a:t>
            </a:r>
            <a:r>
              <a:rPr sz="1600" spc="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conducted</a:t>
            </a:r>
            <a:r>
              <a:rPr sz="1600" spc="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Abidjan </a:t>
            </a:r>
            <a:r>
              <a:rPr sz="1600" dirty="0">
                <a:latin typeface="Arial"/>
                <a:cs typeface="Arial"/>
              </a:rPr>
              <a:t>suggested that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there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are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multiple</a:t>
            </a:r>
            <a:r>
              <a:rPr sz="1600" spc="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reasons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that </a:t>
            </a:r>
            <a:r>
              <a:rPr sz="1600" dirty="0">
                <a:latin typeface="Arial"/>
                <a:cs typeface="Arial"/>
              </a:rPr>
              <a:t>Ivorians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remain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hesitant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get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vaccinated,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from </a:t>
            </a:r>
            <a:r>
              <a:rPr sz="1600" dirty="0">
                <a:latin typeface="Arial"/>
                <a:cs typeface="Arial"/>
              </a:rPr>
              <a:t>fear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vaccine’s</a:t>
            </a:r>
            <a:r>
              <a:rPr sz="1600" spc="1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presumed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effects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on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fertility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to </a:t>
            </a:r>
            <a:r>
              <a:rPr sz="1600" spc="-10" dirty="0">
                <a:latin typeface="Arial"/>
                <a:cs typeface="Arial"/>
              </a:rPr>
              <a:t>lingering</a:t>
            </a:r>
            <a:r>
              <a:rPr sz="1600" spc="1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low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risk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perception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attributed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COVID- </a:t>
            </a:r>
            <a:r>
              <a:rPr sz="1600" spc="-25" dirty="0">
                <a:latin typeface="Arial"/>
                <a:cs typeface="Arial"/>
              </a:rPr>
              <a:t>19.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27418" y="1631886"/>
            <a:ext cx="4705350" cy="32537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0" dirty="0">
                <a:solidFill>
                  <a:srgbClr val="4670C4"/>
                </a:solidFill>
                <a:latin typeface="Calibri"/>
                <a:cs typeface="Calibri"/>
              </a:rPr>
              <a:t>Problem</a:t>
            </a:r>
            <a:r>
              <a:rPr sz="1850" spc="-6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statement</a:t>
            </a:r>
            <a:endParaRPr sz="18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Calibri"/>
              <a:cs typeface="Calibri"/>
            </a:endParaRPr>
          </a:p>
          <a:p>
            <a:pPr marL="344805" marR="5080" indent="-285115">
              <a:lnSpc>
                <a:spcPct val="100000"/>
              </a:lnSpc>
              <a:buChar char="•"/>
              <a:tabLst>
                <a:tab pos="344805" algn="l"/>
                <a:tab pos="345440" algn="l"/>
              </a:tabLst>
            </a:pPr>
            <a:r>
              <a:rPr sz="1600" dirty="0">
                <a:latin typeface="Arial"/>
                <a:cs typeface="Arial"/>
              </a:rPr>
              <a:t>Information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about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COVID-</a:t>
            </a:r>
            <a:r>
              <a:rPr sz="1600" dirty="0">
                <a:latin typeface="Arial"/>
                <a:cs typeface="Arial"/>
              </a:rPr>
              <a:t>19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vaccines</a:t>
            </a:r>
            <a:r>
              <a:rPr sz="1600" spc="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ever- </a:t>
            </a:r>
            <a:r>
              <a:rPr sz="1600" spc="-20" dirty="0">
                <a:latin typeface="Arial"/>
                <a:cs typeface="Arial"/>
              </a:rPr>
              <a:t>evolving.</a:t>
            </a:r>
            <a:r>
              <a:rPr sz="1600" spc="1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New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rumors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misinformation </a:t>
            </a:r>
            <a:r>
              <a:rPr sz="1600" dirty="0">
                <a:latin typeface="Arial"/>
                <a:cs typeface="Arial"/>
              </a:rPr>
              <a:t>proliferate</a:t>
            </a:r>
            <a:r>
              <a:rPr sz="1600" spc="-10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quickly,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further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fueling</a:t>
            </a:r>
            <a:r>
              <a:rPr sz="1600" spc="9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vaccine </a:t>
            </a:r>
            <a:r>
              <a:rPr sz="1600" dirty="0">
                <a:latin typeface="Arial"/>
                <a:cs typeface="Arial"/>
              </a:rPr>
              <a:t>hesitancy.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Risk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communication</a:t>
            </a:r>
            <a:r>
              <a:rPr sz="1600" spc="1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stakeholders </a:t>
            </a:r>
            <a:r>
              <a:rPr sz="1600" dirty="0">
                <a:latin typeface="Arial"/>
                <a:cs typeface="Arial"/>
              </a:rPr>
              <a:t>need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access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timely,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focused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information</a:t>
            </a:r>
            <a:r>
              <a:rPr sz="1600" spc="7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on </a:t>
            </a:r>
            <a:r>
              <a:rPr sz="1600" dirty="0">
                <a:latin typeface="Arial"/>
                <a:cs typeface="Arial"/>
              </a:rPr>
              <a:t>public </a:t>
            </a:r>
            <a:r>
              <a:rPr sz="1600" spc="-10" dirty="0">
                <a:latin typeface="Arial"/>
                <a:cs typeface="Arial"/>
              </a:rPr>
              <a:t>sentiment</a:t>
            </a:r>
            <a:r>
              <a:rPr sz="1600" spc="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rumors.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They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must</a:t>
            </a:r>
            <a:r>
              <a:rPr sz="1600" spc="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able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use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this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information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roll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out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messaging</a:t>
            </a:r>
            <a:r>
              <a:rPr sz="1600" spc="15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that </a:t>
            </a:r>
            <a:r>
              <a:rPr sz="1600" dirty="0">
                <a:latin typeface="Arial"/>
                <a:cs typeface="Arial"/>
              </a:rPr>
              <a:t>addresses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people’s real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concerns,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particularly during</a:t>
            </a:r>
            <a:r>
              <a:rPr sz="1600" spc="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times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high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risk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COVID-</a:t>
            </a:r>
            <a:r>
              <a:rPr sz="1600" spc="-25" dirty="0">
                <a:latin typeface="Arial"/>
                <a:cs typeface="Arial"/>
              </a:rPr>
              <a:t>19 </a:t>
            </a:r>
            <a:r>
              <a:rPr sz="1600" dirty="0">
                <a:latin typeface="Arial"/>
                <a:cs typeface="Arial"/>
              </a:rPr>
              <a:t>transmission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when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vaccination</a:t>
            </a:r>
            <a:r>
              <a:rPr sz="1600" spc="1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can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especially </a:t>
            </a:r>
            <a:r>
              <a:rPr sz="1600" dirty="0">
                <a:latin typeface="Arial"/>
                <a:cs typeface="Arial"/>
              </a:rPr>
              <a:t>powerful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reducing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potential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spread.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0160"/>
            <a:ext cx="11866880" cy="254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1713" rIns="0" bIns="0" rtlCol="0">
            <a:spAutoFit/>
          </a:bodyPr>
          <a:lstStyle/>
          <a:p>
            <a:pPr marL="193040">
              <a:lnSpc>
                <a:spcPct val="100000"/>
              </a:lnSpc>
              <a:spcBef>
                <a:spcPts val="100"/>
              </a:spcBef>
            </a:pPr>
            <a:r>
              <a:rPr spc="85" dirty="0">
                <a:solidFill>
                  <a:srgbClr val="4471C4"/>
                </a:solidFill>
                <a:latin typeface="Calibri"/>
                <a:cs typeface="Calibri"/>
              </a:rPr>
              <a:t>The</a:t>
            </a:r>
            <a:r>
              <a:rPr spc="250" dirty="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4471C4"/>
                </a:solidFill>
                <a:latin typeface="Calibri"/>
                <a:cs typeface="Calibri"/>
              </a:rPr>
              <a:t>Solution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30567" y="1490537"/>
            <a:ext cx="4933315" cy="4497705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1205"/>
              </a:spcBef>
            </a:pP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Actions</a:t>
            </a:r>
            <a:endParaRPr sz="1850">
              <a:latin typeface="Calibri"/>
              <a:cs typeface="Calibri"/>
            </a:endParaRPr>
          </a:p>
          <a:p>
            <a:pPr marL="297180" marR="5080" indent="-285115">
              <a:lnSpc>
                <a:spcPct val="90400"/>
              </a:lnSpc>
              <a:spcBef>
                <a:spcPts val="1150"/>
              </a:spcBef>
              <a:buChar char="•"/>
              <a:tabLst>
                <a:tab pos="297180" algn="l"/>
                <a:tab pos="297815" algn="l"/>
              </a:tabLst>
            </a:pPr>
            <a:r>
              <a:rPr sz="1600" spc="-10" dirty="0">
                <a:latin typeface="Arial"/>
                <a:cs typeface="Arial"/>
              </a:rPr>
              <a:t>Analyzed</a:t>
            </a:r>
            <a:r>
              <a:rPr sz="1600" spc="1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data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from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KAP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survey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Rumor Management</a:t>
            </a:r>
            <a:r>
              <a:rPr sz="1600" spc="1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System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--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which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aggregates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and </a:t>
            </a:r>
            <a:r>
              <a:rPr sz="1600" spc="-10" dirty="0">
                <a:latin typeface="Arial"/>
                <a:cs typeface="Arial"/>
              </a:rPr>
              <a:t>summarizes</a:t>
            </a:r>
            <a:r>
              <a:rPr sz="1600" spc="1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rumors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sourced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from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community </a:t>
            </a:r>
            <a:r>
              <a:rPr sz="1600" dirty="0">
                <a:latin typeface="Arial"/>
                <a:cs typeface="Arial"/>
              </a:rPr>
              <a:t>informants,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social</a:t>
            </a:r>
            <a:r>
              <a:rPr sz="1600" spc="-10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media,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national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hotline </a:t>
            </a:r>
            <a:r>
              <a:rPr sz="1600" dirty="0">
                <a:latin typeface="Arial"/>
                <a:cs typeface="Arial"/>
              </a:rPr>
              <a:t>each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month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--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identify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key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rumors,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then </a:t>
            </a:r>
            <a:r>
              <a:rPr sz="1600" spc="-10" dirty="0">
                <a:latin typeface="Arial"/>
                <a:cs typeface="Arial"/>
              </a:rPr>
              <a:t>planned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intensive</a:t>
            </a:r>
            <a:r>
              <a:rPr sz="1600" spc="1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public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communication</a:t>
            </a:r>
            <a:r>
              <a:rPr sz="1600" spc="114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effort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to </a:t>
            </a:r>
            <a:r>
              <a:rPr sz="1600" dirty="0">
                <a:latin typeface="Arial"/>
                <a:cs typeface="Arial"/>
              </a:rPr>
              <a:t>address</a:t>
            </a:r>
            <a:r>
              <a:rPr sz="1600" spc="-20" dirty="0">
                <a:latin typeface="Arial"/>
                <a:cs typeface="Arial"/>
              </a:rPr>
              <a:t> them.</a:t>
            </a:r>
            <a:endParaRPr sz="1600">
              <a:latin typeface="Arial"/>
              <a:cs typeface="Arial"/>
            </a:endParaRPr>
          </a:p>
          <a:p>
            <a:pPr marL="297180" marR="198755" indent="-285115">
              <a:lnSpc>
                <a:spcPct val="89700"/>
              </a:lnSpc>
              <a:spcBef>
                <a:spcPts val="1000"/>
              </a:spcBef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latin typeface="Arial"/>
                <a:cs typeface="Arial"/>
              </a:rPr>
              <a:t>Trained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journalists</a:t>
            </a:r>
            <a:r>
              <a:rPr sz="1600" spc="114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counter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specific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rumors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and </a:t>
            </a:r>
            <a:r>
              <a:rPr sz="1600" spc="-10" dirty="0">
                <a:latin typeface="Arial"/>
                <a:cs typeface="Arial"/>
              </a:rPr>
              <a:t>misinformation</a:t>
            </a:r>
            <a:r>
              <a:rPr sz="1600" spc="1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related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COVID-19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vaccine,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publish</a:t>
            </a:r>
            <a:r>
              <a:rPr sz="1600" spc="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accurate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information.</a:t>
            </a:r>
            <a:endParaRPr sz="1600">
              <a:latin typeface="Arial"/>
              <a:cs typeface="Arial"/>
            </a:endParaRPr>
          </a:p>
          <a:p>
            <a:pPr marL="297180" marR="310515" indent="-285115">
              <a:lnSpc>
                <a:spcPct val="90400"/>
              </a:lnSpc>
              <a:spcBef>
                <a:spcPts val="990"/>
              </a:spcBef>
              <a:buChar char="•"/>
              <a:tabLst>
                <a:tab pos="297180" algn="l"/>
                <a:tab pos="297815" algn="l"/>
              </a:tabLst>
            </a:pPr>
            <a:r>
              <a:rPr sz="1600" spc="-10" dirty="0">
                <a:latin typeface="Arial"/>
                <a:cs typeface="Arial"/>
              </a:rPr>
              <a:t>Developed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intensive</a:t>
            </a:r>
            <a:r>
              <a:rPr sz="1600" spc="1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national</a:t>
            </a:r>
            <a:r>
              <a:rPr sz="1600" spc="10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radio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campaign </a:t>
            </a:r>
            <a:r>
              <a:rPr sz="1600" dirty="0">
                <a:latin typeface="Arial"/>
                <a:cs typeface="Arial"/>
              </a:rPr>
              <a:t>around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December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holiday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period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addressing misinformation</a:t>
            </a:r>
            <a:r>
              <a:rPr sz="1600" spc="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encouraging</a:t>
            </a:r>
            <a:r>
              <a:rPr sz="1600" spc="1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continued prevention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behaviors.</a:t>
            </a:r>
            <a:endParaRPr sz="1600">
              <a:latin typeface="Arial"/>
              <a:cs typeface="Arial"/>
            </a:endParaRPr>
          </a:p>
          <a:p>
            <a:pPr marL="297180" marR="300355" indent="-285115">
              <a:lnSpc>
                <a:spcPts val="1760"/>
              </a:lnSpc>
              <a:spcBef>
                <a:spcPts val="995"/>
              </a:spcBef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latin typeface="Arial"/>
                <a:cs typeface="Arial"/>
              </a:rPr>
              <a:t>Created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TV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spots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responding</a:t>
            </a:r>
            <a:r>
              <a:rPr sz="1600" spc="1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prevalent</a:t>
            </a:r>
            <a:r>
              <a:rPr sz="1600" spc="1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public </a:t>
            </a:r>
            <a:r>
              <a:rPr sz="1600" dirty="0">
                <a:latin typeface="Arial"/>
                <a:cs typeface="Arial"/>
              </a:rPr>
              <a:t>concerns,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including</a:t>
            </a:r>
            <a:r>
              <a:rPr sz="1600" spc="2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fear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side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effects.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014720" y="3962400"/>
            <a:ext cx="5090160" cy="2529840"/>
            <a:chOff x="6014720" y="3962400"/>
            <a:chExt cx="5090160" cy="252984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14720" y="3962400"/>
              <a:ext cx="3159760" cy="179832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28000" y="4795519"/>
              <a:ext cx="2976879" cy="1696720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6527418" y="1555664"/>
            <a:ext cx="5353050" cy="314769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Measurement</a:t>
            </a:r>
            <a:endParaRPr sz="1850">
              <a:latin typeface="Calibri"/>
              <a:cs typeface="Calibri"/>
            </a:endParaRPr>
          </a:p>
          <a:p>
            <a:pPr marL="319405" marR="81280" indent="-284480">
              <a:lnSpc>
                <a:spcPct val="100000"/>
              </a:lnSpc>
              <a:spcBef>
                <a:spcPts val="525"/>
              </a:spcBef>
              <a:buChar char="•"/>
              <a:tabLst>
                <a:tab pos="319405" algn="l"/>
                <a:tab pos="320040" algn="l"/>
              </a:tabLst>
            </a:pPr>
            <a:r>
              <a:rPr sz="1600" dirty="0">
                <a:latin typeface="Arial"/>
                <a:cs typeface="Arial"/>
              </a:rPr>
              <a:t>Success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this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effort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measured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by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total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number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people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vaccinated.</a:t>
            </a:r>
            <a:r>
              <a:rPr sz="1600" spc="1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late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October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2021,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number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vaccine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doses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administered</a:t>
            </a:r>
            <a:r>
              <a:rPr sz="1600" spc="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was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over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3.2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million.</a:t>
            </a:r>
            <a:r>
              <a:rPr sz="1600" spc="10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By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end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 the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year,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over</a:t>
            </a:r>
            <a:r>
              <a:rPr sz="1600" spc="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52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million</a:t>
            </a:r>
            <a:r>
              <a:rPr sz="1600" spc="10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Ivoirians,</a:t>
            </a:r>
            <a:r>
              <a:rPr sz="1600" spc="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36 </a:t>
            </a:r>
            <a:r>
              <a:rPr sz="1600" dirty="0">
                <a:latin typeface="Arial"/>
                <a:cs typeface="Arial"/>
              </a:rPr>
              <a:t>percent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eligible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adults,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had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received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at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least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one </a:t>
            </a:r>
            <a:r>
              <a:rPr sz="1600" dirty="0">
                <a:latin typeface="Arial"/>
                <a:cs typeface="Arial"/>
              </a:rPr>
              <a:t>dose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compared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average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14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percent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on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 </a:t>
            </a:r>
            <a:r>
              <a:rPr sz="1600" dirty="0">
                <a:latin typeface="Arial"/>
                <a:cs typeface="Arial"/>
              </a:rPr>
              <a:t>African</a:t>
            </a:r>
            <a:r>
              <a:rPr sz="1600" spc="-10" dirty="0">
                <a:latin typeface="Arial"/>
                <a:cs typeface="Arial"/>
              </a:rPr>
              <a:t> continent.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00">
              <a:latin typeface="Arial"/>
              <a:cs typeface="Arial"/>
            </a:endParaRPr>
          </a:p>
          <a:p>
            <a:pPr marL="2815590" marR="5080">
              <a:lnSpc>
                <a:spcPct val="101200"/>
              </a:lnSpc>
            </a:pPr>
            <a:r>
              <a:rPr sz="1100" i="1" dirty="0">
                <a:latin typeface="Arial"/>
                <a:cs typeface="Arial"/>
              </a:rPr>
              <a:t>Examples</a:t>
            </a:r>
            <a:r>
              <a:rPr sz="1100" i="1" spc="4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of</a:t>
            </a:r>
            <a:r>
              <a:rPr sz="1100" i="1" spc="-3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a</a:t>
            </a:r>
            <a:r>
              <a:rPr sz="1100" i="1" spc="5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monthly</a:t>
            </a:r>
            <a:r>
              <a:rPr sz="1100" i="1" spc="-4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rumor</a:t>
            </a:r>
            <a:r>
              <a:rPr sz="1100" i="1" spc="-2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brief,</a:t>
            </a:r>
            <a:r>
              <a:rPr sz="1100" i="1" spc="-35" dirty="0">
                <a:latin typeface="Arial"/>
                <a:cs typeface="Arial"/>
              </a:rPr>
              <a:t> </a:t>
            </a:r>
            <a:r>
              <a:rPr sz="1100" i="1" spc="-20" dirty="0">
                <a:latin typeface="Arial"/>
                <a:cs typeface="Arial"/>
              </a:rPr>
              <a:t>used </a:t>
            </a:r>
            <a:r>
              <a:rPr sz="1100" i="1" dirty="0">
                <a:latin typeface="Arial"/>
                <a:cs typeface="Arial"/>
              </a:rPr>
              <a:t>by the</a:t>
            </a:r>
            <a:r>
              <a:rPr sz="1100" i="1" spc="2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TWG</a:t>
            </a:r>
            <a:r>
              <a:rPr sz="1100" i="1" spc="1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to</a:t>
            </a:r>
            <a:r>
              <a:rPr sz="1100" i="1" spc="2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review</a:t>
            </a:r>
            <a:r>
              <a:rPr sz="1100" i="1" spc="-1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perceptions</a:t>
            </a:r>
            <a:r>
              <a:rPr sz="1100" i="1" spc="5" dirty="0">
                <a:latin typeface="Arial"/>
                <a:cs typeface="Arial"/>
              </a:rPr>
              <a:t> </a:t>
            </a:r>
            <a:r>
              <a:rPr sz="1100" i="1" spc="-20" dirty="0">
                <a:latin typeface="Arial"/>
                <a:cs typeface="Arial"/>
              </a:rPr>
              <a:t>from </a:t>
            </a:r>
            <a:r>
              <a:rPr sz="1100" i="1" dirty="0">
                <a:latin typeface="Arial"/>
                <a:cs typeface="Arial"/>
              </a:rPr>
              <a:t>the hotline,</a:t>
            </a:r>
            <a:r>
              <a:rPr sz="1100" i="1" spc="-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social</a:t>
            </a:r>
            <a:r>
              <a:rPr sz="1100" i="1" spc="-2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media and </a:t>
            </a:r>
            <a:r>
              <a:rPr sz="1100" i="1" spc="-10" dirty="0">
                <a:latin typeface="Arial"/>
                <a:cs typeface="Arial"/>
              </a:rPr>
              <a:t>community </a:t>
            </a:r>
            <a:r>
              <a:rPr sz="1100" i="1" dirty="0">
                <a:latin typeface="Arial"/>
                <a:cs typeface="Arial"/>
              </a:rPr>
              <a:t>networks</a:t>
            </a:r>
            <a:r>
              <a:rPr sz="1100" i="1" spc="37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and adapt</a:t>
            </a:r>
            <a:r>
              <a:rPr sz="1100" i="1" spc="-5" dirty="0">
                <a:latin typeface="Arial"/>
                <a:cs typeface="Arial"/>
              </a:rPr>
              <a:t> </a:t>
            </a:r>
            <a:r>
              <a:rPr sz="1100" i="1" spc="-10" dirty="0">
                <a:latin typeface="Arial"/>
                <a:cs typeface="Arial"/>
              </a:rPr>
              <a:t>messaging.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10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0160"/>
            <a:ext cx="11866880" cy="254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1713" rIns="0" bIns="0" rtlCol="0">
            <a:spAutoFit/>
          </a:bodyPr>
          <a:lstStyle/>
          <a:p>
            <a:pPr marL="193040">
              <a:lnSpc>
                <a:spcPct val="100000"/>
              </a:lnSpc>
              <a:spcBef>
                <a:spcPts val="100"/>
              </a:spcBef>
            </a:pPr>
            <a:r>
              <a:rPr spc="85" dirty="0">
                <a:solidFill>
                  <a:srgbClr val="4471C4"/>
                </a:solidFill>
                <a:latin typeface="Calibri"/>
                <a:cs typeface="Calibri"/>
              </a:rPr>
              <a:t>The</a:t>
            </a:r>
            <a:r>
              <a:rPr spc="250" dirty="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4471C4"/>
                </a:solidFill>
                <a:latin typeface="Calibri"/>
                <a:cs typeface="Calibri"/>
              </a:rPr>
              <a:t>Solution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34072" y="1650870"/>
            <a:ext cx="742315" cy="29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65"/>
              </a:lnSpc>
            </a:pP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Actions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27418" y="1631886"/>
            <a:ext cx="1395095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Measurement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4000" y="1727200"/>
            <a:ext cx="3830320" cy="4267200"/>
          </a:xfrm>
          <a:custGeom>
            <a:avLst/>
            <a:gdLst/>
            <a:ahLst/>
            <a:cxnLst/>
            <a:rect l="l" t="t" r="r" b="b"/>
            <a:pathLst>
              <a:path w="3830320" h="4267200">
                <a:moveTo>
                  <a:pt x="3830320" y="0"/>
                </a:moveTo>
                <a:lnTo>
                  <a:pt x="0" y="0"/>
                </a:lnTo>
                <a:lnTo>
                  <a:pt x="0" y="4267200"/>
                </a:lnTo>
                <a:lnTo>
                  <a:pt x="3830320" y="4267200"/>
                </a:lnTo>
                <a:lnTo>
                  <a:pt x="38303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82917" y="1815289"/>
            <a:ext cx="3461385" cy="282448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47980" indent="-335280">
              <a:lnSpc>
                <a:spcPct val="100000"/>
              </a:lnSpc>
              <a:spcBef>
                <a:spcPts val="345"/>
              </a:spcBef>
              <a:buSzPct val="115625"/>
              <a:buFont typeface="Arial"/>
              <a:buChar char="●"/>
              <a:tabLst>
                <a:tab pos="347345" algn="l"/>
                <a:tab pos="347980" algn="l"/>
              </a:tabLst>
            </a:pPr>
            <a:r>
              <a:rPr sz="1600" b="1" dirty="0">
                <a:latin typeface="Calibri"/>
                <a:cs typeface="Calibri"/>
              </a:rPr>
              <a:t>At</a:t>
            </a:r>
            <a:r>
              <a:rPr sz="1600" b="1" spc="5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right: </a:t>
            </a:r>
            <a:r>
              <a:rPr sz="1600" dirty="0">
                <a:latin typeface="Calibri"/>
                <a:cs typeface="Calibri"/>
              </a:rPr>
              <a:t>Summary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of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thematic</a:t>
            </a:r>
            <a:endParaRPr sz="1600">
              <a:latin typeface="Calibri"/>
              <a:cs typeface="Calibri"/>
            </a:endParaRPr>
          </a:p>
          <a:p>
            <a:pPr marL="347980" marR="5080">
              <a:lnSpc>
                <a:spcPts val="2240"/>
              </a:lnSpc>
              <a:spcBef>
                <a:spcPts val="55"/>
              </a:spcBef>
            </a:pPr>
            <a:r>
              <a:rPr sz="1600" dirty="0">
                <a:latin typeface="Calibri"/>
                <a:cs typeface="Calibri"/>
              </a:rPr>
              <a:t>analysis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of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vaccine-related</a:t>
            </a:r>
            <a:r>
              <a:rPr sz="1600" spc="49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rumors </a:t>
            </a:r>
            <a:r>
              <a:rPr sz="1600" dirty="0">
                <a:latin typeface="Calibri"/>
                <a:cs typeface="Calibri"/>
              </a:rPr>
              <a:t>collected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by the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Côte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d’Ivoire</a:t>
            </a:r>
            <a:r>
              <a:rPr sz="1600" spc="-8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RMS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by </a:t>
            </a:r>
            <a:r>
              <a:rPr sz="1600" dirty="0">
                <a:latin typeface="Calibri"/>
                <a:cs typeface="Calibri"/>
              </a:rPr>
              <a:t>month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from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June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2021-</a:t>
            </a:r>
            <a:r>
              <a:rPr sz="1600" dirty="0">
                <a:latin typeface="Calibri"/>
                <a:cs typeface="Calibri"/>
              </a:rPr>
              <a:t>May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2022.</a:t>
            </a:r>
            <a:endParaRPr sz="1600">
              <a:latin typeface="Calibri"/>
              <a:cs typeface="Calibri"/>
            </a:endParaRPr>
          </a:p>
          <a:p>
            <a:pPr marL="347980">
              <a:lnSpc>
                <a:spcPct val="100000"/>
              </a:lnSpc>
              <a:spcBef>
                <a:spcPts val="120"/>
              </a:spcBef>
            </a:pPr>
            <a:r>
              <a:rPr sz="1600" dirty="0">
                <a:latin typeface="Calibri"/>
                <a:cs typeface="Calibri"/>
              </a:rPr>
              <a:t>Entries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from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hotline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calls,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social</a:t>
            </a:r>
            <a:endParaRPr sz="1600">
              <a:latin typeface="Calibri"/>
              <a:cs typeface="Calibri"/>
            </a:endParaRPr>
          </a:p>
          <a:p>
            <a:pPr marL="347980" marR="162560">
              <a:lnSpc>
                <a:spcPct val="114700"/>
              </a:lnSpc>
              <a:spcBef>
                <a:spcPts val="45"/>
              </a:spcBef>
            </a:pPr>
            <a:r>
              <a:rPr sz="1600" dirty="0">
                <a:latin typeface="Calibri"/>
                <a:cs typeface="Calibri"/>
              </a:rPr>
              <a:t>media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monitoring,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community </a:t>
            </a:r>
            <a:r>
              <a:rPr sz="1600" dirty="0">
                <a:latin typeface="Calibri"/>
                <a:cs typeface="Calibri"/>
              </a:rPr>
              <a:t>informants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are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coded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thematically </a:t>
            </a:r>
            <a:r>
              <a:rPr sz="1600" dirty="0">
                <a:latin typeface="Calibri"/>
                <a:cs typeface="Calibri"/>
              </a:rPr>
              <a:t>and then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synthesized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into briefs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for </a:t>
            </a:r>
            <a:r>
              <a:rPr sz="1600" dirty="0">
                <a:latin typeface="Calibri"/>
                <a:cs typeface="Calibri"/>
              </a:rPr>
              <a:t>decision-makers,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which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inform </a:t>
            </a:r>
            <a:r>
              <a:rPr sz="1600" dirty="0">
                <a:latin typeface="Calibri"/>
                <a:cs typeface="Calibri"/>
              </a:rPr>
              <a:t>communication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actions.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4159" y="772159"/>
            <a:ext cx="7762240" cy="5821680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11712320" y="6392733"/>
            <a:ext cx="260858" cy="207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50" b="0" i="0">
                <a:solidFill>
                  <a:srgbClr val="575757"/>
                </a:solidFill>
                <a:latin typeface="Calibri"/>
                <a:cs typeface="Calibri"/>
              </a:defRPr>
            </a:lvl1pPr>
          </a:lstStyle>
          <a:p>
            <a:pPr marL="132080">
              <a:lnSpc>
                <a:spcPts val="1240"/>
              </a:lnSpc>
            </a:pPr>
            <a:fld id="{81D60167-4931-47E6-BA6A-407CBD079E47}" type="slidenum">
              <a:rPr lang="en-US" sz="1200" smtClean="0">
                <a:solidFill>
                  <a:srgbClr val="878787"/>
                </a:solidFill>
              </a:rPr>
              <a:pPr marL="132080">
                <a:lnSpc>
                  <a:spcPts val="1240"/>
                </a:lnSpc>
              </a:pPr>
              <a:t>4</a:t>
            </a:fld>
            <a:endParaRPr spc="-2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0160"/>
            <a:ext cx="11866880" cy="254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1713" rIns="0" bIns="0" rtlCol="0">
            <a:spAutoFit/>
          </a:bodyPr>
          <a:lstStyle/>
          <a:p>
            <a:pPr marL="193040">
              <a:lnSpc>
                <a:spcPct val="100000"/>
              </a:lnSpc>
              <a:spcBef>
                <a:spcPts val="100"/>
              </a:spcBef>
            </a:pPr>
            <a:r>
              <a:rPr spc="120" dirty="0">
                <a:solidFill>
                  <a:srgbClr val="4471C4"/>
                </a:solidFill>
                <a:latin typeface="Calibri"/>
                <a:cs typeface="Calibri"/>
              </a:rPr>
              <a:t>Outcomes</a:t>
            </a:r>
            <a:r>
              <a:rPr spc="140" dirty="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spc="90" dirty="0">
                <a:solidFill>
                  <a:srgbClr val="4471C4"/>
                </a:solidFill>
                <a:latin typeface="Calibri"/>
                <a:cs typeface="Calibri"/>
              </a:rPr>
              <a:t>and</a:t>
            </a:r>
            <a:r>
              <a:rPr spc="235" dirty="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spc="165" dirty="0">
                <a:solidFill>
                  <a:srgbClr val="4471C4"/>
                </a:solidFill>
                <a:latin typeface="Calibri"/>
                <a:cs typeface="Calibri"/>
              </a:rPr>
              <a:t>Key</a:t>
            </a:r>
            <a:r>
              <a:rPr spc="114" dirty="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spc="75" dirty="0">
                <a:solidFill>
                  <a:srgbClr val="4471C4"/>
                </a:solidFill>
                <a:latin typeface="Calibri"/>
                <a:cs typeface="Calibri"/>
              </a:rPr>
              <a:t>Learnings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10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4" name="object 4"/>
          <p:cNvSpPr txBox="1"/>
          <p:nvPr/>
        </p:nvSpPr>
        <p:spPr>
          <a:xfrm>
            <a:off x="572134" y="1631886"/>
            <a:ext cx="5248910" cy="43834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61620">
              <a:lnSpc>
                <a:spcPct val="100000"/>
              </a:lnSpc>
              <a:spcBef>
                <a:spcPts val="90"/>
              </a:spcBef>
            </a:pPr>
            <a:r>
              <a:rPr sz="1850" spc="60" dirty="0">
                <a:solidFill>
                  <a:srgbClr val="4670C4"/>
                </a:solidFill>
                <a:latin typeface="Calibri"/>
                <a:cs typeface="Calibri"/>
              </a:rPr>
              <a:t>Outcomes</a:t>
            </a:r>
            <a:r>
              <a:rPr sz="1850" spc="-6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4670C4"/>
                </a:solidFill>
                <a:latin typeface="Calibri"/>
                <a:cs typeface="Calibri"/>
              </a:rPr>
              <a:t>and</a:t>
            </a:r>
            <a:r>
              <a:rPr sz="1850" spc="11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Impact</a:t>
            </a:r>
            <a:endParaRPr sz="1850">
              <a:latin typeface="Calibri"/>
              <a:cs typeface="Calibri"/>
            </a:endParaRPr>
          </a:p>
          <a:p>
            <a:pPr marL="297180" marR="612775" indent="-285115">
              <a:lnSpc>
                <a:spcPct val="100000"/>
              </a:lnSpc>
              <a:spcBef>
                <a:spcPts val="1580"/>
              </a:spcBef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latin typeface="Calibri"/>
                <a:cs typeface="Calibri"/>
              </a:rPr>
              <a:t>The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data-driven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communication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effort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supported </a:t>
            </a:r>
            <a:r>
              <a:rPr sz="1600" spc="-25" dirty="0">
                <a:latin typeface="Calibri"/>
                <a:cs typeface="Calibri"/>
              </a:rPr>
              <a:t>an </a:t>
            </a:r>
            <a:r>
              <a:rPr sz="1600" dirty="0">
                <a:latin typeface="Calibri"/>
                <a:cs typeface="Calibri"/>
              </a:rPr>
              <a:t>increase</a:t>
            </a:r>
            <a:r>
              <a:rPr sz="1600" spc="-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vaccination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rate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by</a:t>
            </a:r>
            <a:r>
              <a:rPr sz="1600" spc="-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the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end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of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2021:</a:t>
            </a:r>
            <a:endParaRPr sz="1600">
              <a:latin typeface="Calibri"/>
              <a:cs typeface="Calibri"/>
            </a:endParaRPr>
          </a:p>
          <a:p>
            <a:pPr marL="755015" marR="125095" lvl="1" indent="-285115">
              <a:lnSpc>
                <a:spcPts val="1600"/>
              </a:lnSpc>
              <a:spcBef>
                <a:spcPts val="5"/>
              </a:spcBef>
              <a:buSzPct val="128000"/>
              <a:buFont typeface="Arial"/>
              <a:buChar char="•"/>
              <a:tabLst>
                <a:tab pos="754380" algn="l"/>
                <a:tab pos="755015" algn="l"/>
              </a:tabLst>
            </a:pPr>
            <a:r>
              <a:rPr sz="1250" dirty="0">
                <a:latin typeface="Calibri"/>
                <a:cs typeface="Calibri"/>
              </a:rPr>
              <a:t>36%</a:t>
            </a:r>
            <a:r>
              <a:rPr sz="1250" spc="10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of</a:t>
            </a:r>
            <a:r>
              <a:rPr sz="1250" spc="7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the</a:t>
            </a:r>
            <a:r>
              <a:rPr sz="1250" spc="15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eligible</a:t>
            </a:r>
            <a:r>
              <a:rPr sz="1250" spc="-2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population</a:t>
            </a:r>
            <a:r>
              <a:rPr sz="1250" spc="29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received</a:t>
            </a:r>
            <a:r>
              <a:rPr sz="1250" spc="204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at</a:t>
            </a:r>
            <a:r>
              <a:rPr sz="1250" spc="3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least</a:t>
            </a:r>
            <a:r>
              <a:rPr sz="1250" spc="-5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one</a:t>
            </a:r>
            <a:r>
              <a:rPr sz="1250" spc="15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dose</a:t>
            </a:r>
            <a:r>
              <a:rPr sz="1250" spc="15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(vs</a:t>
            </a:r>
            <a:r>
              <a:rPr sz="1250" spc="40" dirty="0">
                <a:latin typeface="Calibri"/>
                <a:cs typeface="Calibri"/>
              </a:rPr>
              <a:t> </a:t>
            </a:r>
            <a:r>
              <a:rPr sz="1250" spc="-25" dirty="0">
                <a:latin typeface="Calibri"/>
                <a:cs typeface="Calibri"/>
              </a:rPr>
              <a:t>22% </a:t>
            </a:r>
            <a:r>
              <a:rPr sz="1250" dirty="0">
                <a:latin typeface="Calibri"/>
                <a:cs typeface="Calibri"/>
              </a:rPr>
              <a:t>prior</a:t>
            </a:r>
            <a:r>
              <a:rPr sz="1250" spc="10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to</a:t>
            </a:r>
            <a:r>
              <a:rPr sz="1250" spc="5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the</a:t>
            </a:r>
            <a:r>
              <a:rPr sz="1250" spc="85" dirty="0">
                <a:latin typeface="Calibri"/>
                <a:cs typeface="Calibri"/>
              </a:rPr>
              <a:t> </a:t>
            </a:r>
            <a:r>
              <a:rPr sz="1250" spc="-10" dirty="0">
                <a:latin typeface="Calibri"/>
                <a:cs typeface="Calibri"/>
              </a:rPr>
              <a:t>campaign)</a:t>
            </a:r>
            <a:endParaRPr sz="1250">
              <a:latin typeface="Calibri"/>
              <a:cs typeface="Calibri"/>
            </a:endParaRPr>
          </a:p>
          <a:p>
            <a:pPr marL="755015" lvl="1" indent="-285115">
              <a:lnSpc>
                <a:spcPts val="1455"/>
              </a:lnSpc>
              <a:buSzPct val="128000"/>
              <a:buFont typeface="Arial"/>
              <a:buChar char="•"/>
              <a:tabLst>
                <a:tab pos="754380" algn="l"/>
                <a:tab pos="755015" algn="l"/>
              </a:tabLst>
            </a:pPr>
            <a:r>
              <a:rPr sz="1250" dirty="0">
                <a:latin typeface="Calibri"/>
                <a:cs typeface="Calibri"/>
              </a:rPr>
              <a:t>15%</a:t>
            </a:r>
            <a:r>
              <a:rPr sz="1250" spc="10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fully</a:t>
            </a:r>
            <a:r>
              <a:rPr sz="1250" spc="4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vaccinated</a:t>
            </a:r>
            <a:r>
              <a:rPr sz="1250" spc="10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(vs.</a:t>
            </a:r>
            <a:r>
              <a:rPr sz="1250" spc="5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10%</a:t>
            </a:r>
            <a:r>
              <a:rPr sz="1250" spc="2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prior</a:t>
            </a:r>
            <a:r>
              <a:rPr sz="1250" spc="17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to</a:t>
            </a:r>
            <a:r>
              <a:rPr sz="1250" spc="10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the</a:t>
            </a:r>
            <a:r>
              <a:rPr sz="1250" spc="145" dirty="0">
                <a:latin typeface="Calibri"/>
                <a:cs typeface="Calibri"/>
              </a:rPr>
              <a:t> </a:t>
            </a:r>
            <a:r>
              <a:rPr sz="1250" spc="-10" dirty="0">
                <a:latin typeface="Calibri"/>
                <a:cs typeface="Calibri"/>
              </a:rPr>
              <a:t>campaign)</a:t>
            </a:r>
            <a:endParaRPr sz="1250">
              <a:latin typeface="Calibri"/>
              <a:cs typeface="Calibri"/>
            </a:endParaRPr>
          </a:p>
          <a:p>
            <a:pPr marL="755015" marR="5080" lvl="1" indent="-285115">
              <a:lnSpc>
                <a:spcPct val="101499"/>
              </a:lnSpc>
              <a:spcBef>
                <a:spcPts val="80"/>
              </a:spcBef>
              <a:buSzPct val="128000"/>
              <a:buFont typeface="Arial"/>
              <a:buChar char="•"/>
              <a:tabLst>
                <a:tab pos="754380" algn="l"/>
                <a:tab pos="755015" algn="l"/>
              </a:tabLst>
            </a:pPr>
            <a:r>
              <a:rPr sz="1250" dirty="0">
                <a:latin typeface="Calibri"/>
                <a:cs typeface="Calibri"/>
              </a:rPr>
              <a:t>Among</a:t>
            </a:r>
            <a:r>
              <a:rPr sz="1250" spc="21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priority</a:t>
            </a:r>
            <a:r>
              <a:rPr sz="1250" spc="16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groups,</a:t>
            </a:r>
            <a:r>
              <a:rPr sz="1250" spc="18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87%</a:t>
            </a:r>
            <a:r>
              <a:rPr sz="1250" spc="7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of</a:t>
            </a:r>
            <a:r>
              <a:rPr sz="1250" spc="3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health</a:t>
            </a:r>
            <a:r>
              <a:rPr sz="1250" spc="7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workers,</a:t>
            </a:r>
            <a:r>
              <a:rPr sz="1250" spc="18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99%</a:t>
            </a:r>
            <a:r>
              <a:rPr sz="1250" spc="7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of</a:t>
            </a:r>
            <a:r>
              <a:rPr sz="1250" spc="3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military</a:t>
            </a:r>
            <a:r>
              <a:rPr sz="1250" spc="160" dirty="0">
                <a:latin typeface="Calibri"/>
                <a:cs typeface="Calibri"/>
              </a:rPr>
              <a:t> </a:t>
            </a:r>
            <a:r>
              <a:rPr sz="1250" spc="-25" dirty="0">
                <a:latin typeface="Calibri"/>
                <a:cs typeface="Calibri"/>
              </a:rPr>
              <a:t>and </a:t>
            </a:r>
            <a:r>
              <a:rPr sz="1250" dirty="0">
                <a:latin typeface="Calibri"/>
                <a:cs typeface="Calibri"/>
              </a:rPr>
              <a:t>85%</a:t>
            </a:r>
            <a:r>
              <a:rPr sz="1250" spc="11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of</a:t>
            </a:r>
            <a:r>
              <a:rPr sz="1250" spc="6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the</a:t>
            </a:r>
            <a:r>
              <a:rPr sz="1250" spc="15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elderly</a:t>
            </a:r>
            <a:r>
              <a:rPr sz="1250" spc="13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received</a:t>
            </a:r>
            <a:r>
              <a:rPr sz="1250" spc="19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at</a:t>
            </a:r>
            <a:r>
              <a:rPr sz="1250" spc="3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least</a:t>
            </a:r>
            <a:r>
              <a:rPr sz="1250" spc="-55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one</a:t>
            </a:r>
            <a:r>
              <a:rPr sz="1250" spc="155" dirty="0">
                <a:latin typeface="Calibri"/>
                <a:cs typeface="Calibri"/>
              </a:rPr>
              <a:t> </a:t>
            </a:r>
            <a:r>
              <a:rPr sz="1250" spc="-20" dirty="0">
                <a:latin typeface="Calibri"/>
                <a:cs typeface="Calibri"/>
              </a:rPr>
              <a:t>dose.</a:t>
            </a:r>
            <a:endParaRPr sz="125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1300">
              <a:latin typeface="Calibri"/>
              <a:cs typeface="Calibri"/>
            </a:endParaRPr>
          </a:p>
          <a:p>
            <a:pPr marL="297180" marR="109220" indent="-285115">
              <a:lnSpc>
                <a:spcPct val="100000"/>
              </a:lnSpc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latin typeface="Calibri"/>
                <a:cs typeface="Calibri"/>
              </a:rPr>
              <a:t>Continued</a:t>
            </a:r>
            <a:r>
              <a:rPr sz="1600" spc="-1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impact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evaluated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through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regular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monitoring </a:t>
            </a:r>
            <a:r>
              <a:rPr sz="1600" dirty="0">
                <a:latin typeface="Calibri"/>
                <a:cs typeface="Calibri"/>
              </a:rPr>
              <a:t>of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increase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vaccination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coverage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over time, as</a:t>
            </a:r>
            <a:r>
              <a:rPr sz="1600" spc="-8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the </a:t>
            </a:r>
            <a:r>
              <a:rPr sz="1600" dirty="0">
                <a:latin typeface="Calibri"/>
                <a:cs typeface="Calibri"/>
              </a:rPr>
              <a:t>vaccine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campaign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 </a:t>
            </a:r>
            <a:r>
              <a:rPr sz="1600" spc="-10" dirty="0">
                <a:latin typeface="Calibri"/>
                <a:cs typeface="Calibri"/>
              </a:rPr>
              <a:t>ongoing.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1550">
              <a:latin typeface="Calibri"/>
              <a:cs typeface="Calibri"/>
            </a:endParaRPr>
          </a:p>
          <a:p>
            <a:pPr marL="297180" marR="229870" indent="-285115">
              <a:lnSpc>
                <a:spcPct val="100000"/>
              </a:lnSpc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latin typeface="Calibri"/>
                <a:cs typeface="Calibri"/>
              </a:rPr>
              <a:t>The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RMS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data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continues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inform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adaptive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messaging</a:t>
            </a:r>
            <a:r>
              <a:rPr sz="1600" spc="-9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to </a:t>
            </a:r>
            <a:r>
              <a:rPr sz="1600" dirty="0">
                <a:latin typeface="Calibri"/>
                <a:cs typeface="Calibri"/>
              </a:rPr>
              <a:t>counter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specific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misinformation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concerns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as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the </a:t>
            </a:r>
            <a:r>
              <a:rPr sz="1600" dirty="0">
                <a:latin typeface="Calibri"/>
                <a:cs typeface="Calibri"/>
              </a:rPr>
              <a:t>vaccine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campaign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moves towards</a:t>
            </a:r>
            <a:r>
              <a:rPr sz="1600" spc="-8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more </a:t>
            </a:r>
            <a:r>
              <a:rPr sz="1600" spc="-10" dirty="0">
                <a:latin typeface="Calibri"/>
                <a:cs typeface="Calibri"/>
              </a:rPr>
              <a:t>intensive </a:t>
            </a:r>
            <a:r>
              <a:rPr sz="1600" dirty="0">
                <a:latin typeface="Calibri"/>
                <a:cs typeface="Calibri"/>
              </a:rPr>
              <a:t>outreach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strategy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begins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targeting</a:t>
            </a:r>
            <a:r>
              <a:rPr sz="1600" spc="-10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new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groups, </a:t>
            </a:r>
            <a:r>
              <a:rPr sz="1600" dirty="0">
                <a:latin typeface="Calibri"/>
                <a:cs typeface="Calibri"/>
              </a:rPr>
              <a:t>including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adolescents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12-</a:t>
            </a:r>
            <a:r>
              <a:rPr sz="1600" spc="-25" dirty="0">
                <a:latin typeface="Calibri"/>
                <a:cs typeface="Calibri"/>
              </a:rPr>
              <a:t>17.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49365" y="1631886"/>
            <a:ext cx="5562600" cy="4678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90"/>
              </a:spcBef>
            </a:pPr>
            <a:r>
              <a:rPr sz="1850" spc="85" dirty="0">
                <a:solidFill>
                  <a:srgbClr val="4670C4"/>
                </a:solidFill>
                <a:latin typeface="Calibri"/>
                <a:cs typeface="Calibri"/>
              </a:rPr>
              <a:t>Key</a:t>
            </a:r>
            <a:r>
              <a:rPr sz="1850" spc="1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Learnings</a:t>
            </a:r>
            <a:endParaRPr sz="1850">
              <a:latin typeface="Calibri"/>
              <a:cs typeface="Calibri"/>
            </a:endParaRPr>
          </a:p>
          <a:p>
            <a:pPr marL="297180" marR="19050" indent="-285115">
              <a:lnSpc>
                <a:spcPct val="90100"/>
              </a:lnSpc>
              <a:spcBef>
                <a:spcPts val="1530"/>
              </a:spcBef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latin typeface="Calibri"/>
                <a:cs typeface="Calibri"/>
              </a:rPr>
              <a:t>Perceptions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evolve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over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time–iterative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feedback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systems </a:t>
            </a:r>
            <a:r>
              <a:rPr sz="1600" dirty="0">
                <a:latin typeface="Calibri"/>
                <a:cs typeface="Calibri"/>
              </a:rPr>
              <a:t>provide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stakeholders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with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up-to-date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information</a:t>
            </a:r>
            <a:r>
              <a:rPr sz="1600" spc="-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on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rumors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to </a:t>
            </a:r>
            <a:r>
              <a:rPr sz="1600" dirty="0">
                <a:latin typeface="Calibri"/>
                <a:cs typeface="Calibri"/>
              </a:rPr>
              <a:t>adjust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messaging.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It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important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that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data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generated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by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these </a:t>
            </a:r>
            <a:r>
              <a:rPr sz="1600" dirty="0">
                <a:latin typeface="Calibri"/>
                <a:cs typeface="Calibri"/>
              </a:rPr>
              <a:t>systems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disseminated,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discussed,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regularly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fed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into</a:t>
            </a:r>
            <a:r>
              <a:rPr sz="1600" spc="-20" dirty="0">
                <a:latin typeface="Calibri"/>
                <a:cs typeface="Calibri"/>
              </a:rPr>
              <a:t> risk </a:t>
            </a:r>
            <a:r>
              <a:rPr sz="1600" dirty="0">
                <a:latin typeface="Calibri"/>
                <a:cs typeface="Calibri"/>
              </a:rPr>
              <a:t>communication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community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engagement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(RCCE)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action plans.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1450">
              <a:latin typeface="Calibri"/>
              <a:cs typeface="Calibri"/>
            </a:endParaRPr>
          </a:p>
          <a:p>
            <a:pPr marL="297180" marR="72390" indent="-285115">
              <a:lnSpc>
                <a:spcPct val="89000"/>
              </a:lnSpc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latin typeface="Calibri"/>
                <a:cs typeface="Calibri"/>
              </a:rPr>
              <a:t>Intensive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RCCE efforts</a:t>
            </a:r>
            <a:r>
              <a:rPr sz="1600" spc="1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planned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around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high-traffic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holiday </a:t>
            </a:r>
            <a:r>
              <a:rPr sz="1600" dirty="0">
                <a:latin typeface="Calibri"/>
                <a:cs typeface="Calibri"/>
              </a:rPr>
              <a:t>periods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can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achieve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good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results.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This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approach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around</a:t>
            </a:r>
            <a:r>
              <a:rPr sz="1600" spc="-10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the </a:t>
            </a:r>
            <a:r>
              <a:rPr sz="1600" dirty="0">
                <a:latin typeface="Calibri"/>
                <a:cs typeface="Calibri"/>
              </a:rPr>
              <a:t>New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Year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holiday</a:t>
            </a:r>
            <a:r>
              <a:rPr sz="1600" spc="-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was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successfully</a:t>
            </a:r>
            <a:r>
              <a:rPr sz="1600" spc="-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replicated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for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Easter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Côte </a:t>
            </a:r>
            <a:r>
              <a:rPr sz="1600" spc="-10" dirty="0">
                <a:latin typeface="Calibri"/>
                <a:cs typeface="Calibri"/>
              </a:rPr>
              <a:t>d’Ivoire.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450">
              <a:latin typeface="Calibri"/>
              <a:cs typeface="Calibri"/>
            </a:endParaRPr>
          </a:p>
          <a:p>
            <a:pPr marL="297180" marR="5080" indent="-285115">
              <a:lnSpc>
                <a:spcPct val="89700"/>
              </a:lnSpc>
              <a:spcBef>
                <a:spcPts val="5"/>
              </a:spcBef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latin typeface="Calibri"/>
                <a:cs typeface="Calibri"/>
              </a:rPr>
              <a:t>Mass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media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community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engagement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approaches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are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both </a:t>
            </a:r>
            <a:r>
              <a:rPr sz="1600" dirty="0">
                <a:latin typeface="Calibri"/>
                <a:cs typeface="Calibri"/>
              </a:rPr>
              <a:t>important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curbing</a:t>
            </a:r>
            <a:r>
              <a:rPr sz="1600" spc="-1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misinformation.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Côte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d’Ivoire,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campaign </a:t>
            </a:r>
            <a:r>
              <a:rPr sz="1600" dirty="0">
                <a:latin typeface="Calibri"/>
                <a:cs typeface="Calibri"/>
              </a:rPr>
              <a:t>messaging</a:t>
            </a:r>
            <a:r>
              <a:rPr sz="1600" spc="-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was</a:t>
            </a:r>
            <a:r>
              <a:rPr sz="1600" spc="1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oriented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towards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the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broader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vaccine-</a:t>
            </a:r>
            <a:r>
              <a:rPr sz="1600" spc="-10" dirty="0">
                <a:latin typeface="Calibri"/>
                <a:cs typeface="Calibri"/>
              </a:rPr>
              <a:t>eligible </a:t>
            </a:r>
            <a:r>
              <a:rPr sz="1600" dirty="0">
                <a:latin typeface="Calibri"/>
                <a:cs typeface="Calibri"/>
              </a:rPr>
              <a:t>public</a:t>
            </a:r>
            <a:r>
              <a:rPr sz="1600" spc="-10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but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coupled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with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efforts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that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address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concerns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of</a:t>
            </a:r>
            <a:r>
              <a:rPr sz="1600" spc="5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specific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populations,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such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as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health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workers,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transport </a:t>
            </a:r>
            <a:r>
              <a:rPr sz="1600" dirty="0">
                <a:latin typeface="Calibri"/>
                <a:cs typeface="Calibri"/>
              </a:rPr>
              <a:t>operators,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adolescents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through</a:t>
            </a:r>
            <a:r>
              <a:rPr sz="1600" spc="-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direct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engagement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of </a:t>
            </a:r>
            <a:r>
              <a:rPr sz="1600" dirty="0">
                <a:latin typeface="Calibri"/>
                <a:cs typeface="Calibri"/>
              </a:rPr>
              <a:t>strategic influencers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within these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groups.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0160"/>
            <a:ext cx="11866880" cy="25400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9585959" y="2910839"/>
            <a:ext cx="335280" cy="335280"/>
          </a:xfrm>
          <a:custGeom>
            <a:avLst/>
            <a:gdLst/>
            <a:ahLst/>
            <a:cxnLst/>
            <a:rect l="l" t="t" r="r" b="b"/>
            <a:pathLst>
              <a:path w="335279" h="335280">
                <a:moveTo>
                  <a:pt x="0" y="167639"/>
                </a:moveTo>
                <a:lnTo>
                  <a:pt x="5988" y="123075"/>
                </a:lnTo>
                <a:lnTo>
                  <a:pt x="22888" y="83029"/>
                </a:lnTo>
                <a:lnTo>
                  <a:pt x="49101" y="49101"/>
                </a:lnTo>
                <a:lnTo>
                  <a:pt x="83029" y="22888"/>
                </a:lnTo>
                <a:lnTo>
                  <a:pt x="123075" y="5988"/>
                </a:lnTo>
                <a:lnTo>
                  <a:pt x="167640" y="0"/>
                </a:lnTo>
                <a:lnTo>
                  <a:pt x="212204" y="5988"/>
                </a:lnTo>
                <a:lnTo>
                  <a:pt x="252250" y="22888"/>
                </a:lnTo>
                <a:lnTo>
                  <a:pt x="286178" y="49101"/>
                </a:lnTo>
                <a:lnTo>
                  <a:pt x="312391" y="83029"/>
                </a:lnTo>
                <a:lnTo>
                  <a:pt x="329291" y="123075"/>
                </a:lnTo>
                <a:lnTo>
                  <a:pt x="335280" y="167639"/>
                </a:lnTo>
                <a:lnTo>
                  <a:pt x="329291" y="212204"/>
                </a:lnTo>
                <a:lnTo>
                  <a:pt x="312391" y="252250"/>
                </a:lnTo>
                <a:lnTo>
                  <a:pt x="286178" y="286178"/>
                </a:lnTo>
                <a:lnTo>
                  <a:pt x="252250" y="312391"/>
                </a:lnTo>
                <a:lnTo>
                  <a:pt x="212204" y="329291"/>
                </a:lnTo>
                <a:lnTo>
                  <a:pt x="167640" y="335280"/>
                </a:lnTo>
                <a:lnTo>
                  <a:pt x="123075" y="329291"/>
                </a:lnTo>
                <a:lnTo>
                  <a:pt x="83029" y="312391"/>
                </a:lnTo>
                <a:lnTo>
                  <a:pt x="49101" y="286178"/>
                </a:lnTo>
                <a:lnTo>
                  <a:pt x="22888" y="252250"/>
                </a:lnTo>
                <a:lnTo>
                  <a:pt x="5988" y="212204"/>
                </a:lnTo>
                <a:lnTo>
                  <a:pt x="0" y="1676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722359" y="3398520"/>
            <a:ext cx="487680" cy="487680"/>
          </a:xfrm>
          <a:custGeom>
            <a:avLst/>
            <a:gdLst/>
            <a:ahLst/>
            <a:cxnLst/>
            <a:rect l="l" t="t" r="r" b="b"/>
            <a:pathLst>
              <a:path w="487679" h="487679">
                <a:moveTo>
                  <a:pt x="0" y="243839"/>
                </a:moveTo>
                <a:lnTo>
                  <a:pt x="4955" y="194711"/>
                </a:lnTo>
                <a:lnTo>
                  <a:pt x="19169" y="148947"/>
                </a:lnTo>
                <a:lnTo>
                  <a:pt x="41656" y="107528"/>
                </a:lnTo>
                <a:lnTo>
                  <a:pt x="71437" y="71437"/>
                </a:lnTo>
                <a:lnTo>
                  <a:pt x="107528" y="41656"/>
                </a:lnTo>
                <a:lnTo>
                  <a:pt x="148947" y="19169"/>
                </a:lnTo>
                <a:lnTo>
                  <a:pt x="194711" y="4955"/>
                </a:lnTo>
                <a:lnTo>
                  <a:pt x="243840" y="0"/>
                </a:lnTo>
                <a:lnTo>
                  <a:pt x="292968" y="4955"/>
                </a:lnTo>
                <a:lnTo>
                  <a:pt x="338732" y="19169"/>
                </a:lnTo>
                <a:lnTo>
                  <a:pt x="380151" y="41656"/>
                </a:lnTo>
                <a:lnTo>
                  <a:pt x="416242" y="71437"/>
                </a:lnTo>
                <a:lnTo>
                  <a:pt x="446023" y="107528"/>
                </a:lnTo>
                <a:lnTo>
                  <a:pt x="468510" y="148947"/>
                </a:lnTo>
                <a:lnTo>
                  <a:pt x="482724" y="194711"/>
                </a:lnTo>
                <a:lnTo>
                  <a:pt x="487680" y="243839"/>
                </a:lnTo>
                <a:lnTo>
                  <a:pt x="482724" y="292968"/>
                </a:lnTo>
                <a:lnTo>
                  <a:pt x="468510" y="338732"/>
                </a:lnTo>
                <a:lnTo>
                  <a:pt x="446023" y="380151"/>
                </a:lnTo>
                <a:lnTo>
                  <a:pt x="416242" y="416242"/>
                </a:lnTo>
                <a:lnTo>
                  <a:pt x="380151" y="446023"/>
                </a:lnTo>
                <a:lnTo>
                  <a:pt x="338732" y="468510"/>
                </a:lnTo>
                <a:lnTo>
                  <a:pt x="292968" y="482724"/>
                </a:lnTo>
                <a:lnTo>
                  <a:pt x="243840" y="487679"/>
                </a:lnTo>
                <a:lnTo>
                  <a:pt x="194711" y="482724"/>
                </a:lnTo>
                <a:lnTo>
                  <a:pt x="148947" y="468510"/>
                </a:lnTo>
                <a:lnTo>
                  <a:pt x="107528" y="446023"/>
                </a:lnTo>
                <a:lnTo>
                  <a:pt x="71437" y="416242"/>
                </a:lnTo>
                <a:lnTo>
                  <a:pt x="41656" y="380151"/>
                </a:lnTo>
                <a:lnTo>
                  <a:pt x="19169" y="338732"/>
                </a:lnTo>
                <a:lnTo>
                  <a:pt x="4955" y="292968"/>
                </a:lnTo>
                <a:lnTo>
                  <a:pt x="0" y="2438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83837" y="3718877"/>
            <a:ext cx="182245" cy="172085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0429240" y="2138679"/>
            <a:ext cx="487680" cy="487680"/>
          </a:xfrm>
          <a:custGeom>
            <a:avLst/>
            <a:gdLst/>
            <a:ahLst/>
            <a:cxnLst/>
            <a:rect l="l" t="t" r="r" b="b"/>
            <a:pathLst>
              <a:path w="487679" h="487680">
                <a:moveTo>
                  <a:pt x="0" y="243840"/>
                </a:moveTo>
                <a:lnTo>
                  <a:pt x="4955" y="194711"/>
                </a:lnTo>
                <a:lnTo>
                  <a:pt x="19169" y="148947"/>
                </a:lnTo>
                <a:lnTo>
                  <a:pt x="41656" y="107528"/>
                </a:lnTo>
                <a:lnTo>
                  <a:pt x="71437" y="71437"/>
                </a:lnTo>
                <a:lnTo>
                  <a:pt x="107528" y="41656"/>
                </a:lnTo>
                <a:lnTo>
                  <a:pt x="148947" y="19169"/>
                </a:lnTo>
                <a:lnTo>
                  <a:pt x="194711" y="4955"/>
                </a:lnTo>
                <a:lnTo>
                  <a:pt x="243839" y="0"/>
                </a:lnTo>
                <a:lnTo>
                  <a:pt x="292968" y="4955"/>
                </a:lnTo>
                <a:lnTo>
                  <a:pt x="338732" y="19169"/>
                </a:lnTo>
                <a:lnTo>
                  <a:pt x="380151" y="41656"/>
                </a:lnTo>
                <a:lnTo>
                  <a:pt x="416242" y="71437"/>
                </a:lnTo>
                <a:lnTo>
                  <a:pt x="446023" y="107528"/>
                </a:lnTo>
                <a:lnTo>
                  <a:pt x="468510" y="148947"/>
                </a:lnTo>
                <a:lnTo>
                  <a:pt x="482724" y="194711"/>
                </a:lnTo>
                <a:lnTo>
                  <a:pt x="487679" y="243840"/>
                </a:lnTo>
                <a:lnTo>
                  <a:pt x="482724" y="292968"/>
                </a:lnTo>
                <a:lnTo>
                  <a:pt x="468510" y="338732"/>
                </a:lnTo>
                <a:lnTo>
                  <a:pt x="446023" y="380151"/>
                </a:lnTo>
                <a:lnTo>
                  <a:pt x="416242" y="416242"/>
                </a:lnTo>
                <a:lnTo>
                  <a:pt x="380151" y="446023"/>
                </a:lnTo>
                <a:lnTo>
                  <a:pt x="338732" y="468510"/>
                </a:lnTo>
                <a:lnTo>
                  <a:pt x="292968" y="482724"/>
                </a:lnTo>
                <a:lnTo>
                  <a:pt x="243839" y="487680"/>
                </a:lnTo>
                <a:lnTo>
                  <a:pt x="194711" y="482724"/>
                </a:lnTo>
                <a:lnTo>
                  <a:pt x="148947" y="468510"/>
                </a:lnTo>
                <a:lnTo>
                  <a:pt x="107528" y="446023"/>
                </a:lnTo>
                <a:lnTo>
                  <a:pt x="71437" y="416242"/>
                </a:lnTo>
                <a:lnTo>
                  <a:pt x="41656" y="380151"/>
                </a:lnTo>
                <a:lnTo>
                  <a:pt x="19169" y="338732"/>
                </a:lnTo>
                <a:lnTo>
                  <a:pt x="4955" y="292968"/>
                </a:lnTo>
                <a:lnTo>
                  <a:pt x="0" y="2438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673080" y="4323079"/>
            <a:ext cx="325120" cy="325120"/>
          </a:xfrm>
          <a:custGeom>
            <a:avLst/>
            <a:gdLst/>
            <a:ahLst/>
            <a:cxnLst/>
            <a:rect l="l" t="t" r="r" b="b"/>
            <a:pathLst>
              <a:path w="325120" h="325120">
                <a:moveTo>
                  <a:pt x="0" y="162560"/>
                </a:moveTo>
                <a:lnTo>
                  <a:pt x="5806" y="119341"/>
                </a:lnTo>
                <a:lnTo>
                  <a:pt x="22192" y="80508"/>
                </a:lnTo>
                <a:lnTo>
                  <a:pt x="47609" y="47609"/>
                </a:lnTo>
                <a:lnTo>
                  <a:pt x="80508" y="22192"/>
                </a:lnTo>
                <a:lnTo>
                  <a:pt x="119341" y="5806"/>
                </a:lnTo>
                <a:lnTo>
                  <a:pt x="162560" y="0"/>
                </a:lnTo>
                <a:lnTo>
                  <a:pt x="205778" y="5806"/>
                </a:lnTo>
                <a:lnTo>
                  <a:pt x="244611" y="22192"/>
                </a:lnTo>
                <a:lnTo>
                  <a:pt x="277510" y="47609"/>
                </a:lnTo>
                <a:lnTo>
                  <a:pt x="302927" y="80508"/>
                </a:lnTo>
                <a:lnTo>
                  <a:pt x="319313" y="119341"/>
                </a:lnTo>
                <a:lnTo>
                  <a:pt x="325120" y="162560"/>
                </a:lnTo>
                <a:lnTo>
                  <a:pt x="319313" y="205778"/>
                </a:lnTo>
                <a:lnTo>
                  <a:pt x="302927" y="244611"/>
                </a:lnTo>
                <a:lnTo>
                  <a:pt x="277510" y="277510"/>
                </a:lnTo>
                <a:lnTo>
                  <a:pt x="244611" y="302927"/>
                </a:lnTo>
                <a:lnTo>
                  <a:pt x="205778" y="319313"/>
                </a:lnTo>
                <a:lnTo>
                  <a:pt x="162560" y="325120"/>
                </a:lnTo>
                <a:lnTo>
                  <a:pt x="119341" y="319313"/>
                </a:lnTo>
                <a:lnTo>
                  <a:pt x="80508" y="302927"/>
                </a:lnTo>
                <a:lnTo>
                  <a:pt x="47609" y="277510"/>
                </a:lnTo>
                <a:lnTo>
                  <a:pt x="22192" y="244611"/>
                </a:lnTo>
                <a:lnTo>
                  <a:pt x="5806" y="205778"/>
                </a:lnTo>
                <a:lnTo>
                  <a:pt x="0" y="16256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8961437" y="2906077"/>
            <a:ext cx="1045844" cy="2315845"/>
            <a:chOff x="8961437" y="2906077"/>
            <a:chExt cx="1045844" cy="231584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835197" y="5049837"/>
              <a:ext cx="172085" cy="17208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8966200" y="3398519"/>
              <a:ext cx="961390" cy="1655445"/>
            </a:xfrm>
            <a:custGeom>
              <a:avLst/>
              <a:gdLst/>
              <a:ahLst/>
              <a:cxnLst/>
              <a:rect l="l" t="t" r="r" b="b"/>
              <a:pathLst>
                <a:path w="961390" h="1655445">
                  <a:moveTo>
                    <a:pt x="960881" y="1655063"/>
                  </a:moveTo>
                  <a:lnTo>
                    <a:pt x="960881" y="1075689"/>
                  </a:lnTo>
                  <a:lnTo>
                    <a:pt x="0" y="1075689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966200" y="2910839"/>
              <a:ext cx="795020" cy="487680"/>
            </a:xfrm>
            <a:custGeom>
              <a:avLst/>
              <a:gdLst/>
              <a:ahLst/>
              <a:cxnLst/>
              <a:rect l="l" t="t" r="r" b="b"/>
              <a:pathLst>
                <a:path w="795020" h="487679">
                  <a:moveTo>
                    <a:pt x="794639" y="0"/>
                  </a:moveTo>
                  <a:lnTo>
                    <a:pt x="0" y="487552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9753917" y="2133917"/>
            <a:ext cx="923925" cy="1594485"/>
            <a:chOff x="9753917" y="2133917"/>
            <a:chExt cx="923925" cy="1594485"/>
          </a:xfrm>
        </p:grpSpPr>
        <p:sp>
          <p:nvSpPr>
            <p:cNvPr id="13" name="object 13"/>
            <p:cNvSpPr/>
            <p:nvPr/>
          </p:nvSpPr>
          <p:spPr>
            <a:xfrm>
              <a:off x="10469880" y="2626359"/>
              <a:ext cx="203200" cy="1097280"/>
            </a:xfrm>
            <a:custGeom>
              <a:avLst/>
              <a:gdLst/>
              <a:ahLst/>
              <a:cxnLst/>
              <a:rect l="l" t="t" r="r" b="b"/>
              <a:pathLst>
                <a:path w="203200" h="1097279">
                  <a:moveTo>
                    <a:pt x="0" y="1097279"/>
                  </a:moveTo>
                  <a:lnTo>
                    <a:pt x="0" y="548639"/>
                  </a:lnTo>
                  <a:lnTo>
                    <a:pt x="203200" y="548639"/>
                  </a:lnTo>
                  <a:lnTo>
                    <a:pt x="203200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758680" y="2138679"/>
              <a:ext cx="913130" cy="1584325"/>
            </a:xfrm>
            <a:custGeom>
              <a:avLst/>
              <a:gdLst/>
              <a:ahLst/>
              <a:cxnLst/>
              <a:rect l="l" t="t" r="r" b="b"/>
              <a:pathLst>
                <a:path w="913129" h="1584325">
                  <a:moveTo>
                    <a:pt x="912622" y="0"/>
                  </a:moveTo>
                  <a:lnTo>
                    <a:pt x="0" y="773049"/>
                  </a:lnTo>
                </a:path>
                <a:path w="913129" h="1584325">
                  <a:moveTo>
                    <a:pt x="717930" y="1584198"/>
                  </a:moveTo>
                  <a:lnTo>
                    <a:pt x="0" y="77216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9916477" y="3718877"/>
            <a:ext cx="922655" cy="1341755"/>
            <a:chOff x="9916477" y="3718877"/>
            <a:chExt cx="922655" cy="1341755"/>
          </a:xfrm>
        </p:grpSpPr>
        <p:sp>
          <p:nvSpPr>
            <p:cNvPr id="16" name="object 16"/>
            <p:cNvSpPr/>
            <p:nvPr/>
          </p:nvSpPr>
          <p:spPr>
            <a:xfrm>
              <a:off x="9921240" y="4323080"/>
              <a:ext cx="913130" cy="732790"/>
            </a:xfrm>
            <a:custGeom>
              <a:avLst/>
              <a:gdLst/>
              <a:ahLst/>
              <a:cxnLst/>
              <a:rect l="l" t="t" r="r" b="b"/>
              <a:pathLst>
                <a:path w="913129" h="732789">
                  <a:moveTo>
                    <a:pt x="912621" y="0"/>
                  </a:moveTo>
                  <a:lnTo>
                    <a:pt x="0" y="732282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469880" y="3723640"/>
              <a:ext cx="361315" cy="598805"/>
            </a:xfrm>
            <a:custGeom>
              <a:avLst/>
              <a:gdLst/>
              <a:ahLst/>
              <a:cxnLst/>
              <a:rect l="l" t="t" r="r" b="b"/>
              <a:pathLst>
                <a:path w="361315" h="598804">
                  <a:moveTo>
                    <a:pt x="0" y="0"/>
                  </a:moveTo>
                  <a:lnTo>
                    <a:pt x="360934" y="598551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8" name="object 1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87919" y="182879"/>
            <a:ext cx="3698239" cy="1290320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8000" y="182879"/>
            <a:ext cx="2316480" cy="1290320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662159" y="5760720"/>
            <a:ext cx="1879600" cy="619760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190239" y="5730240"/>
            <a:ext cx="1757680" cy="660400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589519" y="5923279"/>
            <a:ext cx="1930400" cy="355600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232400" y="5750559"/>
            <a:ext cx="2113279" cy="640080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676400" y="5720079"/>
            <a:ext cx="1168400" cy="731519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45440" y="5740400"/>
            <a:ext cx="914400" cy="690880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450079" y="304800"/>
            <a:ext cx="1442720" cy="1300479"/>
          </a:xfrm>
          <a:prstGeom prst="rect">
            <a:avLst/>
          </a:prstGeom>
        </p:spPr>
      </p:pic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691832" y="3041332"/>
            <a:ext cx="1576705" cy="2578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i="1" spc="85" dirty="0">
                <a:solidFill>
                  <a:srgbClr val="FF0000"/>
                </a:solidFill>
                <a:latin typeface="Calibri"/>
                <a:cs typeface="Calibri"/>
              </a:rPr>
              <a:t>Jorie</a:t>
            </a:r>
            <a:r>
              <a:rPr sz="1500" i="1" spc="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85" dirty="0">
                <a:solidFill>
                  <a:srgbClr val="FF0000"/>
                </a:solidFill>
                <a:latin typeface="Calibri"/>
                <a:cs typeface="Calibri"/>
              </a:rPr>
              <a:t>Larson</a:t>
            </a:r>
            <a:r>
              <a:rPr sz="1500" i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45" dirty="0">
                <a:solidFill>
                  <a:srgbClr val="FF0000"/>
                </a:solidFill>
                <a:latin typeface="Calibri"/>
                <a:cs typeface="Calibri"/>
              </a:rPr>
              <a:t>Nana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0077" y="3265106"/>
            <a:ext cx="4077335" cy="135826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83820" marR="5080">
              <a:lnSpc>
                <a:spcPts val="1760"/>
              </a:lnSpc>
              <a:spcBef>
                <a:spcPts val="215"/>
              </a:spcBef>
            </a:pPr>
            <a:r>
              <a:rPr sz="1500" i="1" spc="55" dirty="0">
                <a:solidFill>
                  <a:srgbClr val="FF0000"/>
                </a:solidFill>
                <a:latin typeface="Calibri"/>
                <a:cs typeface="Calibri"/>
              </a:rPr>
              <a:t>Breakthrough</a:t>
            </a:r>
            <a:r>
              <a:rPr sz="1500" i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150" dirty="0">
                <a:solidFill>
                  <a:srgbClr val="FF0000"/>
                </a:solidFill>
                <a:latin typeface="Calibri"/>
                <a:cs typeface="Calibri"/>
              </a:rPr>
              <a:t>ACTION</a:t>
            </a:r>
            <a:r>
              <a:rPr sz="1500" i="1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130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1500" i="1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150" dirty="0">
                <a:solidFill>
                  <a:srgbClr val="FF0000"/>
                </a:solidFill>
                <a:latin typeface="Calibri"/>
                <a:cs typeface="Calibri"/>
              </a:rPr>
              <a:t>Johns</a:t>
            </a:r>
            <a:r>
              <a:rPr sz="1500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90" dirty="0">
                <a:solidFill>
                  <a:srgbClr val="FF0000"/>
                </a:solidFill>
                <a:latin typeface="Calibri"/>
                <a:cs typeface="Calibri"/>
              </a:rPr>
              <a:t>Hopkins</a:t>
            </a:r>
            <a:r>
              <a:rPr sz="1500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80" dirty="0">
                <a:solidFill>
                  <a:srgbClr val="FF0000"/>
                </a:solidFill>
                <a:latin typeface="Calibri"/>
                <a:cs typeface="Calibri"/>
              </a:rPr>
              <a:t>Center </a:t>
            </a:r>
            <a:r>
              <a:rPr sz="1500" i="1" dirty="0">
                <a:solidFill>
                  <a:srgbClr val="FF0000"/>
                </a:solidFill>
                <a:latin typeface="Calibri"/>
                <a:cs typeface="Calibri"/>
              </a:rPr>
              <a:t>for</a:t>
            </a:r>
            <a:r>
              <a:rPr sz="1500" i="1" spc="114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80" dirty="0">
                <a:solidFill>
                  <a:srgbClr val="FF0000"/>
                </a:solidFill>
                <a:latin typeface="Calibri"/>
                <a:cs typeface="Calibri"/>
              </a:rPr>
              <a:t>Communication</a:t>
            </a:r>
            <a:r>
              <a:rPr sz="1500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i="1" spc="55" dirty="0">
                <a:solidFill>
                  <a:srgbClr val="FF0000"/>
                </a:solidFill>
                <a:latin typeface="Calibri"/>
                <a:cs typeface="Calibri"/>
              </a:rPr>
              <a:t>Programs</a:t>
            </a:r>
            <a:endParaRPr sz="1500">
              <a:latin typeface="Calibri"/>
              <a:cs typeface="Calibri"/>
            </a:endParaRPr>
          </a:p>
          <a:p>
            <a:pPr marL="83820">
              <a:lnSpc>
                <a:spcPts val="1795"/>
              </a:lnSpc>
            </a:pPr>
            <a:r>
              <a:rPr sz="1500" i="1" spc="35" dirty="0">
                <a:solidFill>
                  <a:srgbClr val="FF0000"/>
                </a:solidFill>
                <a:latin typeface="Calibri"/>
                <a:cs typeface="Calibri"/>
                <a:hlinkClick r:id="rId14"/>
              </a:rPr>
              <a:t>mnana@jhu.edu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3650" b="1" spc="315" dirty="0">
                <a:latin typeface="Calibri"/>
                <a:cs typeface="Calibri"/>
              </a:rPr>
              <a:t>THANK</a:t>
            </a:r>
            <a:r>
              <a:rPr sz="3650" b="1" spc="-65" dirty="0">
                <a:latin typeface="Calibri"/>
                <a:cs typeface="Calibri"/>
              </a:rPr>
              <a:t> </a:t>
            </a:r>
            <a:r>
              <a:rPr sz="3650" b="1" spc="380" dirty="0">
                <a:latin typeface="Calibri"/>
                <a:cs typeface="Calibri"/>
              </a:rPr>
              <a:t>YOU</a:t>
            </a:r>
            <a:endParaRPr sz="3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744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Using rumor management system data to develop adaptive COVID- 19 vaccination strategies in Cote d’Ivoire: the Breakthrough ACTION experience</vt:lpstr>
      <vt:lpstr>The Problem</vt:lpstr>
      <vt:lpstr>The Solution</vt:lpstr>
      <vt:lpstr>The Solution</vt:lpstr>
      <vt:lpstr>Outcomes and Key Learnings</vt:lpstr>
      <vt:lpstr>Jorie Larson Nana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rumor management system data to develop adaptive COVID- 19 vaccination strategies in Cote d’Ivoire: the Breakthrough ACTION experience</dc:title>
  <dc:creator>RAMIREZ GONZALEZ, Alejandro</dc:creator>
  <cp:lastModifiedBy>RAMIREZ GONZALEZ, Alejandro</cp:lastModifiedBy>
  <cp:revision>1</cp:revision>
  <dcterms:created xsi:type="dcterms:W3CDTF">2022-07-08T08:04:03Z</dcterms:created>
  <dcterms:modified xsi:type="dcterms:W3CDTF">2022-07-08T08:05:31Z</dcterms:modified>
</cp:coreProperties>
</file>