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1" r:id="rId3"/>
    <p:sldId id="322" r:id="rId4"/>
    <p:sldId id="323" r:id="rId5"/>
    <p:sldId id="32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C985C-36D6-49CF-8C88-7D11784D4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0701C-AB44-42B4-A743-17B567044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5985F-02C8-48DF-A402-063FBA1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4AB47-8EB8-43B0-B64D-67A471BC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0D2EA-642B-40B1-8015-0495445BD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9766C-BDA3-4110-9B16-8B855E090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6DD52B-6CA0-48E9-8085-78497E326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20AAE-1D48-4525-B30A-BCD3726AA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FDAF3-3D85-4092-BE38-D2E3F6588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BC19E-385C-4BAD-AA13-23CDBB4EF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4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6D9F1F-60F5-419C-AE19-1FDBAAA872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B3E8B-5D16-4D45-8074-CEB11FF9F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BEDD2-F4B8-496B-9FB9-C4F3009C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B2858-9DE9-48C9-957D-496F11AD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1E21C-5324-45D9-A411-48521DDA0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09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80757" y="2082419"/>
            <a:ext cx="4669155" cy="4243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8026" y="2216848"/>
            <a:ext cx="5127625" cy="366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08-Jul-22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pPr marL="13208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78787"/>
                </a:solidFill>
              </a:rPr>
              <a:t>‹#›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110081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81655-D1E2-4D2B-8267-CB6EF2731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58188-5AED-46DA-BACA-0C5F847A3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7C0BE-60A9-4138-9877-37FABA3CA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C602-2422-4204-9592-C2D7CFBFB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DF381-A8DE-45E8-97A5-B2353D1D5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02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F6802-0F0A-4067-9DEB-9141309B0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47BE3-694E-432D-8818-088EB41DC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E6F38-A972-4A5C-8698-04042F244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8203B-D398-48B2-AE77-1477F04B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CD3A5-CD88-442B-9A34-595D9F0DB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3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3C547-7C5A-417E-A40C-DD4D82F9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520D6-D4D7-4852-B1EF-431F27B6A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076E5-D437-4961-B4A2-410E9E63E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42D5A-B6B4-4AFB-8467-FE7FC03F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9DE75-CA32-4FC3-90D8-14BB7C182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722FF-64ED-41BC-B944-7359F15D3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4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C0A1F-064B-4B5A-9433-FD19C7017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2EB43-9E2E-49BB-AB13-C3353058F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47E963-10D0-4DFD-8D7C-9765C24B5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BC34FC-7B19-4531-93E9-B40B304793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CB9C1D-80EE-4517-A823-5D5765ED81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5FECD9-46F9-41FF-A58C-0D316DB33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BFA1DC-CD8A-43F6-B714-8FCC0485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C0497A-CEB1-4791-B56A-A90E96241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8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B533-E0AB-40D2-8EAE-292AF6CB0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9B3E7-4CC0-47DD-8EFE-A7E6D4976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20458-6532-4352-8244-B9646C97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A372C-502F-4A1F-A371-669B47DC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6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E74676-F025-45CE-BA93-62D768D4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190544-7C83-4476-B7D9-0C212C9C9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49431-D723-459E-8EEE-8CA5B65B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8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09C88-83A9-4016-A0C2-14C9168B3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DFE4F-5850-478A-A0EC-130DD5EE8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299A9-284E-48F7-A4E0-F7C145428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55C58-A9CF-40BE-AB10-99F5A9A5C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E21E3-F7B4-4790-B110-951A7069E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756A9-39D2-4B09-9C9D-FFFB476BB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021C8-1B84-4B25-AE83-591A1AB58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E94125-7200-4DBD-B251-42F9E27FC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A48CB0-006B-485D-9D06-31A2BC293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CED49-8169-4E8A-80B0-24C5B213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E7DEE-4310-4F77-9A7B-5C1D1CCC2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82504-00D5-44F8-A939-A589FF9D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0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17AABC-33CC-4886-9F24-93131C2D9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3F90A-3ECC-4C44-B2F8-6C0E07988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D69D3-01AE-4F52-A9ED-4FB9FF057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6A48C-897C-4121-AC83-5DC44515AB4B}" type="datetimeFigureOut">
              <a:rPr lang="en-US" smtClean="0"/>
              <a:t>08-Jul-22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BE75F-3B0F-4F6F-8D7E-A76738973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0F9FD-B23E-47B9-8B8F-82D191BD2E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8858-3483-4912-AF48-55DD45850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4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20.jpg"/><Relationship Id="rId3" Type="http://schemas.openxmlformats.org/officeDocument/2006/relationships/image" Target="../media/image17.png"/><Relationship Id="rId7" Type="http://schemas.openxmlformats.org/officeDocument/2006/relationships/image" Target="../media/image18.png"/><Relationship Id="rId12" Type="http://schemas.openxmlformats.org/officeDocument/2006/relationships/image" Target="../media/image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jpg"/><Relationship Id="rId10" Type="http://schemas.openxmlformats.org/officeDocument/2006/relationships/image" Target="../media/image7.png"/><Relationship Id="rId4" Type="http://schemas.openxmlformats.org/officeDocument/2006/relationships/image" Target="../media/image3.jpg"/><Relationship Id="rId9" Type="http://schemas.openxmlformats.org/officeDocument/2006/relationships/image" Target="../media/image19.png"/><Relationship Id="rId14" Type="http://schemas.openxmlformats.org/officeDocument/2006/relationships/hyperlink" Target="mailto:kjoshi@unicef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0077" y="2589847"/>
            <a:ext cx="582993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105" dirty="0">
                <a:solidFill>
                  <a:srgbClr val="000000"/>
                </a:solidFill>
                <a:latin typeface="Calibri"/>
                <a:cs typeface="Calibri"/>
              </a:rPr>
              <a:t>Listen.</a:t>
            </a:r>
            <a:r>
              <a:rPr sz="4400" spc="39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Innovate.</a:t>
            </a:r>
            <a:r>
              <a:rPr sz="4400" spc="2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240" dirty="0">
                <a:solidFill>
                  <a:srgbClr val="000000"/>
                </a:solidFill>
                <a:latin typeface="Calibri"/>
                <a:cs typeface="Calibri"/>
              </a:rPr>
              <a:t>Reach.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0077" y="3271773"/>
            <a:ext cx="6556375" cy="151384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00" dirty="0">
                <a:latin typeface="Calibri"/>
                <a:cs typeface="Calibri"/>
              </a:rPr>
              <a:t>Fiji</a:t>
            </a:r>
            <a:r>
              <a:rPr sz="3500" spc="150" dirty="0">
                <a:latin typeface="Calibri"/>
                <a:cs typeface="Calibri"/>
              </a:rPr>
              <a:t> </a:t>
            </a:r>
            <a:r>
              <a:rPr sz="3500" dirty="0">
                <a:latin typeface="Calibri"/>
                <a:cs typeface="Calibri"/>
              </a:rPr>
              <a:t>National</a:t>
            </a:r>
            <a:r>
              <a:rPr sz="3500" spc="80" dirty="0">
                <a:latin typeface="Calibri"/>
                <a:cs typeface="Calibri"/>
              </a:rPr>
              <a:t> </a:t>
            </a:r>
            <a:r>
              <a:rPr sz="3500" spc="490" dirty="0">
                <a:latin typeface="Calibri"/>
                <a:cs typeface="Calibri"/>
              </a:rPr>
              <a:t>RCCE</a:t>
            </a:r>
            <a:r>
              <a:rPr sz="3500" spc="150" dirty="0">
                <a:latin typeface="Calibri"/>
                <a:cs typeface="Calibri"/>
              </a:rPr>
              <a:t> </a:t>
            </a:r>
            <a:r>
              <a:rPr sz="3500" spc="55" dirty="0">
                <a:latin typeface="Calibri"/>
                <a:cs typeface="Calibri"/>
              </a:rPr>
              <a:t>Working</a:t>
            </a:r>
            <a:r>
              <a:rPr sz="3500" spc="125" dirty="0">
                <a:latin typeface="Calibri"/>
                <a:cs typeface="Calibri"/>
              </a:rPr>
              <a:t> </a:t>
            </a:r>
            <a:r>
              <a:rPr sz="3500" spc="100" dirty="0">
                <a:latin typeface="Calibri"/>
                <a:cs typeface="Calibri"/>
              </a:rPr>
              <a:t>Group</a:t>
            </a:r>
            <a:endParaRPr sz="3500">
              <a:latin typeface="Calibri"/>
              <a:cs typeface="Calibri"/>
            </a:endParaRPr>
          </a:p>
          <a:p>
            <a:pPr marL="153670">
              <a:lnSpc>
                <a:spcPct val="100000"/>
              </a:lnSpc>
              <a:spcBef>
                <a:spcPts val="2880"/>
              </a:spcBef>
            </a:pPr>
            <a:r>
              <a:rPr sz="1900" i="1" spc="60" dirty="0">
                <a:solidFill>
                  <a:srgbClr val="FF0000"/>
                </a:solidFill>
                <a:latin typeface="Calibri"/>
                <a:cs typeface="Calibri"/>
              </a:rPr>
              <a:t>Kshitij</a:t>
            </a:r>
            <a:r>
              <a:rPr sz="1900" i="1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i="1" spc="130" dirty="0">
                <a:solidFill>
                  <a:srgbClr val="FF0000"/>
                </a:solidFill>
                <a:latin typeface="Calibri"/>
                <a:cs typeface="Calibri"/>
              </a:rPr>
              <a:t>Joshi</a:t>
            </a:r>
            <a:endParaRPr sz="1900">
              <a:latin typeface="Calibri"/>
              <a:cs typeface="Calibri"/>
            </a:endParaRPr>
          </a:p>
          <a:p>
            <a:pPr marL="153670">
              <a:lnSpc>
                <a:spcPct val="100000"/>
              </a:lnSpc>
              <a:spcBef>
                <a:spcPts val="45"/>
              </a:spcBef>
            </a:pPr>
            <a:r>
              <a:rPr sz="1900" i="1" spc="95" dirty="0">
                <a:solidFill>
                  <a:srgbClr val="FF0000"/>
                </a:solidFill>
                <a:latin typeface="Calibri"/>
                <a:cs typeface="Calibri"/>
              </a:rPr>
              <a:t>Chief</a:t>
            </a:r>
            <a:r>
              <a:rPr sz="1900" i="1" spc="1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i="1" spc="265" dirty="0">
                <a:solidFill>
                  <a:srgbClr val="FF0000"/>
                </a:solidFill>
                <a:latin typeface="Calibri"/>
                <a:cs typeface="Calibri"/>
              </a:rPr>
              <a:t>SBC,</a:t>
            </a:r>
            <a:r>
              <a:rPr sz="1900" i="1" spc="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i="1" spc="180" dirty="0">
                <a:solidFill>
                  <a:srgbClr val="FF0000"/>
                </a:solidFill>
                <a:latin typeface="Calibri"/>
                <a:cs typeface="Calibri"/>
              </a:rPr>
              <a:t>UNICEF</a:t>
            </a:r>
            <a:r>
              <a:rPr sz="1900" i="1" spc="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i="1" spc="90" dirty="0">
                <a:solidFill>
                  <a:srgbClr val="FF0000"/>
                </a:solidFill>
                <a:latin typeface="Calibri"/>
                <a:cs typeface="Calibri"/>
              </a:rPr>
              <a:t>Pacific</a:t>
            </a:r>
            <a:r>
              <a:rPr sz="1900" i="1" spc="1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900" i="1" spc="175" dirty="0">
                <a:solidFill>
                  <a:srgbClr val="FF0000"/>
                </a:solidFill>
                <a:latin typeface="Calibri"/>
                <a:cs typeface="Calibri"/>
              </a:rPr>
              <a:t>MCO</a:t>
            </a:r>
            <a:endParaRPr sz="19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00850" y="43383"/>
            <a:ext cx="3685309" cy="127741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1013" y="272820"/>
            <a:ext cx="2097806" cy="1135504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2448560" y="5750559"/>
            <a:ext cx="3860800" cy="762000"/>
            <a:chOff x="2448560" y="5750559"/>
            <a:chExt cx="3860800" cy="76200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4480" y="5821679"/>
              <a:ext cx="2214880" cy="54864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8560" y="5750559"/>
              <a:ext cx="1676400" cy="762000"/>
            </a:xfrm>
            <a:prstGeom prst="rect">
              <a:avLst/>
            </a:prstGeom>
          </p:spPr>
        </p:pic>
      </p:grpSp>
      <p:pic>
        <p:nvPicPr>
          <p:cNvPr id="9" name="object 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281919" y="5842000"/>
            <a:ext cx="1676400" cy="55880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42959" y="5984240"/>
            <a:ext cx="1706879" cy="31495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360159" y="5842000"/>
            <a:ext cx="1869439" cy="568960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300480" y="5821679"/>
            <a:ext cx="1036319" cy="640080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74320" y="5831840"/>
            <a:ext cx="802640" cy="609600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8473757" y="2550477"/>
            <a:ext cx="1826260" cy="2224405"/>
            <a:chOff x="8473757" y="2550477"/>
            <a:chExt cx="1826260" cy="2224405"/>
          </a:xfrm>
        </p:grpSpPr>
        <p:sp>
          <p:nvSpPr>
            <p:cNvPr id="15" name="object 15"/>
            <p:cNvSpPr/>
            <p:nvPr/>
          </p:nvSpPr>
          <p:spPr>
            <a:xfrm>
              <a:off x="8478519" y="3103879"/>
              <a:ext cx="955040" cy="701040"/>
            </a:xfrm>
            <a:custGeom>
              <a:avLst/>
              <a:gdLst/>
              <a:ahLst/>
              <a:cxnLst/>
              <a:rect l="l" t="t" r="r" b="b"/>
              <a:pathLst>
                <a:path w="955040" h="701039">
                  <a:moveTo>
                    <a:pt x="690879" y="121920"/>
                  </a:moveTo>
                  <a:lnTo>
                    <a:pt x="701266" y="74473"/>
                  </a:lnTo>
                  <a:lnTo>
                    <a:pt x="729583" y="35718"/>
                  </a:lnTo>
                  <a:lnTo>
                    <a:pt x="771568" y="9584"/>
                  </a:lnTo>
                  <a:lnTo>
                    <a:pt x="822959" y="0"/>
                  </a:lnTo>
                  <a:lnTo>
                    <a:pt x="874351" y="9584"/>
                  </a:lnTo>
                  <a:lnTo>
                    <a:pt x="916336" y="35718"/>
                  </a:lnTo>
                  <a:lnTo>
                    <a:pt x="944653" y="74473"/>
                  </a:lnTo>
                  <a:lnTo>
                    <a:pt x="955039" y="121920"/>
                  </a:lnTo>
                  <a:lnTo>
                    <a:pt x="944653" y="169366"/>
                  </a:lnTo>
                  <a:lnTo>
                    <a:pt x="916336" y="208121"/>
                  </a:lnTo>
                  <a:lnTo>
                    <a:pt x="874351" y="234255"/>
                  </a:lnTo>
                  <a:lnTo>
                    <a:pt x="822959" y="243840"/>
                  </a:lnTo>
                  <a:lnTo>
                    <a:pt x="771568" y="234255"/>
                  </a:lnTo>
                  <a:lnTo>
                    <a:pt x="729583" y="208121"/>
                  </a:lnTo>
                  <a:lnTo>
                    <a:pt x="701266" y="169366"/>
                  </a:lnTo>
                  <a:lnTo>
                    <a:pt x="690879" y="121920"/>
                  </a:lnTo>
                  <a:close/>
                </a:path>
                <a:path w="955040" h="701039">
                  <a:moveTo>
                    <a:pt x="0" y="528320"/>
                  </a:moveTo>
                  <a:lnTo>
                    <a:pt x="6899" y="482408"/>
                  </a:lnTo>
                  <a:lnTo>
                    <a:pt x="26368" y="441150"/>
                  </a:lnTo>
                  <a:lnTo>
                    <a:pt x="56562" y="406193"/>
                  </a:lnTo>
                  <a:lnTo>
                    <a:pt x="95635" y="379184"/>
                  </a:lnTo>
                  <a:lnTo>
                    <a:pt x="141743" y="361770"/>
                  </a:lnTo>
                  <a:lnTo>
                    <a:pt x="193039" y="355600"/>
                  </a:lnTo>
                  <a:lnTo>
                    <a:pt x="244336" y="361770"/>
                  </a:lnTo>
                  <a:lnTo>
                    <a:pt x="290444" y="379184"/>
                  </a:lnTo>
                  <a:lnTo>
                    <a:pt x="329517" y="406193"/>
                  </a:lnTo>
                  <a:lnTo>
                    <a:pt x="359711" y="441150"/>
                  </a:lnTo>
                  <a:lnTo>
                    <a:pt x="379180" y="482408"/>
                  </a:lnTo>
                  <a:lnTo>
                    <a:pt x="386079" y="528320"/>
                  </a:lnTo>
                  <a:lnTo>
                    <a:pt x="379180" y="574231"/>
                  </a:lnTo>
                  <a:lnTo>
                    <a:pt x="359711" y="615489"/>
                  </a:lnTo>
                  <a:lnTo>
                    <a:pt x="329517" y="650446"/>
                  </a:lnTo>
                  <a:lnTo>
                    <a:pt x="290444" y="677455"/>
                  </a:lnTo>
                  <a:lnTo>
                    <a:pt x="244336" y="694869"/>
                  </a:lnTo>
                  <a:lnTo>
                    <a:pt x="193039" y="701040"/>
                  </a:lnTo>
                  <a:lnTo>
                    <a:pt x="141743" y="694869"/>
                  </a:lnTo>
                  <a:lnTo>
                    <a:pt x="95635" y="677455"/>
                  </a:lnTo>
                  <a:lnTo>
                    <a:pt x="56562" y="650446"/>
                  </a:lnTo>
                  <a:lnTo>
                    <a:pt x="26368" y="615489"/>
                  </a:lnTo>
                  <a:lnTo>
                    <a:pt x="6899" y="574231"/>
                  </a:lnTo>
                  <a:lnTo>
                    <a:pt x="0" y="5283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357677" y="4643437"/>
              <a:ext cx="141604" cy="13144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8671559" y="3804919"/>
              <a:ext cx="765175" cy="840740"/>
            </a:xfrm>
            <a:custGeom>
              <a:avLst/>
              <a:gdLst/>
              <a:ahLst/>
              <a:cxnLst/>
              <a:rect l="l" t="t" r="r" b="b"/>
              <a:pathLst>
                <a:path w="765175" h="840739">
                  <a:moveTo>
                    <a:pt x="764667" y="840358"/>
                  </a:moveTo>
                  <a:lnTo>
                    <a:pt x="764667" y="420115"/>
                  </a:lnTo>
                  <a:lnTo>
                    <a:pt x="0" y="420115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671559" y="3103879"/>
              <a:ext cx="632460" cy="351155"/>
            </a:xfrm>
            <a:custGeom>
              <a:avLst/>
              <a:gdLst/>
              <a:ahLst/>
              <a:cxnLst/>
              <a:rect l="l" t="t" r="r" b="b"/>
              <a:pathLst>
                <a:path w="632459" h="351154">
                  <a:moveTo>
                    <a:pt x="632460" y="0"/>
                  </a:moveTo>
                  <a:lnTo>
                    <a:pt x="585611" y="1956"/>
                  </a:lnTo>
                  <a:lnTo>
                    <a:pt x="533638" y="2794"/>
                  </a:lnTo>
                  <a:lnTo>
                    <a:pt x="468488" y="3461"/>
                  </a:lnTo>
                  <a:lnTo>
                    <a:pt x="394555" y="3904"/>
                  </a:lnTo>
                  <a:lnTo>
                    <a:pt x="316230" y="4064"/>
                  </a:lnTo>
                  <a:lnTo>
                    <a:pt x="273226" y="8231"/>
                  </a:lnTo>
                  <a:lnTo>
                    <a:pt x="230935" y="20213"/>
                  </a:lnTo>
                  <a:lnTo>
                    <a:pt x="190070" y="39227"/>
                  </a:lnTo>
                  <a:lnTo>
                    <a:pt x="151343" y="64491"/>
                  </a:lnTo>
                  <a:lnTo>
                    <a:pt x="115467" y="95222"/>
                  </a:lnTo>
                  <a:lnTo>
                    <a:pt x="83155" y="130640"/>
                  </a:lnTo>
                  <a:lnTo>
                    <a:pt x="55120" y="169962"/>
                  </a:lnTo>
                  <a:lnTo>
                    <a:pt x="32074" y="212405"/>
                  </a:lnTo>
                  <a:lnTo>
                    <a:pt x="14730" y="257189"/>
                  </a:lnTo>
                  <a:lnTo>
                    <a:pt x="3801" y="303530"/>
                  </a:lnTo>
                  <a:lnTo>
                    <a:pt x="0" y="350647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804717" y="3688397"/>
              <a:ext cx="141604" cy="12128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9829799" y="2555239"/>
              <a:ext cx="396240" cy="345440"/>
            </a:xfrm>
            <a:custGeom>
              <a:avLst/>
              <a:gdLst/>
              <a:ahLst/>
              <a:cxnLst/>
              <a:rect l="l" t="t" r="r" b="b"/>
              <a:pathLst>
                <a:path w="396240" h="345439">
                  <a:moveTo>
                    <a:pt x="0" y="172720"/>
                  </a:moveTo>
                  <a:lnTo>
                    <a:pt x="7073" y="126808"/>
                  </a:lnTo>
                  <a:lnTo>
                    <a:pt x="27036" y="85550"/>
                  </a:lnTo>
                  <a:lnTo>
                    <a:pt x="58007" y="50593"/>
                  </a:lnTo>
                  <a:lnTo>
                    <a:pt x="98100" y="23584"/>
                  </a:lnTo>
                  <a:lnTo>
                    <a:pt x="145432" y="6170"/>
                  </a:lnTo>
                  <a:lnTo>
                    <a:pt x="198120" y="0"/>
                  </a:lnTo>
                  <a:lnTo>
                    <a:pt x="250807" y="6170"/>
                  </a:lnTo>
                  <a:lnTo>
                    <a:pt x="298139" y="23584"/>
                  </a:lnTo>
                  <a:lnTo>
                    <a:pt x="338232" y="50593"/>
                  </a:lnTo>
                  <a:lnTo>
                    <a:pt x="369203" y="85550"/>
                  </a:lnTo>
                  <a:lnTo>
                    <a:pt x="389166" y="126808"/>
                  </a:lnTo>
                  <a:lnTo>
                    <a:pt x="396240" y="172720"/>
                  </a:lnTo>
                  <a:lnTo>
                    <a:pt x="389166" y="218631"/>
                  </a:lnTo>
                  <a:lnTo>
                    <a:pt x="369203" y="259889"/>
                  </a:lnTo>
                  <a:lnTo>
                    <a:pt x="338232" y="294846"/>
                  </a:lnTo>
                  <a:lnTo>
                    <a:pt x="298139" y="321855"/>
                  </a:lnTo>
                  <a:lnTo>
                    <a:pt x="250807" y="339269"/>
                  </a:lnTo>
                  <a:lnTo>
                    <a:pt x="198120" y="345439"/>
                  </a:lnTo>
                  <a:lnTo>
                    <a:pt x="145432" y="339269"/>
                  </a:lnTo>
                  <a:lnTo>
                    <a:pt x="98100" y="321855"/>
                  </a:lnTo>
                  <a:lnTo>
                    <a:pt x="58007" y="294846"/>
                  </a:lnTo>
                  <a:lnTo>
                    <a:pt x="27036" y="259889"/>
                  </a:lnTo>
                  <a:lnTo>
                    <a:pt x="7073" y="218631"/>
                  </a:lnTo>
                  <a:lnTo>
                    <a:pt x="0" y="1727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870439" y="2900679"/>
              <a:ext cx="156210" cy="788670"/>
            </a:xfrm>
            <a:custGeom>
              <a:avLst/>
              <a:gdLst/>
              <a:ahLst/>
              <a:cxnLst/>
              <a:rect l="l" t="t" r="r" b="b"/>
              <a:pathLst>
                <a:path w="156209" h="788670">
                  <a:moveTo>
                    <a:pt x="0" y="788670"/>
                  </a:moveTo>
                  <a:lnTo>
                    <a:pt x="0" y="394335"/>
                  </a:lnTo>
                  <a:lnTo>
                    <a:pt x="155701" y="394335"/>
                  </a:lnTo>
                  <a:lnTo>
                    <a:pt x="155701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301479" y="2727959"/>
              <a:ext cx="985519" cy="1625600"/>
            </a:xfrm>
            <a:custGeom>
              <a:avLst/>
              <a:gdLst/>
              <a:ahLst/>
              <a:cxnLst/>
              <a:rect l="l" t="t" r="r" b="b"/>
              <a:pathLst>
                <a:path w="985520" h="1625600">
                  <a:moveTo>
                    <a:pt x="532511" y="0"/>
                  </a:moveTo>
                  <a:lnTo>
                    <a:pt x="479327" y="2481"/>
                  </a:lnTo>
                  <a:lnTo>
                    <a:pt x="426620" y="9701"/>
                  </a:lnTo>
                  <a:lnTo>
                    <a:pt x="374863" y="21321"/>
                  </a:lnTo>
                  <a:lnTo>
                    <a:pt x="324528" y="37002"/>
                  </a:lnTo>
                  <a:lnTo>
                    <a:pt x="276088" y="56406"/>
                  </a:lnTo>
                  <a:lnTo>
                    <a:pt x="230017" y="79195"/>
                  </a:lnTo>
                  <a:lnTo>
                    <a:pt x="186787" y="105029"/>
                  </a:lnTo>
                  <a:lnTo>
                    <a:pt x="146872" y="133571"/>
                  </a:lnTo>
                  <a:lnTo>
                    <a:pt x="110743" y="164482"/>
                  </a:lnTo>
                  <a:lnTo>
                    <a:pt x="78876" y="197423"/>
                  </a:lnTo>
                  <a:lnTo>
                    <a:pt x="51742" y="232057"/>
                  </a:lnTo>
                  <a:lnTo>
                    <a:pt x="29814" y="268045"/>
                  </a:lnTo>
                  <a:lnTo>
                    <a:pt x="13566" y="305048"/>
                  </a:lnTo>
                  <a:lnTo>
                    <a:pt x="3470" y="342727"/>
                  </a:lnTo>
                  <a:lnTo>
                    <a:pt x="0" y="380745"/>
                  </a:lnTo>
                </a:path>
                <a:path w="985520" h="1625600">
                  <a:moveTo>
                    <a:pt x="505460" y="1026287"/>
                  </a:moveTo>
                  <a:lnTo>
                    <a:pt x="454988" y="1023636"/>
                  </a:lnTo>
                  <a:lnTo>
                    <a:pt x="404967" y="1015925"/>
                  </a:lnTo>
                  <a:lnTo>
                    <a:pt x="355843" y="1003515"/>
                  </a:lnTo>
                  <a:lnTo>
                    <a:pt x="308068" y="986768"/>
                  </a:lnTo>
                  <a:lnTo>
                    <a:pt x="262090" y="966046"/>
                  </a:lnTo>
                  <a:lnTo>
                    <a:pt x="218358" y="941711"/>
                  </a:lnTo>
                  <a:lnTo>
                    <a:pt x="177322" y="914123"/>
                  </a:lnTo>
                  <a:lnTo>
                    <a:pt x="139432" y="883646"/>
                  </a:lnTo>
                  <a:lnTo>
                    <a:pt x="105135" y="850639"/>
                  </a:lnTo>
                  <a:lnTo>
                    <a:pt x="74882" y="815467"/>
                  </a:lnTo>
                  <a:lnTo>
                    <a:pt x="49123" y="778489"/>
                  </a:lnTo>
                  <a:lnTo>
                    <a:pt x="28305" y="740067"/>
                  </a:lnTo>
                  <a:lnTo>
                    <a:pt x="12879" y="700564"/>
                  </a:lnTo>
                  <a:lnTo>
                    <a:pt x="3294" y="660341"/>
                  </a:lnTo>
                  <a:lnTo>
                    <a:pt x="0" y="619760"/>
                  </a:lnTo>
                </a:path>
                <a:path w="985520" h="1625600">
                  <a:moveTo>
                    <a:pt x="721360" y="1508759"/>
                  </a:moveTo>
                  <a:lnTo>
                    <a:pt x="731746" y="1463286"/>
                  </a:lnTo>
                  <a:lnTo>
                    <a:pt x="760063" y="1426146"/>
                  </a:lnTo>
                  <a:lnTo>
                    <a:pt x="802048" y="1401103"/>
                  </a:lnTo>
                  <a:lnTo>
                    <a:pt x="853440" y="1391920"/>
                  </a:lnTo>
                  <a:lnTo>
                    <a:pt x="904831" y="1401103"/>
                  </a:lnTo>
                  <a:lnTo>
                    <a:pt x="946816" y="1426146"/>
                  </a:lnTo>
                  <a:lnTo>
                    <a:pt x="975133" y="1463286"/>
                  </a:lnTo>
                  <a:lnTo>
                    <a:pt x="985520" y="1508759"/>
                  </a:lnTo>
                  <a:lnTo>
                    <a:pt x="975133" y="1554233"/>
                  </a:lnTo>
                  <a:lnTo>
                    <a:pt x="946816" y="1591373"/>
                  </a:lnTo>
                  <a:lnTo>
                    <a:pt x="904831" y="1616416"/>
                  </a:lnTo>
                  <a:lnTo>
                    <a:pt x="853440" y="1625600"/>
                  </a:lnTo>
                  <a:lnTo>
                    <a:pt x="802048" y="1616416"/>
                  </a:lnTo>
                  <a:lnTo>
                    <a:pt x="760063" y="1591373"/>
                  </a:lnTo>
                  <a:lnTo>
                    <a:pt x="731746" y="1554233"/>
                  </a:lnTo>
                  <a:lnTo>
                    <a:pt x="721360" y="150875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494519" y="4353560"/>
              <a:ext cx="660400" cy="349250"/>
            </a:xfrm>
            <a:custGeom>
              <a:avLst/>
              <a:gdLst/>
              <a:ahLst/>
              <a:cxnLst/>
              <a:rect l="l" t="t" r="r" b="b"/>
              <a:pathLst>
                <a:path w="660400" h="349250">
                  <a:moveTo>
                    <a:pt x="660273" y="0"/>
                  </a:moveTo>
                  <a:lnTo>
                    <a:pt x="647104" y="61348"/>
                  </a:lnTo>
                  <a:lnTo>
                    <a:pt x="609749" y="120989"/>
                  </a:lnTo>
                  <a:lnTo>
                    <a:pt x="583008" y="149637"/>
                  </a:lnTo>
                  <a:lnTo>
                    <a:pt x="551429" y="177219"/>
                  </a:lnTo>
                  <a:lnTo>
                    <a:pt x="515416" y="203521"/>
                  </a:lnTo>
                  <a:lnTo>
                    <a:pt x="475370" y="228331"/>
                  </a:lnTo>
                  <a:lnTo>
                    <a:pt x="431695" y="251434"/>
                  </a:lnTo>
                  <a:lnTo>
                    <a:pt x="384794" y="272618"/>
                  </a:lnTo>
                  <a:lnTo>
                    <a:pt x="335069" y="291669"/>
                  </a:lnTo>
                  <a:lnTo>
                    <a:pt x="282925" y="308375"/>
                  </a:lnTo>
                  <a:lnTo>
                    <a:pt x="228763" y="322521"/>
                  </a:lnTo>
                  <a:lnTo>
                    <a:pt x="172986" y="333895"/>
                  </a:lnTo>
                  <a:lnTo>
                    <a:pt x="115998" y="342283"/>
                  </a:lnTo>
                  <a:lnTo>
                    <a:pt x="58202" y="347472"/>
                  </a:lnTo>
                  <a:lnTo>
                    <a:pt x="0" y="34925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941559" y="3754119"/>
              <a:ext cx="353695" cy="490220"/>
            </a:xfrm>
            <a:custGeom>
              <a:avLst/>
              <a:gdLst/>
              <a:ahLst/>
              <a:cxnLst/>
              <a:rect l="l" t="t" r="r" b="b"/>
              <a:pathLst>
                <a:path w="353695" h="490220">
                  <a:moveTo>
                    <a:pt x="0" y="0"/>
                  </a:moveTo>
                  <a:lnTo>
                    <a:pt x="52171" y="3554"/>
                  </a:lnTo>
                  <a:lnTo>
                    <a:pt x="103289" y="13726"/>
                  </a:lnTo>
                  <a:lnTo>
                    <a:pt x="152309" y="29780"/>
                  </a:lnTo>
                  <a:lnTo>
                    <a:pt x="198185" y="50982"/>
                  </a:lnTo>
                  <a:lnTo>
                    <a:pt x="239871" y="76596"/>
                  </a:lnTo>
                  <a:lnTo>
                    <a:pt x="276322" y="105887"/>
                  </a:lnTo>
                  <a:lnTo>
                    <a:pt x="306493" y="138119"/>
                  </a:lnTo>
                  <a:lnTo>
                    <a:pt x="329338" y="172557"/>
                  </a:lnTo>
                  <a:lnTo>
                    <a:pt x="343812" y="208466"/>
                  </a:lnTo>
                  <a:lnTo>
                    <a:pt x="349125" y="317662"/>
                  </a:lnTo>
                  <a:lnTo>
                    <a:pt x="349819" y="384332"/>
                  </a:lnTo>
                  <a:lnTo>
                    <a:pt x="350844" y="439237"/>
                  </a:lnTo>
                  <a:lnTo>
                    <a:pt x="352087" y="476493"/>
                  </a:lnTo>
                  <a:lnTo>
                    <a:pt x="353441" y="49021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0084" y="908049"/>
            <a:ext cx="2334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Problem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5972" y="1642046"/>
            <a:ext cx="3998595" cy="36614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850" spc="-20" dirty="0">
                <a:solidFill>
                  <a:srgbClr val="4670C4"/>
                </a:solidFill>
                <a:latin typeface="Arial"/>
                <a:cs typeface="Arial"/>
              </a:rPr>
              <a:t>Situation</a:t>
            </a:r>
            <a:r>
              <a:rPr sz="1850" spc="-85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Arial"/>
                <a:cs typeface="Arial"/>
              </a:rPr>
              <a:t>overview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424180" marR="226060" indent="-285115">
              <a:lnSpc>
                <a:spcPct val="101800"/>
              </a:lnSpc>
              <a:spcBef>
                <a:spcPts val="1160"/>
              </a:spcBef>
              <a:buClr>
                <a:srgbClr val="000000"/>
              </a:buClr>
              <a:buSzPct val="80000"/>
              <a:buFont typeface="Arial"/>
              <a:buChar char="•"/>
              <a:tabLst>
                <a:tab pos="424180" algn="l"/>
                <a:tab pos="424815" algn="l"/>
              </a:tabLst>
            </a:pP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March</a:t>
            </a:r>
            <a:r>
              <a:rPr sz="2000" spc="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10,</a:t>
            </a:r>
            <a:r>
              <a:rPr sz="2000" spc="-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2021,</a:t>
            </a:r>
            <a:r>
              <a:rPr sz="2000" spc="-1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Fiji</a:t>
            </a:r>
            <a:r>
              <a:rPr sz="2000" spc="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launched</a:t>
            </a:r>
            <a:r>
              <a:rPr sz="2000" spc="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1F2021"/>
                </a:solidFill>
                <a:latin typeface="Calibri"/>
                <a:cs typeface="Calibri"/>
              </a:rPr>
              <a:t>its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COVID-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19</a:t>
            </a:r>
            <a:r>
              <a:rPr sz="2000" spc="-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vaccination</a:t>
            </a:r>
            <a:r>
              <a:rPr sz="2000" spc="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drive</a:t>
            </a:r>
            <a:r>
              <a:rPr sz="20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1F2021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frontline</a:t>
            </a:r>
            <a:r>
              <a:rPr sz="2000" spc="-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workers.</a:t>
            </a:r>
            <a:endParaRPr sz="2000">
              <a:latin typeface="Calibri"/>
              <a:cs typeface="Calibri"/>
            </a:endParaRPr>
          </a:p>
          <a:p>
            <a:pPr marL="424180" marR="177800" indent="-285115">
              <a:lnSpc>
                <a:spcPct val="100000"/>
              </a:lnSpc>
              <a:spcBef>
                <a:spcPts val="1764"/>
              </a:spcBef>
              <a:buClr>
                <a:srgbClr val="000000"/>
              </a:buClr>
              <a:buSzPct val="80000"/>
              <a:buFont typeface="Arial"/>
              <a:buChar char="•"/>
              <a:tabLst>
                <a:tab pos="424180" algn="l"/>
                <a:tab pos="424815" algn="l"/>
              </a:tabLst>
            </a:pP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Fiji</a:t>
            </a:r>
            <a:r>
              <a:rPr sz="2000" spc="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reported</a:t>
            </a:r>
            <a:r>
              <a:rPr sz="2000" spc="6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its</a:t>
            </a:r>
            <a:r>
              <a:rPr sz="2000" spc="-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first</a:t>
            </a:r>
            <a:r>
              <a:rPr sz="2000" spc="-10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community COVID-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19</a:t>
            </a:r>
            <a:r>
              <a:rPr sz="2000" spc="-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case</a:t>
            </a:r>
            <a:r>
              <a:rPr sz="2000" spc="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on</a:t>
            </a:r>
            <a:r>
              <a:rPr sz="2000" spc="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April</a:t>
            </a:r>
            <a:r>
              <a:rPr sz="2000" spc="-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19</a:t>
            </a:r>
            <a:r>
              <a:rPr sz="2025" baseline="26748" dirty="0">
                <a:solidFill>
                  <a:srgbClr val="1F2021"/>
                </a:solidFill>
                <a:latin typeface="Calibri"/>
                <a:cs typeface="Calibri"/>
              </a:rPr>
              <a:t>,</a:t>
            </a:r>
            <a:r>
              <a:rPr sz="2025" spc="127" baseline="26748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2021,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due</a:t>
            </a:r>
            <a:r>
              <a:rPr sz="20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to</a:t>
            </a:r>
            <a:r>
              <a:rPr sz="2000" spc="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a</a:t>
            </a:r>
            <a:r>
              <a:rPr sz="2000" spc="-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breach in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protocol.</a:t>
            </a:r>
            <a:endParaRPr sz="2000">
              <a:latin typeface="Calibri"/>
              <a:cs typeface="Calibri"/>
            </a:endParaRPr>
          </a:p>
          <a:p>
            <a:pPr marL="424180" marR="17780" indent="-285115">
              <a:lnSpc>
                <a:spcPct val="103499"/>
              </a:lnSpc>
              <a:spcBef>
                <a:spcPts val="1689"/>
              </a:spcBef>
              <a:buClr>
                <a:srgbClr val="000000"/>
              </a:buClr>
              <a:buSzPct val="80000"/>
              <a:buFont typeface="Arial"/>
              <a:buChar char="•"/>
              <a:tabLst>
                <a:tab pos="424180" algn="l"/>
                <a:tab pos="424815" algn="l"/>
              </a:tabLst>
            </a:pP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Shift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in</a:t>
            </a:r>
            <a:r>
              <a:rPr sz="2000" spc="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vaccine</a:t>
            </a:r>
            <a:r>
              <a:rPr sz="2000" spc="-9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roll-out strategy</a:t>
            </a:r>
            <a:r>
              <a:rPr sz="2000" spc="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1F2021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include</a:t>
            </a:r>
            <a:r>
              <a:rPr sz="2000" spc="-9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everyone</a:t>
            </a:r>
            <a:r>
              <a:rPr sz="20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over</a:t>
            </a:r>
            <a:r>
              <a:rPr sz="2000" spc="10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18</a:t>
            </a:r>
            <a:r>
              <a:rPr sz="2000" spc="-1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years.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7418" y="1642046"/>
            <a:ext cx="4090035" cy="3427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5" dirty="0">
                <a:solidFill>
                  <a:srgbClr val="4670C4"/>
                </a:solidFill>
                <a:latin typeface="Arial"/>
                <a:cs typeface="Arial"/>
              </a:rPr>
              <a:t>Problem</a:t>
            </a:r>
            <a:r>
              <a:rPr sz="1850" spc="-90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Arial"/>
                <a:cs typeface="Arial"/>
              </a:rPr>
              <a:t>statement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344805" marR="13335" indent="-285115">
              <a:lnSpc>
                <a:spcPct val="101200"/>
              </a:lnSpc>
              <a:spcBef>
                <a:spcPts val="1175"/>
              </a:spcBef>
              <a:buClr>
                <a:srgbClr val="000000"/>
              </a:buClr>
              <a:buSzPct val="80000"/>
              <a:buFont typeface="Arial"/>
              <a:buChar char="•"/>
              <a:tabLst>
                <a:tab pos="344805" algn="l"/>
                <a:tab pos="345440" algn="l"/>
              </a:tabLst>
            </a:pP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Low</a:t>
            </a:r>
            <a:r>
              <a:rPr sz="2000" spc="-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vaccine</a:t>
            </a:r>
            <a:r>
              <a:rPr sz="2000" spc="-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uptake</a:t>
            </a:r>
            <a:r>
              <a:rPr sz="2000" spc="6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despite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intensified</a:t>
            </a:r>
            <a:r>
              <a:rPr sz="20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RCCE</a:t>
            </a:r>
            <a:r>
              <a:rPr sz="20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targeting</a:t>
            </a:r>
            <a:r>
              <a:rPr sz="20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people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over</a:t>
            </a:r>
            <a:r>
              <a:rPr sz="2000" spc="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60</a:t>
            </a:r>
            <a:r>
              <a:rPr sz="2000" spc="-5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years</a:t>
            </a:r>
            <a:r>
              <a:rPr sz="20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people</a:t>
            </a:r>
            <a:r>
              <a:rPr sz="2000" spc="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living</a:t>
            </a:r>
            <a:r>
              <a:rPr sz="2000" spc="-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1F2021"/>
                </a:solidFill>
                <a:latin typeface="Calibri"/>
                <a:cs typeface="Calibri"/>
              </a:rPr>
              <a:t>with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disabilities.</a:t>
            </a:r>
            <a:endParaRPr sz="2000">
              <a:latin typeface="Calibri"/>
              <a:cs typeface="Calibri"/>
            </a:endParaRPr>
          </a:p>
          <a:p>
            <a:pPr marL="344805" marR="5080" indent="-285115">
              <a:lnSpc>
                <a:spcPct val="100000"/>
              </a:lnSpc>
              <a:spcBef>
                <a:spcPts val="1764"/>
              </a:spcBef>
              <a:buClr>
                <a:srgbClr val="000000"/>
              </a:buClr>
              <a:buSzPct val="80000"/>
              <a:buFont typeface="Arial"/>
              <a:buChar char="•"/>
              <a:tabLst>
                <a:tab pos="344805" algn="l"/>
                <a:tab pos="345440" algn="l"/>
              </a:tabLst>
            </a:pP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Misconceptions</a:t>
            </a:r>
            <a:r>
              <a:rPr sz="20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2000" spc="-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misinformation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on</a:t>
            </a:r>
            <a:r>
              <a:rPr sz="2000" spc="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vaccination</a:t>
            </a:r>
            <a:r>
              <a:rPr sz="2000" spc="-6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for</a:t>
            </a:r>
            <a:r>
              <a:rPr sz="2000" spc="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pregnant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 women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at</a:t>
            </a:r>
            <a:r>
              <a:rPr sz="2000" spc="-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the</a:t>
            </a:r>
            <a:r>
              <a:rPr sz="2000" spc="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peak</a:t>
            </a:r>
            <a:r>
              <a:rPr sz="20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F2021"/>
                </a:solidFill>
                <a:latin typeface="Calibri"/>
                <a:cs typeface="Calibri"/>
              </a:rPr>
              <a:t>of</a:t>
            </a:r>
            <a:r>
              <a:rPr sz="2000" spc="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F2021"/>
                </a:solidFill>
                <a:latin typeface="Calibri"/>
                <a:cs typeface="Calibri"/>
              </a:rPr>
              <a:t>community transmission.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720576" y="6377304"/>
            <a:ext cx="208279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66</a:t>
            </a:r>
            <a:endParaRPr sz="12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2350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35" dirty="0"/>
              <a:t> </a:t>
            </a:r>
            <a:r>
              <a:rPr spc="-30" dirty="0"/>
              <a:t>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9780" y="1642046"/>
            <a:ext cx="4784725" cy="4379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3975">
              <a:lnSpc>
                <a:spcPct val="100000"/>
              </a:lnSpc>
              <a:spcBef>
                <a:spcPts val="90"/>
              </a:spcBef>
            </a:pPr>
            <a:r>
              <a:rPr sz="1850" spc="-10" dirty="0">
                <a:solidFill>
                  <a:srgbClr val="4670C4"/>
                </a:solidFill>
                <a:latin typeface="Arial"/>
                <a:cs typeface="Arial"/>
              </a:rPr>
              <a:t>Actions</a:t>
            </a:r>
            <a:endParaRPr sz="1850">
              <a:latin typeface="Arial"/>
              <a:cs typeface="Arial"/>
            </a:endParaRPr>
          </a:p>
          <a:p>
            <a:pPr marL="297180" marR="70485" indent="-285115" algn="just">
              <a:lnSpc>
                <a:spcPct val="100000"/>
              </a:lnSpc>
              <a:spcBef>
                <a:spcPts val="1789"/>
              </a:spcBef>
              <a:buClr>
                <a:srgbClr val="000000"/>
              </a:buClr>
              <a:buFont typeface="Arial"/>
              <a:buChar char="•"/>
              <a:tabLst>
                <a:tab pos="297815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Establishment</a:t>
            </a:r>
            <a:r>
              <a:rPr sz="1600" spc="-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of</a:t>
            </a:r>
            <a:r>
              <a:rPr sz="16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dedicated</a:t>
            </a:r>
            <a:r>
              <a:rPr sz="1600" spc="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Social</a:t>
            </a:r>
            <a:r>
              <a:rPr sz="16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Listening</a:t>
            </a:r>
            <a:r>
              <a:rPr sz="1600" spc="-7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Subgroup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under</a:t>
            </a:r>
            <a:r>
              <a:rPr sz="1600" spc="-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multi-partner</a:t>
            </a:r>
            <a:r>
              <a:rPr sz="1600" spc="-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RCCE</a:t>
            </a:r>
            <a:r>
              <a:rPr sz="1600" spc="-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Working</a:t>
            </a:r>
            <a:r>
              <a:rPr sz="1600" spc="-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group</a:t>
            </a:r>
            <a:endParaRPr sz="1600">
              <a:latin typeface="Calibri"/>
              <a:cs typeface="Calibri"/>
            </a:endParaRPr>
          </a:p>
          <a:p>
            <a:pPr marL="297180" indent="-285115">
              <a:lnSpc>
                <a:spcPct val="100000"/>
              </a:lnSpc>
              <a:spcBef>
                <a:spcPts val="1210"/>
              </a:spcBef>
              <a:buClr>
                <a:srgbClr val="000000"/>
              </a:buClr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Triangulated</a:t>
            </a:r>
            <a:r>
              <a:rPr sz="1600" spc="-10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feedback</a:t>
            </a:r>
            <a:r>
              <a:rPr sz="1600" spc="-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from</a:t>
            </a:r>
            <a:r>
              <a:rPr sz="1600" spc="8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online</a:t>
            </a:r>
            <a:r>
              <a:rPr sz="16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1600" spc="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offline</a:t>
            </a:r>
            <a:r>
              <a:rPr sz="1600" spc="-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sources</a:t>
            </a:r>
            <a:endParaRPr sz="1600">
              <a:latin typeface="Calibri"/>
              <a:cs typeface="Calibri"/>
            </a:endParaRPr>
          </a:p>
          <a:p>
            <a:pPr marL="927735" lvl="1" indent="-326390">
              <a:lnSpc>
                <a:spcPct val="100000"/>
              </a:lnSpc>
              <a:spcBef>
                <a:spcPts val="1205"/>
              </a:spcBef>
              <a:buClr>
                <a:srgbClr val="585858"/>
              </a:buClr>
              <a:buFont typeface="Arial"/>
              <a:buChar char="○"/>
              <a:tabLst>
                <a:tab pos="927735" algn="l"/>
                <a:tab pos="928369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National</a:t>
            </a:r>
            <a:r>
              <a:rPr sz="1600" spc="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158</a:t>
            </a:r>
            <a:r>
              <a:rPr sz="1600" spc="-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hotline</a:t>
            </a:r>
            <a:endParaRPr sz="1600">
              <a:latin typeface="Calibri"/>
              <a:cs typeface="Calibri"/>
            </a:endParaRPr>
          </a:p>
          <a:p>
            <a:pPr marL="927735" lvl="1" indent="-326390">
              <a:lnSpc>
                <a:spcPct val="100000"/>
              </a:lnSpc>
              <a:spcBef>
                <a:spcPts val="560"/>
              </a:spcBef>
              <a:buClr>
                <a:srgbClr val="585858"/>
              </a:buClr>
              <a:buFont typeface="Arial"/>
              <a:buChar char="○"/>
              <a:tabLst>
                <a:tab pos="927735" algn="l"/>
                <a:tab pos="928369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Talkwalker</a:t>
            </a:r>
            <a:r>
              <a:rPr sz="1600" spc="-6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–</a:t>
            </a:r>
            <a:r>
              <a:rPr sz="1600" spc="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social</a:t>
            </a:r>
            <a:r>
              <a:rPr sz="1600" spc="-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media</a:t>
            </a:r>
            <a:r>
              <a:rPr sz="16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monitoring</a:t>
            </a:r>
            <a:endParaRPr sz="1600">
              <a:latin typeface="Calibri"/>
              <a:cs typeface="Calibri"/>
            </a:endParaRPr>
          </a:p>
          <a:p>
            <a:pPr marL="927735" lvl="1" indent="-326390">
              <a:lnSpc>
                <a:spcPct val="100000"/>
              </a:lnSpc>
              <a:spcBef>
                <a:spcPts val="645"/>
              </a:spcBef>
              <a:buClr>
                <a:srgbClr val="585858"/>
              </a:buClr>
              <a:buFont typeface="Arial"/>
              <a:buChar char="○"/>
              <a:tabLst>
                <a:tab pos="927735" algn="l"/>
                <a:tab pos="928369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Meltwater</a:t>
            </a:r>
            <a:r>
              <a:rPr sz="1600" spc="-7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–</a:t>
            </a:r>
            <a:r>
              <a:rPr sz="1600" spc="10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news</a:t>
            </a:r>
            <a:r>
              <a:rPr sz="1600" spc="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portal</a:t>
            </a:r>
            <a:r>
              <a:rPr sz="1600" spc="-5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monitoring</a:t>
            </a:r>
            <a:endParaRPr sz="1600">
              <a:latin typeface="Calibri"/>
              <a:cs typeface="Calibri"/>
            </a:endParaRPr>
          </a:p>
          <a:p>
            <a:pPr marL="927735" marR="186055" lvl="1" indent="-325755">
              <a:lnSpc>
                <a:spcPct val="100000"/>
              </a:lnSpc>
              <a:spcBef>
                <a:spcPts val="565"/>
              </a:spcBef>
              <a:buClr>
                <a:srgbClr val="585858"/>
              </a:buClr>
              <a:buFont typeface="Arial"/>
              <a:buChar char="○"/>
              <a:tabLst>
                <a:tab pos="927735" algn="l"/>
                <a:tab pos="928369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Community</a:t>
            </a:r>
            <a:r>
              <a:rPr sz="1600" spc="-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feedback</a:t>
            </a:r>
            <a:r>
              <a:rPr sz="1600" spc="-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gathered</a:t>
            </a:r>
            <a:r>
              <a:rPr sz="16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by</a:t>
            </a:r>
            <a:r>
              <a:rPr sz="1600" spc="10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‘Whole</a:t>
            </a:r>
            <a:r>
              <a:rPr sz="16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Calibri"/>
                <a:cs typeface="Calibri"/>
              </a:rPr>
              <a:t>of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Government’</a:t>
            </a:r>
            <a:r>
              <a:rPr sz="1600" spc="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mobilizers</a:t>
            </a:r>
            <a:endParaRPr sz="16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585858"/>
              </a:buClr>
              <a:buFont typeface="Arial"/>
              <a:buChar char="○"/>
            </a:pPr>
            <a:endParaRPr sz="1500">
              <a:latin typeface="Calibri"/>
              <a:cs typeface="Calibri"/>
            </a:endParaRPr>
          </a:p>
          <a:p>
            <a:pPr marL="297180" indent="-285115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Updated</a:t>
            </a:r>
            <a:r>
              <a:rPr sz="16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RCCE</a:t>
            </a:r>
            <a:r>
              <a:rPr sz="1600" spc="-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messaging</a:t>
            </a:r>
            <a:r>
              <a:rPr sz="1600" spc="-10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framework</a:t>
            </a:r>
            <a:r>
              <a:rPr sz="1600" spc="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1600" spc="-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approaches</a:t>
            </a:r>
            <a:endParaRPr sz="1600">
              <a:latin typeface="Calibri"/>
              <a:cs typeface="Calibri"/>
            </a:endParaRPr>
          </a:p>
          <a:p>
            <a:pPr marL="297180" marR="161925" indent="-285115" algn="just">
              <a:lnSpc>
                <a:spcPct val="100000"/>
              </a:lnSpc>
              <a:spcBef>
                <a:spcPts val="1205"/>
              </a:spcBef>
              <a:buClr>
                <a:srgbClr val="000000"/>
              </a:buClr>
              <a:buFont typeface="Arial"/>
              <a:buChar char="•"/>
              <a:tabLst>
                <a:tab pos="297815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Daily</a:t>
            </a:r>
            <a:r>
              <a:rPr sz="16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briefing</a:t>
            </a:r>
            <a:r>
              <a:rPr sz="1600" spc="-9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to</a:t>
            </a:r>
            <a:r>
              <a:rPr sz="1600" spc="-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Incident</a:t>
            </a:r>
            <a:r>
              <a:rPr sz="1600" spc="-5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Management</a:t>
            </a:r>
            <a:r>
              <a:rPr sz="1600" spc="-5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Team</a:t>
            </a:r>
            <a:r>
              <a:rPr sz="1600" spc="-7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(IMT)</a:t>
            </a:r>
            <a:r>
              <a:rPr sz="1600" spc="18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50" dirty="0">
                <a:solidFill>
                  <a:srgbClr val="1F2021"/>
                </a:solidFill>
                <a:latin typeface="Calibri"/>
                <a:cs typeface="Calibri"/>
              </a:rPr>
              <a:t>- </a:t>
            </a:r>
            <a:r>
              <a:rPr sz="1600" spc="-20" dirty="0">
                <a:solidFill>
                  <a:srgbClr val="1F2021"/>
                </a:solidFill>
                <a:latin typeface="Calibri"/>
                <a:cs typeface="Calibri"/>
              </a:rPr>
              <a:t>COVID-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19</a:t>
            </a:r>
            <a:r>
              <a:rPr sz="1600" spc="1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command</a:t>
            </a:r>
            <a:r>
              <a:rPr sz="1600" spc="-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centre</a:t>
            </a:r>
            <a:r>
              <a:rPr sz="1600" spc="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–</a:t>
            </a:r>
            <a:r>
              <a:rPr sz="16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to</a:t>
            </a:r>
            <a:r>
              <a:rPr sz="1600" spc="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coordinate</a:t>
            </a:r>
            <a:r>
              <a:rPr sz="1600" spc="-8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with</a:t>
            </a:r>
            <a:r>
              <a:rPr sz="1600" spc="-5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Calibri"/>
                <a:cs typeface="Calibri"/>
              </a:rPr>
              <a:t>the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work</a:t>
            </a:r>
            <a:r>
              <a:rPr sz="1600" spc="10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of</a:t>
            </a:r>
            <a:r>
              <a:rPr sz="1600" spc="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other</a:t>
            </a:r>
            <a:r>
              <a:rPr sz="1600" spc="-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response</a:t>
            </a:r>
            <a:r>
              <a:rPr sz="1600" spc="-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pillars.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7418" y="1642046"/>
            <a:ext cx="144018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20" dirty="0">
                <a:solidFill>
                  <a:srgbClr val="4670C4"/>
                </a:solidFill>
                <a:latin typeface="Arial"/>
                <a:cs typeface="Arial"/>
              </a:rPr>
              <a:t>Measurement</a:t>
            </a:r>
            <a:endParaRPr sz="185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733276" y="6405433"/>
            <a:ext cx="182880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0"/>
              </a:lnSpc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67</a:t>
            </a:r>
            <a:endParaRPr sz="12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41440" y="4683759"/>
            <a:ext cx="5588000" cy="2062480"/>
          </a:xfrm>
          <a:custGeom>
            <a:avLst/>
            <a:gdLst/>
            <a:ahLst/>
            <a:cxnLst/>
            <a:rect l="l" t="t" r="r" b="b"/>
            <a:pathLst>
              <a:path w="5588000" h="2062479">
                <a:moveTo>
                  <a:pt x="5588000" y="0"/>
                </a:moveTo>
                <a:lnTo>
                  <a:pt x="0" y="0"/>
                </a:lnTo>
                <a:lnTo>
                  <a:pt x="0" y="2062480"/>
                </a:lnTo>
                <a:lnTo>
                  <a:pt x="5588000" y="2062480"/>
                </a:lnTo>
                <a:lnTo>
                  <a:pt x="558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527418" y="4710493"/>
            <a:ext cx="5372735" cy="179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7180" marR="176530" indent="-285115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Changes</a:t>
            </a:r>
            <a:r>
              <a:rPr sz="16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in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operational</a:t>
            </a:r>
            <a:r>
              <a:rPr sz="1600" spc="-114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strategies</a:t>
            </a:r>
            <a:r>
              <a:rPr sz="1600" spc="-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based</a:t>
            </a:r>
            <a:r>
              <a:rPr sz="1600" spc="-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on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feedback</a:t>
            </a:r>
            <a:r>
              <a:rPr sz="1600" spc="-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to</a:t>
            </a:r>
            <a:r>
              <a:rPr sz="1600" spc="9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1F2021"/>
                </a:solidFill>
                <a:latin typeface="Calibri"/>
                <a:cs typeface="Calibri"/>
              </a:rPr>
              <a:t>the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Incident</a:t>
            </a:r>
            <a:r>
              <a:rPr sz="1600" spc="-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Management</a:t>
            </a:r>
            <a:r>
              <a:rPr sz="1600" spc="-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Team</a:t>
            </a:r>
            <a:r>
              <a:rPr sz="1600" spc="-5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Calibri"/>
                <a:cs typeface="Calibri"/>
              </a:rPr>
              <a:t>(IMT)</a:t>
            </a:r>
            <a:endParaRPr sz="1600">
              <a:latin typeface="Calibri"/>
              <a:cs typeface="Calibri"/>
            </a:endParaRPr>
          </a:p>
          <a:p>
            <a:pPr marL="297180" marR="12700" indent="-285115">
              <a:lnSpc>
                <a:spcPct val="100000"/>
              </a:lnSpc>
              <a:spcBef>
                <a:spcPts val="1210"/>
              </a:spcBef>
              <a:buClr>
                <a:srgbClr val="000000"/>
              </a:buClr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Concerns</a:t>
            </a:r>
            <a:r>
              <a:rPr sz="1600" spc="-6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addressed</a:t>
            </a:r>
            <a:r>
              <a:rPr sz="1600" spc="-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by</a:t>
            </a:r>
            <a:r>
              <a:rPr sz="1600" spc="-8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Principal</a:t>
            </a:r>
            <a:r>
              <a:rPr sz="16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Secretary,</a:t>
            </a:r>
            <a:r>
              <a:rPr sz="1600" spc="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Health</a:t>
            </a:r>
            <a:r>
              <a:rPr sz="1600" spc="-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in</a:t>
            </a:r>
            <a:r>
              <a:rPr sz="1600" spc="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his</a:t>
            </a:r>
            <a:r>
              <a:rPr sz="1600" spc="-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daily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address</a:t>
            </a:r>
            <a:r>
              <a:rPr sz="1600" spc="-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to</a:t>
            </a:r>
            <a:r>
              <a:rPr sz="1600" spc="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the</a:t>
            </a:r>
            <a:r>
              <a:rPr sz="1600" spc="-6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nation</a:t>
            </a:r>
            <a:endParaRPr sz="1600">
              <a:latin typeface="Calibri"/>
              <a:cs typeface="Calibri"/>
            </a:endParaRPr>
          </a:p>
          <a:p>
            <a:pPr marL="297180" marR="5080" indent="-285115">
              <a:lnSpc>
                <a:spcPct val="100000"/>
              </a:lnSpc>
              <a:spcBef>
                <a:spcPts val="1205"/>
              </a:spcBef>
              <a:buClr>
                <a:srgbClr val="000000"/>
              </a:buClr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Vaccine</a:t>
            </a:r>
            <a:r>
              <a:rPr sz="1600" spc="-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uptake</a:t>
            </a:r>
            <a:r>
              <a:rPr sz="1600" spc="-9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by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people</a:t>
            </a:r>
            <a:r>
              <a:rPr sz="1600" spc="-9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over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the age group</a:t>
            </a:r>
            <a:r>
              <a:rPr sz="1600" spc="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of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60,</a:t>
            </a:r>
            <a:r>
              <a:rPr sz="1600" spc="8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pregnant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women</a:t>
            </a:r>
            <a:r>
              <a:rPr sz="1600" spc="8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16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people</a:t>
            </a:r>
            <a:r>
              <a:rPr sz="1600" spc="-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living</a:t>
            </a:r>
            <a:r>
              <a:rPr sz="1600" spc="-1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with</a:t>
            </a:r>
            <a:r>
              <a:rPr sz="1600" spc="-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disability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12000" y="2072639"/>
            <a:ext cx="4246880" cy="24485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22350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5"/>
              </a:spcBef>
            </a:pPr>
            <a:r>
              <a:rPr dirty="0"/>
              <a:t>Outcomes</a:t>
            </a:r>
            <a:r>
              <a:rPr spc="-45" dirty="0"/>
              <a:t> </a:t>
            </a:r>
            <a:r>
              <a:rPr dirty="0"/>
              <a:t>and</a:t>
            </a:r>
            <a:r>
              <a:rPr spc="20" dirty="0"/>
              <a:t> </a:t>
            </a:r>
            <a:r>
              <a:rPr dirty="0"/>
              <a:t>Key</a:t>
            </a:r>
            <a:r>
              <a:rPr spc="-95" dirty="0"/>
              <a:t> </a:t>
            </a:r>
            <a:r>
              <a:rPr spc="-35" dirty="0"/>
              <a:t>Learnings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1372" y="1642046"/>
            <a:ext cx="225361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-30" dirty="0">
                <a:solidFill>
                  <a:srgbClr val="4670C4"/>
                </a:solidFill>
                <a:latin typeface="Arial"/>
                <a:cs typeface="Arial"/>
              </a:rPr>
              <a:t>Outcomes</a:t>
            </a:r>
            <a:r>
              <a:rPr sz="1850" spc="-60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35" dirty="0">
                <a:solidFill>
                  <a:srgbClr val="4670C4"/>
                </a:solidFill>
                <a:latin typeface="Arial"/>
                <a:cs typeface="Arial"/>
              </a:rPr>
              <a:t>and</a:t>
            </a:r>
            <a:r>
              <a:rPr sz="1850" spc="-85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Arial"/>
                <a:cs typeface="Arial"/>
              </a:rPr>
              <a:t>Impact</a:t>
            </a:r>
            <a:endParaRPr sz="18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7418" y="1642046"/>
            <a:ext cx="149225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dirty="0">
                <a:solidFill>
                  <a:srgbClr val="4670C4"/>
                </a:solidFill>
                <a:latin typeface="Arial"/>
                <a:cs typeface="Arial"/>
              </a:rPr>
              <a:t>Key</a:t>
            </a:r>
            <a:r>
              <a:rPr sz="1850" spc="-130" dirty="0">
                <a:solidFill>
                  <a:srgbClr val="4670C4"/>
                </a:solidFill>
                <a:latin typeface="Arial"/>
                <a:cs typeface="Arial"/>
              </a:rPr>
              <a:t> </a:t>
            </a:r>
            <a:r>
              <a:rPr sz="1850" spc="-20" dirty="0">
                <a:solidFill>
                  <a:srgbClr val="4670C4"/>
                </a:solidFill>
                <a:latin typeface="Arial"/>
                <a:cs typeface="Arial"/>
              </a:rPr>
              <a:t>Learnings</a:t>
            </a:r>
            <a:endParaRPr sz="185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558026" y="2244915"/>
            <a:ext cx="4803775" cy="972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marR="5080" indent="-285115">
              <a:lnSpc>
                <a:spcPct val="108900"/>
              </a:lnSpc>
              <a:spcBef>
                <a:spcPts val="95"/>
              </a:spcBef>
              <a:buClr>
                <a:srgbClr val="000000"/>
              </a:buClr>
              <a:buSzPct val="84210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Social</a:t>
            </a:r>
            <a:r>
              <a:rPr sz="1900" spc="-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listening</a:t>
            </a:r>
            <a:r>
              <a:rPr sz="1900" spc="-1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is</a:t>
            </a:r>
            <a:r>
              <a:rPr sz="1900" spc="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equally</a:t>
            </a:r>
            <a:r>
              <a:rPr sz="1900" spc="-9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critical</a:t>
            </a:r>
            <a:r>
              <a:rPr sz="1900" spc="-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to</a:t>
            </a:r>
            <a:r>
              <a:rPr sz="1900" spc="15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1F2021"/>
                </a:solidFill>
                <a:latin typeface="Calibri"/>
                <a:cs typeface="Calibri"/>
              </a:rPr>
              <a:t>inform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operational</a:t>
            </a:r>
            <a:r>
              <a:rPr sz="1900" spc="-9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strategies</a:t>
            </a:r>
            <a:r>
              <a:rPr sz="1900" spc="-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as</a:t>
            </a:r>
            <a:r>
              <a:rPr sz="1900" spc="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RCCE</a:t>
            </a:r>
            <a:r>
              <a:rPr sz="1900" spc="-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messaging</a:t>
            </a:r>
            <a:r>
              <a:rPr sz="1900" spc="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1F2021"/>
                </a:solidFill>
                <a:latin typeface="Calibri"/>
                <a:cs typeface="Calibri"/>
              </a:rPr>
              <a:t>and </a:t>
            </a:r>
            <a:r>
              <a:rPr sz="1900" spc="-10" dirty="0">
                <a:solidFill>
                  <a:srgbClr val="1F2021"/>
                </a:solidFill>
                <a:latin typeface="Calibri"/>
                <a:cs typeface="Calibri"/>
              </a:rPr>
              <a:t>approaches.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58026" y="3354006"/>
            <a:ext cx="5033645" cy="1612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marR="5080" indent="-285115">
              <a:lnSpc>
                <a:spcPct val="108900"/>
              </a:lnSpc>
              <a:spcBef>
                <a:spcPts val="95"/>
              </a:spcBef>
              <a:buClr>
                <a:srgbClr val="000000"/>
              </a:buClr>
              <a:buSzPct val="84210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Monitoring,</a:t>
            </a:r>
            <a:r>
              <a:rPr sz="1900" spc="-3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analyzing</a:t>
            </a:r>
            <a:r>
              <a:rPr sz="1900" spc="-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19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triangulation</a:t>
            </a:r>
            <a:r>
              <a:rPr sz="1900" spc="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1F2021"/>
                </a:solidFill>
                <a:latin typeface="Calibri"/>
                <a:cs typeface="Calibri"/>
              </a:rPr>
              <a:t>of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offline</a:t>
            </a:r>
            <a:r>
              <a:rPr sz="1900" spc="-9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1900" spc="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online</a:t>
            </a:r>
            <a:r>
              <a:rPr sz="1900" spc="-8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information</a:t>
            </a:r>
            <a:r>
              <a:rPr sz="1900" spc="-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sources</a:t>
            </a:r>
            <a:r>
              <a:rPr sz="1900" spc="-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1F2021"/>
                </a:solidFill>
                <a:latin typeface="Calibri"/>
                <a:cs typeface="Calibri"/>
              </a:rPr>
              <a:t>increases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the</a:t>
            </a:r>
            <a:r>
              <a:rPr sz="1900" spc="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chances</a:t>
            </a:r>
            <a:r>
              <a:rPr sz="1900" spc="-1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of</a:t>
            </a:r>
            <a:r>
              <a:rPr sz="1900" spc="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obtaining</a:t>
            </a:r>
            <a:r>
              <a:rPr sz="1900" spc="-1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</a:t>
            </a:r>
            <a:r>
              <a:rPr sz="1900" spc="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more</a:t>
            </a:r>
            <a:r>
              <a:rPr sz="1900" spc="7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1F2021"/>
                </a:solidFill>
                <a:latin typeface="Calibri"/>
                <a:cs typeface="Calibri"/>
              </a:rPr>
              <a:t>nuanced</a:t>
            </a:r>
            <a:endParaRPr sz="1900">
              <a:latin typeface="Calibri"/>
              <a:cs typeface="Calibri"/>
            </a:endParaRPr>
          </a:p>
          <a:p>
            <a:pPr marL="297180" marR="287020">
              <a:lnSpc>
                <a:spcPct val="108900"/>
              </a:lnSpc>
              <a:spcBef>
                <a:spcPts val="80"/>
              </a:spcBef>
            </a:pP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understanding</a:t>
            </a:r>
            <a:r>
              <a:rPr sz="1900" spc="-1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of</a:t>
            </a:r>
            <a:r>
              <a:rPr sz="1900" spc="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what</a:t>
            </a:r>
            <a:r>
              <a:rPr sz="1900" spc="-1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people</a:t>
            </a:r>
            <a:r>
              <a:rPr sz="1900" spc="-1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are</a:t>
            </a:r>
            <a:r>
              <a:rPr sz="1900" spc="10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saying</a:t>
            </a:r>
            <a:r>
              <a:rPr sz="19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25" dirty="0">
                <a:solidFill>
                  <a:srgbClr val="1F2021"/>
                </a:solidFill>
                <a:latin typeface="Calibri"/>
                <a:cs typeface="Calibri"/>
              </a:rPr>
              <a:t>and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the</a:t>
            </a:r>
            <a:r>
              <a:rPr sz="1900" spc="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reality</a:t>
            </a:r>
            <a:r>
              <a:rPr sz="1900" spc="-1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on</a:t>
            </a:r>
            <a:r>
              <a:rPr sz="1900" spc="7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the</a:t>
            </a:r>
            <a:r>
              <a:rPr sz="19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1F2021"/>
                </a:solidFill>
                <a:latin typeface="Calibri"/>
                <a:cs typeface="Calibri"/>
              </a:rPr>
              <a:t>ground.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58026" y="5083746"/>
            <a:ext cx="5086985" cy="992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180" marR="5080" indent="-285115">
              <a:lnSpc>
                <a:spcPct val="112500"/>
              </a:lnSpc>
              <a:spcBef>
                <a:spcPts val="95"/>
              </a:spcBef>
              <a:buClr>
                <a:srgbClr val="000000"/>
              </a:buClr>
              <a:buSzPct val="84210"/>
              <a:buFont typeface="Arial"/>
              <a:buChar char="•"/>
              <a:tabLst>
                <a:tab pos="297180" algn="l"/>
                <a:tab pos="297815" algn="l"/>
              </a:tabLst>
            </a:pP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Timely,</a:t>
            </a:r>
            <a:r>
              <a:rPr sz="1900" spc="-10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transparent,</a:t>
            </a:r>
            <a:r>
              <a:rPr sz="1900" spc="-10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1900" spc="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regular</a:t>
            </a:r>
            <a:r>
              <a:rPr sz="1900" spc="8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1F2021"/>
                </a:solidFill>
                <a:latin typeface="Calibri"/>
                <a:cs typeface="Calibri"/>
              </a:rPr>
              <a:t>communication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are</a:t>
            </a:r>
            <a:r>
              <a:rPr sz="1900" spc="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effective</a:t>
            </a:r>
            <a:r>
              <a:rPr sz="1900" spc="-6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in</a:t>
            </a:r>
            <a:r>
              <a:rPr sz="1900" spc="5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building</a:t>
            </a:r>
            <a:r>
              <a:rPr sz="1900" spc="-18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trust</a:t>
            </a:r>
            <a:r>
              <a:rPr sz="1900" spc="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in</a:t>
            </a:r>
            <a:r>
              <a:rPr sz="19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</a:t>
            </a:r>
            <a:r>
              <a:rPr sz="1900" spc="6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spc="-10" dirty="0">
                <a:solidFill>
                  <a:srgbClr val="1F2021"/>
                </a:solidFill>
                <a:latin typeface="Calibri"/>
                <a:cs typeface="Calibri"/>
              </a:rPr>
              <a:t>constantly</a:t>
            </a:r>
            <a:endParaRPr sz="1900">
              <a:latin typeface="Calibri"/>
              <a:cs typeface="Calibri"/>
            </a:endParaRPr>
          </a:p>
          <a:p>
            <a:pPr marL="297180">
              <a:lnSpc>
                <a:spcPct val="100000"/>
              </a:lnSpc>
              <a:spcBef>
                <a:spcPts val="200"/>
              </a:spcBef>
            </a:pP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evolving</a:t>
            </a:r>
            <a:r>
              <a:rPr sz="1900" spc="-14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context,</a:t>
            </a:r>
            <a:r>
              <a:rPr sz="1900" spc="-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such</a:t>
            </a:r>
            <a:r>
              <a:rPr sz="1900" spc="1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as</a:t>
            </a:r>
            <a:r>
              <a:rPr sz="1900" spc="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900" dirty="0">
                <a:solidFill>
                  <a:srgbClr val="1F2021"/>
                </a:solidFill>
                <a:latin typeface="Calibri"/>
                <a:cs typeface="Calibri"/>
              </a:rPr>
              <a:t>COVID-</a:t>
            </a:r>
            <a:r>
              <a:rPr sz="1900" spc="-25" dirty="0">
                <a:solidFill>
                  <a:srgbClr val="1F2021"/>
                </a:solidFill>
                <a:latin typeface="Calibri"/>
                <a:cs typeface="Calibri"/>
              </a:rPr>
              <a:t>19.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20576" y="6377304"/>
            <a:ext cx="208279" cy="2209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250" spc="-25" dirty="0">
                <a:solidFill>
                  <a:srgbClr val="585858"/>
                </a:solidFill>
                <a:latin typeface="Arial"/>
                <a:cs typeface="Arial"/>
              </a:rPr>
              <a:t>68</a:t>
            </a:r>
            <a:endParaRPr sz="12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7727" y="5364479"/>
            <a:ext cx="5161915" cy="1124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67510">
              <a:lnSpc>
                <a:spcPct val="100000"/>
              </a:lnSpc>
              <a:spcBef>
                <a:spcPts val="105"/>
              </a:spcBef>
            </a:pPr>
            <a:r>
              <a:rPr sz="3600" i="1" dirty="0">
                <a:solidFill>
                  <a:srgbClr val="FF0000"/>
                </a:solidFill>
                <a:latin typeface="Calibri"/>
                <a:cs typeface="Calibri"/>
              </a:rPr>
              <a:t>95%</a:t>
            </a:r>
            <a:r>
              <a:rPr sz="3600" i="1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i="1" dirty="0">
                <a:latin typeface="Calibri"/>
                <a:cs typeface="Calibri"/>
              </a:rPr>
              <a:t>18</a:t>
            </a:r>
            <a:r>
              <a:rPr sz="2700" i="1" spc="-20" dirty="0">
                <a:latin typeface="Calibri"/>
                <a:cs typeface="Calibri"/>
              </a:rPr>
              <a:t> </a:t>
            </a:r>
            <a:r>
              <a:rPr sz="2700" i="1" dirty="0">
                <a:latin typeface="Calibri"/>
                <a:cs typeface="Calibri"/>
              </a:rPr>
              <a:t>years</a:t>
            </a:r>
            <a:r>
              <a:rPr sz="2700" i="1" spc="-20" dirty="0">
                <a:latin typeface="Calibri"/>
                <a:cs typeface="Calibri"/>
              </a:rPr>
              <a:t> </a:t>
            </a:r>
            <a:r>
              <a:rPr sz="2700" i="1" dirty="0">
                <a:latin typeface="Calibri"/>
                <a:cs typeface="Calibri"/>
              </a:rPr>
              <a:t>and</a:t>
            </a:r>
            <a:r>
              <a:rPr sz="2700" i="1" spc="-40" dirty="0">
                <a:latin typeface="Calibri"/>
                <a:cs typeface="Calibri"/>
              </a:rPr>
              <a:t> </a:t>
            </a:r>
            <a:r>
              <a:rPr sz="2700" i="1" spc="-10" dirty="0">
                <a:latin typeface="Calibri"/>
                <a:cs typeface="Calibri"/>
              </a:rPr>
              <a:t>older</a:t>
            </a:r>
            <a:endParaRPr sz="27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  <a:tabLst>
                <a:tab pos="1951989" algn="l"/>
              </a:tabLst>
            </a:pPr>
            <a:r>
              <a:rPr sz="5400" i="1" baseline="13888" dirty="0">
                <a:latin typeface="Calibri"/>
                <a:cs typeface="Calibri"/>
              </a:rPr>
              <a:t>One</a:t>
            </a:r>
            <a:r>
              <a:rPr sz="5400" i="1" spc="-60" baseline="13888" dirty="0">
                <a:latin typeface="Calibri"/>
                <a:cs typeface="Calibri"/>
              </a:rPr>
              <a:t> </a:t>
            </a:r>
            <a:r>
              <a:rPr sz="5400" i="1" spc="-30" baseline="13888" dirty="0">
                <a:latin typeface="Calibri"/>
                <a:cs typeface="Calibri"/>
              </a:rPr>
              <a:t>Year</a:t>
            </a:r>
            <a:r>
              <a:rPr sz="5400" i="1" baseline="13888" dirty="0">
                <a:latin typeface="Calibri"/>
                <a:cs typeface="Calibri"/>
              </a:rPr>
              <a:t>	</a:t>
            </a:r>
            <a:r>
              <a:rPr sz="3600" i="1" dirty="0">
                <a:solidFill>
                  <a:srgbClr val="FF0000"/>
                </a:solidFill>
                <a:latin typeface="Calibri"/>
                <a:cs typeface="Calibri"/>
              </a:rPr>
              <a:t>fully</a:t>
            </a:r>
            <a:r>
              <a:rPr sz="3600" i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i="1" spc="-10" dirty="0">
                <a:solidFill>
                  <a:srgbClr val="FF0000"/>
                </a:solidFill>
                <a:latin typeface="Calibri"/>
                <a:cs typeface="Calibri"/>
              </a:rPr>
              <a:t>vaccinated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47440" y="2153920"/>
            <a:ext cx="2265680" cy="226567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3919" y="2153920"/>
            <a:ext cx="2479039" cy="247904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881697" y="4709731"/>
            <a:ext cx="2165350" cy="514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Integration</a:t>
            </a:r>
            <a:r>
              <a:rPr sz="1600" spc="1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of</a:t>
            </a:r>
            <a:r>
              <a:rPr sz="1600" spc="-5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vaccination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with</a:t>
            </a:r>
            <a:r>
              <a:rPr sz="1600" spc="8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routine</a:t>
            </a:r>
            <a:r>
              <a:rPr sz="1600" spc="-6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ANC</a:t>
            </a:r>
            <a:r>
              <a:rPr sz="1600" spc="-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services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05784" y="4463097"/>
            <a:ext cx="231838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1F2021"/>
                </a:solidFill>
                <a:latin typeface="Calibri"/>
                <a:cs typeface="Calibri"/>
              </a:rPr>
              <a:t>Drive-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thru</a:t>
            </a:r>
            <a:r>
              <a:rPr sz="1600" spc="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vaccination</a:t>
            </a:r>
            <a:r>
              <a:rPr sz="1600" spc="3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Calibri"/>
                <a:cs typeface="Calibri"/>
              </a:rPr>
              <a:t>sites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to</a:t>
            </a:r>
            <a:r>
              <a:rPr sz="1600" spc="2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facilitate</a:t>
            </a:r>
            <a:r>
              <a:rPr sz="1600" spc="-9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access</a:t>
            </a:r>
            <a:r>
              <a:rPr sz="1600" spc="5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for </a:t>
            </a:r>
            <a:r>
              <a:rPr sz="1600" spc="-20" dirty="0">
                <a:solidFill>
                  <a:srgbClr val="1F2021"/>
                </a:solidFill>
                <a:latin typeface="Calibri"/>
                <a:cs typeface="Calibri"/>
              </a:rPr>
              <a:t>older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people</a:t>
            </a:r>
            <a:r>
              <a:rPr sz="1600" spc="-4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F2021"/>
                </a:solidFill>
                <a:latin typeface="Calibri"/>
                <a:cs typeface="Calibri"/>
              </a:rPr>
              <a:t>and</a:t>
            </a:r>
            <a:r>
              <a:rPr sz="1600" spc="20" dirty="0">
                <a:solidFill>
                  <a:srgbClr val="1F2021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1F2021"/>
                </a:solidFill>
                <a:latin typeface="Calibri"/>
                <a:cs typeface="Calibri"/>
              </a:rPr>
              <a:t>PLWD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85959" y="2910839"/>
            <a:ext cx="335280" cy="335280"/>
          </a:xfrm>
          <a:custGeom>
            <a:avLst/>
            <a:gdLst/>
            <a:ahLst/>
            <a:cxnLst/>
            <a:rect l="l" t="t" r="r" b="b"/>
            <a:pathLst>
              <a:path w="335279" h="335280">
                <a:moveTo>
                  <a:pt x="0" y="167639"/>
                </a:moveTo>
                <a:lnTo>
                  <a:pt x="5988" y="123075"/>
                </a:lnTo>
                <a:lnTo>
                  <a:pt x="22888" y="83029"/>
                </a:lnTo>
                <a:lnTo>
                  <a:pt x="49101" y="49101"/>
                </a:lnTo>
                <a:lnTo>
                  <a:pt x="83029" y="22888"/>
                </a:lnTo>
                <a:lnTo>
                  <a:pt x="123075" y="5988"/>
                </a:lnTo>
                <a:lnTo>
                  <a:pt x="167640" y="0"/>
                </a:lnTo>
                <a:lnTo>
                  <a:pt x="212204" y="5988"/>
                </a:lnTo>
                <a:lnTo>
                  <a:pt x="252250" y="22888"/>
                </a:lnTo>
                <a:lnTo>
                  <a:pt x="286178" y="49101"/>
                </a:lnTo>
                <a:lnTo>
                  <a:pt x="312391" y="83029"/>
                </a:lnTo>
                <a:lnTo>
                  <a:pt x="329291" y="123075"/>
                </a:lnTo>
                <a:lnTo>
                  <a:pt x="335280" y="167639"/>
                </a:lnTo>
                <a:lnTo>
                  <a:pt x="329291" y="212204"/>
                </a:lnTo>
                <a:lnTo>
                  <a:pt x="312391" y="252250"/>
                </a:lnTo>
                <a:lnTo>
                  <a:pt x="286178" y="286178"/>
                </a:lnTo>
                <a:lnTo>
                  <a:pt x="252250" y="312391"/>
                </a:lnTo>
                <a:lnTo>
                  <a:pt x="212204" y="329291"/>
                </a:lnTo>
                <a:lnTo>
                  <a:pt x="167640" y="335280"/>
                </a:lnTo>
                <a:lnTo>
                  <a:pt x="123075" y="329291"/>
                </a:lnTo>
                <a:lnTo>
                  <a:pt x="83029" y="312391"/>
                </a:lnTo>
                <a:lnTo>
                  <a:pt x="49101" y="286178"/>
                </a:lnTo>
                <a:lnTo>
                  <a:pt x="22888" y="252250"/>
                </a:lnTo>
                <a:lnTo>
                  <a:pt x="5988" y="212204"/>
                </a:lnTo>
                <a:lnTo>
                  <a:pt x="0" y="1676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22359" y="3398520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79">
                <a:moveTo>
                  <a:pt x="0" y="243839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40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80" y="243839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40" y="487679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83837" y="3718877"/>
            <a:ext cx="182245" cy="17208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429240" y="2138679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80">
                <a:moveTo>
                  <a:pt x="0" y="243840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39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79" y="243840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39" y="487680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73080" y="4323079"/>
            <a:ext cx="325120" cy="325120"/>
          </a:xfrm>
          <a:custGeom>
            <a:avLst/>
            <a:gdLst/>
            <a:ahLst/>
            <a:cxnLst/>
            <a:rect l="l" t="t" r="r" b="b"/>
            <a:pathLst>
              <a:path w="325120" h="325120">
                <a:moveTo>
                  <a:pt x="0" y="162560"/>
                </a:moveTo>
                <a:lnTo>
                  <a:pt x="5806" y="119341"/>
                </a:lnTo>
                <a:lnTo>
                  <a:pt x="22192" y="80508"/>
                </a:lnTo>
                <a:lnTo>
                  <a:pt x="47609" y="47609"/>
                </a:lnTo>
                <a:lnTo>
                  <a:pt x="80508" y="22192"/>
                </a:lnTo>
                <a:lnTo>
                  <a:pt x="119341" y="5806"/>
                </a:lnTo>
                <a:lnTo>
                  <a:pt x="162560" y="0"/>
                </a:lnTo>
                <a:lnTo>
                  <a:pt x="205778" y="5806"/>
                </a:lnTo>
                <a:lnTo>
                  <a:pt x="244611" y="22192"/>
                </a:lnTo>
                <a:lnTo>
                  <a:pt x="277510" y="47609"/>
                </a:lnTo>
                <a:lnTo>
                  <a:pt x="302927" y="80508"/>
                </a:lnTo>
                <a:lnTo>
                  <a:pt x="319313" y="119341"/>
                </a:lnTo>
                <a:lnTo>
                  <a:pt x="325120" y="162560"/>
                </a:lnTo>
                <a:lnTo>
                  <a:pt x="319313" y="205778"/>
                </a:lnTo>
                <a:lnTo>
                  <a:pt x="302927" y="244611"/>
                </a:lnTo>
                <a:lnTo>
                  <a:pt x="277510" y="277510"/>
                </a:lnTo>
                <a:lnTo>
                  <a:pt x="244611" y="302927"/>
                </a:lnTo>
                <a:lnTo>
                  <a:pt x="205778" y="319313"/>
                </a:lnTo>
                <a:lnTo>
                  <a:pt x="162560" y="325120"/>
                </a:lnTo>
                <a:lnTo>
                  <a:pt x="119341" y="319313"/>
                </a:lnTo>
                <a:lnTo>
                  <a:pt x="80508" y="302927"/>
                </a:lnTo>
                <a:lnTo>
                  <a:pt x="47609" y="277510"/>
                </a:lnTo>
                <a:lnTo>
                  <a:pt x="22192" y="244611"/>
                </a:lnTo>
                <a:lnTo>
                  <a:pt x="5806" y="205778"/>
                </a:lnTo>
                <a:lnTo>
                  <a:pt x="0" y="1625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8961437" y="3881437"/>
            <a:ext cx="1045844" cy="1340485"/>
            <a:chOff x="8961437" y="3881437"/>
            <a:chExt cx="1045844" cy="134048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35197" y="5049837"/>
              <a:ext cx="172085" cy="17208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8966200" y="3886200"/>
              <a:ext cx="961390" cy="1167765"/>
            </a:xfrm>
            <a:custGeom>
              <a:avLst/>
              <a:gdLst/>
              <a:ahLst/>
              <a:cxnLst/>
              <a:rect l="l" t="t" r="r" b="b"/>
              <a:pathLst>
                <a:path w="961390" h="1167764">
                  <a:moveTo>
                    <a:pt x="960881" y="1167638"/>
                  </a:moveTo>
                  <a:lnTo>
                    <a:pt x="960881" y="583819"/>
                  </a:lnTo>
                  <a:lnTo>
                    <a:pt x="0" y="583819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966200" y="2729229"/>
            <a:ext cx="795020" cy="669290"/>
          </a:xfrm>
          <a:custGeom>
            <a:avLst/>
            <a:gdLst/>
            <a:ahLst/>
            <a:cxnLst/>
            <a:rect l="l" t="t" r="r" b="b"/>
            <a:pathLst>
              <a:path w="795020" h="669289">
                <a:moveTo>
                  <a:pt x="794639" y="181610"/>
                </a:moveTo>
                <a:lnTo>
                  <a:pt x="772392" y="127853"/>
                </a:lnTo>
                <a:lnTo>
                  <a:pt x="712009" y="78455"/>
                </a:lnTo>
                <a:lnTo>
                  <a:pt x="670496" y="56753"/>
                </a:lnTo>
                <a:lnTo>
                  <a:pt x="623024" y="37774"/>
                </a:lnTo>
                <a:lnTo>
                  <a:pt x="570785" y="22065"/>
                </a:lnTo>
                <a:lnTo>
                  <a:pt x="514970" y="10170"/>
                </a:lnTo>
                <a:lnTo>
                  <a:pt x="456772" y="2633"/>
                </a:lnTo>
                <a:lnTo>
                  <a:pt x="397382" y="0"/>
                </a:lnTo>
                <a:lnTo>
                  <a:pt x="364292" y="3040"/>
                </a:lnTo>
                <a:lnTo>
                  <a:pt x="298935" y="26328"/>
                </a:lnTo>
                <a:lnTo>
                  <a:pt x="236037" y="70267"/>
                </a:lnTo>
                <a:lnTo>
                  <a:pt x="206022" y="99121"/>
                </a:lnTo>
                <a:lnTo>
                  <a:pt x="177234" y="132105"/>
                </a:lnTo>
                <a:lnTo>
                  <a:pt x="149878" y="168876"/>
                </a:lnTo>
                <a:lnTo>
                  <a:pt x="124158" y="209089"/>
                </a:lnTo>
                <a:lnTo>
                  <a:pt x="100278" y="252401"/>
                </a:lnTo>
                <a:lnTo>
                  <a:pt x="78443" y="298468"/>
                </a:lnTo>
                <a:lnTo>
                  <a:pt x="58857" y="346945"/>
                </a:lnTo>
                <a:lnTo>
                  <a:pt x="41724" y="397488"/>
                </a:lnTo>
                <a:lnTo>
                  <a:pt x="27248" y="449754"/>
                </a:lnTo>
                <a:lnTo>
                  <a:pt x="15633" y="503399"/>
                </a:lnTo>
                <a:lnTo>
                  <a:pt x="7084" y="558078"/>
                </a:lnTo>
                <a:lnTo>
                  <a:pt x="1805" y="613447"/>
                </a:lnTo>
                <a:lnTo>
                  <a:pt x="0" y="669163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9753917" y="2377757"/>
            <a:ext cx="916305" cy="1438275"/>
            <a:chOff x="9753917" y="2377757"/>
            <a:chExt cx="916305" cy="1438275"/>
          </a:xfrm>
        </p:grpSpPr>
        <p:sp>
          <p:nvSpPr>
            <p:cNvPr id="12" name="object 12"/>
            <p:cNvSpPr/>
            <p:nvPr/>
          </p:nvSpPr>
          <p:spPr>
            <a:xfrm>
              <a:off x="10469880" y="2626360"/>
              <a:ext cx="195580" cy="1096645"/>
            </a:xfrm>
            <a:custGeom>
              <a:avLst/>
              <a:gdLst/>
              <a:ahLst/>
              <a:cxnLst/>
              <a:rect l="l" t="t" r="r" b="b"/>
              <a:pathLst>
                <a:path w="195579" h="1096645">
                  <a:moveTo>
                    <a:pt x="0" y="1096137"/>
                  </a:moveTo>
                  <a:lnTo>
                    <a:pt x="0" y="548131"/>
                  </a:lnTo>
                  <a:lnTo>
                    <a:pt x="195579" y="548131"/>
                  </a:lnTo>
                  <a:lnTo>
                    <a:pt x="195579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758680" y="2382520"/>
              <a:ext cx="668655" cy="1428750"/>
            </a:xfrm>
            <a:custGeom>
              <a:avLst/>
              <a:gdLst/>
              <a:ahLst/>
              <a:cxnLst/>
              <a:rect l="l" t="t" r="r" b="b"/>
              <a:pathLst>
                <a:path w="668654" h="1428750">
                  <a:moveTo>
                    <a:pt x="668654" y="0"/>
                  </a:moveTo>
                  <a:lnTo>
                    <a:pt x="618556" y="1951"/>
                  </a:lnTo>
                  <a:lnTo>
                    <a:pt x="568706" y="7671"/>
                  </a:lnTo>
                  <a:lnTo>
                    <a:pt x="519356" y="16964"/>
                  </a:lnTo>
                  <a:lnTo>
                    <a:pt x="470757" y="29629"/>
                  </a:lnTo>
                  <a:lnTo>
                    <a:pt x="423160" y="45469"/>
                  </a:lnTo>
                  <a:lnTo>
                    <a:pt x="376815" y="64286"/>
                  </a:lnTo>
                  <a:lnTo>
                    <a:pt x="331973" y="85882"/>
                  </a:lnTo>
                  <a:lnTo>
                    <a:pt x="288886" y="110057"/>
                  </a:lnTo>
                  <a:lnTo>
                    <a:pt x="247804" y="136613"/>
                  </a:lnTo>
                  <a:lnTo>
                    <a:pt x="208978" y="165353"/>
                  </a:lnTo>
                  <a:lnTo>
                    <a:pt x="172659" y="196079"/>
                  </a:lnTo>
                  <a:lnTo>
                    <a:pt x="139098" y="228590"/>
                  </a:lnTo>
                  <a:lnTo>
                    <a:pt x="108546" y="262691"/>
                  </a:lnTo>
                  <a:lnTo>
                    <a:pt x="81253" y="298181"/>
                  </a:lnTo>
                  <a:lnTo>
                    <a:pt x="57471" y="334863"/>
                  </a:lnTo>
                  <a:lnTo>
                    <a:pt x="37450" y="372538"/>
                  </a:lnTo>
                  <a:lnTo>
                    <a:pt x="21442" y="411009"/>
                  </a:lnTo>
                  <a:lnTo>
                    <a:pt x="9697" y="450076"/>
                  </a:lnTo>
                  <a:lnTo>
                    <a:pt x="2466" y="489542"/>
                  </a:lnTo>
                  <a:lnTo>
                    <a:pt x="0" y="529208"/>
                  </a:lnTo>
                </a:path>
                <a:path w="668654" h="1428750">
                  <a:moveTo>
                    <a:pt x="634746" y="1428241"/>
                  </a:moveTo>
                  <a:lnTo>
                    <a:pt x="587179" y="1426159"/>
                  </a:lnTo>
                  <a:lnTo>
                    <a:pt x="539851" y="1420054"/>
                  </a:lnTo>
                  <a:lnTo>
                    <a:pt x="492999" y="1410138"/>
                  </a:lnTo>
                  <a:lnTo>
                    <a:pt x="446861" y="1396622"/>
                  </a:lnTo>
                  <a:lnTo>
                    <a:pt x="401675" y="1379718"/>
                  </a:lnTo>
                  <a:lnTo>
                    <a:pt x="357679" y="1359637"/>
                  </a:lnTo>
                  <a:lnTo>
                    <a:pt x="315111" y="1336593"/>
                  </a:lnTo>
                  <a:lnTo>
                    <a:pt x="274210" y="1310796"/>
                  </a:lnTo>
                  <a:lnTo>
                    <a:pt x="235213" y="1282458"/>
                  </a:lnTo>
                  <a:lnTo>
                    <a:pt x="198358" y="1251791"/>
                  </a:lnTo>
                  <a:lnTo>
                    <a:pt x="163883" y="1219006"/>
                  </a:lnTo>
                  <a:lnTo>
                    <a:pt x="132027" y="1184316"/>
                  </a:lnTo>
                  <a:lnTo>
                    <a:pt x="103027" y="1147932"/>
                  </a:lnTo>
                  <a:lnTo>
                    <a:pt x="77121" y="1110066"/>
                  </a:lnTo>
                  <a:lnTo>
                    <a:pt x="54548" y="1070929"/>
                  </a:lnTo>
                  <a:lnTo>
                    <a:pt x="35545" y="1030734"/>
                  </a:lnTo>
                  <a:lnTo>
                    <a:pt x="20351" y="989691"/>
                  </a:lnTo>
                  <a:lnTo>
                    <a:pt x="9203" y="948013"/>
                  </a:lnTo>
                  <a:lnTo>
                    <a:pt x="2340" y="905912"/>
                  </a:lnTo>
                  <a:lnTo>
                    <a:pt x="0" y="8636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10002519" y="4648200"/>
            <a:ext cx="829944" cy="485140"/>
          </a:xfrm>
          <a:custGeom>
            <a:avLst/>
            <a:gdLst/>
            <a:ahLst/>
            <a:cxnLst/>
            <a:rect l="l" t="t" r="r" b="b"/>
            <a:pathLst>
              <a:path w="829945" h="485139">
                <a:moveTo>
                  <a:pt x="829436" y="0"/>
                </a:moveTo>
                <a:lnTo>
                  <a:pt x="819467" y="65935"/>
                </a:lnTo>
                <a:lnTo>
                  <a:pt x="790805" y="130773"/>
                </a:lnTo>
                <a:lnTo>
                  <a:pt x="745319" y="193421"/>
                </a:lnTo>
                <a:lnTo>
                  <a:pt x="716851" y="223582"/>
                </a:lnTo>
                <a:lnTo>
                  <a:pt x="684877" y="252787"/>
                </a:lnTo>
                <a:lnTo>
                  <a:pt x="649632" y="280898"/>
                </a:lnTo>
                <a:lnTo>
                  <a:pt x="611349" y="307780"/>
                </a:lnTo>
                <a:lnTo>
                  <a:pt x="570261" y="333295"/>
                </a:lnTo>
                <a:lnTo>
                  <a:pt x="526602" y="357308"/>
                </a:lnTo>
                <a:lnTo>
                  <a:pt x="480606" y="379681"/>
                </a:lnTo>
                <a:lnTo>
                  <a:pt x="432506" y="400279"/>
                </a:lnTo>
                <a:lnTo>
                  <a:pt x="382536" y="418964"/>
                </a:lnTo>
                <a:lnTo>
                  <a:pt x="330929" y="435601"/>
                </a:lnTo>
                <a:lnTo>
                  <a:pt x="277919" y="450053"/>
                </a:lnTo>
                <a:lnTo>
                  <a:pt x="223740" y="462183"/>
                </a:lnTo>
                <a:lnTo>
                  <a:pt x="168625" y="471855"/>
                </a:lnTo>
                <a:lnTo>
                  <a:pt x="112807" y="478933"/>
                </a:lnTo>
                <a:lnTo>
                  <a:pt x="56521" y="483279"/>
                </a:lnTo>
                <a:lnTo>
                  <a:pt x="0" y="484758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561319" y="3804920"/>
            <a:ext cx="626110" cy="681355"/>
          </a:xfrm>
          <a:custGeom>
            <a:avLst/>
            <a:gdLst/>
            <a:ahLst/>
            <a:cxnLst/>
            <a:rect l="l" t="t" r="r" b="b"/>
            <a:pathLst>
              <a:path w="626109" h="681354">
                <a:moveTo>
                  <a:pt x="0" y="0"/>
                </a:moveTo>
                <a:lnTo>
                  <a:pt x="55180" y="1733"/>
                </a:lnTo>
                <a:lnTo>
                  <a:pt x="109975" y="6794"/>
                </a:lnTo>
                <a:lnTo>
                  <a:pt x="164004" y="14975"/>
                </a:lnTo>
                <a:lnTo>
                  <a:pt x="216884" y="26067"/>
                </a:lnTo>
                <a:lnTo>
                  <a:pt x="268233" y="39864"/>
                </a:lnTo>
                <a:lnTo>
                  <a:pt x="317670" y="56156"/>
                </a:lnTo>
                <a:lnTo>
                  <a:pt x="364812" y="74736"/>
                </a:lnTo>
                <a:lnTo>
                  <a:pt x="409277" y="95396"/>
                </a:lnTo>
                <a:lnTo>
                  <a:pt x="450684" y="117928"/>
                </a:lnTo>
                <a:lnTo>
                  <a:pt x="488650" y="142124"/>
                </a:lnTo>
                <a:lnTo>
                  <a:pt x="522793" y="167776"/>
                </a:lnTo>
                <a:lnTo>
                  <a:pt x="552731" y="194676"/>
                </a:lnTo>
                <a:lnTo>
                  <a:pt x="598466" y="251387"/>
                </a:lnTo>
                <a:lnTo>
                  <a:pt x="622798" y="310594"/>
                </a:lnTo>
                <a:lnTo>
                  <a:pt x="625982" y="340613"/>
                </a:lnTo>
                <a:lnTo>
                  <a:pt x="622744" y="397153"/>
                </a:lnTo>
                <a:lnTo>
                  <a:pt x="613525" y="452299"/>
                </a:lnTo>
                <a:lnTo>
                  <a:pt x="599073" y="504646"/>
                </a:lnTo>
                <a:lnTo>
                  <a:pt x="580133" y="552791"/>
                </a:lnTo>
                <a:lnTo>
                  <a:pt x="557452" y="595330"/>
                </a:lnTo>
                <a:lnTo>
                  <a:pt x="531777" y="630860"/>
                </a:lnTo>
                <a:lnTo>
                  <a:pt x="503853" y="657977"/>
                </a:lnTo>
                <a:lnTo>
                  <a:pt x="474427" y="675276"/>
                </a:lnTo>
                <a:lnTo>
                  <a:pt x="444246" y="68135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20077" y="4037965"/>
            <a:ext cx="2851785" cy="5994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750" b="1" dirty="0">
                <a:latin typeface="Arial"/>
                <a:cs typeface="Arial"/>
              </a:rPr>
              <a:t>THANK</a:t>
            </a:r>
            <a:r>
              <a:rPr sz="3750" b="1" spc="-145" dirty="0">
                <a:latin typeface="Arial"/>
                <a:cs typeface="Arial"/>
              </a:rPr>
              <a:t> </a:t>
            </a:r>
            <a:r>
              <a:rPr sz="3750" b="1" spc="-25" dirty="0">
                <a:latin typeface="Arial"/>
                <a:cs typeface="Arial"/>
              </a:rPr>
              <a:t>YOU</a:t>
            </a:r>
            <a:endParaRPr sz="37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448560" y="5750559"/>
            <a:ext cx="3860800" cy="762000"/>
            <a:chOff x="2448560" y="5750559"/>
            <a:chExt cx="3860800" cy="762000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94480" y="5821679"/>
              <a:ext cx="2214880" cy="54864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8560" y="5750559"/>
              <a:ext cx="1676400" cy="762000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281919" y="5842000"/>
            <a:ext cx="1676400" cy="558800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87919" y="182879"/>
            <a:ext cx="3698239" cy="129032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442959" y="5984240"/>
            <a:ext cx="1706879" cy="314959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8000" y="182879"/>
            <a:ext cx="2316480" cy="1290320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360159" y="5842000"/>
            <a:ext cx="1869439" cy="568960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300480" y="5821679"/>
            <a:ext cx="1036319" cy="640080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74320" y="5831840"/>
            <a:ext cx="802640" cy="60960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450079" y="304800"/>
            <a:ext cx="1442720" cy="1300479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719772" y="3044761"/>
            <a:ext cx="300291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solidFill>
                  <a:srgbClr val="FF0000"/>
                </a:solidFill>
                <a:latin typeface="Calibri"/>
                <a:cs typeface="Calibri"/>
              </a:rPr>
              <a:t>Kshitij</a:t>
            </a:r>
            <a:r>
              <a:rPr sz="1600" i="1" spc="3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85" dirty="0">
                <a:solidFill>
                  <a:srgbClr val="FF0000"/>
                </a:solidFill>
                <a:latin typeface="Calibri"/>
                <a:cs typeface="Calibri"/>
              </a:rPr>
              <a:t>Joshi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600" i="1" spc="70" dirty="0">
                <a:solidFill>
                  <a:srgbClr val="FF0000"/>
                </a:solidFill>
                <a:latin typeface="Calibri"/>
                <a:cs typeface="Calibri"/>
              </a:rPr>
              <a:t>Chief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220" dirty="0">
                <a:solidFill>
                  <a:srgbClr val="FF0000"/>
                </a:solidFill>
                <a:latin typeface="Calibri"/>
                <a:cs typeface="Calibri"/>
              </a:rPr>
              <a:t>SBC,</a:t>
            </a:r>
            <a:r>
              <a:rPr sz="1600" i="1" spc="1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30" dirty="0">
                <a:solidFill>
                  <a:srgbClr val="FF0000"/>
                </a:solidFill>
                <a:latin typeface="Calibri"/>
                <a:cs typeface="Calibri"/>
              </a:rPr>
              <a:t>UNICEF</a:t>
            </a:r>
            <a:r>
              <a:rPr sz="1600" i="1" spc="1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65" dirty="0">
                <a:solidFill>
                  <a:srgbClr val="FF0000"/>
                </a:solidFill>
                <a:latin typeface="Calibri"/>
                <a:cs typeface="Calibri"/>
              </a:rPr>
              <a:t>Pacific</a:t>
            </a:r>
            <a:r>
              <a:rPr sz="1600" i="1" spc="1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600" i="1" spc="114" dirty="0">
                <a:solidFill>
                  <a:srgbClr val="FF0000"/>
                </a:solidFill>
                <a:latin typeface="Calibri"/>
                <a:cs typeface="Calibri"/>
              </a:rPr>
              <a:t>MCO </a:t>
            </a:r>
            <a:r>
              <a:rPr sz="1600" i="1" spc="-10" dirty="0">
                <a:solidFill>
                  <a:srgbClr val="FF0000"/>
                </a:solidFill>
                <a:latin typeface="Calibri"/>
                <a:cs typeface="Calibri"/>
                <a:hlinkClick r:id="rId14"/>
              </a:rPr>
              <a:t>kjoshi@unicef.org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Listen. Innovate. Reach.</vt:lpstr>
      <vt:lpstr>The Problem</vt:lpstr>
      <vt:lpstr>The Solution</vt:lpstr>
      <vt:lpstr>Outcomes and Key Learnings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Listen. Innovate. Reach.</dc:title>
  <dc:creator>RAMIREZ GONZALEZ, Alejandro</dc:creator>
  <cp:lastModifiedBy>RAMIREZ GONZALEZ, Alejandro</cp:lastModifiedBy>
  <cp:revision>1</cp:revision>
  <dcterms:created xsi:type="dcterms:W3CDTF">2022-07-08T08:08:15Z</dcterms:created>
  <dcterms:modified xsi:type="dcterms:W3CDTF">2022-07-08T08:09:00Z</dcterms:modified>
</cp:coreProperties>
</file>