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9" r:id="rId2"/>
    <p:sldId id="300" r:id="rId3"/>
    <p:sldId id="301" r:id="rId4"/>
    <p:sldId id="302" r:id="rId5"/>
    <p:sldId id="30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58" d="100"/>
          <a:sy n="158" d="100"/>
        </p:scale>
        <p:origin x="11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718A1-D4AF-42AC-9C13-1084E1ED49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4AF6C5-AD4E-4098-84AD-23A36E0EEF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B76491-CAFB-4BBC-8432-7E60EC9E7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A8C06-16B4-4A64-9F9E-FE7E24ADD3F3}" type="datetimeFigureOut">
              <a:rPr lang="en-US" smtClean="0"/>
              <a:t>08-Jul-22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05CA22-B72D-46B0-A80A-DB2512730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820E83-3DBC-4CE1-8412-1D3996E1E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28712-AFBF-40B5-BA84-49E22D649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930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03B55-908A-43BE-8E41-FC33A751F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058F38-7FE4-4F9B-A98F-49AA0A9DE2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534F72-A910-4D47-A09F-7C46B5B07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A8C06-16B4-4A64-9F9E-FE7E24ADD3F3}" type="datetimeFigureOut">
              <a:rPr lang="en-US" smtClean="0"/>
              <a:t>08-Jul-22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44EE48-1554-4542-968F-D83183414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370797-E126-477D-B12E-DE0E168CC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28712-AFBF-40B5-BA84-49E22D649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893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67BBCD-74C7-4450-B659-878071D083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F4D9DC-EFE5-4B29-AE3C-4DD544D8CA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93497C-F2AF-47D2-A388-CD5149678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A8C06-16B4-4A64-9F9E-FE7E24ADD3F3}" type="datetimeFigureOut">
              <a:rPr lang="en-US" smtClean="0"/>
              <a:t>08-Jul-22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AAC17A-8F99-42A7-ACBA-8794EDB3F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BC3834-50CE-418F-A9EC-57431036E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28712-AFBF-40B5-BA84-49E22D649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970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0A02F-37AC-456B-9ABF-9D5913676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AB5F91-B4A3-4730-AA2C-61BD34EFC7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9814CD-E653-4070-A89F-EED1D7E5C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A8C06-16B4-4A64-9F9E-FE7E24ADD3F3}" type="datetimeFigureOut">
              <a:rPr lang="en-US" smtClean="0"/>
              <a:t>08-Jul-22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46397B-7982-4C67-90B6-B92A9F1EA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D1A658-8813-47FD-B6A6-03E228979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28712-AFBF-40B5-BA84-49E22D649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691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9DEFBB-2F1A-440B-B0D6-E3F7E1EA1A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35867E-68B4-4BE4-A336-73DDEC1C4B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11C047-65CC-4AA9-A347-D2E6DA701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A8C06-16B4-4A64-9F9E-FE7E24ADD3F3}" type="datetimeFigureOut">
              <a:rPr lang="en-US" smtClean="0"/>
              <a:t>08-Jul-22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E49EE0-D412-4CA5-B183-7F80371CF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D8BA53-AE4D-4EC3-8D59-9C2836C77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28712-AFBF-40B5-BA84-49E22D649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841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55448-164A-4A7D-B21E-3692E28C8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EB1A6F-0FCC-4239-9524-E905EF32CA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5A67E0-ED1E-4100-94F3-410A09D34A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EFD894-8199-4BB0-B761-95AC1590B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A8C06-16B4-4A64-9F9E-FE7E24ADD3F3}" type="datetimeFigureOut">
              <a:rPr lang="en-US" smtClean="0"/>
              <a:t>08-Jul-22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5931A5-2343-402D-A483-9ECAD6B81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C122B5-983C-4235-8834-9EB36D62A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28712-AFBF-40B5-BA84-49E22D649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967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066B06-4F61-4F74-BBF8-6C213168D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2C69D9-996D-45E5-8944-641E0CA856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B98AEC-2DDB-472F-A5F1-CE281F2233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1D5BF1-3D9E-45AD-BE81-2D06EC2268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9327A3-7E3F-4651-B411-70ACFE533C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95686A4-BF77-47BA-B7F8-DC762D450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A8C06-16B4-4A64-9F9E-FE7E24ADD3F3}" type="datetimeFigureOut">
              <a:rPr lang="en-US" smtClean="0"/>
              <a:t>08-Jul-22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B0B744-F777-4AD4-B1D1-D2F0E0E5E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85088F-35CC-4C51-A298-16912CC43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28712-AFBF-40B5-BA84-49E22D649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183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82769-951D-4FB3-A0C8-A418B32A1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F6D06C-24B0-490B-B573-B5F21AEFF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A8C06-16B4-4A64-9F9E-FE7E24ADD3F3}" type="datetimeFigureOut">
              <a:rPr lang="en-US" smtClean="0"/>
              <a:t>08-Jul-22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E49ECC-8109-4787-B5BD-29F728709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B0A0D5-803B-43E5-968E-70B96DBD2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28712-AFBF-40B5-BA84-49E22D649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434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5EE5022-D8D3-424B-BF66-65D967458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A8C06-16B4-4A64-9F9E-FE7E24ADD3F3}" type="datetimeFigureOut">
              <a:rPr lang="en-US" smtClean="0"/>
              <a:t>08-Jul-22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9793C7-619A-44D7-88F7-416FB1F2D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A5B473-0240-4294-AB86-63BDA67B8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28712-AFBF-40B5-BA84-49E22D649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097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F4763-3DB1-4FE5-94A1-61AE151913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91DC7F-4B30-4CE8-B940-74A30F6FB7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8E140B-826D-405D-9B1B-85E0C85953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017C19-8DDE-4A48-A469-D5FE267AF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A8C06-16B4-4A64-9F9E-FE7E24ADD3F3}" type="datetimeFigureOut">
              <a:rPr lang="en-US" smtClean="0"/>
              <a:t>08-Jul-22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500E04-92D2-4CB8-A197-65DC7D6CC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6A48B2-A37F-4620-9CA3-B78D3C6BA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28712-AFBF-40B5-BA84-49E22D649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979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9705C7-DA36-4AD1-9A32-596CF4B4E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695399A-F192-43E2-AFCF-CC0BBE1D60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BE44EE-6C94-4758-A620-3DA05099E9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25530A-58E6-4934-9FBB-3B7459D1A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A8C06-16B4-4A64-9F9E-FE7E24ADD3F3}" type="datetimeFigureOut">
              <a:rPr lang="en-US" smtClean="0"/>
              <a:t>08-Jul-22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B4C324-098E-4B4D-BA7F-F0BC08548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783DC7-4A0C-4BBD-9E6B-DC98FFB8C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28712-AFBF-40B5-BA84-49E22D649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705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B37D14-4261-457F-A1B4-D3335A036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E35E9E-428D-4503-A60B-130633C0CA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2E40FF-BE2E-414E-8025-48ADCCB153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0A8C06-16B4-4A64-9F9E-FE7E24ADD3F3}" type="datetimeFigureOut">
              <a:rPr lang="en-US" smtClean="0"/>
              <a:t>08-Jul-22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156B5C-3CDD-488B-8D51-AB7D771A56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4933E9-CD05-430A-8199-BF7B7B044E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D28712-AFBF-40B5-BA84-49E22D649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590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11" Type="http://schemas.openxmlformats.org/officeDocument/2006/relationships/image" Target="../media/image10.png"/><Relationship Id="rId5" Type="http://schemas.openxmlformats.org/officeDocument/2006/relationships/image" Target="../media/image4.jp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jp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jpg"/><Relationship Id="rId9" Type="http://schemas.openxmlformats.org/officeDocument/2006/relationships/image" Target="../media/image2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7" Type="http://schemas.openxmlformats.org/officeDocument/2006/relationships/image" Target="../media/image28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jp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jpg"/><Relationship Id="rId13" Type="http://schemas.openxmlformats.org/officeDocument/2006/relationships/image" Target="../media/image4.jpg"/><Relationship Id="rId18" Type="http://schemas.openxmlformats.org/officeDocument/2006/relationships/image" Target="../media/image38.png"/><Relationship Id="rId3" Type="http://schemas.openxmlformats.org/officeDocument/2006/relationships/image" Target="../media/image29.png"/><Relationship Id="rId7" Type="http://schemas.openxmlformats.org/officeDocument/2006/relationships/image" Target="../media/image31.png"/><Relationship Id="rId12" Type="http://schemas.openxmlformats.org/officeDocument/2006/relationships/image" Target="../media/image36.png"/><Relationship Id="rId17" Type="http://schemas.openxmlformats.org/officeDocument/2006/relationships/image" Target="../media/image37.png"/><Relationship Id="rId2" Type="http://schemas.openxmlformats.org/officeDocument/2006/relationships/image" Target="../media/image1.png"/><Relationship Id="rId16" Type="http://schemas.openxmlformats.org/officeDocument/2006/relationships/hyperlink" Target="http://www.katikati.world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image" Target="../media/image35.png"/><Relationship Id="rId5" Type="http://schemas.openxmlformats.org/officeDocument/2006/relationships/image" Target="../media/image2.png"/><Relationship Id="rId15" Type="http://schemas.openxmlformats.org/officeDocument/2006/relationships/hyperlink" Target="mailto:arnav@katikati.world" TargetMode="External"/><Relationship Id="rId10" Type="http://schemas.openxmlformats.org/officeDocument/2006/relationships/image" Target="../media/image34.png"/><Relationship Id="rId4" Type="http://schemas.openxmlformats.org/officeDocument/2006/relationships/image" Target="../media/image30.png"/><Relationship Id="rId9" Type="http://schemas.openxmlformats.org/officeDocument/2006/relationships/image" Target="../media/image33.jpg"/><Relationship Id="rId14" Type="http://schemas.openxmlformats.org/officeDocument/2006/relationships/hyperlink" Target="http://www.redcross.mw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52400" y="10160"/>
            <a:ext cx="11866880" cy="1595120"/>
            <a:chOff x="152400" y="10160"/>
            <a:chExt cx="11866880" cy="159512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2400" y="10160"/>
              <a:ext cx="11866880" cy="254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487919" y="30480"/>
              <a:ext cx="3698239" cy="1290320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08000" y="182880"/>
              <a:ext cx="2458720" cy="1371600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450079" y="304800"/>
              <a:ext cx="1442720" cy="1300479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620077" y="2312670"/>
            <a:ext cx="5525770" cy="1820545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>
              <a:lnSpc>
                <a:spcPts val="3529"/>
              </a:lnSpc>
              <a:spcBef>
                <a:spcPts val="210"/>
              </a:spcBef>
            </a:pPr>
            <a:r>
              <a:rPr sz="2950" dirty="0">
                <a:solidFill>
                  <a:srgbClr val="000000"/>
                </a:solidFill>
                <a:latin typeface="Calibri"/>
                <a:cs typeface="Calibri"/>
              </a:rPr>
              <a:t>Using</a:t>
            </a:r>
            <a:r>
              <a:rPr sz="2950" spc="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950" spc="-10" dirty="0">
                <a:solidFill>
                  <a:srgbClr val="000000"/>
                </a:solidFill>
                <a:latin typeface="Calibri"/>
                <a:cs typeface="Calibri"/>
              </a:rPr>
              <a:t>2-</a:t>
            </a:r>
            <a:r>
              <a:rPr sz="2950" dirty="0">
                <a:solidFill>
                  <a:srgbClr val="000000"/>
                </a:solidFill>
                <a:latin typeface="Calibri"/>
                <a:cs typeface="Calibri"/>
              </a:rPr>
              <a:t>way</a:t>
            </a:r>
            <a:r>
              <a:rPr sz="2950" spc="-2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950" dirty="0">
                <a:solidFill>
                  <a:srgbClr val="000000"/>
                </a:solidFill>
                <a:latin typeface="Calibri"/>
                <a:cs typeface="Calibri"/>
              </a:rPr>
              <a:t>SMS</a:t>
            </a:r>
            <a:r>
              <a:rPr sz="2950" spc="-3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950" spc="-10" dirty="0">
                <a:solidFill>
                  <a:srgbClr val="000000"/>
                </a:solidFill>
                <a:latin typeface="Calibri"/>
                <a:cs typeface="Calibri"/>
              </a:rPr>
              <a:t>communication</a:t>
            </a:r>
            <a:r>
              <a:rPr sz="2950" spc="-14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950" spc="-25" dirty="0">
                <a:solidFill>
                  <a:srgbClr val="000000"/>
                </a:solidFill>
                <a:latin typeface="Calibri"/>
                <a:cs typeface="Calibri"/>
              </a:rPr>
              <a:t>to </a:t>
            </a:r>
            <a:r>
              <a:rPr sz="2950" dirty="0">
                <a:solidFill>
                  <a:srgbClr val="000000"/>
                </a:solidFill>
                <a:latin typeface="Calibri"/>
                <a:cs typeface="Calibri"/>
              </a:rPr>
              <a:t>address</a:t>
            </a:r>
            <a:r>
              <a:rPr sz="2950" spc="-5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950" dirty="0">
                <a:solidFill>
                  <a:srgbClr val="000000"/>
                </a:solidFill>
                <a:latin typeface="Calibri"/>
                <a:cs typeface="Calibri"/>
              </a:rPr>
              <a:t>rumours,</a:t>
            </a:r>
            <a:r>
              <a:rPr sz="2950" spc="-15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950" dirty="0">
                <a:solidFill>
                  <a:srgbClr val="000000"/>
                </a:solidFill>
                <a:latin typeface="Calibri"/>
                <a:cs typeface="Calibri"/>
              </a:rPr>
              <a:t>gather</a:t>
            </a:r>
            <a:r>
              <a:rPr sz="2950" spc="-6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950" dirty="0">
                <a:solidFill>
                  <a:srgbClr val="000000"/>
                </a:solidFill>
                <a:latin typeface="Calibri"/>
                <a:cs typeface="Calibri"/>
              </a:rPr>
              <a:t>insight</a:t>
            </a:r>
            <a:r>
              <a:rPr sz="2950" spc="3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950" spc="-25" dirty="0">
                <a:solidFill>
                  <a:srgbClr val="000000"/>
                </a:solidFill>
                <a:latin typeface="Calibri"/>
                <a:cs typeface="Calibri"/>
              </a:rPr>
              <a:t>and </a:t>
            </a:r>
            <a:r>
              <a:rPr sz="2950" dirty="0">
                <a:solidFill>
                  <a:srgbClr val="000000"/>
                </a:solidFill>
                <a:latin typeface="Calibri"/>
                <a:cs typeface="Calibri"/>
              </a:rPr>
              <a:t>support</a:t>
            </a:r>
            <a:r>
              <a:rPr sz="2950" spc="-7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950" dirty="0">
                <a:solidFill>
                  <a:srgbClr val="000000"/>
                </a:solidFill>
                <a:latin typeface="Calibri"/>
                <a:cs typeface="Calibri"/>
              </a:rPr>
              <a:t>communities:</a:t>
            </a:r>
            <a:r>
              <a:rPr sz="2950" spc="-4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950" dirty="0">
                <a:solidFill>
                  <a:srgbClr val="000000"/>
                </a:solidFill>
                <a:latin typeface="Calibri"/>
                <a:cs typeface="Calibri"/>
              </a:rPr>
              <a:t>Malawi</a:t>
            </a:r>
            <a:r>
              <a:rPr sz="2950" spc="-8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950" spc="-25" dirty="0">
                <a:solidFill>
                  <a:srgbClr val="000000"/>
                </a:solidFill>
                <a:latin typeface="Calibri"/>
                <a:cs typeface="Calibri"/>
              </a:rPr>
              <a:t>Red </a:t>
            </a:r>
            <a:r>
              <a:rPr sz="2950" dirty="0">
                <a:solidFill>
                  <a:srgbClr val="000000"/>
                </a:solidFill>
                <a:latin typeface="Calibri"/>
                <a:cs typeface="Calibri"/>
              </a:rPr>
              <a:t>Cross</a:t>
            </a:r>
            <a:r>
              <a:rPr sz="2950" spc="-15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950" dirty="0">
                <a:solidFill>
                  <a:srgbClr val="000000"/>
                </a:solidFill>
                <a:latin typeface="Calibri"/>
                <a:cs typeface="Calibri"/>
              </a:rPr>
              <a:t>in</a:t>
            </a:r>
            <a:r>
              <a:rPr sz="2950" spc="-7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950" dirty="0">
                <a:solidFill>
                  <a:srgbClr val="000000"/>
                </a:solidFill>
                <a:latin typeface="Calibri"/>
                <a:cs typeface="Calibri"/>
              </a:rPr>
              <a:t>partnership</a:t>
            </a:r>
            <a:r>
              <a:rPr sz="2950" spc="-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950" dirty="0">
                <a:solidFill>
                  <a:srgbClr val="000000"/>
                </a:solidFill>
                <a:latin typeface="Calibri"/>
                <a:cs typeface="Calibri"/>
              </a:rPr>
              <a:t>with </a:t>
            </a:r>
            <a:r>
              <a:rPr sz="2950" spc="-10" dirty="0">
                <a:solidFill>
                  <a:srgbClr val="000000"/>
                </a:solidFill>
                <a:latin typeface="Calibri"/>
                <a:cs typeface="Calibri"/>
              </a:rPr>
              <a:t>Katikati</a:t>
            </a:r>
            <a:endParaRPr sz="2950">
              <a:latin typeface="Calibri"/>
              <a:cs typeface="Calibri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2448560" y="5750559"/>
            <a:ext cx="3860800" cy="762000"/>
            <a:chOff x="2448560" y="5750559"/>
            <a:chExt cx="3860800" cy="762000"/>
          </a:xfrm>
        </p:grpSpPr>
        <p:pic>
          <p:nvPicPr>
            <p:cNvPr id="9" name="object 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094480" y="5821679"/>
              <a:ext cx="2214880" cy="548640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448560" y="5750559"/>
              <a:ext cx="1676400" cy="762000"/>
            </a:xfrm>
            <a:prstGeom prst="rect">
              <a:avLst/>
            </a:prstGeom>
          </p:spPr>
        </p:pic>
      </p:grpSp>
      <p:pic>
        <p:nvPicPr>
          <p:cNvPr id="11" name="object 1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0281919" y="5842000"/>
            <a:ext cx="1676400" cy="558800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8442959" y="5984240"/>
            <a:ext cx="1706879" cy="314959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6360159" y="5842000"/>
            <a:ext cx="1869439" cy="568960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1300480" y="5821679"/>
            <a:ext cx="1036319" cy="640080"/>
          </a:xfrm>
          <a:prstGeom prst="rect">
            <a:avLst/>
          </a:prstGeom>
        </p:spPr>
      </p:pic>
      <p:pic>
        <p:nvPicPr>
          <p:cNvPr id="15" name="object 15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274320" y="5831840"/>
            <a:ext cx="802640" cy="609600"/>
          </a:xfrm>
          <a:prstGeom prst="rect">
            <a:avLst/>
          </a:prstGeom>
        </p:spPr>
      </p:pic>
      <p:grpSp>
        <p:nvGrpSpPr>
          <p:cNvPr id="16" name="object 16"/>
          <p:cNvGrpSpPr/>
          <p:nvPr/>
        </p:nvGrpSpPr>
        <p:grpSpPr>
          <a:xfrm>
            <a:off x="8473757" y="2550477"/>
            <a:ext cx="1826260" cy="2224405"/>
            <a:chOff x="8473757" y="2550477"/>
            <a:chExt cx="1826260" cy="2224405"/>
          </a:xfrm>
        </p:grpSpPr>
        <p:sp>
          <p:nvSpPr>
            <p:cNvPr id="17" name="object 17"/>
            <p:cNvSpPr/>
            <p:nvPr/>
          </p:nvSpPr>
          <p:spPr>
            <a:xfrm>
              <a:off x="8478519" y="3103879"/>
              <a:ext cx="955040" cy="701040"/>
            </a:xfrm>
            <a:custGeom>
              <a:avLst/>
              <a:gdLst/>
              <a:ahLst/>
              <a:cxnLst/>
              <a:rect l="l" t="t" r="r" b="b"/>
              <a:pathLst>
                <a:path w="955040" h="701039">
                  <a:moveTo>
                    <a:pt x="690879" y="121920"/>
                  </a:moveTo>
                  <a:lnTo>
                    <a:pt x="701266" y="74473"/>
                  </a:lnTo>
                  <a:lnTo>
                    <a:pt x="729583" y="35718"/>
                  </a:lnTo>
                  <a:lnTo>
                    <a:pt x="771568" y="9584"/>
                  </a:lnTo>
                  <a:lnTo>
                    <a:pt x="822959" y="0"/>
                  </a:lnTo>
                  <a:lnTo>
                    <a:pt x="874351" y="9584"/>
                  </a:lnTo>
                  <a:lnTo>
                    <a:pt x="916336" y="35718"/>
                  </a:lnTo>
                  <a:lnTo>
                    <a:pt x="944653" y="74473"/>
                  </a:lnTo>
                  <a:lnTo>
                    <a:pt x="955039" y="121920"/>
                  </a:lnTo>
                  <a:lnTo>
                    <a:pt x="944653" y="169366"/>
                  </a:lnTo>
                  <a:lnTo>
                    <a:pt x="916336" y="208121"/>
                  </a:lnTo>
                  <a:lnTo>
                    <a:pt x="874351" y="234255"/>
                  </a:lnTo>
                  <a:lnTo>
                    <a:pt x="822959" y="243840"/>
                  </a:lnTo>
                  <a:lnTo>
                    <a:pt x="771568" y="234255"/>
                  </a:lnTo>
                  <a:lnTo>
                    <a:pt x="729583" y="208121"/>
                  </a:lnTo>
                  <a:lnTo>
                    <a:pt x="701266" y="169366"/>
                  </a:lnTo>
                  <a:lnTo>
                    <a:pt x="690879" y="121920"/>
                  </a:lnTo>
                  <a:close/>
                </a:path>
                <a:path w="955040" h="701039">
                  <a:moveTo>
                    <a:pt x="0" y="528320"/>
                  </a:moveTo>
                  <a:lnTo>
                    <a:pt x="6899" y="482408"/>
                  </a:lnTo>
                  <a:lnTo>
                    <a:pt x="26368" y="441150"/>
                  </a:lnTo>
                  <a:lnTo>
                    <a:pt x="56562" y="406193"/>
                  </a:lnTo>
                  <a:lnTo>
                    <a:pt x="95635" y="379184"/>
                  </a:lnTo>
                  <a:lnTo>
                    <a:pt x="141743" y="361770"/>
                  </a:lnTo>
                  <a:lnTo>
                    <a:pt x="193039" y="355600"/>
                  </a:lnTo>
                  <a:lnTo>
                    <a:pt x="244336" y="361770"/>
                  </a:lnTo>
                  <a:lnTo>
                    <a:pt x="290444" y="379184"/>
                  </a:lnTo>
                  <a:lnTo>
                    <a:pt x="329517" y="406193"/>
                  </a:lnTo>
                  <a:lnTo>
                    <a:pt x="359711" y="441150"/>
                  </a:lnTo>
                  <a:lnTo>
                    <a:pt x="379180" y="482408"/>
                  </a:lnTo>
                  <a:lnTo>
                    <a:pt x="386079" y="528320"/>
                  </a:lnTo>
                  <a:lnTo>
                    <a:pt x="379180" y="574231"/>
                  </a:lnTo>
                  <a:lnTo>
                    <a:pt x="359711" y="615489"/>
                  </a:lnTo>
                  <a:lnTo>
                    <a:pt x="329517" y="650446"/>
                  </a:lnTo>
                  <a:lnTo>
                    <a:pt x="290444" y="677455"/>
                  </a:lnTo>
                  <a:lnTo>
                    <a:pt x="244336" y="694869"/>
                  </a:lnTo>
                  <a:lnTo>
                    <a:pt x="193039" y="701040"/>
                  </a:lnTo>
                  <a:lnTo>
                    <a:pt x="141743" y="694869"/>
                  </a:lnTo>
                  <a:lnTo>
                    <a:pt x="95635" y="677455"/>
                  </a:lnTo>
                  <a:lnTo>
                    <a:pt x="56562" y="650446"/>
                  </a:lnTo>
                  <a:lnTo>
                    <a:pt x="26368" y="615489"/>
                  </a:lnTo>
                  <a:lnTo>
                    <a:pt x="6899" y="574231"/>
                  </a:lnTo>
                  <a:lnTo>
                    <a:pt x="0" y="52832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18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9357677" y="4643437"/>
              <a:ext cx="141604" cy="131444"/>
            </a:xfrm>
            <a:prstGeom prst="rect">
              <a:avLst/>
            </a:prstGeom>
          </p:spPr>
        </p:pic>
        <p:sp>
          <p:nvSpPr>
            <p:cNvPr id="19" name="object 19"/>
            <p:cNvSpPr/>
            <p:nvPr/>
          </p:nvSpPr>
          <p:spPr>
            <a:xfrm>
              <a:off x="8671559" y="3804919"/>
              <a:ext cx="765175" cy="840740"/>
            </a:xfrm>
            <a:custGeom>
              <a:avLst/>
              <a:gdLst/>
              <a:ahLst/>
              <a:cxnLst/>
              <a:rect l="l" t="t" r="r" b="b"/>
              <a:pathLst>
                <a:path w="765175" h="840739">
                  <a:moveTo>
                    <a:pt x="764667" y="840358"/>
                  </a:moveTo>
                  <a:lnTo>
                    <a:pt x="764667" y="420115"/>
                  </a:lnTo>
                  <a:lnTo>
                    <a:pt x="0" y="420115"/>
                  </a:lnTo>
                  <a:lnTo>
                    <a:pt x="0" y="0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8671559" y="3103879"/>
              <a:ext cx="632460" cy="351155"/>
            </a:xfrm>
            <a:custGeom>
              <a:avLst/>
              <a:gdLst/>
              <a:ahLst/>
              <a:cxnLst/>
              <a:rect l="l" t="t" r="r" b="b"/>
              <a:pathLst>
                <a:path w="632459" h="351154">
                  <a:moveTo>
                    <a:pt x="632460" y="0"/>
                  </a:moveTo>
                  <a:lnTo>
                    <a:pt x="585611" y="1956"/>
                  </a:lnTo>
                  <a:lnTo>
                    <a:pt x="533638" y="2794"/>
                  </a:lnTo>
                  <a:lnTo>
                    <a:pt x="468488" y="3461"/>
                  </a:lnTo>
                  <a:lnTo>
                    <a:pt x="394555" y="3904"/>
                  </a:lnTo>
                  <a:lnTo>
                    <a:pt x="316230" y="4064"/>
                  </a:lnTo>
                  <a:lnTo>
                    <a:pt x="273226" y="8231"/>
                  </a:lnTo>
                  <a:lnTo>
                    <a:pt x="230935" y="20213"/>
                  </a:lnTo>
                  <a:lnTo>
                    <a:pt x="190070" y="39227"/>
                  </a:lnTo>
                  <a:lnTo>
                    <a:pt x="151343" y="64491"/>
                  </a:lnTo>
                  <a:lnTo>
                    <a:pt x="115467" y="95222"/>
                  </a:lnTo>
                  <a:lnTo>
                    <a:pt x="83155" y="130640"/>
                  </a:lnTo>
                  <a:lnTo>
                    <a:pt x="55120" y="169962"/>
                  </a:lnTo>
                  <a:lnTo>
                    <a:pt x="32074" y="212405"/>
                  </a:lnTo>
                  <a:lnTo>
                    <a:pt x="14730" y="257189"/>
                  </a:lnTo>
                  <a:lnTo>
                    <a:pt x="3801" y="303530"/>
                  </a:lnTo>
                  <a:lnTo>
                    <a:pt x="0" y="350647"/>
                  </a:lnTo>
                </a:path>
              </a:pathLst>
            </a:custGeom>
            <a:ln w="952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" name="object 21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9804717" y="3688397"/>
              <a:ext cx="141604" cy="121284"/>
            </a:xfrm>
            <a:prstGeom prst="rect">
              <a:avLst/>
            </a:prstGeom>
          </p:spPr>
        </p:pic>
        <p:sp>
          <p:nvSpPr>
            <p:cNvPr id="22" name="object 22"/>
            <p:cNvSpPr/>
            <p:nvPr/>
          </p:nvSpPr>
          <p:spPr>
            <a:xfrm>
              <a:off x="9829799" y="2555239"/>
              <a:ext cx="396240" cy="345440"/>
            </a:xfrm>
            <a:custGeom>
              <a:avLst/>
              <a:gdLst/>
              <a:ahLst/>
              <a:cxnLst/>
              <a:rect l="l" t="t" r="r" b="b"/>
              <a:pathLst>
                <a:path w="396240" h="345439">
                  <a:moveTo>
                    <a:pt x="0" y="172720"/>
                  </a:moveTo>
                  <a:lnTo>
                    <a:pt x="7073" y="126808"/>
                  </a:lnTo>
                  <a:lnTo>
                    <a:pt x="27036" y="85550"/>
                  </a:lnTo>
                  <a:lnTo>
                    <a:pt x="58007" y="50593"/>
                  </a:lnTo>
                  <a:lnTo>
                    <a:pt x="98100" y="23584"/>
                  </a:lnTo>
                  <a:lnTo>
                    <a:pt x="145432" y="6170"/>
                  </a:lnTo>
                  <a:lnTo>
                    <a:pt x="198120" y="0"/>
                  </a:lnTo>
                  <a:lnTo>
                    <a:pt x="250807" y="6170"/>
                  </a:lnTo>
                  <a:lnTo>
                    <a:pt x="298139" y="23584"/>
                  </a:lnTo>
                  <a:lnTo>
                    <a:pt x="338232" y="50593"/>
                  </a:lnTo>
                  <a:lnTo>
                    <a:pt x="369203" y="85550"/>
                  </a:lnTo>
                  <a:lnTo>
                    <a:pt x="389166" y="126808"/>
                  </a:lnTo>
                  <a:lnTo>
                    <a:pt x="396240" y="172720"/>
                  </a:lnTo>
                  <a:lnTo>
                    <a:pt x="389166" y="218631"/>
                  </a:lnTo>
                  <a:lnTo>
                    <a:pt x="369203" y="259889"/>
                  </a:lnTo>
                  <a:lnTo>
                    <a:pt x="338232" y="294846"/>
                  </a:lnTo>
                  <a:lnTo>
                    <a:pt x="298139" y="321855"/>
                  </a:lnTo>
                  <a:lnTo>
                    <a:pt x="250807" y="339269"/>
                  </a:lnTo>
                  <a:lnTo>
                    <a:pt x="198120" y="345439"/>
                  </a:lnTo>
                  <a:lnTo>
                    <a:pt x="145432" y="339269"/>
                  </a:lnTo>
                  <a:lnTo>
                    <a:pt x="98100" y="321855"/>
                  </a:lnTo>
                  <a:lnTo>
                    <a:pt x="58007" y="294846"/>
                  </a:lnTo>
                  <a:lnTo>
                    <a:pt x="27036" y="259889"/>
                  </a:lnTo>
                  <a:lnTo>
                    <a:pt x="7073" y="218631"/>
                  </a:lnTo>
                  <a:lnTo>
                    <a:pt x="0" y="17272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9870439" y="2900679"/>
              <a:ext cx="156210" cy="788670"/>
            </a:xfrm>
            <a:custGeom>
              <a:avLst/>
              <a:gdLst/>
              <a:ahLst/>
              <a:cxnLst/>
              <a:rect l="l" t="t" r="r" b="b"/>
              <a:pathLst>
                <a:path w="156209" h="788670">
                  <a:moveTo>
                    <a:pt x="0" y="788670"/>
                  </a:moveTo>
                  <a:lnTo>
                    <a:pt x="0" y="394335"/>
                  </a:lnTo>
                  <a:lnTo>
                    <a:pt x="155701" y="394335"/>
                  </a:lnTo>
                  <a:lnTo>
                    <a:pt x="155701" y="0"/>
                  </a:lnTo>
                </a:path>
              </a:pathLst>
            </a:custGeom>
            <a:ln w="952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9301479" y="2727959"/>
              <a:ext cx="985519" cy="1625600"/>
            </a:xfrm>
            <a:custGeom>
              <a:avLst/>
              <a:gdLst/>
              <a:ahLst/>
              <a:cxnLst/>
              <a:rect l="l" t="t" r="r" b="b"/>
              <a:pathLst>
                <a:path w="985520" h="1625600">
                  <a:moveTo>
                    <a:pt x="532511" y="0"/>
                  </a:moveTo>
                  <a:lnTo>
                    <a:pt x="479327" y="2481"/>
                  </a:lnTo>
                  <a:lnTo>
                    <a:pt x="426620" y="9701"/>
                  </a:lnTo>
                  <a:lnTo>
                    <a:pt x="374863" y="21321"/>
                  </a:lnTo>
                  <a:lnTo>
                    <a:pt x="324528" y="37002"/>
                  </a:lnTo>
                  <a:lnTo>
                    <a:pt x="276088" y="56406"/>
                  </a:lnTo>
                  <a:lnTo>
                    <a:pt x="230017" y="79195"/>
                  </a:lnTo>
                  <a:lnTo>
                    <a:pt x="186787" y="105029"/>
                  </a:lnTo>
                  <a:lnTo>
                    <a:pt x="146872" y="133571"/>
                  </a:lnTo>
                  <a:lnTo>
                    <a:pt x="110743" y="164482"/>
                  </a:lnTo>
                  <a:lnTo>
                    <a:pt x="78876" y="197423"/>
                  </a:lnTo>
                  <a:lnTo>
                    <a:pt x="51742" y="232057"/>
                  </a:lnTo>
                  <a:lnTo>
                    <a:pt x="29814" y="268045"/>
                  </a:lnTo>
                  <a:lnTo>
                    <a:pt x="13566" y="305048"/>
                  </a:lnTo>
                  <a:lnTo>
                    <a:pt x="3470" y="342727"/>
                  </a:lnTo>
                  <a:lnTo>
                    <a:pt x="0" y="380745"/>
                  </a:lnTo>
                </a:path>
                <a:path w="985520" h="1625600">
                  <a:moveTo>
                    <a:pt x="505460" y="1026287"/>
                  </a:moveTo>
                  <a:lnTo>
                    <a:pt x="454988" y="1023636"/>
                  </a:lnTo>
                  <a:lnTo>
                    <a:pt x="404967" y="1015925"/>
                  </a:lnTo>
                  <a:lnTo>
                    <a:pt x="355843" y="1003515"/>
                  </a:lnTo>
                  <a:lnTo>
                    <a:pt x="308068" y="986768"/>
                  </a:lnTo>
                  <a:lnTo>
                    <a:pt x="262090" y="966046"/>
                  </a:lnTo>
                  <a:lnTo>
                    <a:pt x="218358" y="941711"/>
                  </a:lnTo>
                  <a:lnTo>
                    <a:pt x="177322" y="914123"/>
                  </a:lnTo>
                  <a:lnTo>
                    <a:pt x="139432" y="883646"/>
                  </a:lnTo>
                  <a:lnTo>
                    <a:pt x="105135" y="850639"/>
                  </a:lnTo>
                  <a:lnTo>
                    <a:pt x="74882" y="815467"/>
                  </a:lnTo>
                  <a:lnTo>
                    <a:pt x="49123" y="778489"/>
                  </a:lnTo>
                  <a:lnTo>
                    <a:pt x="28305" y="740067"/>
                  </a:lnTo>
                  <a:lnTo>
                    <a:pt x="12879" y="700564"/>
                  </a:lnTo>
                  <a:lnTo>
                    <a:pt x="3294" y="660341"/>
                  </a:lnTo>
                  <a:lnTo>
                    <a:pt x="0" y="619760"/>
                  </a:lnTo>
                </a:path>
                <a:path w="985520" h="1625600">
                  <a:moveTo>
                    <a:pt x="721360" y="1508759"/>
                  </a:moveTo>
                  <a:lnTo>
                    <a:pt x="731746" y="1463286"/>
                  </a:lnTo>
                  <a:lnTo>
                    <a:pt x="760063" y="1426146"/>
                  </a:lnTo>
                  <a:lnTo>
                    <a:pt x="802048" y="1401103"/>
                  </a:lnTo>
                  <a:lnTo>
                    <a:pt x="853440" y="1391920"/>
                  </a:lnTo>
                  <a:lnTo>
                    <a:pt x="904831" y="1401103"/>
                  </a:lnTo>
                  <a:lnTo>
                    <a:pt x="946816" y="1426146"/>
                  </a:lnTo>
                  <a:lnTo>
                    <a:pt x="975133" y="1463286"/>
                  </a:lnTo>
                  <a:lnTo>
                    <a:pt x="985520" y="1508759"/>
                  </a:lnTo>
                  <a:lnTo>
                    <a:pt x="975133" y="1554233"/>
                  </a:lnTo>
                  <a:lnTo>
                    <a:pt x="946816" y="1591373"/>
                  </a:lnTo>
                  <a:lnTo>
                    <a:pt x="904831" y="1616416"/>
                  </a:lnTo>
                  <a:lnTo>
                    <a:pt x="853440" y="1625600"/>
                  </a:lnTo>
                  <a:lnTo>
                    <a:pt x="802048" y="1616416"/>
                  </a:lnTo>
                  <a:lnTo>
                    <a:pt x="760063" y="1591373"/>
                  </a:lnTo>
                  <a:lnTo>
                    <a:pt x="731746" y="1554233"/>
                  </a:lnTo>
                  <a:lnTo>
                    <a:pt x="721360" y="1508759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9494519" y="4353560"/>
              <a:ext cx="660400" cy="349250"/>
            </a:xfrm>
            <a:custGeom>
              <a:avLst/>
              <a:gdLst/>
              <a:ahLst/>
              <a:cxnLst/>
              <a:rect l="l" t="t" r="r" b="b"/>
              <a:pathLst>
                <a:path w="660400" h="349250">
                  <a:moveTo>
                    <a:pt x="660273" y="0"/>
                  </a:moveTo>
                  <a:lnTo>
                    <a:pt x="647104" y="61348"/>
                  </a:lnTo>
                  <a:lnTo>
                    <a:pt x="609749" y="120989"/>
                  </a:lnTo>
                  <a:lnTo>
                    <a:pt x="583008" y="149637"/>
                  </a:lnTo>
                  <a:lnTo>
                    <a:pt x="551429" y="177219"/>
                  </a:lnTo>
                  <a:lnTo>
                    <a:pt x="515416" y="203521"/>
                  </a:lnTo>
                  <a:lnTo>
                    <a:pt x="475370" y="228331"/>
                  </a:lnTo>
                  <a:lnTo>
                    <a:pt x="431695" y="251434"/>
                  </a:lnTo>
                  <a:lnTo>
                    <a:pt x="384794" y="272618"/>
                  </a:lnTo>
                  <a:lnTo>
                    <a:pt x="335069" y="291669"/>
                  </a:lnTo>
                  <a:lnTo>
                    <a:pt x="282925" y="308375"/>
                  </a:lnTo>
                  <a:lnTo>
                    <a:pt x="228763" y="322521"/>
                  </a:lnTo>
                  <a:lnTo>
                    <a:pt x="172986" y="333895"/>
                  </a:lnTo>
                  <a:lnTo>
                    <a:pt x="115998" y="342283"/>
                  </a:lnTo>
                  <a:lnTo>
                    <a:pt x="58202" y="347472"/>
                  </a:lnTo>
                  <a:lnTo>
                    <a:pt x="0" y="349250"/>
                  </a:lnTo>
                </a:path>
              </a:pathLst>
            </a:custGeom>
            <a:ln w="952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9941559" y="3754119"/>
              <a:ext cx="353695" cy="490220"/>
            </a:xfrm>
            <a:custGeom>
              <a:avLst/>
              <a:gdLst/>
              <a:ahLst/>
              <a:cxnLst/>
              <a:rect l="l" t="t" r="r" b="b"/>
              <a:pathLst>
                <a:path w="353695" h="490220">
                  <a:moveTo>
                    <a:pt x="0" y="0"/>
                  </a:moveTo>
                  <a:lnTo>
                    <a:pt x="52171" y="3554"/>
                  </a:lnTo>
                  <a:lnTo>
                    <a:pt x="103289" y="13726"/>
                  </a:lnTo>
                  <a:lnTo>
                    <a:pt x="152309" y="29780"/>
                  </a:lnTo>
                  <a:lnTo>
                    <a:pt x="198185" y="50982"/>
                  </a:lnTo>
                  <a:lnTo>
                    <a:pt x="239871" y="76596"/>
                  </a:lnTo>
                  <a:lnTo>
                    <a:pt x="276322" y="105887"/>
                  </a:lnTo>
                  <a:lnTo>
                    <a:pt x="306493" y="138119"/>
                  </a:lnTo>
                  <a:lnTo>
                    <a:pt x="329338" y="172557"/>
                  </a:lnTo>
                  <a:lnTo>
                    <a:pt x="343812" y="208466"/>
                  </a:lnTo>
                  <a:lnTo>
                    <a:pt x="349125" y="317662"/>
                  </a:lnTo>
                  <a:lnTo>
                    <a:pt x="349819" y="384332"/>
                  </a:lnTo>
                  <a:lnTo>
                    <a:pt x="350844" y="439237"/>
                  </a:lnTo>
                  <a:lnTo>
                    <a:pt x="352087" y="476493"/>
                  </a:lnTo>
                  <a:lnTo>
                    <a:pt x="353441" y="490219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721042" y="4385945"/>
            <a:ext cx="5227955" cy="11341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i="1" spc="130" dirty="0">
                <a:solidFill>
                  <a:srgbClr val="FF0000"/>
                </a:solidFill>
                <a:latin typeface="Calibri"/>
                <a:cs typeface="Calibri"/>
              </a:rPr>
              <a:t>Joseph </a:t>
            </a:r>
            <a:r>
              <a:rPr sz="1600" i="1" spc="30" dirty="0">
                <a:solidFill>
                  <a:srgbClr val="FF0000"/>
                </a:solidFill>
                <a:latin typeface="Calibri"/>
                <a:cs typeface="Calibri"/>
              </a:rPr>
              <a:t>Mwase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600" i="1" spc="70" dirty="0">
                <a:solidFill>
                  <a:srgbClr val="FF0000"/>
                </a:solidFill>
                <a:latin typeface="Calibri"/>
                <a:cs typeface="Calibri"/>
              </a:rPr>
              <a:t>Help</a:t>
            </a:r>
            <a:r>
              <a:rPr sz="1600" i="1" spc="1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i="1" spc="105" dirty="0">
                <a:solidFill>
                  <a:srgbClr val="FF0000"/>
                </a:solidFill>
                <a:latin typeface="Calibri"/>
                <a:cs typeface="Calibri"/>
              </a:rPr>
              <a:t>Desk</a:t>
            </a:r>
            <a:r>
              <a:rPr sz="1600" i="1" spc="65" dirty="0">
                <a:solidFill>
                  <a:srgbClr val="FF0000"/>
                </a:solidFill>
                <a:latin typeface="Calibri"/>
                <a:cs typeface="Calibri"/>
              </a:rPr>
              <a:t> Team</a:t>
            </a:r>
            <a:r>
              <a:rPr sz="1600" i="1" spc="10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i="1" spc="90" dirty="0">
                <a:solidFill>
                  <a:srgbClr val="FF0000"/>
                </a:solidFill>
                <a:latin typeface="Calibri"/>
                <a:cs typeface="Calibri"/>
              </a:rPr>
              <a:t>Lead,</a:t>
            </a:r>
            <a:r>
              <a:rPr sz="1600" i="1" spc="7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i="1" dirty="0">
                <a:solidFill>
                  <a:srgbClr val="FF0000"/>
                </a:solidFill>
                <a:latin typeface="Calibri"/>
                <a:cs typeface="Calibri"/>
              </a:rPr>
              <a:t>Malawi</a:t>
            </a:r>
            <a:r>
              <a:rPr sz="1600" i="1" spc="229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i="1" spc="155" dirty="0">
                <a:solidFill>
                  <a:srgbClr val="FF0000"/>
                </a:solidFill>
                <a:latin typeface="Calibri"/>
                <a:cs typeface="Calibri"/>
              </a:rPr>
              <a:t>Red</a:t>
            </a:r>
            <a:r>
              <a:rPr sz="1600" i="1" spc="4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i="1" spc="125" dirty="0">
                <a:solidFill>
                  <a:srgbClr val="FF0000"/>
                </a:solidFill>
                <a:latin typeface="Calibri"/>
                <a:cs typeface="Calibri"/>
              </a:rPr>
              <a:t>Cross</a:t>
            </a:r>
            <a:r>
              <a:rPr sz="1600" i="1" spc="13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i="1" spc="85" dirty="0">
                <a:solidFill>
                  <a:srgbClr val="FF0000"/>
                </a:solidFill>
                <a:latin typeface="Calibri"/>
                <a:cs typeface="Calibri"/>
              </a:rPr>
              <a:t>Society,</a:t>
            </a:r>
            <a:r>
              <a:rPr sz="1600" i="1" spc="7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i="1" spc="-10" dirty="0">
                <a:solidFill>
                  <a:srgbClr val="FF0000"/>
                </a:solidFill>
                <a:latin typeface="Calibri"/>
                <a:cs typeface="Calibri"/>
              </a:rPr>
              <a:t>Malawi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45"/>
              </a:spcBef>
            </a:pPr>
            <a:r>
              <a:rPr sz="1600" i="1" dirty="0">
                <a:solidFill>
                  <a:srgbClr val="FF0000"/>
                </a:solidFill>
                <a:latin typeface="Calibri"/>
                <a:cs typeface="Calibri"/>
              </a:rPr>
              <a:t>Arnav</a:t>
            </a:r>
            <a:r>
              <a:rPr sz="1600" i="1" spc="3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i="1" spc="55" dirty="0">
                <a:solidFill>
                  <a:srgbClr val="FF0000"/>
                </a:solidFill>
                <a:latin typeface="Calibri"/>
                <a:cs typeface="Calibri"/>
              </a:rPr>
              <a:t>Kapur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600" i="1" spc="70" dirty="0">
                <a:solidFill>
                  <a:srgbClr val="FF0000"/>
                </a:solidFill>
                <a:latin typeface="Calibri"/>
                <a:cs typeface="Calibri"/>
              </a:rPr>
              <a:t>Chief</a:t>
            </a:r>
            <a:r>
              <a:rPr sz="1600" i="1" spc="18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i="1" dirty="0">
                <a:solidFill>
                  <a:srgbClr val="FF0000"/>
                </a:solidFill>
                <a:latin typeface="Calibri"/>
                <a:cs typeface="Calibri"/>
              </a:rPr>
              <a:t>of</a:t>
            </a:r>
            <a:r>
              <a:rPr sz="1600" i="1" spc="19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i="1" dirty="0">
                <a:solidFill>
                  <a:srgbClr val="FF0000"/>
                </a:solidFill>
                <a:latin typeface="Calibri"/>
                <a:cs typeface="Calibri"/>
              </a:rPr>
              <a:t>Staff,</a:t>
            </a:r>
            <a:r>
              <a:rPr sz="1600" i="1" spc="2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i="1" dirty="0">
                <a:solidFill>
                  <a:srgbClr val="FF0000"/>
                </a:solidFill>
                <a:latin typeface="Calibri"/>
                <a:cs typeface="Calibri"/>
              </a:rPr>
              <a:t>Katikati,</a:t>
            </a:r>
            <a:r>
              <a:rPr sz="1600" i="1" spc="3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i="1" spc="65" dirty="0">
                <a:solidFill>
                  <a:srgbClr val="FF0000"/>
                </a:solidFill>
                <a:latin typeface="Calibri"/>
                <a:cs typeface="Calibri"/>
              </a:rPr>
              <a:t>Kenya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400" y="10160"/>
            <a:ext cx="11866880" cy="254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99744" y="683831"/>
            <a:ext cx="6089015" cy="713105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12700" marR="5080">
              <a:lnSpc>
                <a:spcPct val="100899"/>
              </a:lnSpc>
              <a:spcBef>
                <a:spcPts val="65"/>
              </a:spcBef>
            </a:pPr>
            <a:r>
              <a:rPr sz="2250" b="1" i="1" spc="-10" dirty="0">
                <a:solidFill>
                  <a:srgbClr val="000000"/>
                </a:solidFill>
                <a:latin typeface="Calibri"/>
                <a:cs typeface="Calibri"/>
              </a:rPr>
              <a:t>Situation</a:t>
            </a:r>
            <a:r>
              <a:rPr sz="2250" b="1" i="1" spc="-17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250" b="1" i="1" dirty="0">
                <a:solidFill>
                  <a:srgbClr val="000000"/>
                </a:solidFill>
                <a:latin typeface="Calibri"/>
                <a:cs typeface="Calibri"/>
              </a:rPr>
              <a:t>overview:</a:t>
            </a:r>
            <a:r>
              <a:rPr sz="2250" b="1" i="1" spc="-13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250" i="1" spc="-10" dirty="0">
                <a:solidFill>
                  <a:srgbClr val="000000"/>
                </a:solidFill>
                <a:latin typeface="Calibri"/>
                <a:cs typeface="Calibri"/>
              </a:rPr>
              <a:t>explosion</a:t>
            </a:r>
            <a:r>
              <a:rPr sz="2250" i="1" spc="5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250" i="1" dirty="0">
                <a:solidFill>
                  <a:srgbClr val="000000"/>
                </a:solidFill>
                <a:latin typeface="Calibri"/>
                <a:cs typeface="Calibri"/>
              </a:rPr>
              <a:t>of</a:t>
            </a:r>
            <a:r>
              <a:rPr sz="2250" i="1" spc="-7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250" i="1" spc="-10" dirty="0">
                <a:solidFill>
                  <a:srgbClr val="000000"/>
                </a:solidFill>
                <a:latin typeface="Calibri"/>
                <a:cs typeface="Calibri"/>
              </a:rPr>
              <a:t>rumours,</a:t>
            </a:r>
            <a:r>
              <a:rPr sz="2250" i="1" spc="-9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250" i="1" spc="-10" dirty="0">
                <a:solidFill>
                  <a:srgbClr val="000000"/>
                </a:solidFill>
                <a:latin typeface="Calibri"/>
                <a:cs typeface="Calibri"/>
              </a:rPr>
              <a:t>volunteers struggling</a:t>
            </a:r>
            <a:r>
              <a:rPr sz="2250" i="1" spc="3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250" i="1" dirty="0">
                <a:solidFill>
                  <a:srgbClr val="000000"/>
                </a:solidFill>
                <a:latin typeface="Calibri"/>
                <a:cs typeface="Calibri"/>
              </a:rPr>
              <a:t>to</a:t>
            </a:r>
            <a:r>
              <a:rPr sz="2250" i="1" spc="-8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250" i="1" spc="-20" dirty="0">
                <a:solidFill>
                  <a:srgbClr val="000000"/>
                </a:solidFill>
                <a:latin typeface="Calibri"/>
                <a:cs typeface="Calibri"/>
              </a:rPr>
              <a:t>address</a:t>
            </a:r>
            <a:r>
              <a:rPr sz="2250" i="1" spc="-1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250" i="1" spc="-20" dirty="0">
                <a:solidFill>
                  <a:srgbClr val="000000"/>
                </a:solidFill>
                <a:latin typeface="Calibri"/>
                <a:cs typeface="Calibri"/>
              </a:rPr>
              <a:t>this</a:t>
            </a:r>
            <a:endParaRPr sz="22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99744" y="1700783"/>
            <a:ext cx="7108825" cy="104965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>
              <a:lnSpc>
                <a:spcPct val="99400"/>
              </a:lnSpc>
              <a:spcBef>
                <a:spcPts val="110"/>
              </a:spcBef>
            </a:pPr>
            <a:r>
              <a:rPr sz="2250" b="1" i="1" spc="-10" dirty="0">
                <a:latin typeface="Calibri"/>
                <a:cs typeface="Calibri"/>
              </a:rPr>
              <a:t>Problem</a:t>
            </a:r>
            <a:r>
              <a:rPr sz="2250" b="1" i="1" spc="-155" dirty="0">
                <a:latin typeface="Calibri"/>
                <a:cs typeface="Calibri"/>
              </a:rPr>
              <a:t> </a:t>
            </a:r>
            <a:r>
              <a:rPr sz="2250" b="1" i="1" dirty="0">
                <a:latin typeface="Calibri"/>
                <a:cs typeface="Calibri"/>
              </a:rPr>
              <a:t>statement:</a:t>
            </a:r>
            <a:r>
              <a:rPr sz="2250" b="1" i="1" spc="-130" dirty="0">
                <a:latin typeface="Calibri"/>
                <a:cs typeface="Calibri"/>
              </a:rPr>
              <a:t> </a:t>
            </a:r>
            <a:r>
              <a:rPr sz="2250" i="1" spc="-10" dirty="0">
                <a:latin typeface="Calibri"/>
                <a:cs typeface="Calibri"/>
              </a:rPr>
              <a:t>need</a:t>
            </a:r>
            <a:r>
              <a:rPr sz="2250" i="1" spc="-120" dirty="0">
                <a:latin typeface="Calibri"/>
                <a:cs typeface="Calibri"/>
              </a:rPr>
              <a:t> </a:t>
            </a:r>
            <a:r>
              <a:rPr sz="2250" i="1" dirty="0">
                <a:latin typeface="Calibri"/>
                <a:cs typeface="Calibri"/>
              </a:rPr>
              <a:t>for</a:t>
            </a:r>
            <a:r>
              <a:rPr sz="2250" i="1" spc="-90" dirty="0">
                <a:latin typeface="Calibri"/>
                <a:cs typeface="Calibri"/>
              </a:rPr>
              <a:t> </a:t>
            </a:r>
            <a:r>
              <a:rPr sz="2250" i="1" dirty="0">
                <a:latin typeface="Calibri"/>
                <a:cs typeface="Calibri"/>
              </a:rPr>
              <a:t>a</a:t>
            </a:r>
            <a:r>
              <a:rPr sz="2250" i="1" spc="-120" dirty="0">
                <a:latin typeface="Calibri"/>
                <a:cs typeface="Calibri"/>
              </a:rPr>
              <a:t> </a:t>
            </a:r>
            <a:r>
              <a:rPr sz="2250" i="1" spc="-10" dirty="0">
                <a:latin typeface="Calibri"/>
                <a:cs typeface="Calibri"/>
              </a:rPr>
              <a:t>remote,</a:t>
            </a:r>
            <a:r>
              <a:rPr sz="2250" i="1" spc="-25" dirty="0">
                <a:latin typeface="Calibri"/>
                <a:cs typeface="Calibri"/>
              </a:rPr>
              <a:t> </a:t>
            </a:r>
            <a:r>
              <a:rPr sz="2250" i="1" dirty="0">
                <a:latin typeface="Calibri"/>
                <a:cs typeface="Calibri"/>
              </a:rPr>
              <a:t>fast,</a:t>
            </a:r>
            <a:r>
              <a:rPr sz="2250" i="1" spc="-20" dirty="0">
                <a:latin typeface="Calibri"/>
                <a:cs typeface="Calibri"/>
              </a:rPr>
              <a:t> </a:t>
            </a:r>
            <a:r>
              <a:rPr sz="2250" i="1" spc="-10" dirty="0">
                <a:latin typeface="Calibri"/>
                <a:cs typeface="Calibri"/>
              </a:rPr>
              <a:t>trusted</a:t>
            </a:r>
            <a:r>
              <a:rPr sz="2250" i="1" spc="-55" dirty="0">
                <a:latin typeface="Calibri"/>
                <a:cs typeface="Calibri"/>
              </a:rPr>
              <a:t> </a:t>
            </a:r>
            <a:r>
              <a:rPr sz="2250" i="1" dirty="0">
                <a:latin typeface="Calibri"/>
                <a:cs typeface="Calibri"/>
              </a:rPr>
              <a:t>and</a:t>
            </a:r>
            <a:r>
              <a:rPr sz="2250" i="1" spc="-55" dirty="0">
                <a:latin typeface="Calibri"/>
                <a:cs typeface="Calibri"/>
              </a:rPr>
              <a:t> </a:t>
            </a:r>
            <a:r>
              <a:rPr sz="2250" i="1" spc="-20" dirty="0">
                <a:latin typeface="Calibri"/>
                <a:cs typeface="Calibri"/>
              </a:rPr>
              <a:t>two- </a:t>
            </a:r>
            <a:r>
              <a:rPr sz="2250" i="1" dirty="0">
                <a:latin typeface="Calibri"/>
                <a:cs typeface="Calibri"/>
              </a:rPr>
              <a:t>way</a:t>
            </a:r>
            <a:r>
              <a:rPr sz="2250" i="1" spc="-110" dirty="0">
                <a:latin typeface="Calibri"/>
                <a:cs typeface="Calibri"/>
              </a:rPr>
              <a:t> </a:t>
            </a:r>
            <a:r>
              <a:rPr sz="2250" i="1" dirty="0">
                <a:latin typeface="Calibri"/>
                <a:cs typeface="Calibri"/>
              </a:rPr>
              <a:t>dynamic</a:t>
            </a:r>
            <a:r>
              <a:rPr sz="2250" i="1" spc="-55" dirty="0">
                <a:latin typeface="Calibri"/>
                <a:cs typeface="Calibri"/>
              </a:rPr>
              <a:t> </a:t>
            </a:r>
            <a:r>
              <a:rPr sz="2250" i="1" spc="-10" dirty="0">
                <a:latin typeface="Calibri"/>
                <a:cs typeface="Calibri"/>
              </a:rPr>
              <a:t>channel</a:t>
            </a:r>
            <a:r>
              <a:rPr sz="2250" i="1" spc="-40" dirty="0">
                <a:latin typeface="Calibri"/>
                <a:cs typeface="Calibri"/>
              </a:rPr>
              <a:t> </a:t>
            </a:r>
            <a:r>
              <a:rPr sz="2250" i="1" dirty="0">
                <a:latin typeface="Calibri"/>
                <a:cs typeface="Calibri"/>
              </a:rPr>
              <a:t>of</a:t>
            </a:r>
            <a:r>
              <a:rPr sz="2250" i="1" spc="-110" dirty="0">
                <a:latin typeface="Calibri"/>
                <a:cs typeface="Calibri"/>
              </a:rPr>
              <a:t> </a:t>
            </a:r>
            <a:r>
              <a:rPr sz="2250" i="1" spc="-20" dirty="0">
                <a:latin typeface="Calibri"/>
                <a:cs typeface="Calibri"/>
              </a:rPr>
              <a:t>communication</a:t>
            </a:r>
            <a:r>
              <a:rPr sz="2250" i="1" spc="30" dirty="0">
                <a:latin typeface="Calibri"/>
                <a:cs typeface="Calibri"/>
              </a:rPr>
              <a:t> </a:t>
            </a:r>
            <a:r>
              <a:rPr sz="2250" i="1" dirty="0">
                <a:latin typeface="Calibri"/>
                <a:cs typeface="Calibri"/>
              </a:rPr>
              <a:t>to</a:t>
            </a:r>
            <a:r>
              <a:rPr sz="2250" i="1" spc="-105" dirty="0">
                <a:latin typeface="Calibri"/>
                <a:cs typeface="Calibri"/>
              </a:rPr>
              <a:t> </a:t>
            </a:r>
            <a:r>
              <a:rPr sz="2250" i="1" spc="-10" dirty="0">
                <a:latin typeface="Calibri"/>
                <a:cs typeface="Calibri"/>
              </a:rPr>
              <a:t>better</a:t>
            </a:r>
            <a:r>
              <a:rPr sz="2250" i="1" spc="-50" dirty="0">
                <a:latin typeface="Calibri"/>
                <a:cs typeface="Calibri"/>
              </a:rPr>
              <a:t> </a:t>
            </a:r>
            <a:r>
              <a:rPr sz="2250" i="1" spc="-10" dirty="0">
                <a:latin typeface="Calibri"/>
                <a:cs typeface="Calibri"/>
              </a:rPr>
              <a:t>inform </a:t>
            </a:r>
            <a:r>
              <a:rPr sz="2250" i="1" spc="-20" dirty="0">
                <a:latin typeface="Calibri"/>
                <a:cs typeface="Calibri"/>
              </a:rPr>
              <a:t>volunteers</a:t>
            </a:r>
            <a:r>
              <a:rPr sz="2250" i="1" spc="65" dirty="0">
                <a:latin typeface="Calibri"/>
                <a:cs typeface="Calibri"/>
              </a:rPr>
              <a:t> </a:t>
            </a:r>
            <a:r>
              <a:rPr sz="2250" i="1" dirty="0">
                <a:latin typeface="Calibri"/>
                <a:cs typeface="Calibri"/>
              </a:rPr>
              <a:t>and</a:t>
            </a:r>
            <a:r>
              <a:rPr sz="2250" i="1" spc="-105" dirty="0">
                <a:latin typeface="Calibri"/>
                <a:cs typeface="Calibri"/>
              </a:rPr>
              <a:t> </a:t>
            </a:r>
            <a:r>
              <a:rPr sz="2250" i="1" spc="-10" dirty="0">
                <a:latin typeface="Calibri"/>
                <a:cs typeface="Calibri"/>
              </a:rPr>
              <a:t>communities</a:t>
            </a:r>
            <a:endParaRPr sz="2250">
              <a:latin typeface="Calibri"/>
              <a:cs typeface="Calibri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8270209" y="538441"/>
            <a:ext cx="3419475" cy="2677795"/>
            <a:chOff x="8270209" y="538441"/>
            <a:chExt cx="3419475" cy="2677795"/>
          </a:xfrm>
        </p:grpSpPr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270209" y="538441"/>
              <a:ext cx="3418884" cy="2677217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321039" y="589279"/>
              <a:ext cx="3261359" cy="2519680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8301989" y="570229"/>
              <a:ext cx="3299460" cy="2557780"/>
            </a:xfrm>
            <a:custGeom>
              <a:avLst/>
              <a:gdLst/>
              <a:ahLst/>
              <a:cxnLst/>
              <a:rect l="l" t="t" r="r" b="b"/>
              <a:pathLst>
                <a:path w="3299459" h="2557780">
                  <a:moveTo>
                    <a:pt x="0" y="2557780"/>
                  </a:moveTo>
                  <a:lnTo>
                    <a:pt x="3299459" y="2557780"/>
                  </a:lnTo>
                  <a:lnTo>
                    <a:pt x="3299459" y="0"/>
                  </a:lnTo>
                  <a:lnTo>
                    <a:pt x="0" y="0"/>
                  </a:lnTo>
                  <a:lnTo>
                    <a:pt x="0" y="2557780"/>
                  </a:lnTo>
                  <a:close/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9" name="object 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68959" y="3474720"/>
            <a:ext cx="1036320" cy="1026160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665797" y="4766881"/>
            <a:ext cx="5340985" cy="147637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850" spc="-10" dirty="0">
                <a:latin typeface="Calibri"/>
                <a:cs typeface="Calibri"/>
              </a:rPr>
              <a:t>Katikati</a:t>
            </a:r>
            <a:r>
              <a:rPr sz="1850" spc="-95" dirty="0">
                <a:latin typeface="Calibri"/>
                <a:cs typeface="Calibri"/>
              </a:rPr>
              <a:t> </a:t>
            </a:r>
            <a:r>
              <a:rPr sz="1850" spc="-10" dirty="0">
                <a:latin typeface="Calibri"/>
                <a:cs typeface="Calibri"/>
              </a:rPr>
              <a:t>provides</a:t>
            </a:r>
            <a:r>
              <a:rPr sz="1850" spc="-5" dirty="0">
                <a:latin typeface="Calibri"/>
                <a:cs typeface="Calibri"/>
              </a:rPr>
              <a:t> </a:t>
            </a:r>
            <a:r>
              <a:rPr sz="1850" spc="-10" dirty="0">
                <a:latin typeface="Calibri"/>
                <a:cs typeface="Calibri"/>
              </a:rPr>
              <a:t>communication</a:t>
            </a:r>
            <a:r>
              <a:rPr sz="1850" spc="-5" dirty="0">
                <a:latin typeface="Calibri"/>
                <a:cs typeface="Calibri"/>
              </a:rPr>
              <a:t> </a:t>
            </a:r>
            <a:r>
              <a:rPr sz="1850" spc="-20" dirty="0">
                <a:latin typeface="Calibri"/>
                <a:cs typeface="Calibri"/>
              </a:rPr>
              <a:t>software</a:t>
            </a:r>
            <a:r>
              <a:rPr sz="1850" spc="-85" dirty="0">
                <a:latin typeface="Calibri"/>
                <a:cs typeface="Calibri"/>
              </a:rPr>
              <a:t> </a:t>
            </a:r>
            <a:r>
              <a:rPr sz="1850" dirty="0">
                <a:latin typeface="Calibri"/>
                <a:cs typeface="Calibri"/>
              </a:rPr>
              <a:t>for </a:t>
            </a:r>
            <a:r>
              <a:rPr sz="1850" spc="-10" dirty="0">
                <a:latin typeface="Calibri"/>
                <a:cs typeface="Calibri"/>
              </a:rPr>
              <a:t>MRCS:</a:t>
            </a:r>
            <a:endParaRPr sz="1850">
              <a:latin typeface="Calibri"/>
              <a:cs typeface="Calibri"/>
            </a:endParaRPr>
          </a:p>
          <a:p>
            <a:pPr marL="469900" indent="-346075">
              <a:lnSpc>
                <a:spcPct val="100000"/>
              </a:lnSpc>
              <a:spcBef>
                <a:spcPts val="25"/>
              </a:spcBef>
              <a:buFont typeface="Arial"/>
              <a:buChar char="•"/>
              <a:tabLst>
                <a:tab pos="469900" algn="l"/>
                <a:tab pos="470534" algn="l"/>
              </a:tabLst>
            </a:pPr>
            <a:r>
              <a:rPr sz="1850" b="1" spc="-40" dirty="0">
                <a:latin typeface="Calibri"/>
                <a:cs typeface="Calibri"/>
              </a:rPr>
              <a:t>Two-</a:t>
            </a:r>
            <a:r>
              <a:rPr sz="1850" b="1" dirty="0">
                <a:latin typeface="Calibri"/>
                <a:cs typeface="Calibri"/>
              </a:rPr>
              <a:t>way</a:t>
            </a:r>
            <a:r>
              <a:rPr sz="1850" b="1" spc="20" dirty="0">
                <a:latin typeface="Calibri"/>
                <a:cs typeface="Calibri"/>
              </a:rPr>
              <a:t> </a:t>
            </a:r>
            <a:r>
              <a:rPr sz="1850" b="1" spc="-10" dirty="0">
                <a:latin typeface="Calibri"/>
                <a:cs typeface="Calibri"/>
              </a:rPr>
              <a:t>channel</a:t>
            </a:r>
            <a:endParaRPr sz="1850">
              <a:latin typeface="Calibri"/>
              <a:cs typeface="Calibri"/>
            </a:endParaRPr>
          </a:p>
          <a:p>
            <a:pPr marL="469900" indent="-34607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469900" algn="l"/>
                <a:tab pos="470534" algn="l"/>
              </a:tabLst>
            </a:pPr>
            <a:r>
              <a:rPr sz="1850" b="1" spc="-20" dirty="0">
                <a:latin typeface="Calibri"/>
                <a:cs typeface="Calibri"/>
              </a:rPr>
              <a:t>Toll-</a:t>
            </a:r>
            <a:r>
              <a:rPr sz="1850" b="1" spc="-10" dirty="0">
                <a:latin typeface="Calibri"/>
                <a:cs typeface="Calibri"/>
              </a:rPr>
              <a:t>free</a:t>
            </a:r>
            <a:r>
              <a:rPr sz="1850" b="1" spc="-95" dirty="0">
                <a:latin typeface="Calibri"/>
                <a:cs typeface="Calibri"/>
              </a:rPr>
              <a:t> </a:t>
            </a:r>
            <a:r>
              <a:rPr sz="1850" b="1" dirty="0">
                <a:latin typeface="Calibri"/>
                <a:cs typeface="Calibri"/>
              </a:rPr>
              <a:t>SMS</a:t>
            </a:r>
            <a:r>
              <a:rPr sz="1850" b="1" spc="-35" dirty="0">
                <a:latin typeface="Calibri"/>
                <a:cs typeface="Calibri"/>
              </a:rPr>
              <a:t> </a:t>
            </a:r>
            <a:r>
              <a:rPr sz="1850" b="1" spc="-10" dirty="0">
                <a:latin typeface="Calibri"/>
                <a:cs typeface="Calibri"/>
              </a:rPr>
              <a:t>shortcode</a:t>
            </a:r>
            <a:r>
              <a:rPr sz="1850" b="1" spc="60" dirty="0">
                <a:latin typeface="Calibri"/>
                <a:cs typeface="Calibri"/>
              </a:rPr>
              <a:t> </a:t>
            </a:r>
            <a:r>
              <a:rPr sz="1850" dirty="0">
                <a:latin typeface="Calibri"/>
                <a:cs typeface="Calibri"/>
              </a:rPr>
              <a:t>(1134)</a:t>
            </a:r>
            <a:r>
              <a:rPr sz="1850" spc="-175" dirty="0">
                <a:latin typeface="Calibri"/>
                <a:cs typeface="Calibri"/>
              </a:rPr>
              <a:t> </a:t>
            </a:r>
            <a:r>
              <a:rPr sz="1850" dirty="0">
                <a:latin typeface="Calibri"/>
                <a:cs typeface="Calibri"/>
              </a:rPr>
              <a:t>for</a:t>
            </a:r>
            <a:r>
              <a:rPr sz="1850" spc="-40" dirty="0">
                <a:latin typeface="Calibri"/>
                <a:cs typeface="Calibri"/>
              </a:rPr>
              <a:t> </a:t>
            </a:r>
            <a:r>
              <a:rPr sz="1850" spc="-10" dirty="0">
                <a:latin typeface="Calibri"/>
                <a:cs typeface="Calibri"/>
              </a:rPr>
              <a:t>Malawi</a:t>
            </a:r>
            <a:endParaRPr sz="1850">
              <a:latin typeface="Calibri"/>
              <a:cs typeface="Calibri"/>
            </a:endParaRPr>
          </a:p>
          <a:p>
            <a:pPr marL="469900" indent="-346075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469900" algn="l"/>
                <a:tab pos="470534" algn="l"/>
              </a:tabLst>
            </a:pPr>
            <a:r>
              <a:rPr sz="1850" b="1" dirty="0">
                <a:latin typeface="Calibri"/>
                <a:cs typeface="Calibri"/>
              </a:rPr>
              <a:t>Contact</a:t>
            </a:r>
            <a:r>
              <a:rPr sz="1850" b="1" spc="-55" dirty="0">
                <a:latin typeface="Calibri"/>
                <a:cs typeface="Calibri"/>
              </a:rPr>
              <a:t> </a:t>
            </a:r>
            <a:r>
              <a:rPr sz="1850" b="1" spc="-10" dirty="0">
                <a:latin typeface="Calibri"/>
                <a:cs typeface="Calibri"/>
              </a:rPr>
              <a:t>volunteers</a:t>
            </a:r>
            <a:r>
              <a:rPr sz="1850" b="1" spc="-110" dirty="0">
                <a:latin typeface="Calibri"/>
                <a:cs typeface="Calibri"/>
              </a:rPr>
              <a:t> </a:t>
            </a:r>
            <a:r>
              <a:rPr sz="1850" dirty="0">
                <a:latin typeface="Calibri"/>
                <a:cs typeface="Calibri"/>
              </a:rPr>
              <a:t>by</a:t>
            </a:r>
            <a:r>
              <a:rPr sz="1850" spc="-35" dirty="0">
                <a:latin typeface="Calibri"/>
                <a:cs typeface="Calibri"/>
              </a:rPr>
              <a:t> </a:t>
            </a:r>
            <a:r>
              <a:rPr sz="1850" dirty="0">
                <a:latin typeface="Calibri"/>
                <a:cs typeface="Calibri"/>
              </a:rPr>
              <a:t>area,</a:t>
            </a:r>
            <a:r>
              <a:rPr sz="1850" spc="-65" dirty="0">
                <a:latin typeface="Calibri"/>
                <a:cs typeface="Calibri"/>
              </a:rPr>
              <a:t> </a:t>
            </a:r>
            <a:r>
              <a:rPr sz="1850" dirty="0">
                <a:latin typeface="Calibri"/>
                <a:cs typeface="Calibri"/>
              </a:rPr>
              <a:t>ask</a:t>
            </a:r>
            <a:r>
              <a:rPr sz="1850" spc="-45" dirty="0">
                <a:latin typeface="Calibri"/>
                <a:cs typeface="Calibri"/>
              </a:rPr>
              <a:t> </a:t>
            </a:r>
            <a:r>
              <a:rPr sz="1850" spc="-10" dirty="0">
                <a:latin typeface="Calibri"/>
                <a:cs typeface="Calibri"/>
              </a:rPr>
              <a:t>questions,</a:t>
            </a:r>
            <a:r>
              <a:rPr sz="1850" spc="-60" dirty="0">
                <a:latin typeface="Calibri"/>
                <a:cs typeface="Calibri"/>
              </a:rPr>
              <a:t> </a:t>
            </a:r>
            <a:r>
              <a:rPr sz="1850" spc="-10" dirty="0">
                <a:latin typeface="Calibri"/>
                <a:cs typeface="Calibri"/>
              </a:rPr>
              <a:t>respond</a:t>
            </a:r>
            <a:endParaRPr sz="1850">
              <a:latin typeface="Calibri"/>
              <a:cs typeface="Calibri"/>
            </a:endParaRPr>
          </a:p>
          <a:p>
            <a:pPr marL="469900" indent="-346075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469900" algn="l"/>
                <a:tab pos="470534" algn="l"/>
              </a:tabLst>
            </a:pPr>
            <a:r>
              <a:rPr sz="1850" b="1" spc="-10" dirty="0">
                <a:latin typeface="Calibri"/>
                <a:cs typeface="Calibri"/>
              </a:rPr>
              <a:t>Tag</a:t>
            </a:r>
            <a:r>
              <a:rPr sz="1850" b="1" spc="-70" dirty="0">
                <a:latin typeface="Calibri"/>
                <a:cs typeface="Calibri"/>
              </a:rPr>
              <a:t> </a:t>
            </a:r>
            <a:r>
              <a:rPr sz="1850" b="1" dirty="0">
                <a:latin typeface="Calibri"/>
                <a:cs typeface="Calibri"/>
              </a:rPr>
              <a:t>their</a:t>
            </a:r>
            <a:r>
              <a:rPr sz="1850" b="1" spc="-80" dirty="0">
                <a:latin typeface="Calibri"/>
                <a:cs typeface="Calibri"/>
              </a:rPr>
              <a:t> </a:t>
            </a:r>
            <a:r>
              <a:rPr sz="1850" b="1" spc="-10" dirty="0">
                <a:latin typeface="Calibri"/>
                <a:cs typeface="Calibri"/>
              </a:rPr>
              <a:t>responses </a:t>
            </a:r>
            <a:r>
              <a:rPr sz="1850" dirty="0">
                <a:latin typeface="Calibri"/>
                <a:cs typeface="Calibri"/>
              </a:rPr>
              <a:t>to</a:t>
            </a:r>
            <a:r>
              <a:rPr sz="1850" spc="-80" dirty="0">
                <a:latin typeface="Calibri"/>
                <a:cs typeface="Calibri"/>
              </a:rPr>
              <a:t> </a:t>
            </a:r>
            <a:r>
              <a:rPr sz="1850" dirty="0">
                <a:latin typeface="Calibri"/>
                <a:cs typeface="Calibri"/>
              </a:rPr>
              <a:t>analyse</a:t>
            </a:r>
            <a:r>
              <a:rPr sz="1850" spc="-30" dirty="0">
                <a:latin typeface="Calibri"/>
                <a:cs typeface="Calibri"/>
              </a:rPr>
              <a:t> </a:t>
            </a:r>
            <a:r>
              <a:rPr sz="1850" dirty="0">
                <a:latin typeface="Calibri"/>
                <a:cs typeface="Calibri"/>
              </a:rPr>
              <a:t>this</a:t>
            </a:r>
            <a:r>
              <a:rPr sz="1850" spc="-70" dirty="0">
                <a:latin typeface="Calibri"/>
                <a:cs typeface="Calibri"/>
              </a:rPr>
              <a:t> </a:t>
            </a:r>
            <a:r>
              <a:rPr sz="1850" spc="-20" dirty="0">
                <a:latin typeface="Calibri"/>
                <a:cs typeface="Calibri"/>
              </a:rPr>
              <a:t>live</a:t>
            </a:r>
            <a:endParaRPr sz="1850">
              <a:latin typeface="Calibri"/>
              <a:cs typeface="Calibri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6553169" y="4063956"/>
            <a:ext cx="3358515" cy="2322195"/>
            <a:chOff x="6553169" y="4063956"/>
            <a:chExt cx="3358515" cy="2322195"/>
          </a:xfrm>
        </p:grpSpPr>
        <p:pic>
          <p:nvPicPr>
            <p:cNvPr id="12" name="object 1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553169" y="4063956"/>
              <a:ext cx="3357940" cy="2321647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604000" y="4094479"/>
              <a:ext cx="3261359" cy="2225040"/>
            </a:xfrm>
            <a:prstGeom prst="rect">
              <a:avLst/>
            </a:prstGeom>
          </p:spPr>
        </p:pic>
      </p:grpSp>
      <p:grpSp>
        <p:nvGrpSpPr>
          <p:cNvPr id="14" name="object 14"/>
          <p:cNvGrpSpPr/>
          <p:nvPr/>
        </p:nvGrpSpPr>
        <p:grpSpPr>
          <a:xfrm>
            <a:off x="406717" y="3342957"/>
            <a:ext cx="11488420" cy="1270000"/>
            <a:chOff x="406717" y="3342957"/>
            <a:chExt cx="11488420" cy="1270000"/>
          </a:xfrm>
        </p:grpSpPr>
        <p:sp>
          <p:nvSpPr>
            <p:cNvPr id="15" name="object 15"/>
            <p:cNvSpPr/>
            <p:nvPr/>
          </p:nvSpPr>
          <p:spPr>
            <a:xfrm>
              <a:off x="411480" y="3347720"/>
              <a:ext cx="11478895" cy="13335"/>
            </a:xfrm>
            <a:custGeom>
              <a:avLst/>
              <a:gdLst/>
              <a:ahLst/>
              <a:cxnLst/>
              <a:rect l="l" t="t" r="r" b="b"/>
              <a:pathLst>
                <a:path w="11478895" h="13335">
                  <a:moveTo>
                    <a:pt x="0" y="0"/>
                  </a:moveTo>
                  <a:lnTo>
                    <a:pt x="11478641" y="13207"/>
                  </a:lnTo>
                </a:path>
              </a:pathLst>
            </a:custGeom>
            <a:ln w="9525">
              <a:solidFill>
                <a:srgbClr val="44536A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696719" y="3362960"/>
              <a:ext cx="1249680" cy="1249680"/>
            </a:xfrm>
            <a:prstGeom prst="rect">
              <a:avLst/>
            </a:prstGeom>
          </p:spPr>
        </p:pic>
      </p:grpSp>
      <p:grpSp>
        <p:nvGrpSpPr>
          <p:cNvPr id="17" name="object 17"/>
          <p:cNvGrpSpPr/>
          <p:nvPr/>
        </p:nvGrpSpPr>
        <p:grpSpPr>
          <a:xfrm>
            <a:off x="11033759" y="4439920"/>
            <a:ext cx="731520" cy="1412240"/>
            <a:chOff x="11033759" y="4439920"/>
            <a:chExt cx="731520" cy="1412240"/>
          </a:xfrm>
        </p:grpSpPr>
        <p:pic>
          <p:nvPicPr>
            <p:cNvPr id="18" name="object 18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1033759" y="4439920"/>
              <a:ext cx="731519" cy="1412240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1115039" y="4856480"/>
              <a:ext cx="568959" cy="579119"/>
            </a:xfrm>
            <a:prstGeom prst="rect">
              <a:avLst/>
            </a:prstGeom>
          </p:spPr>
        </p:pic>
      </p:grpSp>
      <p:pic>
        <p:nvPicPr>
          <p:cNvPr id="20" name="object 20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9987280" y="4856479"/>
            <a:ext cx="904240" cy="57911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52400" y="10160"/>
            <a:ext cx="11866880" cy="6766559"/>
            <a:chOff x="152400" y="10160"/>
            <a:chExt cx="11866880" cy="6766559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2400" y="10160"/>
              <a:ext cx="11866880" cy="254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03200" y="172720"/>
              <a:ext cx="11816080" cy="6603998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7726680" y="2169160"/>
              <a:ext cx="487680" cy="172720"/>
            </a:xfrm>
            <a:custGeom>
              <a:avLst/>
              <a:gdLst/>
              <a:ahLst/>
              <a:cxnLst/>
              <a:rect l="l" t="t" r="r" b="b"/>
              <a:pathLst>
                <a:path w="487679" h="172719">
                  <a:moveTo>
                    <a:pt x="0" y="172720"/>
                  </a:moveTo>
                  <a:lnTo>
                    <a:pt x="487679" y="172720"/>
                  </a:lnTo>
                  <a:lnTo>
                    <a:pt x="487679" y="0"/>
                  </a:lnTo>
                  <a:lnTo>
                    <a:pt x="0" y="0"/>
                  </a:lnTo>
                  <a:lnTo>
                    <a:pt x="0" y="172720"/>
                  </a:lnTo>
                  <a:close/>
                </a:path>
              </a:pathLst>
            </a:custGeom>
            <a:ln w="28575">
              <a:solidFill>
                <a:srgbClr val="F5333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696200" y="1518920"/>
              <a:ext cx="4206240" cy="1940560"/>
            </a:xfrm>
            <a:custGeom>
              <a:avLst/>
              <a:gdLst/>
              <a:ahLst/>
              <a:cxnLst/>
              <a:rect l="l" t="t" r="r" b="b"/>
              <a:pathLst>
                <a:path w="4206240" h="1940560">
                  <a:moveTo>
                    <a:pt x="0" y="426720"/>
                  </a:moveTo>
                  <a:lnTo>
                    <a:pt x="955040" y="426720"/>
                  </a:lnTo>
                  <a:lnTo>
                    <a:pt x="955040" y="254000"/>
                  </a:lnTo>
                  <a:lnTo>
                    <a:pt x="0" y="254000"/>
                  </a:lnTo>
                  <a:lnTo>
                    <a:pt x="0" y="426720"/>
                  </a:lnTo>
                  <a:close/>
                </a:path>
                <a:path w="4206240" h="1940560">
                  <a:moveTo>
                    <a:pt x="1391920" y="1940560"/>
                  </a:moveTo>
                  <a:lnTo>
                    <a:pt x="4206240" y="1940560"/>
                  </a:lnTo>
                  <a:lnTo>
                    <a:pt x="4206240" y="0"/>
                  </a:lnTo>
                  <a:lnTo>
                    <a:pt x="1391920" y="0"/>
                  </a:lnTo>
                  <a:lnTo>
                    <a:pt x="1391920" y="1940560"/>
                  </a:lnTo>
                  <a:close/>
                </a:path>
              </a:pathLst>
            </a:custGeom>
            <a:ln w="28575">
              <a:solidFill>
                <a:srgbClr val="4985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9088119" y="3459480"/>
              <a:ext cx="2814320" cy="2164080"/>
            </a:xfrm>
            <a:custGeom>
              <a:avLst/>
              <a:gdLst/>
              <a:ahLst/>
              <a:cxnLst/>
              <a:rect l="l" t="t" r="r" b="b"/>
              <a:pathLst>
                <a:path w="2814320" h="2164079">
                  <a:moveTo>
                    <a:pt x="0" y="2164080"/>
                  </a:moveTo>
                  <a:lnTo>
                    <a:pt x="2814320" y="2164080"/>
                  </a:lnTo>
                  <a:lnTo>
                    <a:pt x="2814320" y="0"/>
                  </a:lnTo>
                  <a:lnTo>
                    <a:pt x="0" y="0"/>
                  </a:lnTo>
                  <a:lnTo>
                    <a:pt x="0" y="2164080"/>
                  </a:lnTo>
                  <a:close/>
                </a:path>
              </a:pathLst>
            </a:custGeom>
            <a:ln w="28574">
              <a:solidFill>
                <a:srgbClr val="F5333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400" y="10160"/>
            <a:ext cx="11866880" cy="254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49897" y="149224"/>
            <a:ext cx="4504690" cy="416559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2550" b="1" spc="110" dirty="0">
                <a:solidFill>
                  <a:srgbClr val="000000"/>
                </a:solidFill>
                <a:latin typeface="Century Gothic"/>
                <a:cs typeface="Century Gothic"/>
              </a:rPr>
              <a:t>Key</a:t>
            </a:r>
            <a:r>
              <a:rPr sz="2550" b="1" dirty="0">
                <a:solidFill>
                  <a:srgbClr val="000000"/>
                </a:solidFill>
                <a:latin typeface="Century Gothic"/>
                <a:cs typeface="Century Gothic"/>
              </a:rPr>
              <a:t> </a:t>
            </a:r>
            <a:r>
              <a:rPr sz="2550" b="1" spc="229" dirty="0">
                <a:solidFill>
                  <a:srgbClr val="000000"/>
                </a:solidFill>
                <a:latin typeface="Century Gothic"/>
                <a:cs typeface="Century Gothic"/>
              </a:rPr>
              <a:t>Results</a:t>
            </a:r>
            <a:r>
              <a:rPr sz="2550" b="1" spc="-150" dirty="0">
                <a:solidFill>
                  <a:srgbClr val="000000"/>
                </a:solidFill>
                <a:latin typeface="Century Gothic"/>
                <a:cs typeface="Century Gothic"/>
              </a:rPr>
              <a:t> </a:t>
            </a:r>
            <a:r>
              <a:rPr sz="2550" b="1" spc="70" dirty="0">
                <a:solidFill>
                  <a:srgbClr val="000000"/>
                </a:solidFill>
                <a:latin typeface="Century Gothic"/>
                <a:cs typeface="Century Gothic"/>
              </a:rPr>
              <a:t>and</a:t>
            </a:r>
            <a:r>
              <a:rPr sz="2550" b="1" spc="-85" dirty="0">
                <a:solidFill>
                  <a:srgbClr val="000000"/>
                </a:solidFill>
                <a:latin typeface="Century Gothic"/>
                <a:cs typeface="Century Gothic"/>
              </a:rPr>
              <a:t> </a:t>
            </a:r>
            <a:r>
              <a:rPr sz="2550" b="1" spc="150" dirty="0">
                <a:solidFill>
                  <a:srgbClr val="000000"/>
                </a:solidFill>
                <a:latin typeface="Century Gothic"/>
                <a:cs typeface="Century Gothic"/>
              </a:rPr>
              <a:t>Learnings</a:t>
            </a:r>
            <a:endParaRPr sz="2550">
              <a:latin typeface="Century Gothic"/>
              <a:cs typeface="Century Gothic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16559" y="1493519"/>
            <a:ext cx="1524000" cy="762000"/>
          </a:xfrm>
          <a:custGeom>
            <a:avLst/>
            <a:gdLst/>
            <a:ahLst/>
            <a:cxnLst/>
            <a:rect l="l" t="t" r="r" b="b"/>
            <a:pathLst>
              <a:path w="1524000" h="762000">
                <a:moveTo>
                  <a:pt x="0" y="127000"/>
                </a:moveTo>
                <a:lnTo>
                  <a:pt x="9980" y="77581"/>
                </a:lnTo>
                <a:lnTo>
                  <a:pt x="37196" y="37211"/>
                </a:lnTo>
                <a:lnTo>
                  <a:pt x="77565" y="9985"/>
                </a:lnTo>
                <a:lnTo>
                  <a:pt x="127000" y="0"/>
                </a:lnTo>
                <a:lnTo>
                  <a:pt x="1397000" y="0"/>
                </a:lnTo>
                <a:lnTo>
                  <a:pt x="1446418" y="9985"/>
                </a:lnTo>
                <a:lnTo>
                  <a:pt x="1486789" y="37211"/>
                </a:lnTo>
                <a:lnTo>
                  <a:pt x="1514014" y="77581"/>
                </a:lnTo>
                <a:lnTo>
                  <a:pt x="1524000" y="127000"/>
                </a:lnTo>
                <a:lnTo>
                  <a:pt x="1524000" y="635000"/>
                </a:lnTo>
                <a:lnTo>
                  <a:pt x="1514014" y="684418"/>
                </a:lnTo>
                <a:lnTo>
                  <a:pt x="1486789" y="724788"/>
                </a:lnTo>
                <a:lnTo>
                  <a:pt x="1446418" y="752014"/>
                </a:lnTo>
                <a:lnTo>
                  <a:pt x="1397000" y="762000"/>
                </a:lnTo>
                <a:lnTo>
                  <a:pt x="127000" y="762000"/>
                </a:lnTo>
                <a:lnTo>
                  <a:pt x="77565" y="752014"/>
                </a:lnTo>
                <a:lnTo>
                  <a:pt x="37196" y="724788"/>
                </a:lnTo>
                <a:lnTo>
                  <a:pt x="9980" y="684418"/>
                </a:lnTo>
                <a:lnTo>
                  <a:pt x="0" y="635000"/>
                </a:lnTo>
                <a:lnTo>
                  <a:pt x="0" y="127000"/>
                </a:lnTo>
                <a:close/>
              </a:path>
            </a:pathLst>
          </a:custGeom>
          <a:ln w="38100">
            <a:solidFill>
              <a:srgbClr val="F5333E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06119" y="1597660"/>
            <a:ext cx="95504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spc="-10" dirty="0">
                <a:solidFill>
                  <a:srgbClr val="073762"/>
                </a:solidFill>
                <a:latin typeface="Calibri"/>
                <a:cs typeface="Calibri"/>
              </a:rPr>
              <a:t>1,196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149855" y="1704657"/>
            <a:ext cx="147193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210" dirty="0">
                <a:latin typeface="Calibri"/>
                <a:cs typeface="Calibri"/>
              </a:rPr>
              <a:t>Volunteers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16559" y="2428239"/>
            <a:ext cx="1524000" cy="772160"/>
          </a:xfrm>
          <a:custGeom>
            <a:avLst/>
            <a:gdLst/>
            <a:ahLst/>
            <a:cxnLst/>
            <a:rect l="l" t="t" r="r" b="b"/>
            <a:pathLst>
              <a:path w="1524000" h="772160">
                <a:moveTo>
                  <a:pt x="0" y="128650"/>
                </a:moveTo>
                <a:lnTo>
                  <a:pt x="10113" y="78599"/>
                </a:lnTo>
                <a:lnTo>
                  <a:pt x="37695" y="37703"/>
                </a:lnTo>
                <a:lnTo>
                  <a:pt x="78604" y="10118"/>
                </a:lnTo>
                <a:lnTo>
                  <a:pt x="128701" y="0"/>
                </a:lnTo>
                <a:lnTo>
                  <a:pt x="1395348" y="0"/>
                </a:lnTo>
                <a:lnTo>
                  <a:pt x="1445400" y="10118"/>
                </a:lnTo>
                <a:lnTo>
                  <a:pt x="1486296" y="37703"/>
                </a:lnTo>
                <a:lnTo>
                  <a:pt x="1513881" y="78599"/>
                </a:lnTo>
                <a:lnTo>
                  <a:pt x="1524000" y="128650"/>
                </a:lnTo>
                <a:lnTo>
                  <a:pt x="1524000" y="643509"/>
                </a:lnTo>
                <a:lnTo>
                  <a:pt x="1513881" y="693560"/>
                </a:lnTo>
                <a:lnTo>
                  <a:pt x="1486296" y="734456"/>
                </a:lnTo>
                <a:lnTo>
                  <a:pt x="1445400" y="762041"/>
                </a:lnTo>
                <a:lnTo>
                  <a:pt x="1395348" y="772160"/>
                </a:lnTo>
                <a:lnTo>
                  <a:pt x="128701" y="772160"/>
                </a:lnTo>
                <a:lnTo>
                  <a:pt x="78604" y="762041"/>
                </a:lnTo>
                <a:lnTo>
                  <a:pt x="37695" y="734456"/>
                </a:lnTo>
                <a:lnTo>
                  <a:pt x="10113" y="693560"/>
                </a:lnTo>
                <a:lnTo>
                  <a:pt x="0" y="643509"/>
                </a:lnTo>
                <a:lnTo>
                  <a:pt x="0" y="128650"/>
                </a:lnTo>
                <a:close/>
              </a:path>
            </a:pathLst>
          </a:custGeom>
          <a:ln w="38099">
            <a:solidFill>
              <a:srgbClr val="F5333E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665480" y="2540888"/>
            <a:ext cx="1026794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spc="-35" dirty="0">
                <a:solidFill>
                  <a:srgbClr val="073762"/>
                </a:solidFill>
                <a:latin typeface="Century Gothic"/>
                <a:cs typeface="Century Gothic"/>
              </a:rPr>
              <a:t>1,272</a:t>
            </a:r>
            <a:endParaRPr sz="3200">
              <a:latin typeface="Century Gothic"/>
              <a:cs typeface="Century Gothic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16559" y="3362959"/>
            <a:ext cx="1524000" cy="762000"/>
          </a:xfrm>
          <a:custGeom>
            <a:avLst/>
            <a:gdLst/>
            <a:ahLst/>
            <a:cxnLst/>
            <a:rect l="l" t="t" r="r" b="b"/>
            <a:pathLst>
              <a:path w="1524000" h="762000">
                <a:moveTo>
                  <a:pt x="0" y="127000"/>
                </a:moveTo>
                <a:lnTo>
                  <a:pt x="9980" y="77581"/>
                </a:lnTo>
                <a:lnTo>
                  <a:pt x="37196" y="37211"/>
                </a:lnTo>
                <a:lnTo>
                  <a:pt x="77565" y="9985"/>
                </a:lnTo>
                <a:lnTo>
                  <a:pt x="127000" y="0"/>
                </a:lnTo>
                <a:lnTo>
                  <a:pt x="1397000" y="0"/>
                </a:lnTo>
                <a:lnTo>
                  <a:pt x="1446418" y="9985"/>
                </a:lnTo>
                <a:lnTo>
                  <a:pt x="1486789" y="37211"/>
                </a:lnTo>
                <a:lnTo>
                  <a:pt x="1514014" y="77581"/>
                </a:lnTo>
                <a:lnTo>
                  <a:pt x="1524000" y="127000"/>
                </a:lnTo>
                <a:lnTo>
                  <a:pt x="1524000" y="635000"/>
                </a:lnTo>
                <a:lnTo>
                  <a:pt x="1514014" y="684418"/>
                </a:lnTo>
                <a:lnTo>
                  <a:pt x="1486789" y="724788"/>
                </a:lnTo>
                <a:lnTo>
                  <a:pt x="1446418" y="752014"/>
                </a:lnTo>
                <a:lnTo>
                  <a:pt x="1397000" y="762000"/>
                </a:lnTo>
                <a:lnTo>
                  <a:pt x="127000" y="762000"/>
                </a:lnTo>
                <a:lnTo>
                  <a:pt x="77565" y="752014"/>
                </a:lnTo>
                <a:lnTo>
                  <a:pt x="37196" y="724788"/>
                </a:lnTo>
                <a:lnTo>
                  <a:pt x="9980" y="684418"/>
                </a:lnTo>
                <a:lnTo>
                  <a:pt x="0" y="635000"/>
                </a:lnTo>
                <a:lnTo>
                  <a:pt x="0" y="127000"/>
                </a:lnTo>
                <a:close/>
              </a:path>
            </a:pathLst>
          </a:custGeom>
          <a:ln w="38100">
            <a:solidFill>
              <a:srgbClr val="F5333E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909319" y="3468623"/>
            <a:ext cx="54927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spc="405" dirty="0">
                <a:solidFill>
                  <a:srgbClr val="073762"/>
                </a:solidFill>
                <a:latin typeface="Calibri"/>
                <a:cs typeface="Calibri"/>
              </a:rPr>
              <a:t>30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149855" y="2672016"/>
            <a:ext cx="294640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85" dirty="0">
                <a:latin typeface="Century Gothic"/>
                <a:cs typeface="Century Gothic"/>
              </a:rPr>
              <a:t>Comments,</a:t>
            </a:r>
            <a:r>
              <a:rPr sz="2000" b="1" spc="-110" dirty="0">
                <a:latin typeface="Century Gothic"/>
                <a:cs typeface="Century Gothic"/>
              </a:rPr>
              <a:t> </a:t>
            </a:r>
            <a:r>
              <a:rPr sz="2000" b="1" spc="105" dirty="0">
                <a:latin typeface="Century Gothic"/>
                <a:cs typeface="Century Gothic"/>
              </a:rPr>
              <a:t>Questions</a:t>
            </a:r>
            <a:endParaRPr sz="2000">
              <a:latin typeface="Century Gothic"/>
              <a:cs typeface="Century Gothic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149855" y="3639502"/>
            <a:ext cx="213931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145" dirty="0">
                <a:latin typeface="Century Gothic"/>
                <a:cs typeface="Century Gothic"/>
              </a:rPr>
              <a:t>Minutes</a:t>
            </a:r>
            <a:r>
              <a:rPr sz="2000" b="1" spc="-175" dirty="0">
                <a:latin typeface="Century Gothic"/>
                <a:cs typeface="Century Gothic"/>
              </a:rPr>
              <a:t> </a:t>
            </a:r>
            <a:r>
              <a:rPr sz="2000" b="1" spc="75" dirty="0">
                <a:latin typeface="Century Gothic"/>
                <a:cs typeface="Century Gothic"/>
              </a:rPr>
              <a:t>per</a:t>
            </a:r>
            <a:r>
              <a:rPr sz="2000" b="1" spc="-55" dirty="0">
                <a:latin typeface="Century Gothic"/>
                <a:cs typeface="Century Gothic"/>
              </a:rPr>
              <a:t> </a:t>
            </a:r>
            <a:r>
              <a:rPr sz="2000" b="1" spc="-25" dirty="0">
                <a:latin typeface="Century Gothic"/>
                <a:cs typeface="Century Gothic"/>
              </a:rPr>
              <a:t>day</a:t>
            </a:r>
            <a:endParaRPr sz="2000">
              <a:latin typeface="Century Gothic"/>
              <a:cs typeface="Century Gothic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5537184" y="1107408"/>
            <a:ext cx="6589395" cy="3195955"/>
            <a:chOff x="5537184" y="1107408"/>
            <a:chExt cx="6589395" cy="3195955"/>
          </a:xfrm>
        </p:grpSpPr>
        <p:pic>
          <p:nvPicPr>
            <p:cNvPr id="14" name="object 1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537184" y="1107408"/>
              <a:ext cx="6588791" cy="3195383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588000" y="1137920"/>
              <a:ext cx="6492240" cy="3098799"/>
            </a:xfrm>
            <a:prstGeom prst="rect">
              <a:avLst/>
            </a:prstGeom>
          </p:spPr>
        </p:pic>
      </p:grpSp>
      <p:sp>
        <p:nvSpPr>
          <p:cNvPr id="16" name="object 16"/>
          <p:cNvSpPr txBox="1"/>
          <p:nvPr/>
        </p:nvSpPr>
        <p:spPr>
          <a:xfrm>
            <a:off x="6656069" y="749871"/>
            <a:ext cx="4370705" cy="3429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050" b="1" dirty="0">
                <a:solidFill>
                  <a:srgbClr val="FF0000"/>
                </a:solidFill>
                <a:latin typeface="Century Gothic"/>
                <a:cs typeface="Century Gothic"/>
              </a:rPr>
              <a:t>2.</a:t>
            </a:r>
            <a:r>
              <a:rPr sz="2050" b="1" spc="10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2050" b="1" spc="200" dirty="0">
                <a:solidFill>
                  <a:srgbClr val="FF0000"/>
                </a:solidFill>
                <a:latin typeface="Century Gothic"/>
                <a:cs typeface="Century Gothic"/>
              </a:rPr>
              <a:t>Rumours</a:t>
            </a:r>
            <a:r>
              <a:rPr sz="2050" b="1" spc="10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2050" b="1" spc="65" dirty="0">
                <a:solidFill>
                  <a:srgbClr val="FF0000"/>
                </a:solidFill>
                <a:latin typeface="Century Gothic"/>
                <a:cs typeface="Century Gothic"/>
              </a:rPr>
              <a:t>and</a:t>
            </a:r>
            <a:r>
              <a:rPr sz="2050" b="1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2050" b="1" spc="140" dirty="0">
                <a:solidFill>
                  <a:srgbClr val="FF0000"/>
                </a:solidFill>
                <a:latin typeface="Century Gothic"/>
                <a:cs typeface="Century Gothic"/>
              </a:rPr>
              <a:t>Misinformation</a:t>
            </a:r>
            <a:endParaRPr sz="2050">
              <a:latin typeface="Century Gothic"/>
              <a:cs typeface="Century Gothic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2245346" y="5151038"/>
            <a:ext cx="7361555" cy="1224915"/>
            <a:chOff x="2245346" y="5151038"/>
            <a:chExt cx="7361555" cy="1224915"/>
          </a:xfrm>
        </p:grpSpPr>
        <p:pic>
          <p:nvPicPr>
            <p:cNvPr id="18" name="object 1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245346" y="5151038"/>
              <a:ext cx="7360947" cy="1224442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296160" y="5181599"/>
              <a:ext cx="7264400" cy="1127760"/>
            </a:xfrm>
            <a:prstGeom prst="rect">
              <a:avLst/>
            </a:prstGeom>
          </p:spPr>
        </p:pic>
      </p:grpSp>
      <p:grpSp>
        <p:nvGrpSpPr>
          <p:cNvPr id="20" name="object 20"/>
          <p:cNvGrpSpPr/>
          <p:nvPr/>
        </p:nvGrpSpPr>
        <p:grpSpPr>
          <a:xfrm>
            <a:off x="436880" y="5008879"/>
            <a:ext cx="1635760" cy="1473200"/>
            <a:chOff x="436880" y="5008879"/>
            <a:chExt cx="1635760" cy="1473200"/>
          </a:xfrm>
        </p:grpSpPr>
        <p:pic>
          <p:nvPicPr>
            <p:cNvPr id="21" name="object 2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87680" y="5059679"/>
              <a:ext cx="1534159" cy="1371600"/>
            </a:xfrm>
            <a:prstGeom prst="rect">
              <a:avLst/>
            </a:prstGeom>
          </p:spPr>
        </p:pic>
        <p:sp>
          <p:nvSpPr>
            <p:cNvPr id="22" name="object 22"/>
            <p:cNvSpPr/>
            <p:nvPr/>
          </p:nvSpPr>
          <p:spPr>
            <a:xfrm>
              <a:off x="462280" y="5034279"/>
              <a:ext cx="1584960" cy="1422400"/>
            </a:xfrm>
            <a:custGeom>
              <a:avLst/>
              <a:gdLst/>
              <a:ahLst/>
              <a:cxnLst/>
              <a:rect l="l" t="t" r="r" b="b"/>
              <a:pathLst>
                <a:path w="1584960" h="1422400">
                  <a:moveTo>
                    <a:pt x="0" y="1422400"/>
                  </a:moveTo>
                  <a:lnTo>
                    <a:pt x="1584959" y="1422400"/>
                  </a:lnTo>
                  <a:lnTo>
                    <a:pt x="1584959" y="0"/>
                  </a:lnTo>
                  <a:lnTo>
                    <a:pt x="0" y="0"/>
                  </a:lnTo>
                  <a:lnTo>
                    <a:pt x="0" y="1422400"/>
                  </a:lnTo>
                  <a:close/>
                </a:path>
              </a:pathLst>
            </a:custGeom>
            <a:ln w="508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1199832" y="749871"/>
            <a:ext cx="2827655" cy="3429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368300" algn="l"/>
              </a:tabLst>
            </a:pPr>
            <a:r>
              <a:rPr sz="2050" b="1" spc="-25" dirty="0">
                <a:solidFill>
                  <a:srgbClr val="FF0000"/>
                </a:solidFill>
                <a:latin typeface="Century Gothic"/>
                <a:cs typeface="Century Gothic"/>
              </a:rPr>
              <a:t>1.</a:t>
            </a:r>
            <a:r>
              <a:rPr sz="2050" b="1" dirty="0">
                <a:solidFill>
                  <a:srgbClr val="FF0000"/>
                </a:solidFill>
                <a:latin typeface="Century Gothic"/>
                <a:cs typeface="Century Gothic"/>
              </a:rPr>
              <a:t>	</a:t>
            </a:r>
            <a:r>
              <a:rPr sz="2050" b="1" spc="145" dirty="0">
                <a:solidFill>
                  <a:srgbClr val="FF0000"/>
                </a:solidFill>
                <a:latin typeface="Century Gothic"/>
                <a:cs typeface="Century Gothic"/>
              </a:rPr>
              <a:t>Information</a:t>
            </a:r>
            <a:r>
              <a:rPr sz="2050" b="1" spc="-75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2050" b="1" spc="105" dirty="0">
                <a:solidFill>
                  <a:srgbClr val="FF0000"/>
                </a:solidFill>
                <a:latin typeface="Century Gothic"/>
                <a:cs typeface="Century Gothic"/>
              </a:rPr>
              <a:t>voids</a:t>
            </a:r>
            <a:endParaRPr sz="2050">
              <a:latin typeface="Century Gothic"/>
              <a:cs typeface="Century Gothic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098232" y="4444746"/>
            <a:ext cx="3711575" cy="3435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050" b="1" spc="70" dirty="0">
                <a:solidFill>
                  <a:srgbClr val="FF0000"/>
                </a:solidFill>
                <a:latin typeface="Calibri"/>
                <a:cs typeface="Calibri"/>
              </a:rPr>
              <a:t>3.</a:t>
            </a:r>
            <a:r>
              <a:rPr sz="2050" b="1" spc="114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50" b="1" spc="254" dirty="0">
                <a:solidFill>
                  <a:srgbClr val="FF0000"/>
                </a:solidFill>
                <a:latin typeface="Calibri"/>
                <a:cs typeface="Calibri"/>
              </a:rPr>
              <a:t>Trusted</a:t>
            </a:r>
            <a:r>
              <a:rPr sz="2050" b="1" spc="10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50" b="1" spc="254" dirty="0">
                <a:solidFill>
                  <a:srgbClr val="FF0000"/>
                </a:solidFill>
                <a:latin typeface="Calibri"/>
                <a:cs typeface="Calibri"/>
              </a:rPr>
              <a:t>health</a:t>
            </a:r>
            <a:r>
              <a:rPr sz="2050" b="1" spc="10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50" b="1" spc="295" dirty="0">
                <a:solidFill>
                  <a:srgbClr val="FF0000"/>
                </a:solidFill>
                <a:latin typeface="Calibri"/>
                <a:cs typeface="Calibri"/>
              </a:rPr>
              <a:t>guidance</a:t>
            </a:r>
            <a:endParaRPr sz="20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400" y="10160"/>
            <a:ext cx="11866880" cy="254000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9585959" y="2910839"/>
            <a:ext cx="335280" cy="335280"/>
          </a:xfrm>
          <a:custGeom>
            <a:avLst/>
            <a:gdLst/>
            <a:ahLst/>
            <a:cxnLst/>
            <a:rect l="l" t="t" r="r" b="b"/>
            <a:pathLst>
              <a:path w="335279" h="335280">
                <a:moveTo>
                  <a:pt x="0" y="167639"/>
                </a:moveTo>
                <a:lnTo>
                  <a:pt x="5988" y="123075"/>
                </a:lnTo>
                <a:lnTo>
                  <a:pt x="22888" y="83029"/>
                </a:lnTo>
                <a:lnTo>
                  <a:pt x="49101" y="49101"/>
                </a:lnTo>
                <a:lnTo>
                  <a:pt x="83029" y="22888"/>
                </a:lnTo>
                <a:lnTo>
                  <a:pt x="123075" y="5988"/>
                </a:lnTo>
                <a:lnTo>
                  <a:pt x="167640" y="0"/>
                </a:lnTo>
                <a:lnTo>
                  <a:pt x="212204" y="5988"/>
                </a:lnTo>
                <a:lnTo>
                  <a:pt x="252250" y="22888"/>
                </a:lnTo>
                <a:lnTo>
                  <a:pt x="286178" y="49101"/>
                </a:lnTo>
                <a:lnTo>
                  <a:pt x="312391" y="83029"/>
                </a:lnTo>
                <a:lnTo>
                  <a:pt x="329291" y="123075"/>
                </a:lnTo>
                <a:lnTo>
                  <a:pt x="335280" y="167639"/>
                </a:lnTo>
                <a:lnTo>
                  <a:pt x="329291" y="212204"/>
                </a:lnTo>
                <a:lnTo>
                  <a:pt x="312391" y="252250"/>
                </a:lnTo>
                <a:lnTo>
                  <a:pt x="286178" y="286178"/>
                </a:lnTo>
                <a:lnTo>
                  <a:pt x="252250" y="312391"/>
                </a:lnTo>
                <a:lnTo>
                  <a:pt x="212204" y="329291"/>
                </a:lnTo>
                <a:lnTo>
                  <a:pt x="167640" y="335280"/>
                </a:lnTo>
                <a:lnTo>
                  <a:pt x="123075" y="329291"/>
                </a:lnTo>
                <a:lnTo>
                  <a:pt x="83029" y="312391"/>
                </a:lnTo>
                <a:lnTo>
                  <a:pt x="49101" y="286178"/>
                </a:lnTo>
                <a:lnTo>
                  <a:pt x="22888" y="252250"/>
                </a:lnTo>
                <a:lnTo>
                  <a:pt x="5988" y="212204"/>
                </a:lnTo>
                <a:lnTo>
                  <a:pt x="0" y="167639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722359" y="3398520"/>
            <a:ext cx="487680" cy="487680"/>
          </a:xfrm>
          <a:custGeom>
            <a:avLst/>
            <a:gdLst/>
            <a:ahLst/>
            <a:cxnLst/>
            <a:rect l="l" t="t" r="r" b="b"/>
            <a:pathLst>
              <a:path w="487679" h="487679">
                <a:moveTo>
                  <a:pt x="0" y="243839"/>
                </a:moveTo>
                <a:lnTo>
                  <a:pt x="4955" y="194711"/>
                </a:lnTo>
                <a:lnTo>
                  <a:pt x="19169" y="148947"/>
                </a:lnTo>
                <a:lnTo>
                  <a:pt x="41656" y="107528"/>
                </a:lnTo>
                <a:lnTo>
                  <a:pt x="71437" y="71437"/>
                </a:lnTo>
                <a:lnTo>
                  <a:pt x="107528" y="41656"/>
                </a:lnTo>
                <a:lnTo>
                  <a:pt x="148947" y="19169"/>
                </a:lnTo>
                <a:lnTo>
                  <a:pt x="194711" y="4955"/>
                </a:lnTo>
                <a:lnTo>
                  <a:pt x="243840" y="0"/>
                </a:lnTo>
                <a:lnTo>
                  <a:pt x="292968" y="4955"/>
                </a:lnTo>
                <a:lnTo>
                  <a:pt x="338732" y="19169"/>
                </a:lnTo>
                <a:lnTo>
                  <a:pt x="380151" y="41656"/>
                </a:lnTo>
                <a:lnTo>
                  <a:pt x="416242" y="71437"/>
                </a:lnTo>
                <a:lnTo>
                  <a:pt x="446023" y="107528"/>
                </a:lnTo>
                <a:lnTo>
                  <a:pt x="468510" y="148947"/>
                </a:lnTo>
                <a:lnTo>
                  <a:pt x="482724" y="194711"/>
                </a:lnTo>
                <a:lnTo>
                  <a:pt x="487680" y="243839"/>
                </a:lnTo>
                <a:lnTo>
                  <a:pt x="482724" y="292968"/>
                </a:lnTo>
                <a:lnTo>
                  <a:pt x="468510" y="338732"/>
                </a:lnTo>
                <a:lnTo>
                  <a:pt x="446023" y="380151"/>
                </a:lnTo>
                <a:lnTo>
                  <a:pt x="416242" y="416242"/>
                </a:lnTo>
                <a:lnTo>
                  <a:pt x="380151" y="446023"/>
                </a:lnTo>
                <a:lnTo>
                  <a:pt x="338732" y="468510"/>
                </a:lnTo>
                <a:lnTo>
                  <a:pt x="292968" y="482724"/>
                </a:lnTo>
                <a:lnTo>
                  <a:pt x="243840" y="487679"/>
                </a:lnTo>
                <a:lnTo>
                  <a:pt x="194711" y="482724"/>
                </a:lnTo>
                <a:lnTo>
                  <a:pt x="148947" y="468510"/>
                </a:lnTo>
                <a:lnTo>
                  <a:pt x="107528" y="446023"/>
                </a:lnTo>
                <a:lnTo>
                  <a:pt x="71437" y="416242"/>
                </a:lnTo>
                <a:lnTo>
                  <a:pt x="41656" y="380151"/>
                </a:lnTo>
                <a:lnTo>
                  <a:pt x="19169" y="338732"/>
                </a:lnTo>
                <a:lnTo>
                  <a:pt x="4955" y="292968"/>
                </a:lnTo>
                <a:lnTo>
                  <a:pt x="0" y="243839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383837" y="3718877"/>
            <a:ext cx="182245" cy="172085"/>
          </a:xfrm>
          <a:prstGeom prst="rect">
            <a:avLst/>
          </a:prstGeom>
        </p:spPr>
      </p:pic>
      <p:sp>
        <p:nvSpPr>
          <p:cNvPr id="6" name="object 6"/>
          <p:cNvSpPr/>
          <p:nvPr/>
        </p:nvSpPr>
        <p:spPr>
          <a:xfrm>
            <a:off x="10429240" y="2138679"/>
            <a:ext cx="487680" cy="487680"/>
          </a:xfrm>
          <a:custGeom>
            <a:avLst/>
            <a:gdLst/>
            <a:ahLst/>
            <a:cxnLst/>
            <a:rect l="l" t="t" r="r" b="b"/>
            <a:pathLst>
              <a:path w="487679" h="487680">
                <a:moveTo>
                  <a:pt x="0" y="243840"/>
                </a:moveTo>
                <a:lnTo>
                  <a:pt x="4955" y="194711"/>
                </a:lnTo>
                <a:lnTo>
                  <a:pt x="19169" y="148947"/>
                </a:lnTo>
                <a:lnTo>
                  <a:pt x="41656" y="107528"/>
                </a:lnTo>
                <a:lnTo>
                  <a:pt x="71437" y="71437"/>
                </a:lnTo>
                <a:lnTo>
                  <a:pt x="107528" y="41656"/>
                </a:lnTo>
                <a:lnTo>
                  <a:pt x="148947" y="19169"/>
                </a:lnTo>
                <a:lnTo>
                  <a:pt x="194711" y="4955"/>
                </a:lnTo>
                <a:lnTo>
                  <a:pt x="243839" y="0"/>
                </a:lnTo>
                <a:lnTo>
                  <a:pt x="292968" y="4955"/>
                </a:lnTo>
                <a:lnTo>
                  <a:pt x="338732" y="19169"/>
                </a:lnTo>
                <a:lnTo>
                  <a:pt x="380151" y="41656"/>
                </a:lnTo>
                <a:lnTo>
                  <a:pt x="416242" y="71437"/>
                </a:lnTo>
                <a:lnTo>
                  <a:pt x="446023" y="107528"/>
                </a:lnTo>
                <a:lnTo>
                  <a:pt x="468510" y="148947"/>
                </a:lnTo>
                <a:lnTo>
                  <a:pt x="482724" y="194711"/>
                </a:lnTo>
                <a:lnTo>
                  <a:pt x="487679" y="243840"/>
                </a:lnTo>
                <a:lnTo>
                  <a:pt x="482724" y="292968"/>
                </a:lnTo>
                <a:lnTo>
                  <a:pt x="468510" y="338732"/>
                </a:lnTo>
                <a:lnTo>
                  <a:pt x="446023" y="380151"/>
                </a:lnTo>
                <a:lnTo>
                  <a:pt x="416242" y="416242"/>
                </a:lnTo>
                <a:lnTo>
                  <a:pt x="380151" y="446023"/>
                </a:lnTo>
                <a:lnTo>
                  <a:pt x="338732" y="468510"/>
                </a:lnTo>
                <a:lnTo>
                  <a:pt x="292968" y="482724"/>
                </a:lnTo>
                <a:lnTo>
                  <a:pt x="243839" y="487680"/>
                </a:lnTo>
                <a:lnTo>
                  <a:pt x="194711" y="482724"/>
                </a:lnTo>
                <a:lnTo>
                  <a:pt x="148947" y="468510"/>
                </a:lnTo>
                <a:lnTo>
                  <a:pt x="107528" y="446023"/>
                </a:lnTo>
                <a:lnTo>
                  <a:pt x="71437" y="416242"/>
                </a:lnTo>
                <a:lnTo>
                  <a:pt x="41656" y="380151"/>
                </a:lnTo>
                <a:lnTo>
                  <a:pt x="19169" y="338732"/>
                </a:lnTo>
                <a:lnTo>
                  <a:pt x="4955" y="292968"/>
                </a:lnTo>
                <a:lnTo>
                  <a:pt x="0" y="24384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0673080" y="4323079"/>
            <a:ext cx="325120" cy="325120"/>
          </a:xfrm>
          <a:custGeom>
            <a:avLst/>
            <a:gdLst/>
            <a:ahLst/>
            <a:cxnLst/>
            <a:rect l="l" t="t" r="r" b="b"/>
            <a:pathLst>
              <a:path w="325120" h="325120">
                <a:moveTo>
                  <a:pt x="0" y="162560"/>
                </a:moveTo>
                <a:lnTo>
                  <a:pt x="5806" y="119341"/>
                </a:lnTo>
                <a:lnTo>
                  <a:pt x="22192" y="80508"/>
                </a:lnTo>
                <a:lnTo>
                  <a:pt x="47609" y="47609"/>
                </a:lnTo>
                <a:lnTo>
                  <a:pt x="80508" y="22192"/>
                </a:lnTo>
                <a:lnTo>
                  <a:pt x="119341" y="5806"/>
                </a:lnTo>
                <a:lnTo>
                  <a:pt x="162560" y="0"/>
                </a:lnTo>
                <a:lnTo>
                  <a:pt x="205778" y="5806"/>
                </a:lnTo>
                <a:lnTo>
                  <a:pt x="244611" y="22192"/>
                </a:lnTo>
                <a:lnTo>
                  <a:pt x="277510" y="47609"/>
                </a:lnTo>
                <a:lnTo>
                  <a:pt x="302927" y="80508"/>
                </a:lnTo>
                <a:lnTo>
                  <a:pt x="319313" y="119341"/>
                </a:lnTo>
                <a:lnTo>
                  <a:pt x="325120" y="162560"/>
                </a:lnTo>
                <a:lnTo>
                  <a:pt x="319313" y="205778"/>
                </a:lnTo>
                <a:lnTo>
                  <a:pt x="302927" y="244611"/>
                </a:lnTo>
                <a:lnTo>
                  <a:pt x="277510" y="277510"/>
                </a:lnTo>
                <a:lnTo>
                  <a:pt x="244611" y="302927"/>
                </a:lnTo>
                <a:lnTo>
                  <a:pt x="205778" y="319313"/>
                </a:lnTo>
                <a:lnTo>
                  <a:pt x="162560" y="325120"/>
                </a:lnTo>
                <a:lnTo>
                  <a:pt x="119341" y="319313"/>
                </a:lnTo>
                <a:lnTo>
                  <a:pt x="80508" y="302927"/>
                </a:lnTo>
                <a:lnTo>
                  <a:pt x="47609" y="277510"/>
                </a:lnTo>
                <a:lnTo>
                  <a:pt x="22192" y="244611"/>
                </a:lnTo>
                <a:lnTo>
                  <a:pt x="5806" y="205778"/>
                </a:lnTo>
                <a:lnTo>
                  <a:pt x="0" y="16256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8961437" y="2906077"/>
            <a:ext cx="1045844" cy="2315845"/>
            <a:chOff x="8961437" y="2906077"/>
            <a:chExt cx="1045844" cy="2315845"/>
          </a:xfrm>
        </p:grpSpPr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835197" y="5049837"/>
              <a:ext cx="172085" cy="172085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8966200" y="3398519"/>
              <a:ext cx="961390" cy="1655445"/>
            </a:xfrm>
            <a:custGeom>
              <a:avLst/>
              <a:gdLst/>
              <a:ahLst/>
              <a:cxnLst/>
              <a:rect l="l" t="t" r="r" b="b"/>
              <a:pathLst>
                <a:path w="961390" h="1655445">
                  <a:moveTo>
                    <a:pt x="960881" y="1655063"/>
                  </a:moveTo>
                  <a:lnTo>
                    <a:pt x="960881" y="1075689"/>
                  </a:lnTo>
                  <a:lnTo>
                    <a:pt x="0" y="1075689"/>
                  </a:lnTo>
                  <a:lnTo>
                    <a:pt x="0" y="0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8966200" y="2910839"/>
              <a:ext cx="795020" cy="487680"/>
            </a:xfrm>
            <a:custGeom>
              <a:avLst/>
              <a:gdLst/>
              <a:ahLst/>
              <a:cxnLst/>
              <a:rect l="l" t="t" r="r" b="b"/>
              <a:pathLst>
                <a:path w="795020" h="487679">
                  <a:moveTo>
                    <a:pt x="794639" y="0"/>
                  </a:moveTo>
                  <a:lnTo>
                    <a:pt x="0" y="487552"/>
                  </a:lnTo>
                </a:path>
              </a:pathLst>
            </a:custGeom>
            <a:ln w="952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2" name="object 12"/>
          <p:cNvGrpSpPr/>
          <p:nvPr/>
        </p:nvGrpSpPr>
        <p:grpSpPr>
          <a:xfrm>
            <a:off x="9753917" y="2133917"/>
            <a:ext cx="923925" cy="1594485"/>
            <a:chOff x="9753917" y="2133917"/>
            <a:chExt cx="923925" cy="1594485"/>
          </a:xfrm>
        </p:grpSpPr>
        <p:sp>
          <p:nvSpPr>
            <p:cNvPr id="13" name="object 13"/>
            <p:cNvSpPr/>
            <p:nvPr/>
          </p:nvSpPr>
          <p:spPr>
            <a:xfrm>
              <a:off x="10469880" y="2626359"/>
              <a:ext cx="203200" cy="1097280"/>
            </a:xfrm>
            <a:custGeom>
              <a:avLst/>
              <a:gdLst/>
              <a:ahLst/>
              <a:cxnLst/>
              <a:rect l="l" t="t" r="r" b="b"/>
              <a:pathLst>
                <a:path w="203200" h="1097279">
                  <a:moveTo>
                    <a:pt x="0" y="1097279"/>
                  </a:moveTo>
                  <a:lnTo>
                    <a:pt x="0" y="548639"/>
                  </a:lnTo>
                  <a:lnTo>
                    <a:pt x="203200" y="548639"/>
                  </a:lnTo>
                  <a:lnTo>
                    <a:pt x="203200" y="0"/>
                  </a:lnTo>
                </a:path>
              </a:pathLst>
            </a:custGeom>
            <a:ln w="952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9758680" y="2138679"/>
              <a:ext cx="913130" cy="1584325"/>
            </a:xfrm>
            <a:custGeom>
              <a:avLst/>
              <a:gdLst/>
              <a:ahLst/>
              <a:cxnLst/>
              <a:rect l="l" t="t" r="r" b="b"/>
              <a:pathLst>
                <a:path w="913129" h="1584325">
                  <a:moveTo>
                    <a:pt x="912622" y="0"/>
                  </a:moveTo>
                  <a:lnTo>
                    <a:pt x="0" y="773049"/>
                  </a:lnTo>
                </a:path>
                <a:path w="913129" h="1584325">
                  <a:moveTo>
                    <a:pt x="717930" y="1584198"/>
                  </a:moveTo>
                  <a:lnTo>
                    <a:pt x="0" y="772160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5" name="object 15"/>
          <p:cNvGrpSpPr/>
          <p:nvPr/>
        </p:nvGrpSpPr>
        <p:grpSpPr>
          <a:xfrm>
            <a:off x="9916477" y="3718877"/>
            <a:ext cx="922655" cy="1341755"/>
            <a:chOff x="9916477" y="3718877"/>
            <a:chExt cx="922655" cy="1341755"/>
          </a:xfrm>
        </p:grpSpPr>
        <p:sp>
          <p:nvSpPr>
            <p:cNvPr id="16" name="object 16"/>
            <p:cNvSpPr/>
            <p:nvPr/>
          </p:nvSpPr>
          <p:spPr>
            <a:xfrm>
              <a:off x="9921240" y="4323080"/>
              <a:ext cx="913130" cy="732790"/>
            </a:xfrm>
            <a:custGeom>
              <a:avLst/>
              <a:gdLst/>
              <a:ahLst/>
              <a:cxnLst/>
              <a:rect l="l" t="t" r="r" b="b"/>
              <a:pathLst>
                <a:path w="913129" h="732789">
                  <a:moveTo>
                    <a:pt x="912621" y="0"/>
                  </a:moveTo>
                  <a:lnTo>
                    <a:pt x="0" y="732282"/>
                  </a:lnTo>
                </a:path>
              </a:pathLst>
            </a:custGeom>
            <a:ln w="952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0469880" y="3723640"/>
              <a:ext cx="361315" cy="598805"/>
            </a:xfrm>
            <a:custGeom>
              <a:avLst/>
              <a:gdLst/>
              <a:ahLst/>
              <a:cxnLst/>
              <a:rect l="l" t="t" r="r" b="b"/>
              <a:pathLst>
                <a:path w="361315" h="598804">
                  <a:moveTo>
                    <a:pt x="0" y="0"/>
                  </a:moveTo>
                  <a:lnTo>
                    <a:pt x="360934" y="598551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620077" y="4036059"/>
            <a:ext cx="2711450" cy="5873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3650" b="1" spc="315" dirty="0">
                <a:latin typeface="Calibri"/>
                <a:cs typeface="Calibri"/>
              </a:rPr>
              <a:t>THANK</a:t>
            </a:r>
            <a:r>
              <a:rPr sz="3650" b="1" spc="-65" dirty="0">
                <a:latin typeface="Calibri"/>
                <a:cs typeface="Calibri"/>
              </a:rPr>
              <a:t> </a:t>
            </a:r>
            <a:r>
              <a:rPr sz="3650" b="1" spc="380" dirty="0">
                <a:latin typeface="Calibri"/>
                <a:cs typeface="Calibri"/>
              </a:rPr>
              <a:t>YOU</a:t>
            </a:r>
            <a:endParaRPr sz="3650">
              <a:latin typeface="Calibri"/>
              <a:cs typeface="Calibri"/>
            </a:endParaRPr>
          </a:p>
        </p:txBody>
      </p:sp>
      <p:pic>
        <p:nvPicPr>
          <p:cNvPr id="19" name="object 1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487919" y="182879"/>
            <a:ext cx="3698239" cy="1290320"/>
          </a:xfrm>
          <a:prstGeom prst="rect">
            <a:avLst/>
          </a:prstGeom>
        </p:spPr>
      </p:pic>
      <p:pic>
        <p:nvPicPr>
          <p:cNvPr id="20" name="object 2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08000" y="182879"/>
            <a:ext cx="2316480" cy="1290320"/>
          </a:xfrm>
          <a:prstGeom prst="rect">
            <a:avLst/>
          </a:prstGeom>
        </p:spPr>
      </p:pic>
      <p:pic>
        <p:nvPicPr>
          <p:cNvPr id="21" name="object 21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9662159" y="5760720"/>
            <a:ext cx="1879600" cy="619760"/>
          </a:xfrm>
          <a:prstGeom prst="rect">
            <a:avLst/>
          </a:prstGeom>
        </p:spPr>
      </p:pic>
      <p:pic>
        <p:nvPicPr>
          <p:cNvPr id="22" name="object 22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190239" y="5730240"/>
            <a:ext cx="1757680" cy="660400"/>
          </a:xfrm>
          <a:prstGeom prst="rect">
            <a:avLst/>
          </a:prstGeom>
        </p:spPr>
      </p:pic>
      <p:pic>
        <p:nvPicPr>
          <p:cNvPr id="23" name="object 23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7589519" y="5923279"/>
            <a:ext cx="1930400" cy="355600"/>
          </a:xfrm>
          <a:prstGeom prst="rect">
            <a:avLst/>
          </a:prstGeom>
        </p:spPr>
      </p:pic>
      <p:pic>
        <p:nvPicPr>
          <p:cNvPr id="24" name="object 24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5232400" y="5750559"/>
            <a:ext cx="2113279" cy="640080"/>
          </a:xfrm>
          <a:prstGeom prst="rect">
            <a:avLst/>
          </a:prstGeom>
        </p:spPr>
      </p:pic>
      <p:pic>
        <p:nvPicPr>
          <p:cNvPr id="25" name="object 25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1676400" y="5720079"/>
            <a:ext cx="1168400" cy="731519"/>
          </a:xfrm>
          <a:prstGeom prst="rect">
            <a:avLst/>
          </a:prstGeom>
        </p:spPr>
      </p:pic>
      <p:pic>
        <p:nvPicPr>
          <p:cNvPr id="26" name="object 26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345440" y="5740400"/>
            <a:ext cx="914400" cy="690880"/>
          </a:xfrm>
          <a:prstGeom prst="rect">
            <a:avLst/>
          </a:prstGeom>
        </p:spPr>
      </p:pic>
      <p:pic>
        <p:nvPicPr>
          <p:cNvPr id="27" name="object 27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4450079" y="304800"/>
            <a:ext cx="1442720" cy="1300479"/>
          </a:xfrm>
          <a:prstGeom prst="rect">
            <a:avLst/>
          </a:prstGeom>
        </p:spPr>
      </p:pic>
      <p:sp>
        <p:nvSpPr>
          <p:cNvPr id="28" name="object 28"/>
          <p:cNvSpPr txBox="1"/>
          <p:nvPr/>
        </p:nvSpPr>
        <p:spPr>
          <a:xfrm>
            <a:off x="773430" y="3167379"/>
            <a:ext cx="661225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i="1" spc="165" dirty="0">
                <a:solidFill>
                  <a:srgbClr val="FF0000"/>
                </a:solidFill>
                <a:latin typeface="Calibri"/>
                <a:cs typeface="Calibri"/>
              </a:rPr>
              <a:t>Joseph</a:t>
            </a:r>
            <a:r>
              <a:rPr sz="1600" b="1" i="1" spc="10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i="1" spc="85" dirty="0">
                <a:solidFill>
                  <a:srgbClr val="FF0000"/>
                </a:solidFill>
                <a:latin typeface="Calibri"/>
                <a:cs typeface="Calibri"/>
              </a:rPr>
              <a:t>Mwase</a:t>
            </a:r>
            <a:r>
              <a:rPr sz="1600" b="1" i="1" spc="24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i="1" spc="130" dirty="0">
                <a:solidFill>
                  <a:srgbClr val="FF0000"/>
                </a:solidFill>
                <a:latin typeface="Calibri"/>
                <a:cs typeface="Calibri"/>
              </a:rPr>
              <a:t>-</a:t>
            </a:r>
            <a:r>
              <a:rPr sz="1600" i="1" spc="5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i="1" dirty="0">
                <a:solidFill>
                  <a:srgbClr val="FF0000"/>
                </a:solidFill>
                <a:latin typeface="Calibri"/>
                <a:cs typeface="Calibri"/>
              </a:rPr>
              <a:t>Malawi</a:t>
            </a:r>
            <a:r>
              <a:rPr sz="1600" i="1" spc="229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i="1" spc="155" dirty="0">
                <a:solidFill>
                  <a:srgbClr val="FF0000"/>
                </a:solidFill>
                <a:latin typeface="Calibri"/>
                <a:cs typeface="Calibri"/>
              </a:rPr>
              <a:t>Red</a:t>
            </a:r>
            <a:r>
              <a:rPr sz="1600" i="1" spc="4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i="1" spc="125" dirty="0">
                <a:solidFill>
                  <a:srgbClr val="FF0000"/>
                </a:solidFill>
                <a:latin typeface="Calibri"/>
                <a:cs typeface="Calibri"/>
              </a:rPr>
              <a:t>Cross</a:t>
            </a:r>
            <a:r>
              <a:rPr sz="1600" i="1" spc="6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i="1" spc="85" dirty="0">
                <a:solidFill>
                  <a:srgbClr val="FF0000"/>
                </a:solidFill>
                <a:latin typeface="Calibri"/>
                <a:cs typeface="Calibri"/>
              </a:rPr>
              <a:t>Society</a:t>
            </a:r>
            <a:r>
              <a:rPr sz="1600" i="1" spc="17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i="1" spc="130" dirty="0">
                <a:solidFill>
                  <a:srgbClr val="FF0000"/>
                </a:solidFill>
                <a:latin typeface="Calibri"/>
                <a:cs typeface="Calibri"/>
              </a:rPr>
              <a:t>- </a:t>
            </a:r>
            <a:r>
              <a:rPr sz="1600" i="1" spc="50" dirty="0">
                <a:solidFill>
                  <a:srgbClr val="FF0000"/>
                </a:solidFill>
                <a:latin typeface="Calibri"/>
                <a:cs typeface="Calibri"/>
              </a:rPr>
              <a:t>https://</a:t>
            </a:r>
            <a:r>
              <a:rPr sz="1600" i="1" spc="50" dirty="0">
                <a:solidFill>
                  <a:srgbClr val="FF0000"/>
                </a:solidFill>
                <a:latin typeface="Calibri"/>
                <a:cs typeface="Calibri"/>
                <a:hlinkClick r:id="rId14"/>
              </a:rPr>
              <a:t>www.redcross.mw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600" b="1" i="1" spc="80" dirty="0">
                <a:solidFill>
                  <a:srgbClr val="FF0000"/>
                </a:solidFill>
                <a:latin typeface="Calibri"/>
                <a:cs typeface="Calibri"/>
              </a:rPr>
              <a:t>Arnav</a:t>
            </a:r>
            <a:r>
              <a:rPr sz="1600" b="1" i="1" spc="1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i="1" spc="105" dirty="0">
                <a:solidFill>
                  <a:srgbClr val="FF0000"/>
                </a:solidFill>
                <a:latin typeface="Calibri"/>
                <a:cs typeface="Calibri"/>
              </a:rPr>
              <a:t>Kapur</a:t>
            </a:r>
            <a:r>
              <a:rPr sz="1600" b="1" i="1" spc="25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i="1" spc="130" dirty="0">
                <a:solidFill>
                  <a:srgbClr val="FF0000"/>
                </a:solidFill>
                <a:latin typeface="Calibri"/>
                <a:cs typeface="Calibri"/>
              </a:rPr>
              <a:t>-</a:t>
            </a:r>
            <a:r>
              <a:rPr sz="1600" i="1" spc="7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i="1" dirty="0">
                <a:solidFill>
                  <a:srgbClr val="FF0000"/>
                </a:solidFill>
                <a:latin typeface="Calibri"/>
                <a:cs typeface="Calibri"/>
              </a:rPr>
              <a:t>Katikati,</a:t>
            </a:r>
            <a:r>
              <a:rPr sz="1600" i="1" spc="34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i="1" dirty="0">
                <a:solidFill>
                  <a:srgbClr val="FF0000"/>
                </a:solidFill>
                <a:latin typeface="Calibri"/>
                <a:cs typeface="Calibri"/>
                <a:hlinkClick r:id="rId15"/>
              </a:rPr>
              <a:t>arnav@katikati.world</a:t>
            </a:r>
            <a:r>
              <a:rPr sz="1600" i="1" spc="2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i="1" spc="130" dirty="0">
                <a:solidFill>
                  <a:srgbClr val="FF0000"/>
                </a:solidFill>
                <a:latin typeface="Calibri"/>
                <a:cs typeface="Calibri"/>
              </a:rPr>
              <a:t>-</a:t>
            </a:r>
            <a:r>
              <a:rPr sz="1600" i="1" spc="8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i="1" spc="-10" dirty="0">
                <a:solidFill>
                  <a:srgbClr val="FF0000"/>
                </a:solidFill>
                <a:latin typeface="Calibri"/>
                <a:cs typeface="Calibri"/>
                <a:hlinkClick r:id="rId16"/>
              </a:rPr>
              <a:t>www.katikati.world</a:t>
            </a:r>
            <a:endParaRPr sz="1600">
              <a:latin typeface="Calibri"/>
              <a:cs typeface="Calibri"/>
            </a:endParaRPr>
          </a:p>
        </p:txBody>
      </p:sp>
      <p:pic>
        <p:nvPicPr>
          <p:cNvPr id="29" name="object 29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701040" y="1930400"/>
            <a:ext cx="1107439" cy="1087119"/>
          </a:xfrm>
          <a:prstGeom prst="rect">
            <a:avLst/>
          </a:prstGeom>
        </p:spPr>
      </p:pic>
      <p:pic>
        <p:nvPicPr>
          <p:cNvPr id="30" name="object 30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1930400" y="1818639"/>
            <a:ext cx="1412239" cy="1422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174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Century Gothic</vt:lpstr>
      <vt:lpstr>Office Theme</vt:lpstr>
      <vt:lpstr>Using 2-way SMS communication to address rumours, gather insight and support communities: Malawi Red Cross in partnership with Katikati</vt:lpstr>
      <vt:lpstr>Situation overview: explosion of rumours, volunteers struggling to address this</vt:lpstr>
      <vt:lpstr>PowerPoint Presentation</vt:lpstr>
      <vt:lpstr>Key Results and Learnings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2-way SMS communication to address rumours, gather insight and support communities: Malawi Red Cross in partnership with Katikati</dc:title>
  <dc:creator>RAMIREZ GONZALEZ, Alejandro</dc:creator>
  <cp:lastModifiedBy>RAMIREZ GONZALEZ, Alejandro</cp:lastModifiedBy>
  <cp:revision>1</cp:revision>
  <dcterms:created xsi:type="dcterms:W3CDTF">2022-07-08T08:00:12Z</dcterms:created>
  <dcterms:modified xsi:type="dcterms:W3CDTF">2022-07-08T08:01:35Z</dcterms:modified>
</cp:coreProperties>
</file>