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  <p:sldId id="276" r:id="rId4"/>
    <p:sldId id="277" r:id="rId5"/>
    <p:sldId id="27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108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A3D46-E7D9-4BBB-8632-36B8E690CC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7DD9C5-7BA7-45E3-AA5E-127000E14C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5615BA-68D7-4A4A-9B43-8251A72E9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1104-2A34-4318-812F-DEE659BA9B4D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22473-63C3-4180-AB96-2D1D36850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4E196-8F37-417B-8799-571A37DB8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C0F76-0925-47A1-97F6-A8A068EEF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836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55DCE-8F90-4AB4-96CA-D12FB5A02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966FD1-AE22-422B-9706-B12FB7FB0E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10936-8DBA-4254-BDCD-1F58B7FDA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1104-2A34-4318-812F-DEE659BA9B4D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FA0795-49E9-424C-B7AB-9D5C90140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CF686-F238-41CF-BE53-AF571B3F5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C0F76-0925-47A1-97F6-A8A068EEF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974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4169B3-B691-4CF0-B37D-BC90CC9A86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5BAF2-9EB8-424E-BDA8-ADF04B6FA6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2D633-9683-4DC2-9B05-0A78EF7F7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1104-2A34-4318-812F-DEE659BA9B4D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D69F8-D6E8-459E-9C9B-2A1F0C1DD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B5B48-996C-4ABF-B578-301E59517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C0F76-0925-47A1-97F6-A8A068EEF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796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4285F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80757" y="2082419"/>
            <a:ext cx="4669155" cy="42437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58026" y="2216848"/>
            <a:ext cx="5127625" cy="3663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08-Jul-22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50" b="0" i="0">
                <a:solidFill>
                  <a:srgbClr val="575757"/>
                </a:solidFill>
                <a:latin typeface="Calibri"/>
                <a:cs typeface="Calibri"/>
              </a:defRPr>
            </a:lvl1pPr>
          </a:lstStyle>
          <a:p>
            <a:pPr marL="13208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78787"/>
                </a:solidFill>
              </a:rPr>
              <a:t>‹#›</a:t>
            </a:fld>
            <a:endParaRPr sz="1200"/>
          </a:p>
        </p:txBody>
      </p:sp>
    </p:spTree>
    <p:extLst>
      <p:ext uri="{BB962C8B-B14F-4D97-AF65-F5344CB8AC3E}">
        <p14:creationId xmlns:p14="http://schemas.microsoft.com/office/powerpoint/2010/main" val="3143715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8DBD1-50F0-4674-8127-1F319FB24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1B8BC-4F64-47DE-848C-3979121C4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334753-08D5-47D1-9C59-2699823C7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1104-2A34-4318-812F-DEE659BA9B4D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2C1CF-6B24-4AAD-94C5-D1F5FC399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B8EDD6-01F1-4C75-ADD6-B9CB46846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C0F76-0925-47A1-97F6-A8A068EEF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263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E2BF5-EEDF-4B6E-97D4-E80F5D3F6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7AC8EE-AF66-41BA-94ED-214A5D25E3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DF842-9956-4A14-A455-F444D61F0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1104-2A34-4318-812F-DEE659BA9B4D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A706E8-023E-466F-88EA-E81E103EE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9BA5AF-362B-4C60-B336-91B84E212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C0F76-0925-47A1-97F6-A8A068EEF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661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4A957-96BD-437A-BEF9-2EFC32074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F124B-05C2-4AFA-85A0-41D4D0041A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4ABC2D-07A1-40AB-905B-5E3A5E455F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F5A943-3B5F-447A-B76C-7988D7F6B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1104-2A34-4318-812F-DEE659BA9B4D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DCBCF6-435C-46A5-9172-F700F3512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563F52-96A0-41E8-B6C0-544C5C89D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C0F76-0925-47A1-97F6-A8A068EEF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093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E995F-9BA9-4E20-AD00-A915167E4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C4D6AF-304B-4B54-B90E-2343E60402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7097E1-5590-4032-9B86-5343BD67C2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6CEE51-7274-4188-99C4-00220EB8E3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311B93-8486-4478-948A-5D5F0FF835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DC4354-AAF5-4B76-B34E-E1B5B8F26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1104-2A34-4318-812F-DEE659BA9B4D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3F9B5F-B134-4C23-8A54-3DDB86C77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002369-4097-4705-9834-7D8ADC38D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C0F76-0925-47A1-97F6-A8A068EEF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11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1BE2C-7E38-4040-A7E2-4116C715D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2F6767-F495-411C-8DFA-E4B70DFDC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1104-2A34-4318-812F-DEE659BA9B4D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7DB3CB-1781-448C-BEF5-224F59CBE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5FFB95-4C6F-4F3D-922C-F9D2641EE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C0F76-0925-47A1-97F6-A8A068EEF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18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EC988C-D4F6-4BF1-A564-5FE7A2524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1104-2A34-4318-812F-DEE659BA9B4D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592896-068A-43C9-9C89-C1565449F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8E93D-F719-4A36-81B0-3F38113EE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C0F76-0925-47A1-97F6-A8A068EEF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76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9C4E6-C3A7-4900-9451-91E89E419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42C5B-3463-4DCC-9B12-87A14AEF5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601C28-4A04-4610-9BD4-802CAB6C96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6A2C87-7EC5-4657-A197-84C8D16BF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1104-2A34-4318-812F-DEE659BA9B4D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E1F430-D7A3-4FB4-965C-AE2AFBD7A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4F66DC-3C0B-4529-8725-7264631C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C0F76-0925-47A1-97F6-A8A068EEF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987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0C2E1-52D2-41C3-AD52-CD07E45B5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D6CAE5-5F33-48E6-8642-FB80C9EBED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3A56A9-132F-4C15-9057-703D07FCF2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8F931E-873C-4057-8C61-88C1E9F28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1104-2A34-4318-812F-DEE659BA9B4D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440B32-8AF6-47D2-A806-1E5976F92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4F0103-8E77-4D75-8BDF-E0B36D15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C0F76-0925-47A1-97F6-A8A068EEF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751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86ED29-CBAB-47A3-A3C0-736D03D10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5AED4A-45CA-46C7-80C2-2C5F95E8A5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46BDF0-1337-4E01-9C3A-E4CACED0B4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F1104-2A34-4318-812F-DEE659BA9B4D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6011F-5CE7-4B5E-B8F8-81CF2037EC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5D14BB-B28F-4C13-8A4E-B9BDA21E38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C0F76-0925-47A1-97F6-A8A068EEF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810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9.png"/><Relationship Id="rId4" Type="http://schemas.openxmlformats.org/officeDocument/2006/relationships/image" Target="../media/image18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g"/><Relationship Id="rId3" Type="http://schemas.openxmlformats.org/officeDocument/2006/relationships/image" Target="../media/image2.png"/><Relationship Id="rId7" Type="http://schemas.openxmlformats.org/officeDocument/2006/relationships/image" Target="../media/image2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jpg"/><Relationship Id="rId10" Type="http://schemas.openxmlformats.org/officeDocument/2006/relationships/image" Target="../media/image25.png"/><Relationship Id="rId4" Type="http://schemas.openxmlformats.org/officeDocument/2006/relationships/image" Target="../media/image3.pn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10160"/>
            <a:ext cx="11866880" cy="25400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00850" y="317804"/>
            <a:ext cx="3685309" cy="128747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99268" y="390077"/>
            <a:ext cx="1976446" cy="107662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094479" y="5821679"/>
            <a:ext cx="2214880" cy="54864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281919" y="5842000"/>
            <a:ext cx="1676400" cy="558800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448560" y="5750559"/>
            <a:ext cx="1676400" cy="76200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442959" y="5984240"/>
            <a:ext cx="1706879" cy="314959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360159" y="5842000"/>
            <a:ext cx="1869439" cy="56896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300480" y="5821679"/>
            <a:ext cx="1036319" cy="640080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74320" y="5831840"/>
            <a:ext cx="802640" cy="609600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4450079" y="304800"/>
            <a:ext cx="1442720" cy="1300479"/>
          </a:xfrm>
          <a:prstGeom prst="rect">
            <a:avLst/>
          </a:prstGeom>
        </p:spPr>
      </p:pic>
      <p:sp>
        <p:nvSpPr>
          <p:cNvPr id="13" name="object 13"/>
          <p:cNvSpPr/>
          <p:nvPr/>
        </p:nvSpPr>
        <p:spPr>
          <a:xfrm>
            <a:off x="9169400" y="3103879"/>
            <a:ext cx="264160" cy="243840"/>
          </a:xfrm>
          <a:custGeom>
            <a:avLst/>
            <a:gdLst/>
            <a:ahLst/>
            <a:cxnLst/>
            <a:rect l="l" t="t" r="r" b="b"/>
            <a:pathLst>
              <a:path w="264159" h="243839">
                <a:moveTo>
                  <a:pt x="0" y="121920"/>
                </a:moveTo>
                <a:lnTo>
                  <a:pt x="10386" y="74473"/>
                </a:lnTo>
                <a:lnTo>
                  <a:pt x="38703" y="35718"/>
                </a:lnTo>
                <a:lnTo>
                  <a:pt x="80688" y="9584"/>
                </a:lnTo>
                <a:lnTo>
                  <a:pt x="132079" y="0"/>
                </a:lnTo>
                <a:lnTo>
                  <a:pt x="183471" y="9584"/>
                </a:lnTo>
                <a:lnTo>
                  <a:pt x="225456" y="35718"/>
                </a:lnTo>
                <a:lnTo>
                  <a:pt x="253773" y="74473"/>
                </a:lnTo>
                <a:lnTo>
                  <a:pt x="264159" y="121920"/>
                </a:lnTo>
                <a:lnTo>
                  <a:pt x="253773" y="169366"/>
                </a:lnTo>
                <a:lnTo>
                  <a:pt x="225456" y="208121"/>
                </a:lnTo>
                <a:lnTo>
                  <a:pt x="183471" y="234255"/>
                </a:lnTo>
                <a:lnTo>
                  <a:pt x="132079" y="243840"/>
                </a:lnTo>
                <a:lnTo>
                  <a:pt x="80688" y="234255"/>
                </a:lnTo>
                <a:lnTo>
                  <a:pt x="38703" y="208121"/>
                </a:lnTo>
                <a:lnTo>
                  <a:pt x="10386" y="169366"/>
                </a:lnTo>
                <a:lnTo>
                  <a:pt x="0" y="12192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478519" y="3459479"/>
            <a:ext cx="386080" cy="345440"/>
          </a:xfrm>
          <a:custGeom>
            <a:avLst/>
            <a:gdLst/>
            <a:ahLst/>
            <a:cxnLst/>
            <a:rect l="l" t="t" r="r" b="b"/>
            <a:pathLst>
              <a:path w="386079" h="345439">
                <a:moveTo>
                  <a:pt x="0" y="172720"/>
                </a:moveTo>
                <a:lnTo>
                  <a:pt x="6899" y="126808"/>
                </a:lnTo>
                <a:lnTo>
                  <a:pt x="26368" y="85550"/>
                </a:lnTo>
                <a:lnTo>
                  <a:pt x="56562" y="50593"/>
                </a:lnTo>
                <a:lnTo>
                  <a:pt x="95635" y="23584"/>
                </a:lnTo>
                <a:lnTo>
                  <a:pt x="141743" y="6170"/>
                </a:lnTo>
                <a:lnTo>
                  <a:pt x="193039" y="0"/>
                </a:lnTo>
                <a:lnTo>
                  <a:pt x="244336" y="6170"/>
                </a:lnTo>
                <a:lnTo>
                  <a:pt x="290444" y="23584"/>
                </a:lnTo>
                <a:lnTo>
                  <a:pt x="329517" y="50593"/>
                </a:lnTo>
                <a:lnTo>
                  <a:pt x="359711" y="85550"/>
                </a:lnTo>
                <a:lnTo>
                  <a:pt x="379180" y="126808"/>
                </a:lnTo>
                <a:lnTo>
                  <a:pt x="386079" y="172720"/>
                </a:lnTo>
                <a:lnTo>
                  <a:pt x="379180" y="218631"/>
                </a:lnTo>
                <a:lnTo>
                  <a:pt x="359711" y="259889"/>
                </a:lnTo>
                <a:lnTo>
                  <a:pt x="329517" y="294846"/>
                </a:lnTo>
                <a:lnTo>
                  <a:pt x="290444" y="321855"/>
                </a:lnTo>
                <a:lnTo>
                  <a:pt x="244336" y="339269"/>
                </a:lnTo>
                <a:lnTo>
                  <a:pt x="193039" y="345440"/>
                </a:lnTo>
                <a:lnTo>
                  <a:pt x="141743" y="339269"/>
                </a:lnTo>
                <a:lnTo>
                  <a:pt x="95635" y="321855"/>
                </a:lnTo>
                <a:lnTo>
                  <a:pt x="56562" y="294846"/>
                </a:lnTo>
                <a:lnTo>
                  <a:pt x="26368" y="259889"/>
                </a:lnTo>
                <a:lnTo>
                  <a:pt x="6899" y="218631"/>
                </a:lnTo>
                <a:lnTo>
                  <a:pt x="0" y="17272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object 15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9804717" y="3688397"/>
            <a:ext cx="141604" cy="121284"/>
          </a:xfrm>
          <a:prstGeom prst="rect">
            <a:avLst/>
          </a:prstGeom>
        </p:spPr>
      </p:pic>
      <p:sp>
        <p:nvSpPr>
          <p:cNvPr id="16" name="object 16"/>
          <p:cNvSpPr/>
          <p:nvPr/>
        </p:nvSpPr>
        <p:spPr>
          <a:xfrm>
            <a:off x="9829800" y="2555239"/>
            <a:ext cx="396240" cy="345440"/>
          </a:xfrm>
          <a:custGeom>
            <a:avLst/>
            <a:gdLst/>
            <a:ahLst/>
            <a:cxnLst/>
            <a:rect l="l" t="t" r="r" b="b"/>
            <a:pathLst>
              <a:path w="396240" h="345439">
                <a:moveTo>
                  <a:pt x="0" y="172720"/>
                </a:moveTo>
                <a:lnTo>
                  <a:pt x="7073" y="126808"/>
                </a:lnTo>
                <a:lnTo>
                  <a:pt x="27036" y="85550"/>
                </a:lnTo>
                <a:lnTo>
                  <a:pt x="58007" y="50593"/>
                </a:lnTo>
                <a:lnTo>
                  <a:pt x="98100" y="23584"/>
                </a:lnTo>
                <a:lnTo>
                  <a:pt x="145432" y="6170"/>
                </a:lnTo>
                <a:lnTo>
                  <a:pt x="198120" y="0"/>
                </a:lnTo>
                <a:lnTo>
                  <a:pt x="250807" y="6170"/>
                </a:lnTo>
                <a:lnTo>
                  <a:pt x="298139" y="23584"/>
                </a:lnTo>
                <a:lnTo>
                  <a:pt x="338232" y="50593"/>
                </a:lnTo>
                <a:lnTo>
                  <a:pt x="369203" y="85550"/>
                </a:lnTo>
                <a:lnTo>
                  <a:pt x="389166" y="126808"/>
                </a:lnTo>
                <a:lnTo>
                  <a:pt x="396240" y="172720"/>
                </a:lnTo>
                <a:lnTo>
                  <a:pt x="389166" y="218631"/>
                </a:lnTo>
                <a:lnTo>
                  <a:pt x="369203" y="259889"/>
                </a:lnTo>
                <a:lnTo>
                  <a:pt x="338232" y="294846"/>
                </a:lnTo>
                <a:lnTo>
                  <a:pt x="298139" y="321855"/>
                </a:lnTo>
                <a:lnTo>
                  <a:pt x="250807" y="339269"/>
                </a:lnTo>
                <a:lnTo>
                  <a:pt x="198120" y="345439"/>
                </a:lnTo>
                <a:lnTo>
                  <a:pt x="145432" y="339269"/>
                </a:lnTo>
                <a:lnTo>
                  <a:pt x="98100" y="321855"/>
                </a:lnTo>
                <a:lnTo>
                  <a:pt x="58007" y="294846"/>
                </a:lnTo>
                <a:lnTo>
                  <a:pt x="27036" y="259889"/>
                </a:lnTo>
                <a:lnTo>
                  <a:pt x="7073" y="218631"/>
                </a:lnTo>
                <a:lnTo>
                  <a:pt x="0" y="17272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022840" y="4119879"/>
            <a:ext cx="264160" cy="233679"/>
          </a:xfrm>
          <a:custGeom>
            <a:avLst/>
            <a:gdLst/>
            <a:ahLst/>
            <a:cxnLst/>
            <a:rect l="l" t="t" r="r" b="b"/>
            <a:pathLst>
              <a:path w="264159" h="233679">
                <a:moveTo>
                  <a:pt x="0" y="116840"/>
                </a:moveTo>
                <a:lnTo>
                  <a:pt x="10386" y="71366"/>
                </a:lnTo>
                <a:lnTo>
                  <a:pt x="38703" y="34226"/>
                </a:lnTo>
                <a:lnTo>
                  <a:pt x="80688" y="9183"/>
                </a:lnTo>
                <a:lnTo>
                  <a:pt x="132079" y="0"/>
                </a:lnTo>
                <a:lnTo>
                  <a:pt x="183471" y="9183"/>
                </a:lnTo>
                <a:lnTo>
                  <a:pt x="225456" y="34226"/>
                </a:lnTo>
                <a:lnTo>
                  <a:pt x="253773" y="71366"/>
                </a:lnTo>
                <a:lnTo>
                  <a:pt x="264159" y="116840"/>
                </a:lnTo>
                <a:lnTo>
                  <a:pt x="253773" y="162313"/>
                </a:lnTo>
                <a:lnTo>
                  <a:pt x="225456" y="199453"/>
                </a:lnTo>
                <a:lnTo>
                  <a:pt x="183471" y="224496"/>
                </a:lnTo>
                <a:lnTo>
                  <a:pt x="132079" y="233680"/>
                </a:lnTo>
                <a:lnTo>
                  <a:pt x="80688" y="224496"/>
                </a:lnTo>
                <a:lnTo>
                  <a:pt x="38703" y="199453"/>
                </a:lnTo>
                <a:lnTo>
                  <a:pt x="10386" y="162313"/>
                </a:lnTo>
                <a:lnTo>
                  <a:pt x="0" y="11684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8666797" y="3800157"/>
            <a:ext cx="832485" cy="974725"/>
            <a:chOff x="8666797" y="3800157"/>
            <a:chExt cx="832485" cy="974725"/>
          </a:xfrm>
        </p:grpSpPr>
        <p:pic>
          <p:nvPicPr>
            <p:cNvPr id="19" name="object 19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9357677" y="4643437"/>
              <a:ext cx="141604" cy="131444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8671559" y="3804920"/>
              <a:ext cx="765175" cy="840740"/>
            </a:xfrm>
            <a:custGeom>
              <a:avLst/>
              <a:gdLst/>
              <a:ahLst/>
              <a:cxnLst/>
              <a:rect l="l" t="t" r="r" b="b"/>
              <a:pathLst>
                <a:path w="765175" h="840739">
                  <a:moveTo>
                    <a:pt x="764667" y="840358"/>
                  </a:moveTo>
                  <a:lnTo>
                    <a:pt x="764667" y="420115"/>
                  </a:lnTo>
                  <a:lnTo>
                    <a:pt x="0" y="420115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/>
          <p:nvPr/>
        </p:nvSpPr>
        <p:spPr>
          <a:xfrm>
            <a:off x="8671559" y="3103879"/>
            <a:ext cx="632460" cy="351155"/>
          </a:xfrm>
          <a:custGeom>
            <a:avLst/>
            <a:gdLst/>
            <a:ahLst/>
            <a:cxnLst/>
            <a:rect l="l" t="t" r="r" b="b"/>
            <a:pathLst>
              <a:path w="632459" h="351154">
                <a:moveTo>
                  <a:pt x="632460" y="0"/>
                </a:moveTo>
                <a:lnTo>
                  <a:pt x="585611" y="1956"/>
                </a:lnTo>
                <a:lnTo>
                  <a:pt x="533638" y="2794"/>
                </a:lnTo>
                <a:lnTo>
                  <a:pt x="468488" y="3461"/>
                </a:lnTo>
                <a:lnTo>
                  <a:pt x="394555" y="3904"/>
                </a:lnTo>
                <a:lnTo>
                  <a:pt x="316230" y="4064"/>
                </a:lnTo>
                <a:lnTo>
                  <a:pt x="273226" y="8231"/>
                </a:lnTo>
                <a:lnTo>
                  <a:pt x="230935" y="20213"/>
                </a:lnTo>
                <a:lnTo>
                  <a:pt x="190070" y="39227"/>
                </a:lnTo>
                <a:lnTo>
                  <a:pt x="151343" y="64491"/>
                </a:lnTo>
                <a:lnTo>
                  <a:pt x="115467" y="95222"/>
                </a:lnTo>
                <a:lnTo>
                  <a:pt x="83155" y="130640"/>
                </a:lnTo>
                <a:lnTo>
                  <a:pt x="55120" y="169962"/>
                </a:lnTo>
                <a:lnTo>
                  <a:pt x="32074" y="212405"/>
                </a:lnTo>
                <a:lnTo>
                  <a:pt x="14730" y="257189"/>
                </a:lnTo>
                <a:lnTo>
                  <a:pt x="3801" y="303530"/>
                </a:lnTo>
                <a:lnTo>
                  <a:pt x="0" y="350647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2" name="object 22"/>
          <p:cNvGrpSpPr/>
          <p:nvPr/>
        </p:nvGrpSpPr>
        <p:grpSpPr>
          <a:xfrm>
            <a:off x="9296717" y="2723197"/>
            <a:ext cx="734695" cy="1036319"/>
            <a:chOff x="9296717" y="2723197"/>
            <a:chExt cx="734695" cy="1036319"/>
          </a:xfrm>
        </p:grpSpPr>
        <p:sp>
          <p:nvSpPr>
            <p:cNvPr id="23" name="object 23"/>
            <p:cNvSpPr/>
            <p:nvPr/>
          </p:nvSpPr>
          <p:spPr>
            <a:xfrm>
              <a:off x="9870440" y="2900680"/>
              <a:ext cx="156210" cy="788670"/>
            </a:xfrm>
            <a:custGeom>
              <a:avLst/>
              <a:gdLst/>
              <a:ahLst/>
              <a:cxnLst/>
              <a:rect l="l" t="t" r="r" b="b"/>
              <a:pathLst>
                <a:path w="156209" h="788670">
                  <a:moveTo>
                    <a:pt x="0" y="788670"/>
                  </a:moveTo>
                  <a:lnTo>
                    <a:pt x="0" y="394335"/>
                  </a:lnTo>
                  <a:lnTo>
                    <a:pt x="155701" y="394335"/>
                  </a:lnTo>
                  <a:lnTo>
                    <a:pt x="155701" y="0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9301480" y="2727960"/>
              <a:ext cx="532765" cy="1026794"/>
            </a:xfrm>
            <a:custGeom>
              <a:avLst/>
              <a:gdLst/>
              <a:ahLst/>
              <a:cxnLst/>
              <a:rect l="l" t="t" r="r" b="b"/>
              <a:pathLst>
                <a:path w="532765" h="1026795">
                  <a:moveTo>
                    <a:pt x="532511" y="0"/>
                  </a:moveTo>
                  <a:lnTo>
                    <a:pt x="479327" y="2481"/>
                  </a:lnTo>
                  <a:lnTo>
                    <a:pt x="426620" y="9701"/>
                  </a:lnTo>
                  <a:lnTo>
                    <a:pt x="374863" y="21321"/>
                  </a:lnTo>
                  <a:lnTo>
                    <a:pt x="324528" y="37002"/>
                  </a:lnTo>
                  <a:lnTo>
                    <a:pt x="276088" y="56406"/>
                  </a:lnTo>
                  <a:lnTo>
                    <a:pt x="230017" y="79195"/>
                  </a:lnTo>
                  <a:lnTo>
                    <a:pt x="186787" y="105029"/>
                  </a:lnTo>
                  <a:lnTo>
                    <a:pt x="146872" y="133571"/>
                  </a:lnTo>
                  <a:lnTo>
                    <a:pt x="110743" y="164482"/>
                  </a:lnTo>
                  <a:lnTo>
                    <a:pt x="78876" y="197423"/>
                  </a:lnTo>
                  <a:lnTo>
                    <a:pt x="51742" y="232057"/>
                  </a:lnTo>
                  <a:lnTo>
                    <a:pt x="29814" y="268045"/>
                  </a:lnTo>
                  <a:lnTo>
                    <a:pt x="13566" y="305048"/>
                  </a:lnTo>
                  <a:lnTo>
                    <a:pt x="3470" y="342727"/>
                  </a:lnTo>
                  <a:lnTo>
                    <a:pt x="0" y="380745"/>
                  </a:lnTo>
                </a:path>
                <a:path w="532765" h="1026795">
                  <a:moveTo>
                    <a:pt x="505460" y="1026287"/>
                  </a:moveTo>
                  <a:lnTo>
                    <a:pt x="454988" y="1023636"/>
                  </a:lnTo>
                  <a:lnTo>
                    <a:pt x="404967" y="1015925"/>
                  </a:lnTo>
                  <a:lnTo>
                    <a:pt x="355843" y="1003515"/>
                  </a:lnTo>
                  <a:lnTo>
                    <a:pt x="308068" y="986768"/>
                  </a:lnTo>
                  <a:lnTo>
                    <a:pt x="262090" y="966046"/>
                  </a:lnTo>
                  <a:lnTo>
                    <a:pt x="218358" y="941711"/>
                  </a:lnTo>
                  <a:lnTo>
                    <a:pt x="177322" y="914123"/>
                  </a:lnTo>
                  <a:lnTo>
                    <a:pt x="139432" y="883646"/>
                  </a:lnTo>
                  <a:lnTo>
                    <a:pt x="105135" y="850639"/>
                  </a:lnTo>
                  <a:lnTo>
                    <a:pt x="74882" y="815467"/>
                  </a:lnTo>
                  <a:lnTo>
                    <a:pt x="49123" y="778489"/>
                  </a:lnTo>
                  <a:lnTo>
                    <a:pt x="28305" y="740067"/>
                  </a:lnTo>
                  <a:lnTo>
                    <a:pt x="12879" y="700564"/>
                  </a:lnTo>
                  <a:lnTo>
                    <a:pt x="3294" y="660341"/>
                  </a:lnTo>
                  <a:lnTo>
                    <a:pt x="0" y="61976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/>
          <p:nvPr/>
        </p:nvSpPr>
        <p:spPr>
          <a:xfrm>
            <a:off x="9494519" y="4353559"/>
            <a:ext cx="660400" cy="349250"/>
          </a:xfrm>
          <a:custGeom>
            <a:avLst/>
            <a:gdLst/>
            <a:ahLst/>
            <a:cxnLst/>
            <a:rect l="l" t="t" r="r" b="b"/>
            <a:pathLst>
              <a:path w="660400" h="349250">
                <a:moveTo>
                  <a:pt x="660273" y="0"/>
                </a:moveTo>
                <a:lnTo>
                  <a:pt x="647104" y="61348"/>
                </a:lnTo>
                <a:lnTo>
                  <a:pt x="609749" y="120989"/>
                </a:lnTo>
                <a:lnTo>
                  <a:pt x="583008" y="149637"/>
                </a:lnTo>
                <a:lnTo>
                  <a:pt x="551429" y="177219"/>
                </a:lnTo>
                <a:lnTo>
                  <a:pt x="515416" y="203521"/>
                </a:lnTo>
                <a:lnTo>
                  <a:pt x="475370" y="228331"/>
                </a:lnTo>
                <a:lnTo>
                  <a:pt x="431695" y="251434"/>
                </a:lnTo>
                <a:lnTo>
                  <a:pt x="384794" y="272618"/>
                </a:lnTo>
                <a:lnTo>
                  <a:pt x="335069" y="291669"/>
                </a:lnTo>
                <a:lnTo>
                  <a:pt x="282925" y="308375"/>
                </a:lnTo>
                <a:lnTo>
                  <a:pt x="228763" y="322521"/>
                </a:lnTo>
                <a:lnTo>
                  <a:pt x="172986" y="333895"/>
                </a:lnTo>
                <a:lnTo>
                  <a:pt x="115998" y="342283"/>
                </a:lnTo>
                <a:lnTo>
                  <a:pt x="58202" y="347472"/>
                </a:lnTo>
                <a:lnTo>
                  <a:pt x="0" y="349250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941559" y="3754120"/>
            <a:ext cx="353695" cy="490220"/>
          </a:xfrm>
          <a:custGeom>
            <a:avLst/>
            <a:gdLst/>
            <a:ahLst/>
            <a:cxnLst/>
            <a:rect l="l" t="t" r="r" b="b"/>
            <a:pathLst>
              <a:path w="353695" h="490220">
                <a:moveTo>
                  <a:pt x="0" y="0"/>
                </a:moveTo>
                <a:lnTo>
                  <a:pt x="52171" y="3554"/>
                </a:lnTo>
                <a:lnTo>
                  <a:pt x="103289" y="13726"/>
                </a:lnTo>
                <a:lnTo>
                  <a:pt x="152309" y="29780"/>
                </a:lnTo>
                <a:lnTo>
                  <a:pt x="198185" y="50982"/>
                </a:lnTo>
                <a:lnTo>
                  <a:pt x="239871" y="76596"/>
                </a:lnTo>
                <a:lnTo>
                  <a:pt x="276322" y="105887"/>
                </a:lnTo>
                <a:lnTo>
                  <a:pt x="306493" y="138119"/>
                </a:lnTo>
                <a:lnTo>
                  <a:pt x="329338" y="172557"/>
                </a:lnTo>
                <a:lnTo>
                  <a:pt x="343812" y="208466"/>
                </a:lnTo>
                <a:lnTo>
                  <a:pt x="349125" y="317662"/>
                </a:lnTo>
                <a:lnTo>
                  <a:pt x="349819" y="384332"/>
                </a:lnTo>
                <a:lnTo>
                  <a:pt x="350844" y="439237"/>
                </a:lnTo>
                <a:lnTo>
                  <a:pt x="352087" y="476493"/>
                </a:lnTo>
                <a:lnTo>
                  <a:pt x="353441" y="4902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535305" y="2028253"/>
            <a:ext cx="5012055" cy="2752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66140">
              <a:lnSpc>
                <a:spcPct val="100000"/>
              </a:lnSpc>
              <a:spcBef>
                <a:spcPts val="100"/>
              </a:spcBef>
            </a:pPr>
            <a:r>
              <a:rPr sz="2800" b="1" i="1" spc="140" dirty="0">
                <a:latin typeface="Calibri"/>
                <a:cs typeface="Calibri"/>
              </a:rPr>
              <a:t>Why</a:t>
            </a:r>
            <a:r>
              <a:rPr sz="2800" b="1" i="1" spc="190" dirty="0">
                <a:latin typeface="Calibri"/>
                <a:cs typeface="Calibri"/>
              </a:rPr>
              <a:t> </a:t>
            </a:r>
            <a:r>
              <a:rPr sz="2800" b="1" i="1" spc="175" dirty="0">
                <a:latin typeface="Calibri"/>
                <a:cs typeface="Calibri"/>
              </a:rPr>
              <a:t>vaccination-</a:t>
            </a:r>
            <a:r>
              <a:rPr sz="2800" b="1" i="1" spc="130" dirty="0">
                <a:latin typeface="Calibri"/>
                <a:cs typeface="Calibri"/>
              </a:rPr>
              <a:t>related </a:t>
            </a:r>
            <a:r>
              <a:rPr sz="2800" b="1" i="1" spc="175" dirty="0">
                <a:latin typeface="Calibri"/>
                <a:cs typeface="Calibri"/>
              </a:rPr>
              <a:t>restrictions</a:t>
            </a:r>
            <a:r>
              <a:rPr sz="2800" b="1" i="1" spc="95" dirty="0">
                <a:latin typeface="Calibri"/>
                <a:cs typeface="Calibri"/>
              </a:rPr>
              <a:t> </a:t>
            </a:r>
            <a:r>
              <a:rPr sz="2800" b="1" i="1" spc="130" dirty="0">
                <a:latin typeface="Calibri"/>
                <a:cs typeface="Calibri"/>
              </a:rPr>
              <a:t>work(ed)</a:t>
            </a:r>
            <a:r>
              <a:rPr sz="2800" b="1" i="1" spc="160" dirty="0">
                <a:latin typeface="Calibri"/>
                <a:cs typeface="Calibri"/>
              </a:rPr>
              <a:t> </a:t>
            </a:r>
            <a:r>
              <a:rPr sz="2800" b="1" i="1" spc="90" dirty="0">
                <a:latin typeface="Calibri"/>
                <a:cs typeface="Calibri"/>
              </a:rPr>
              <a:t>in </a:t>
            </a:r>
            <a:r>
              <a:rPr sz="2800" b="1" i="1" spc="170" dirty="0">
                <a:latin typeface="Calibri"/>
                <a:cs typeface="Calibri"/>
              </a:rPr>
              <a:t>Pakistan?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sz="2800" i="1" spc="80" dirty="0">
                <a:latin typeface="Calibri"/>
                <a:cs typeface="Calibri"/>
              </a:rPr>
              <a:t>Muhammad</a:t>
            </a:r>
            <a:r>
              <a:rPr sz="2800" i="1" spc="285" dirty="0">
                <a:latin typeface="Calibri"/>
                <a:cs typeface="Calibri"/>
              </a:rPr>
              <a:t> </a:t>
            </a:r>
            <a:r>
              <a:rPr sz="2800" i="1" spc="85" dirty="0">
                <a:latin typeface="Calibri"/>
                <a:cs typeface="Calibri"/>
              </a:rPr>
              <a:t>Faisal</a:t>
            </a:r>
            <a:r>
              <a:rPr sz="2800" i="1" spc="195" dirty="0">
                <a:latin typeface="Calibri"/>
                <a:cs typeface="Calibri"/>
              </a:rPr>
              <a:t> </a:t>
            </a:r>
            <a:r>
              <a:rPr sz="2800" i="1" spc="55" dirty="0">
                <a:latin typeface="Calibri"/>
                <a:cs typeface="Calibri"/>
              </a:rPr>
              <a:t>Khalil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800" i="1" spc="165" dirty="0">
                <a:latin typeface="Calibri"/>
                <a:cs typeface="Calibri"/>
              </a:rPr>
              <a:t>Social</a:t>
            </a:r>
            <a:r>
              <a:rPr sz="2800" i="1" spc="120" dirty="0">
                <a:latin typeface="Calibri"/>
                <a:cs typeface="Calibri"/>
              </a:rPr>
              <a:t> </a:t>
            </a:r>
            <a:r>
              <a:rPr sz="2800" i="1" spc="95" dirty="0">
                <a:latin typeface="Calibri"/>
                <a:cs typeface="Calibri"/>
              </a:rPr>
              <a:t>and</a:t>
            </a:r>
            <a:r>
              <a:rPr sz="2800" i="1" spc="210" dirty="0">
                <a:latin typeface="Calibri"/>
                <a:cs typeface="Calibri"/>
              </a:rPr>
              <a:t> </a:t>
            </a:r>
            <a:r>
              <a:rPr sz="2800" i="1" spc="80" dirty="0">
                <a:latin typeface="Calibri"/>
                <a:cs typeface="Calibri"/>
              </a:rPr>
              <a:t>Behavioral</a:t>
            </a:r>
            <a:r>
              <a:rPr sz="2800" i="1" spc="200" dirty="0">
                <a:latin typeface="Calibri"/>
                <a:cs typeface="Calibri"/>
              </a:rPr>
              <a:t> </a:t>
            </a:r>
            <a:r>
              <a:rPr sz="2800" i="1" spc="125" dirty="0">
                <a:latin typeface="Calibri"/>
                <a:cs typeface="Calibri"/>
              </a:rPr>
              <a:t>Scientist, </a:t>
            </a:r>
            <a:r>
              <a:rPr sz="2800" i="1" spc="254" dirty="0">
                <a:latin typeface="Calibri"/>
                <a:cs typeface="Calibri"/>
              </a:rPr>
              <a:t>UNICEF</a:t>
            </a:r>
            <a:r>
              <a:rPr sz="2800" i="1" spc="245" dirty="0">
                <a:latin typeface="Calibri"/>
                <a:cs typeface="Calibri"/>
              </a:rPr>
              <a:t> </a:t>
            </a:r>
            <a:r>
              <a:rPr sz="2800" i="1" spc="80" dirty="0">
                <a:latin typeface="Calibri"/>
                <a:cs typeface="Calibri"/>
              </a:rPr>
              <a:t>Pakistan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10160"/>
            <a:ext cx="11866880" cy="254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0084" y="908049"/>
            <a:ext cx="233426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4471C4"/>
                </a:solidFill>
              </a:rPr>
              <a:t>The</a:t>
            </a:r>
            <a:r>
              <a:rPr spc="-25" dirty="0">
                <a:solidFill>
                  <a:srgbClr val="4471C4"/>
                </a:solidFill>
              </a:rPr>
              <a:t> </a:t>
            </a:r>
            <a:r>
              <a:rPr spc="-10" dirty="0">
                <a:solidFill>
                  <a:srgbClr val="4471C4"/>
                </a:solidFill>
              </a:rPr>
              <a:t>Problem</a:t>
            </a: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35426" y="1851801"/>
            <a:ext cx="3657600" cy="5006197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527418" y="1631886"/>
            <a:ext cx="4751705" cy="34645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spc="-20" dirty="0">
                <a:solidFill>
                  <a:srgbClr val="4670C4"/>
                </a:solidFill>
                <a:latin typeface="Calibri"/>
                <a:cs typeface="Calibri"/>
              </a:rPr>
              <a:t>Problem</a:t>
            </a:r>
            <a:r>
              <a:rPr sz="1850" spc="-6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850" spc="-10" dirty="0">
                <a:solidFill>
                  <a:srgbClr val="4670C4"/>
                </a:solidFill>
                <a:latin typeface="Calibri"/>
                <a:cs typeface="Calibri"/>
              </a:rPr>
              <a:t>statement</a:t>
            </a:r>
            <a:endParaRPr sz="1850">
              <a:latin typeface="Calibri"/>
              <a:cs typeface="Calibri"/>
            </a:endParaRPr>
          </a:p>
          <a:p>
            <a:pPr marL="344805" marR="307975" indent="-285115">
              <a:lnSpc>
                <a:spcPct val="100000"/>
              </a:lnSpc>
              <a:spcBef>
                <a:spcPts val="1315"/>
              </a:spcBef>
              <a:buFont typeface="Calibri"/>
              <a:buChar char="•"/>
              <a:tabLst>
                <a:tab pos="344805" algn="l"/>
                <a:tab pos="345440" algn="l"/>
              </a:tabLst>
            </a:pPr>
            <a:r>
              <a:rPr sz="1600" b="1" i="1" dirty="0">
                <a:latin typeface="Calibri"/>
                <a:cs typeface="Calibri"/>
              </a:rPr>
              <a:t>How</a:t>
            </a:r>
            <a:r>
              <a:rPr sz="1600" b="1" i="1" spc="-5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do</a:t>
            </a:r>
            <a:r>
              <a:rPr sz="1600" b="1" i="1" spc="-65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you</a:t>
            </a:r>
            <a:r>
              <a:rPr sz="1600" b="1" i="1" spc="114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achieve</a:t>
            </a:r>
            <a:r>
              <a:rPr sz="1600" b="1" i="1" spc="-5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vaccination</a:t>
            </a:r>
            <a:r>
              <a:rPr sz="1600" b="1" i="1" spc="-60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compliance</a:t>
            </a:r>
            <a:r>
              <a:rPr sz="1600" b="1" i="1" spc="-90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in</a:t>
            </a:r>
            <a:r>
              <a:rPr sz="1600" b="1" i="1" spc="25" dirty="0">
                <a:latin typeface="Calibri"/>
                <a:cs typeface="Calibri"/>
              </a:rPr>
              <a:t> </a:t>
            </a:r>
            <a:r>
              <a:rPr sz="1600" b="1" i="1" spc="-50" dirty="0">
                <a:latin typeface="Calibri"/>
                <a:cs typeface="Calibri"/>
              </a:rPr>
              <a:t>a </a:t>
            </a:r>
            <a:r>
              <a:rPr sz="1600" b="1" i="1" dirty="0">
                <a:latin typeface="Calibri"/>
                <a:cs typeface="Calibri"/>
              </a:rPr>
              <a:t>population</a:t>
            </a:r>
            <a:r>
              <a:rPr sz="1600" b="1" i="1" spc="-35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that</a:t>
            </a:r>
            <a:r>
              <a:rPr sz="1600" b="1" i="1" spc="-65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is</a:t>
            </a:r>
            <a:r>
              <a:rPr sz="1600" b="1" i="1" spc="-55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significantly</a:t>
            </a:r>
            <a:r>
              <a:rPr sz="1600" b="1" i="1" spc="-110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vaccine</a:t>
            </a:r>
            <a:r>
              <a:rPr sz="1600" b="1" i="1" spc="145" dirty="0">
                <a:latin typeface="Calibri"/>
                <a:cs typeface="Calibri"/>
              </a:rPr>
              <a:t> </a:t>
            </a:r>
            <a:r>
              <a:rPr sz="1600" b="1" i="1" spc="-10" dirty="0">
                <a:latin typeface="Calibri"/>
                <a:cs typeface="Calibri"/>
              </a:rPr>
              <a:t>hesitant?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Char char="•"/>
            </a:pPr>
            <a:endParaRPr sz="1550">
              <a:latin typeface="Calibri"/>
              <a:cs typeface="Calibri"/>
            </a:endParaRPr>
          </a:p>
          <a:p>
            <a:pPr marL="344805" indent="-285115">
              <a:lnSpc>
                <a:spcPct val="100000"/>
              </a:lnSpc>
              <a:buFont typeface="Arial"/>
              <a:buChar char="•"/>
              <a:tabLst>
                <a:tab pos="344805" algn="l"/>
                <a:tab pos="345440" algn="l"/>
              </a:tabLst>
            </a:pPr>
            <a:r>
              <a:rPr sz="1600" i="1" dirty="0">
                <a:latin typeface="Calibri"/>
                <a:cs typeface="Calibri"/>
              </a:rPr>
              <a:t>Key</a:t>
            </a:r>
            <a:r>
              <a:rPr sz="1600" i="1" spc="-3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crisis:</a:t>
            </a:r>
            <a:r>
              <a:rPr sz="1600" i="1" spc="-6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Emergence of</a:t>
            </a:r>
            <a:r>
              <a:rPr sz="1600" i="1" spc="3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viral</a:t>
            </a:r>
            <a:r>
              <a:rPr sz="1600" i="1" spc="-85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variants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Calibri"/>
              <a:buChar char="•"/>
            </a:pPr>
            <a:endParaRPr sz="1550">
              <a:latin typeface="Calibri"/>
              <a:cs typeface="Calibri"/>
            </a:endParaRPr>
          </a:p>
          <a:p>
            <a:pPr marL="344805" marR="429259" indent="-285115">
              <a:lnSpc>
                <a:spcPct val="100000"/>
              </a:lnSpc>
              <a:buFont typeface="Arial"/>
              <a:buChar char="•"/>
              <a:tabLst>
                <a:tab pos="344805" algn="l"/>
                <a:tab pos="345440" algn="l"/>
              </a:tabLst>
            </a:pPr>
            <a:r>
              <a:rPr sz="1600" i="1" dirty="0">
                <a:latin typeface="Calibri"/>
                <a:cs typeface="Calibri"/>
              </a:rPr>
              <a:t>Key</a:t>
            </a:r>
            <a:r>
              <a:rPr sz="1600" i="1" spc="-4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constraint:</a:t>
            </a:r>
            <a:r>
              <a:rPr sz="1600" i="1" spc="1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Limited</a:t>
            </a:r>
            <a:r>
              <a:rPr sz="1600" i="1" spc="60" dirty="0">
                <a:latin typeface="Calibri"/>
                <a:cs typeface="Calibri"/>
              </a:rPr>
              <a:t> </a:t>
            </a:r>
            <a:r>
              <a:rPr sz="1600" i="1" dirty="0">
                <a:latin typeface="Arial"/>
                <a:cs typeface="Arial"/>
              </a:rPr>
              <a:t>resources</a:t>
            </a:r>
            <a:r>
              <a:rPr sz="1600" i="1" spc="-35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for</a:t>
            </a:r>
            <a:r>
              <a:rPr sz="1600" i="1" spc="-5" dirty="0">
                <a:latin typeface="Arial"/>
                <a:cs typeface="Arial"/>
              </a:rPr>
              <a:t> </a:t>
            </a:r>
            <a:r>
              <a:rPr sz="1600" i="1" spc="-10" dirty="0">
                <a:latin typeface="Arial"/>
                <a:cs typeface="Arial"/>
              </a:rPr>
              <a:t>standard </a:t>
            </a:r>
            <a:r>
              <a:rPr sz="1600" i="1" dirty="0">
                <a:latin typeface="Arial"/>
                <a:cs typeface="Arial"/>
              </a:rPr>
              <a:t>strategies</a:t>
            </a:r>
            <a:r>
              <a:rPr sz="1600" i="1" spc="-15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to</a:t>
            </a:r>
            <a:r>
              <a:rPr sz="1600" i="1" spc="55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increase</a:t>
            </a:r>
            <a:r>
              <a:rPr sz="1600" i="1" spc="-90" dirty="0">
                <a:latin typeface="Arial"/>
                <a:cs typeface="Arial"/>
              </a:rPr>
              <a:t> </a:t>
            </a:r>
            <a:r>
              <a:rPr sz="1600" i="1" spc="-10" dirty="0">
                <a:latin typeface="Arial"/>
                <a:cs typeface="Arial"/>
              </a:rPr>
              <a:t>uptake</a:t>
            </a:r>
            <a:r>
              <a:rPr sz="1600" i="1" spc="-70" dirty="0">
                <a:latin typeface="Arial"/>
                <a:cs typeface="Arial"/>
              </a:rPr>
              <a:t> </a:t>
            </a:r>
            <a:r>
              <a:rPr sz="1600" i="1" spc="-20" dirty="0">
                <a:latin typeface="Calibri"/>
                <a:cs typeface="Calibri"/>
              </a:rPr>
              <a:t>e.g.</a:t>
            </a:r>
            <a:endParaRPr sz="1600">
              <a:latin typeface="Calibri"/>
              <a:cs typeface="Calibri"/>
            </a:endParaRPr>
          </a:p>
          <a:p>
            <a:pPr marL="782320" lvl="1" indent="-315595">
              <a:lnSpc>
                <a:spcPct val="100000"/>
              </a:lnSpc>
              <a:spcBef>
                <a:spcPts val="490"/>
              </a:spcBef>
              <a:buSzPct val="78125"/>
              <a:buFont typeface="Arial"/>
              <a:buChar char="○"/>
              <a:tabLst>
                <a:tab pos="782320" algn="l"/>
                <a:tab pos="782955" algn="l"/>
              </a:tabLst>
            </a:pPr>
            <a:r>
              <a:rPr sz="1600" i="1" dirty="0">
                <a:latin typeface="Calibri"/>
                <a:cs typeface="Calibri"/>
              </a:rPr>
              <a:t>C</a:t>
            </a:r>
            <a:r>
              <a:rPr sz="1600" i="1" dirty="0">
                <a:latin typeface="Arial"/>
                <a:cs typeface="Arial"/>
              </a:rPr>
              <a:t>ommunity</a:t>
            </a:r>
            <a:r>
              <a:rPr sz="1600" i="1" spc="-90" dirty="0">
                <a:latin typeface="Arial"/>
                <a:cs typeface="Arial"/>
              </a:rPr>
              <a:t> </a:t>
            </a:r>
            <a:r>
              <a:rPr sz="1600" i="1" spc="-10" dirty="0">
                <a:latin typeface="Arial"/>
                <a:cs typeface="Arial"/>
              </a:rPr>
              <a:t>engagement</a:t>
            </a:r>
            <a:r>
              <a:rPr sz="1600" i="1" spc="-10" dirty="0">
                <a:latin typeface="Calibri"/>
                <a:cs typeface="Calibri"/>
              </a:rPr>
              <a:t>;</a:t>
            </a:r>
            <a:endParaRPr sz="1600">
              <a:latin typeface="Calibri"/>
              <a:cs typeface="Calibri"/>
            </a:endParaRPr>
          </a:p>
          <a:p>
            <a:pPr marL="782320" marR="574040" lvl="1" indent="-314960">
              <a:lnSpc>
                <a:spcPct val="100000"/>
              </a:lnSpc>
              <a:buSzPct val="78125"/>
              <a:buFont typeface="Arial"/>
              <a:buChar char="○"/>
              <a:tabLst>
                <a:tab pos="782320" algn="l"/>
                <a:tab pos="782955" algn="l"/>
              </a:tabLst>
            </a:pPr>
            <a:r>
              <a:rPr sz="1600" i="1" dirty="0">
                <a:latin typeface="Calibri"/>
                <a:cs typeface="Calibri"/>
              </a:rPr>
              <a:t>T</a:t>
            </a:r>
            <a:r>
              <a:rPr sz="1600" i="1" dirty="0">
                <a:latin typeface="Arial"/>
                <a:cs typeface="Arial"/>
              </a:rPr>
              <a:t>ailored</a:t>
            </a:r>
            <a:r>
              <a:rPr sz="1600" i="1" spc="-135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communication</a:t>
            </a:r>
            <a:r>
              <a:rPr sz="1600" i="1" spc="-50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to</a:t>
            </a:r>
            <a:r>
              <a:rPr sz="1600" i="1" spc="35" dirty="0">
                <a:latin typeface="Arial"/>
                <a:cs typeface="Arial"/>
              </a:rPr>
              <a:t> </a:t>
            </a:r>
            <a:r>
              <a:rPr sz="1600" i="1" spc="-10" dirty="0">
                <a:latin typeface="Arial"/>
                <a:cs typeface="Arial"/>
              </a:rPr>
              <a:t>hesitant </a:t>
            </a:r>
            <a:r>
              <a:rPr sz="1600" i="1" dirty="0">
                <a:latin typeface="Arial"/>
                <a:cs typeface="Arial"/>
              </a:rPr>
              <a:t>populations</a:t>
            </a:r>
            <a:r>
              <a:rPr sz="1600" i="1" spc="-15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from</a:t>
            </a:r>
            <a:r>
              <a:rPr sz="1600" i="1" spc="-110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trusted</a:t>
            </a:r>
            <a:r>
              <a:rPr sz="1600" i="1" spc="65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sources</a:t>
            </a:r>
            <a:r>
              <a:rPr sz="1600" i="1" dirty="0">
                <a:latin typeface="Calibri"/>
                <a:cs typeface="Calibri"/>
              </a:rPr>
              <a:t>;</a:t>
            </a:r>
            <a:r>
              <a:rPr sz="1600" i="1" spc="-15" dirty="0">
                <a:latin typeface="Calibri"/>
                <a:cs typeface="Calibri"/>
              </a:rPr>
              <a:t> </a:t>
            </a:r>
            <a:r>
              <a:rPr sz="1600" i="1" spc="-25" dirty="0">
                <a:latin typeface="Arial"/>
                <a:cs typeface="Arial"/>
              </a:rPr>
              <a:t>and</a:t>
            </a:r>
            <a:endParaRPr sz="1600">
              <a:latin typeface="Arial"/>
              <a:cs typeface="Arial"/>
            </a:endParaRPr>
          </a:p>
          <a:p>
            <a:pPr marL="782320" marR="5080" lvl="1" indent="-314960">
              <a:lnSpc>
                <a:spcPct val="100000"/>
              </a:lnSpc>
              <a:spcBef>
                <a:spcPts val="10"/>
              </a:spcBef>
              <a:buSzPct val="78125"/>
              <a:buFont typeface="Arial"/>
              <a:buChar char="○"/>
              <a:tabLst>
                <a:tab pos="782320" algn="l"/>
                <a:tab pos="782955" algn="l"/>
              </a:tabLst>
            </a:pPr>
            <a:r>
              <a:rPr sz="1600" i="1" dirty="0">
                <a:latin typeface="Calibri"/>
                <a:cs typeface="Calibri"/>
              </a:rPr>
              <a:t>Fl</a:t>
            </a:r>
            <a:r>
              <a:rPr sz="1600" i="1" dirty="0">
                <a:latin typeface="Arial"/>
                <a:cs typeface="Arial"/>
              </a:rPr>
              <a:t>exible</a:t>
            </a:r>
            <a:r>
              <a:rPr sz="1600" i="1" spc="-135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access</a:t>
            </a:r>
            <a:r>
              <a:rPr sz="1600" i="1" spc="45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to</a:t>
            </a:r>
            <a:r>
              <a:rPr sz="1600" i="1" spc="110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vaccination</a:t>
            </a:r>
            <a:r>
              <a:rPr sz="1600" i="1" spc="-50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for</a:t>
            </a:r>
            <a:r>
              <a:rPr sz="1600" i="1" spc="-10" dirty="0">
                <a:latin typeface="Arial"/>
                <a:cs typeface="Arial"/>
              </a:rPr>
              <a:t> at-</a:t>
            </a:r>
            <a:r>
              <a:rPr sz="1600" i="1" dirty="0">
                <a:latin typeface="Arial"/>
                <a:cs typeface="Arial"/>
              </a:rPr>
              <a:t>risk</a:t>
            </a:r>
            <a:r>
              <a:rPr sz="1600" i="1" spc="-35" dirty="0">
                <a:latin typeface="Arial"/>
                <a:cs typeface="Arial"/>
              </a:rPr>
              <a:t> </a:t>
            </a:r>
            <a:r>
              <a:rPr sz="1600" i="1" spc="-25" dirty="0">
                <a:latin typeface="Arial"/>
                <a:cs typeface="Arial"/>
              </a:rPr>
              <a:t>and </a:t>
            </a:r>
            <a:r>
              <a:rPr sz="1600" i="1" dirty="0">
                <a:latin typeface="Arial"/>
                <a:cs typeface="Arial"/>
              </a:rPr>
              <a:t>vulnerable </a:t>
            </a:r>
            <a:r>
              <a:rPr sz="1600" i="1" spc="-10" dirty="0">
                <a:latin typeface="Arial"/>
                <a:cs typeface="Arial"/>
              </a:rPr>
              <a:t>groups.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1372" y="1631886"/>
            <a:ext cx="5019675" cy="29152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spc="-10" dirty="0">
                <a:solidFill>
                  <a:srgbClr val="4670C4"/>
                </a:solidFill>
                <a:latin typeface="Calibri"/>
                <a:cs typeface="Calibri"/>
              </a:rPr>
              <a:t>Situation</a:t>
            </a:r>
            <a:r>
              <a:rPr sz="1850" spc="-18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850" spc="-10" dirty="0">
                <a:solidFill>
                  <a:srgbClr val="4670C4"/>
                </a:solidFill>
                <a:latin typeface="Calibri"/>
                <a:cs typeface="Calibri"/>
              </a:rPr>
              <a:t>overview</a:t>
            </a:r>
            <a:endParaRPr sz="1850">
              <a:latin typeface="Calibri"/>
              <a:cs typeface="Calibri"/>
            </a:endParaRPr>
          </a:p>
          <a:p>
            <a:pPr marL="398780" indent="-285115">
              <a:lnSpc>
                <a:spcPct val="100000"/>
              </a:lnSpc>
              <a:spcBef>
                <a:spcPts val="1315"/>
              </a:spcBef>
              <a:buFont typeface="Arial"/>
              <a:buChar char="•"/>
              <a:tabLst>
                <a:tab pos="398780" algn="l"/>
                <a:tab pos="399415" algn="l"/>
              </a:tabLst>
            </a:pPr>
            <a:r>
              <a:rPr sz="1600" i="1" dirty="0">
                <a:latin typeface="Calibri"/>
                <a:cs typeface="Calibri"/>
              </a:rPr>
              <a:t>P</a:t>
            </a:r>
            <a:r>
              <a:rPr sz="1600" i="1" dirty="0">
                <a:latin typeface="Arial"/>
                <a:cs typeface="Arial"/>
              </a:rPr>
              <a:t>ersistent</a:t>
            </a:r>
            <a:r>
              <a:rPr sz="1600" i="1" spc="35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vaccine</a:t>
            </a:r>
            <a:r>
              <a:rPr sz="1600" i="1" spc="-85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hesitancy</a:t>
            </a:r>
            <a:r>
              <a:rPr sz="1600" i="1" dirty="0">
                <a:latin typeface="Calibri"/>
                <a:cs typeface="Calibri"/>
              </a:rPr>
              <a:t>:</a:t>
            </a:r>
            <a:r>
              <a:rPr sz="1600" i="1" spc="-10" dirty="0">
                <a:latin typeface="Calibri"/>
                <a:cs typeface="Calibri"/>
              </a:rPr>
              <a:t> </a:t>
            </a:r>
            <a:r>
              <a:rPr sz="1600" i="1" dirty="0">
                <a:latin typeface="Arial"/>
                <a:cs typeface="Arial"/>
              </a:rPr>
              <a:t>40%</a:t>
            </a:r>
            <a:r>
              <a:rPr sz="1600" i="1" spc="20" dirty="0">
                <a:latin typeface="Arial"/>
                <a:cs typeface="Arial"/>
              </a:rPr>
              <a:t> </a:t>
            </a:r>
            <a:r>
              <a:rPr sz="1600" i="1" dirty="0">
                <a:latin typeface="Calibri"/>
                <a:cs typeface="Calibri"/>
              </a:rPr>
              <a:t>(</a:t>
            </a:r>
            <a:r>
              <a:rPr sz="1600" i="1" dirty="0">
                <a:latin typeface="Arial"/>
                <a:cs typeface="Arial"/>
              </a:rPr>
              <a:t>April</a:t>
            </a:r>
            <a:r>
              <a:rPr sz="1600" i="1" spc="-95" dirty="0">
                <a:latin typeface="Arial"/>
                <a:cs typeface="Arial"/>
              </a:rPr>
              <a:t> </a:t>
            </a:r>
            <a:r>
              <a:rPr sz="1600" i="1" spc="-20" dirty="0">
                <a:latin typeface="Calibri"/>
                <a:cs typeface="Calibri"/>
              </a:rPr>
              <a:t>’</a:t>
            </a:r>
            <a:r>
              <a:rPr sz="1600" i="1" spc="-20" dirty="0">
                <a:latin typeface="Arial"/>
                <a:cs typeface="Arial"/>
              </a:rPr>
              <a:t>22</a:t>
            </a:r>
            <a:r>
              <a:rPr sz="1600" i="1" spc="-20" dirty="0">
                <a:latin typeface="Calibri"/>
                <a:cs typeface="Calibri"/>
              </a:rPr>
              <a:t>)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1550">
              <a:latin typeface="Calibri"/>
              <a:cs typeface="Calibri"/>
            </a:endParaRPr>
          </a:p>
          <a:p>
            <a:pPr marL="398780" indent="-285115">
              <a:lnSpc>
                <a:spcPct val="100000"/>
              </a:lnSpc>
              <a:buFont typeface="Arial"/>
              <a:buChar char="•"/>
              <a:tabLst>
                <a:tab pos="398780" algn="l"/>
                <a:tab pos="399415" algn="l"/>
              </a:tabLst>
            </a:pPr>
            <a:r>
              <a:rPr sz="1600" i="1" dirty="0">
                <a:latin typeface="Calibri"/>
                <a:cs typeface="Calibri"/>
              </a:rPr>
              <a:t>Very</a:t>
            </a:r>
            <a:r>
              <a:rPr sz="1600" i="1" spc="-3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low</a:t>
            </a:r>
            <a:r>
              <a:rPr sz="1600" i="1" spc="1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risk</a:t>
            </a:r>
            <a:r>
              <a:rPr sz="1600" i="1" spc="-5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perception:</a:t>
            </a:r>
            <a:r>
              <a:rPr sz="1600" i="1" spc="-6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28%</a:t>
            </a:r>
            <a:r>
              <a:rPr sz="1600" i="1" spc="9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(April</a:t>
            </a:r>
            <a:r>
              <a:rPr sz="1600" i="1" spc="-85" dirty="0">
                <a:latin typeface="Calibri"/>
                <a:cs typeface="Calibri"/>
              </a:rPr>
              <a:t> </a:t>
            </a:r>
            <a:r>
              <a:rPr sz="1600" i="1" spc="-20" dirty="0">
                <a:latin typeface="Calibri"/>
                <a:cs typeface="Calibri"/>
              </a:rPr>
              <a:t>’22)</a:t>
            </a:r>
            <a:endParaRPr sz="1600">
              <a:latin typeface="Calibri"/>
              <a:cs typeface="Calibri"/>
            </a:endParaRPr>
          </a:p>
          <a:p>
            <a:pPr marL="398780" indent="-28511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98780" algn="l"/>
                <a:tab pos="399415" algn="l"/>
              </a:tabLst>
            </a:pPr>
            <a:r>
              <a:rPr sz="1600" i="1" dirty="0">
                <a:latin typeface="Calibri"/>
                <a:cs typeface="Calibri"/>
              </a:rPr>
              <a:t>Extremely</a:t>
            </a:r>
            <a:r>
              <a:rPr sz="1600" i="1" spc="-11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low</a:t>
            </a:r>
            <a:r>
              <a:rPr sz="1600" i="1" spc="-40" dirty="0">
                <a:latin typeface="Calibri"/>
                <a:cs typeface="Calibri"/>
              </a:rPr>
              <a:t> </a:t>
            </a:r>
            <a:r>
              <a:rPr sz="1600" i="1" spc="-25" dirty="0">
                <a:latin typeface="Calibri"/>
                <a:cs typeface="Calibri"/>
              </a:rPr>
              <a:t>COVID-</a:t>
            </a:r>
            <a:r>
              <a:rPr sz="1600" i="1" dirty="0">
                <a:latin typeface="Calibri"/>
                <a:cs typeface="Calibri"/>
              </a:rPr>
              <a:t>19</a:t>
            </a:r>
            <a:r>
              <a:rPr sz="1600" i="1" spc="15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prevention:</a:t>
            </a:r>
            <a:r>
              <a:rPr sz="1600" i="1" spc="-4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3.35%</a:t>
            </a:r>
            <a:r>
              <a:rPr sz="1600" i="1" spc="5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(Sep</a:t>
            </a:r>
            <a:r>
              <a:rPr sz="1600" i="1" spc="55" dirty="0">
                <a:latin typeface="Calibri"/>
                <a:cs typeface="Calibri"/>
              </a:rPr>
              <a:t> </a:t>
            </a:r>
            <a:r>
              <a:rPr sz="1600" i="1" spc="-20" dirty="0">
                <a:latin typeface="Calibri"/>
                <a:cs typeface="Calibri"/>
              </a:rPr>
              <a:t>‘21)</a:t>
            </a:r>
            <a:endParaRPr sz="1600">
              <a:latin typeface="Calibri"/>
              <a:cs typeface="Calibri"/>
            </a:endParaRPr>
          </a:p>
          <a:p>
            <a:pPr marL="398780" indent="-285115">
              <a:lnSpc>
                <a:spcPct val="100000"/>
              </a:lnSpc>
              <a:buFont typeface="Calibri"/>
              <a:buChar char="•"/>
              <a:tabLst>
                <a:tab pos="398780" algn="l"/>
                <a:tab pos="399415" algn="l"/>
              </a:tabLst>
            </a:pPr>
            <a:r>
              <a:rPr sz="1600" i="1" dirty="0">
                <a:latin typeface="Calibri"/>
                <a:cs typeface="Calibri"/>
              </a:rPr>
              <a:t>Extremely</a:t>
            </a:r>
            <a:r>
              <a:rPr sz="1600" i="1" spc="-114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low</a:t>
            </a:r>
            <a:r>
              <a:rPr sz="1600" i="1" spc="-6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knowledge of</a:t>
            </a:r>
            <a:r>
              <a:rPr sz="1600" i="1" spc="3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variants:</a:t>
            </a:r>
            <a:r>
              <a:rPr sz="1600" i="1" spc="1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5%</a:t>
            </a:r>
            <a:r>
              <a:rPr sz="1600" i="1" spc="2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(April</a:t>
            </a:r>
            <a:r>
              <a:rPr sz="1600" i="1" spc="-85" dirty="0">
                <a:latin typeface="Calibri"/>
                <a:cs typeface="Calibri"/>
              </a:rPr>
              <a:t> </a:t>
            </a:r>
            <a:r>
              <a:rPr sz="1600" i="1" spc="-20" dirty="0">
                <a:latin typeface="Calibri"/>
                <a:cs typeface="Calibri"/>
              </a:rPr>
              <a:t>’22)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1550">
              <a:latin typeface="Calibri"/>
              <a:cs typeface="Calibri"/>
            </a:endParaRPr>
          </a:p>
          <a:p>
            <a:pPr marL="398780" marR="5080" indent="-285115">
              <a:lnSpc>
                <a:spcPct val="100000"/>
              </a:lnSpc>
              <a:buFont typeface="Arial"/>
              <a:buChar char="•"/>
              <a:tabLst>
                <a:tab pos="398780" algn="l"/>
                <a:tab pos="399415" algn="l"/>
              </a:tabLst>
            </a:pPr>
            <a:r>
              <a:rPr sz="1600" i="1" dirty="0">
                <a:latin typeface="Calibri"/>
                <a:cs typeface="Calibri"/>
              </a:rPr>
              <a:t>Government</a:t>
            </a:r>
            <a:r>
              <a:rPr sz="1600" i="1" spc="-11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used</a:t>
            </a:r>
            <a:r>
              <a:rPr sz="1600" i="1" spc="1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s</a:t>
            </a:r>
            <a:r>
              <a:rPr sz="1600" i="1" dirty="0">
                <a:latin typeface="Arial"/>
                <a:cs typeface="Arial"/>
              </a:rPr>
              <a:t>trategy</a:t>
            </a:r>
            <a:r>
              <a:rPr sz="1600" i="1" spc="125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of</a:t>
            </a:r>
            <a:r>
              <a:rPr sz="1600" i="1" spc="5" dirty="0">
                <a:latin typeface="Arial"/>
                <a:cs typeface="Arial"/>
              </a:rPr>
              <a:t> </a:t>
            </a:r>
            <a:r>
              <a:rPr sz="1600" b="1" i="1" dirty="0">
                <a:latin typeface="Calibri"/>
                <a:cs typeface="Calibri"/>
              </a:rPr>
              <a:t>vaccination-</a:t>
            </a:r>
            <a:r>
              <a:rPr sz="1600" b="1" i="1" spc="-10" dirty="0">
                <a:latin typeface="Calibri"/>
                <a:cs typeface="Calibri"/>
              </a:rPr>
              <a:t>related </a:t>
            </a:r>
            <a:r>
              <a:rPr sz="1600" b="1" i="1" dirty="0">
                <a:latin typeface="Calibri"/>
                <a:cs typeface="Calibri"/>
              </a:rPr>
              <a:t>restrictions</a:t>
            </a:r>
            <a:r>
              <a:rPr sz="1600" b="1" i="1" spc="-60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to</a:t>
            </a:r>
            <a:r>
              <a:rPr sz="1600" b="1" i="1" spc="75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influence</a:t>
            </a:r>
            <a:r>
              <a:rPr sz="1600" b="1" i="1" spc="50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health-related</a:t>
            </a:r>
            <a:r>
              <a:rPr sz="1600" b="1" i="1" spc="-25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behaviours</a:t>
            </a:r>
            <a:r>
              <a:rPr sz="1600" b="1" i="1" spc="-60" dirty="0">
                <a:latin typeface="Calibri"/>
                <a:cs typeface="Calibri"/>
              </a:rPr>
              <a:t> </a:t>
            </a:r>
            <a:r>
              <a:rPr sz="1600" b="1" i="1" spc="-25" dirty="0">
                <a:latin typeface="Calibri"/>
                <a:cs typeface="Calibri"/>
              </a:rPr>
              <a:t>and </a:t>
            </a:r>
            <a:r>
              <a:rPr sz="1600" b="1" i="1" dirty="0">
                <a:latin typeface="Calibri"/>
                <a:cs typeface="Calibri"/>
              </a:rPr>
              <a:t>generate</a:t>
            </a:r>
            <a:r>
              <a:rPr sz="1600" b="1" i="1" spc="-90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demand</a:t>
            </a:r>
            <a:r>
              <a:rPr sz="1600" b="1" i="1" spc="-60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for</a:t>
            </a:r>
            <a:r>
              <a:rPr sz="1600" b="1" i="1" spc="-15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vaccines</a:t>
            </a:r>
            <a:r>
              <a:rPr sz="1600" b="1" i="1" spc="13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i.e.</a:t>
            </a:r>
            <a:r>
              <a:rPr sz="1600" i="1" spc="-10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outweighing</a:t>
            </a:r>
            <a:r>
              <a:rPr sz="1600" i="1" spc="60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certain </a:t>
            </a:r>
            <a:r>
              <a:rPr sz="1600" i="1" dirty="0">
                <a:latin typeface="Calibri"/>
                <a:cs typeface="Calibri"/>
              </a:rPr>
              <a:t>rights</a:t>
            </a:r>
            <a:r>
              <a:rPr sz="1600" i="1" spc="-1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to</a:t>
            </a:r>
            <a:r>
              <a:rPr sz="1600" i="1" spc="3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achieve</a:t>
            </a:r>
            <a:r>
              <a:rPr sz="1600" i="1" spc="10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public-</a:t>
            </a:r>
            <a:r>
              <a:rPr sz="1600" i="1" dirty="0">
                <a:latin typeface="Calibri"/>
                <a:cs typeface="Calibri"/>
              </a:rPr>
              <a:t>health</a:t>
            </a:r>
            <a:r>
              <a:rPr sz="1600" i="1" spc="-50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benefit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761089" y="6374765"/>
            <a:ext cx="16764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878787"/>
                </a:solidFill>
                <a:latin typeface="Calibri"/>
                <a:cs typeface="Calibri"/>
              </a:rPr>
              <a:t>20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2400" y="10160"/>
            <a:ext cx="11866880" cy="284480"/>
            <a:chOff x="152400" y="10160"/>
            <a:chExt cx="11866880" cy="28448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400" y="10160"/>
              <a:ext cx="11866880" cy="254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2400" y="50800"/>
              <a:ext cx="11866880" cy="243840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80084" y="898207"/>
            <a:ext cx="219202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4471C4"/>
                </a:solidFill>
              </a:rPr>
              <a:t>The</a:t>
            </a:r>
            <a:r>
              <a:rPr spc="-10" dirty="0">
                <a:solidFill>
                  <a:srgbClr val="4471C4"/>
                </a:solidFill>
              </a:rPr>
              <a:t> </a:t>
            </a:r>
            <a:r>
              <a:rPr spc="-10" dirty="0">
                <a:solidFill>
                  <a:srgbClr val="4471C4"/>
                </a:solidFill>
                <a:latin typeface="Calibri"/>
                <a:cs typeface="Calibri"/>
              </a:rPr>
              <a:t>Solution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83590" y="1471379"/>
            <a:ext cx="5426710" cy="5163820"/>
          </a:xfrm>
          <a:prstGeom prst="rect">
            <a:avLst/>
          </a:prstGeom>
        </p:spPr>
        <p:txBody>
          <a:bodyPr vert="horz" wrap="square" lIns="0" tIns="172085" rIns="0" bIns="0" rtlCol="0">
            <a:spAutoFit/>
          </a:bodyPr>
          <a:lstStyle/>
          <a:p>
            <a:pPr marL="50165">
              <a:lnSpc>
                <a:spcPct val="100000"/>
              </a:lnSpc>
              <a:spcBef>
                <a:spcPts val="1355"/>
              </a:spcBef>
            </a:pPr>
            <a:r>
              <a:rPr sz="1850" spc="-10" dirty="0">
                <a:solidFill>
                  <a:srgbClr val="4670C4"/>
                </a:solidFill>
                <a:latin typeface="Calibri"/>
                <a:cs typeface="Calibri"/>
              </a:rPr>
              <a:t>Actions</a:t>
            </a:r>
            <a:endParaRPr sz="1850">
              <a:latin typeface="Calibri"/>
              <a:cs typeface="Calibri"/>
            </a:endParaRPr>
          </a:p>
          <a:p>
            <a:pPr marL="297180" indent="-285115">
              <a:lnSpc>
                <a:spcPct val="100000"/>
              </a:lnSpc>
              <a:spcBef>
                <a:spcPts val="1095"/>
              </a:spcBef>
              <a:buFont typeface="Arial"/>
              <a:buChar char="•"/>
              <a:tabLst>
                <a:tab pos="297180" algn="l"/>
                <a:tab pos="297815" algn="l"/>
              </a:tabLst>
            </a:pPr>
            <a:r>
              <a:rPr sz="1600" i="1" dirty="0">
                <a:latin typeface="Calibri"/>
                <a:cs typeface="Calibri"/>
              </a:rPr>
              <a:t>Government</a:t>
            </a:r>
            <a:r>
              <a:rPr sz="1600" i="1" spc="-8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introduced</a:t>
            </a:r>
            <a:r>
              <a:rPr sz="1600" i="1" spc="85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vaccination</a:t>
            </a:r>
            <a:r>
              <a:rPr sz="1600" b="1" i="1" spc="35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as</a:t>
            </a:r>
            <a:r>
              <a:rPr sz="1600" b="1" i="1" spc="10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a</a:t>
            </a:r>
            <a:r>
              <a:rPr sz="1600" b="1" i="1" spc="35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condition</a:t>
            </a:r>
            <a:r>
              <a:rPr sz="1600" b="1" i="1" spc="-55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to</a:t>
            </a:r>
            <a:r>
              <a:rPr sz="1600" b="1" i="1" spc="-50" dirty="0">
                <a:latin typeface="Calibri"/>
                <a:cs typeface="Calibri"/>
              </a:rPr>
              <a:t> </a:t>
            </a:r>
            <a:r>
              <a:rPr sz="1600" b="1" i="1" spc="-10" dirty="0">
                <a:latin typeface="Calibri"/>
                <a:cs typeface="Calibri"/>
              </a:rPr>
              <a:t>access</a:t>
            </a:r>
            <a:r>
              <a:rPr sz="1600" i="1" spc="-10" dirty="0">
                <a:latin typeface="Calibri"/>
                <a:cs typeface="Calibri"/>
              </a:rPr>
              <a:t>:</a:t>
            </a:r>
            <a:endParaRPr sz="1600">
              <a:latin typeface="Calibri"/>
              <a:cs typeface="Calibri"/>
            </a:endParaRPr>
          </a:p>
          <a:p>
            <a:pPr marL="927735" lvl="1" indent="-325755">
              <a:lnSpc>
                <a:spcPct val="100000"/>
              </a:lnSpc>
              <a:spcBef>
                <a:spcPts val="1125"/>
              </a:spcBef>
              <a:buAutoNum type="arabicPeriod"/>
              <a:tabLst>
                <a:tab pos="927735" algn="l"/>
                <a:tab pos="928369" algn="l"/>
              </a:tabLst>
            </a:pPr>
            <a:r>
              <a:rPr sz="1600" i="1" dirty="0">
                <a:latin typeface="Calibri"/>
                <a:cs typeface="Calibri"/>
              </a:rPr>
              <a:t>Public</a:t>
            </a:r>
            <a:r>
              <a:rPr sz="1600" i="1" spc="-4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goods</a:t>
            </a:r>
            <a:r>
              <a:rPr sz="1600" i="1" spc="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e.g.</a:t>
            </a:r>
            <a:r>
              <a:rPr sz="1600" i="1" spc="-1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education</a:t>
            </a:r>
            <a:r>
              <a:rPr sz="1600" i="1" spc="-3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and</a:t>
            </a:r>
            <a:r>
              <a:rPr sz="1600" i="1" spc="-3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public</a:t>
            </a:r>
            <a:r>
              <a:rPr sz="1600" i="1" spc="-25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offices</a:t>
            </a:r>
            <a:endParaRPr sz="1600">
              <a:latin typeface="Calibri"/>
              <a:cs typeface="Calibri"/>
            </a:endParaRPr>
          </a:p>
          <a:p>
            <a:pPr marL="927735" marR="43180" indent="-325755">
              <a:lnSpc>
                <a:spcPts val="1680"/>
              </a:lnSpc>
              <a:spcBef>
                <a:spcPts val="980"/>
              </a:spcBef>
              <a:buAutoNum type="arabicPeriod"/>
              <a:tabLst>
                <a:tab pos="927735" algn="l"/>
                <a:tab pos="928369" algn="l"/>
              </a:tabLst>
            </a:pPr>
            <a:r>
              <a:rPr sz="1600" i="1" dirty="0">
                <a:latin typeface="Calibri"/>
                <a:cs typeface="Calibri"/>
              </a:rPr>
              <a:t>Livelihood</a:t>
            </a:r>
            <a:r>
              <a:rPr sz="1600" i="1" spc="-6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e.g.</a:t>
            </a:r>
            <a:r>
              <a:rPr sz="1600" i="1" spc="3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employment</a:t>
            </a:r>
            <a:r>
              <a:rPr sz="1600" i="1" spc="-10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or</a:t>
            </a:r>
            <a:r>
              <a:rPr sz="1600" i="1" spc="5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employment</a:t>
            </a:r>
            <a:r>
              <a:rPr sz="1600" i="1" spc="-10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salary</a:t>
            </a:r>
            <a:r>
              <a:rPr sz="1600" i="1" spc="-30" dirty="0">
                <a:latin typeface="Calibri"/>
                <a:cs typeface="Calibri"/>
              </a:rPr>
              <a:t> </a:t>
            </a:r>
            <a:r>
              <a:rPr sz="1600" i="1" spc="-25" dirty="0">
                <a:latin typeface="Calibri"/>
                <a:cs typeface="Calibri"/>
              </a:rPr>
              <a:t>and </a:t>
            </a:r>
            <a:r>
              <a:rPr sz="1600" i="1" spc="-10" dirty="0">
                <a:latin typeface="Calibri"/>
                <a:cs typeface="Calibri"/>
              </a:rPr>
              <a:t>benefits</a:t>
            </a:r>
            <a:endParaRPr sz="1600">
              <a:latin typeface="Calibri"/>
              <a:cs typeface="Calibri"/>
            </a:endParaRPr>
          </a:p>
          <a:p>
            <a:pPr marL="927735" marR="230504" indent="-325755">
              <a:lnSpc>
                <a:spcPts val="1760"/>
              </a:lnSpc>
              <a:spcBef>
                <a:spcPts val="740"/>
              </a:spcBef>
              <a:buAutoNum type="arabicPeriod"/>
              <a:tabLst>
                <a:tab pos="927735" algn="l"/>
                <a:tab pos="928369" algn="l"/>
              </a:tabLst>
            </a:pPr>
            <a:r>
              <a:rPr sz="1600" i="1" dirty="0">
                <a:latin typeface="Calibri"/>
                <a:cs typeface="Calibri"/>
              </a:rPr>
              <a:t>Communications</a:t>
            </a:r>
            <a:r>
              <a:rPr sz="1600" i="1" spc="-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e.g.</a:t>
            </a:r>
            <a:r>
              <a:rPr sz="1600" i="1" spc="-2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cellphones,</a:t>
            </a:r>
            <a:r>
              <a:rPr sz="1600" i="1" spc="-8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transportation,</a:t>
            </a:r>
            <a:r>
              <a:rPr sz="1600" i="1" spc="-10" dirty="0">
                <a:latin typeface="Calibri"/>
                <a:cs typeface="Calibri"/>
              </a:rPr>
              <a:t> </a:t>
            </a:r>
            <a:r>
              <a:rPr sz="1600" i="1" spc="-25" dirty="0">
                <a:latin typeface="Calibri"/>
                <a:cs typeface="Calibri"/>
              </a:rPr>
              <a:t>air </a:t>
            </a:r>
            <a:r>
              <a:rPr sz="1600" i="1" spc="-10" dirty="0">
                <a:latin typeface="Calibri"/>
                <a:cs typeface="Calibri"/>
              </a:rPr>
              <a:t>travel</a:t>
            </a:r>
            <a:endParaRPr sz="1600">
              <a:latin typeface="Calibri"/>
              <a:cs typeface="Calibri"/>
            </a:endParaRPr>
          </a:p>
          <a:p>
            <a:pPr marL="927735" marR="189230" indent="-325755">
              <a:lnSpc>
                <a:spcPts val="1680"/>
              </a:lnSpc>
              <a:spcBef>
                <a:spcPts val="790"/>
              </a:spcBef>
              <a:buAutoNum type="arabicPeriod"/>
              <a:tabLst>
                <a:tab pos="927735" algn="l"/>
                <a:tab pos="928369" algn="l"/>
              </a:tabLst>
            </a:pPr>
            <a:r>
              <a:rPr sz="1600" i="1" dirty="0">
                <a:latin typeface="Calibri"/>
                <a:cs typeface="Calibri"/>
              </a:rPr>
              <a:t>Association:</a:t>
            </a:r>
            <a:r>
              <a:rPr sz="1600" i="1" spc="-10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congregational</a:t>
            </a:r>
            <a:r>
              <a:rPr sz="1600" i="1" spc="8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prayer,</a:t>
            </a:r>
            <a:r>
              <a:rPr sz="1600" i="1" spc="-6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religious</a:t>
            </a:r>
            <a:r>
              <a:rPr sz="1600" i="1" spc="-110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events, </a:t>
            </a:r>
            <a:r>
              <a:rPr sz="1600" i="1" dirty="0">
                <a:latin typeface="Calibri"/>
                <a:cs typeface="Calibri"/>
              </a:rPr>
              <a:t>wedding</a:t>
            </a:r>
            <a:r>
              <a:rPr sz="1600" i="1" spc="2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ceremonies,</a:t>
            </a:r>
            <a:r>
              <a:rPr sz="1600" i="1" spc="-114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funerals.</a:t>
            </a:r>
            <a:endParaRPr sz="1600">
              <a:latin typeface="Calibri"/>
              <a:cs typeface="Calibri"/>
            </a:endParaRPr>
          </a:p>
          <a:p>
            <a:pPr marL="297180" indent="-285115">
              <a:lnSpc>
                <a:spcPct val="100000"/>
              </a:lnSpc>
              <a:spcBef>
                <a:spcPts val="1435"/>
              </a:spcBef>
              <a:buFont typeface="Arial"/>
              <a:buChar char="•"/>
              <a:tabLst>
                <a:tab pos="297180" algn="l"/>
                <a:tab pos="297815" algn="l"/>
              </a:tabLst>
            </a:pPr>
            <a:r>
              <a:rPr sz="1600" i="1" dirty="0">
                <a:latin typeface="Calibri"/>
                <a:cs typeface="Calibri"/>
              </a:rPr>
              <a:t>Key</a:t>
            </a:r>
            <a:r>
              <a:rPr sz="1600" i="1" spc="-45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features:</a:t>
            </a:r>
            <a:endParaRPr sz="1600">
              <a:latin typeface="Calibri"/>
              <a:cs typeface="Calibri"/>
            </a:endParaRPr>
          </a:p>
          <a:p>
            <a:pPr marL="642620" marR="5080" lvl="1" indent="-325755">
              <a:lnSpc>
                <a:spcPct val="89800"/>
              </a:lnSpc>
              <a:spcBef>
                <a:spcPts val="1235"/>
              </a:spcBef>
              <a:buFont typeface="Arial"/>
              <a:buChar char="○"/>
              <a:tabLst>
                <a:tab pos="642620" algn="l"/>
                <a:tab pos="643255" algn="l"/>
              </a:tabLst>
            </a:pPr>
            <a:r>
              <a:rPr sz="1600" b="1" i="1" dirty="0">
                <a:latin typeface="Calibri"/>
                <a:cs typeface="Calibri"/>
              </a:rPr>
              <a:t>Prioritised</a:t>
            </a:r>
            <a:r>
              <a:rPr sz="1600" b="1" i="1" spc="5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but</a:t>
            </a:r>
            <a:r>
              <a:rPr sz="1600" b="1" i="1" spc="-30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granulated</a:t>
            </a:r>
            <a:r>
              <a:rPr sz="1600" i="1" dirty="0">
                <a:latin typeface="Calibri"/>
                <a:cs typeface="Calibri"/>
              </a:rPr>
              <a:t>:</a:t>
            </a:r>
            <a:r>
              <a:rPr sz="1600" i="1" spc="-7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targeted</a:t>
            </a:r>
            <a:r>
              <a:rPr sz="1600" i="1" spc="-7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at-risk</a:t>
            </a:r>
            <a:r>
              <a:rPr sz="1600" i="1" spc="60" dirty="0">
                <a:latin typeface="Calibri"/>
                <a:cs typeface="Calibri"/>
              </a:rPr>
              <a:t> </a:t>
            </a:r>
            <a:r>
              <a:rPr sz="1600" i="1" spc="-25" dirty="0">
                <a:latin typeface="Calibri"/>
                <a:cs typeface="Calibri"/>
              </a:rPr>
              <a:t>and </a:t>
            </a:r>
            <a:r>
              <a:rPr sz="1600" i="1" dirty="0">
                <a:latin typeface="Calibri"/>
                <a:cs typeface="Calibri"/>
              </a:rPr>
              <a:t>vulnerable</a:t>
            </a:r>
            <a:r>
              <a:rPr sz="1600" i="1" spc="-1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first;</a:t>
            </a:r>
            <a:r>
              <a:rPr sz="1600" i="1" spc="-6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then</a:t>
            </a:r>
            <a:r>
              <a:rPr sz="1600" i="1" spc="-6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opened</a:t>
            </a:r>
            <a:r>
              <a:rPr sz="1600" i="1" spc="1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up</a:t>
            </a:r>
            <a:r>
              <a:rPr sz="1600" i="1" spc="2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to</a:t>
            </a:r>
            <a:r>
              <a:rPr sz="1600" i="1" spc="2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all</a:t>
            </a:r>
            <a:r>
              <a:rPr sz="1600" i="1" spc="-9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other</a:t>
            </a:r>
            <a:r>
              <a:rPr sz="1600" i="1" spc="55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subgroups </a:t>
            </a:r>
            <a:r>
              <a:rPr sz="1600" i="1" dirty="0">
                <a:latin typeface="Calibri"/>
                <a:cs typeface="Calibri"/>
              </a:rPr>
              <a:t>across</a:t>
            </a:r>
            <a:r>
              <a:rPr sz="1600" i="1" spc="-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gender,</a:t>
            </a:r>
            <a:r>
              <a:rPr sz="1600" i="1" spc="-8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age,</a:t>
            </a:r>
            <a:r>
              <a:rPr sz="1600" i="1" spc="-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location,</a:t>
            </a:r>
            <a:r>
              <a:rPr sz="1600" i="1" spc="-1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socioeconomic</a:t>
            </a:r>
            <a:r>
              <a:rPr sz="1600" i="1" spc="-25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classification.</a:t>
            </a:r>
            <a:endParaRPr sz="1600">
              <a:latin typeface="Calibri"/>
              <a:cs typeface="Calibri"/>
            </a:endParaRPr>
          </a:p>
          <a:p>
            <a:pPr marL="643255" lvl="1" indent="-325755">
              <a:lnSpc>
                <a:spcPct val="100000"/>
              </a:lnSpc>
              <a:spcBef>
                <a:spcPts val="565"/>
              </a:spcBef>
              <a:buFont typeface="Arial"/>
              <a:buChar char="○"/>
              <a:tabLst>
                <a:tab pos="642620" algn="l"/>
                <a:tab pos="643255" algn="l"/>
              </a:tabLst>
            </a:pPr>
            <a:r>
              <a:rPr sz="1600" b="1" i="1" dirty="0">
                <a:latin typeface="Calibri"/>
                <a:cs typeface="Calibri"/>
              </a:rPr>
              <a:t>Proximate</a:t>
            </a:r>
            <a:r>
              <a:rPr sz="1600" i="1" dirty="0">
                <a:latin typeface="Calibri"/>
                <a:cs typeface="Calibri"/>
              </a:rPr>
              <a:t>:</a:t>
            </a:r>
            <a:r>
              <a:rPr sz="1600" i="1" spc="-8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were</a:t>
            </a:r>
            <a:r>
              <a:rPr sz="1600" i="1" spc="-9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not</a:t>
            </a:r>
            <a:r>
              <a:rPr sz="1600" i="1" spc="5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far</a:t>
            </a:r>
            <a:r>
              <a:rPr sz="1600" i="1" spc="5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away</a:t>
            </a:r>
            <a:r>
              <a:rPr sz="1600" i="1" spc="114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in</a:t>
            </a:r>
            <a:r>
              <a:rPr sz="1600" i="1" spc="-6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time</a:t>
            </a:r>
            <a:r>
              <a:rPr sz="1600" i="1" spc="-9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but</a:t>
            </a:r>
            <a:r>
              <a:rPr sz="1600" i="1" spc="60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immediate.</a:t>
            </a:r>
            <a:endParaRPr sz="1600">
              <a:latin typeface="Calibri"/>
              <a:cs typeface="Calibri"/>
            </a:endParaRPr>
          </a:p>
          <a:p>
            <a:pPr marL="642620" marR="542925" lvl="1" indent="-325755">
              <a:lnSpc>
                <a:spcPct val="89700"/>
              </a:lnSpc>
              <a:spcBef>
                <a:spcPts val="760"/>
              </a:spcBef>
              <a:buFont typeface="Arial"/>
              <a:buChar char="○"/>
              <a:tabLst>
                <a:tab pos="642620" algn="l"/>
                <a:tab pos="643255" algn="l"/>
              </a:tabLst>
            </a:pPr>
            <a:r>
              <a:rPr sz="1600" b="1" i="1" dirty="0">
                <a:latin typeface="Calibri"/>
                <a:cs typeface="Calibri"/>
              </a:rPr>
              <a:t>High</a:t>
            </a:r>
            <a:r>
              <a:rPr sz="1600" b="1" i="1" spc="-15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likelihood</a:t>
            </a:r>
            <a:r>
              <a:rPr sz="1600" b="1" i="1" spc="-5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of</a:t>
            </a:r>
            <a:r>
              <a:rPr sz="1600" b="1" i="1" spc="25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detection</a:t>
            </a:r>
            <a:r>
              <a:rPr sz="1600" i="1" dirty="0">
                <a:latin typeface="Calibri"/>
                <a:cs typeface="Calibri"/>
              </a:rPr>
              <a:t>:</a:t>
            </a:r>
            <a:r>
              <a:rPr sz="1600" i="1" spc="-8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Used</a:t>
            </a:r>
            <a:r>
              <a:rPr sz="1600" i="1" spc="30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centralised </a:t>
            </a:r>
            <a:r>
              <a:rPr sz="1600" i="1" dirty="0">
                <a:latin typeface="Calibri"/>
                <a:cs typeface="Calibri"/>
              </a:rPr>
              <a:t>mechanisms</a:t>
            </a:r>
            <a:r>
              <a:rPr sz="1600" i="1" spc="-5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to</a:t>
            </a:r>
            <a:r>
              <a:rPr sz="1600" i="1" spc="5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detect</a:t>
            </a:r>
            <a:r>
              <a:rPr sz="1600" i="1" spc="-105" dirty="0">
                <a:latin typeface="Calibri"/>
                <a:cs typeface="Calibri"/>
              </a:rPr>
              <a:t> </a:t>
            </a:r>
            <a:r>
              <a:rPr sz="1600" i="1" spc="-20" dirty="0">
                <a:latin typeface="Calibri"/>
                <a:cs typeface="Calibri"/>
              </a:rPr>
              <a:t>non-</a:t>
            </a:r>
            <a:r>
              <a:rPr sz="1600" i="1" dirty="0">
                <a:latin typeface="Calibri"/>
                <a:cs typeface="Calibri"/>
              </a:rPr>
              <a:t>compliance</a:t>
            </a:r>
            <a:r>
              <a:rPr sz="1600" i="1" spc="140" dirty="0">
                <a:latin typeface="Calibri"/>
                <a:cs typeface="Calibri"/>
              </a:rPr>
              <a:t> </a:t>
            </a:r>
            <a:r>
              <a:rPr sz="1600" i="1" dirty="0">
                <a:latin typeface="Calibri"/>
                <a:cs typeface="Calibri"/>
              </a:rPr>
              <a:t>e.g.</a:t>
            </a:r>
            <a:r>
              <a:rPr sz="1600" i="1" spc="-55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national database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761089" y="6374765"/>
            <a:ext cx="16764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878787"/>
                </a:solidFill>
                <a:latin typeface="Calibri"/>
                <a:cs typeface="Calibri"/>
              </a:rPr>
              <a:t>21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27418" y="2095102"/>
            <a:ext cx="4342765" cy="1704339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297180" marR="26034" indent="-285115">
              <a:lnSpc>
                <a:spcPct val="115399"/>
              </a:lnSpc>
              <a:spcBef>
                <a:spcPts val="45"/>
              </a:spcBef>
              <a:buFont typeface="Arial"/>
              <a:buChar char="•"/>
              <a:tabLst>
                <a:tab pos="297180" algn="l"/>
                <a:tab pos="297815" algn="l"/>
              </a:tabLst>
            </a:pPr>
            <a:r>
              <a:rPr sz="1600" i="1" dirty="0">
                <a:latin typeface="Arial"/>
                <a:cs typeface="Arial"/>
              </a:rPr>
              <a:t>Effectiveness</a:t>
            </a:r>
            <a:r>
              <a:rPr sz="1600" i="1" spc="25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of</a:t>
            </a:r>
            <a:r>
              <a:rPr sz="1600" i="1" spc="-15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these</a:t>
            </a:r>
            <a:r>
              <a:rPr sz="1600" i="1" spc="45" dirty="0">
                <a:latin typeface="Arial"/>
                <a:cs typeface="Arial"/>
              </a:rPr>
              <a:t> </a:t>
            </a:r>
            <a:r>
              <a:rPr sz="1600" i="1" dirty="0">
                <a:latin typeface="Calibri"/>
                <a:cs typeface="Calibri"/>
              </a:rPr>
              <a:t>restrictions</a:t>
            </a:r>
            <a:r>
              <a:rPr sz="1600" i="1" spc="-10" dirty="0">
                <a:latin typeface="Calibri"/>
                <a:cs typeface="Calibri"/>
              </a:rPr>
              <a:t> </a:t>
            </a:r>
            <a:r>
              <a:rPr sz="1600" i="1" spc="-25" dirty="0">
                <a:latin typeface="Arial"/>
                <a:cs typeface="Arial"/>
              </a:rPr>
              <a:t>was </a:t>
            </a:r>
            <a:r>
              <a:rPr sz="1600" i="1" dirty="0">
                <a:latin typeface="Arial"/>
                <a:cs typeface="Arial"/>
              </a:rPr>
              <a:t>measured</a:t>
            </a:r>
            <a:r>
              <a:rPr sz="1600" i="1" spc="20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using</a:t>
            </a:r>
            <a:r>
              <a:rPr sz="1600" i="1" spc="-60" dirty="0">
                <a:latin typeface="Arial"/>
                <a:cs typeface="Arial"/>
              </a:rPr>
              <a:t> </a:t>
            </a:r>
            <a:r>
              <a:rPr sz="1600" i="1" spc="-10" dirty="0">
                <a:latin typeface="Arial"/>
                <a:cs typeface="Arial"/>
              </a:rPr>
              <a:t>longitudinal</a:t>
            </a:r>
            <a:r>
              <a:rPr sz="1600" i="1" spc="-80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KAP</a:t>
            </a:r>
            <a:r>
              <a:rPr sz="1600" i="1" spc="80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surveys</a:t>
            </a:r>
            <a:r>
              <a:rPr sz="1600" i="1" spc="-45" dirty="0">
                <a:latin typeface="Arial"/>
                <a:cs typeface="Arial"/>
              </a:rPr>
              <a:t> </a:t>
            </a:r>
            <a:r>
              <a:rPr sz="1600" i="1" spc="-25" dirty="0">
                <a:latin typeface="Arial"/>
                <a:cs typeface="Arial"/>
              </a:rPr>
              <a:t>as </a:t>
            </a:r>
            <a:r>
              <a:rPr sz="1600" i="1" dirty="0">
                <a:latin typeface="Arial"/>
                <a:cs typeface="Arial"/>
              </a:rPr>
              <a:t>well</a:t>
            </a:r>
            <a:r>
              <a:rPr sz="1600" i="1" spc="-15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as</a:t>
            </a:r>
            <a:r>
              <a:rPr sz="1600" i="1" spc="30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social</a:t>
            </a:r>
            <a:r>
              <a:rPr sz="1600" i="1" spc="-85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media</a:t>
            </a:r>
            <a:r>
              <a:rPr sz="1600" i="1" spc="-60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listening</a:t>
            </a:r>
            <a:r>
              <a:rPr sz="1600" i="1" spc="-60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and</a:t>
            </a:r>
            <a:r>
              <a:rPr sz="1600" i="1" spc="25" dirty="0">
                <a:latin typeface="Arial"/>
                <a:cs typeface="Arial"/>
              </a:rPr>
              <a:t> </a:t>
            </a:r>
            <a:r>
              <a:rPr sz="1600" i="1" spc="-10" dirty="0">
                <a:latin typeface="Arial"/>
                <a:cs typeface="Arial"/>
              </a:rPr>
              <a:t>feedback </a:t>
            </a:r>
            <a:r>
              <a:rPr sz="1600" i="1" dirty="0">
                <a:latin typeface="Arial"/>
                <a:cs typeface="Arial"/>
              </a:rPr>
              <a:t>capture</a:t>
            </a:r>
            <a:r>
              <a:rPr sz="1600" i="1" spc="-25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from</a:t>
            </a:r>
            <a:r>
              <a:rPr sz="1600" i="1" spc="-60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the</a:t>
            </a:r>
            <a:r>
              <a:rPr sz="1600" i="1" spc="50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national</a:t>
            </a:r>
            <a:r>
              <a:rPr sz="1600" i="1" spc="-45" dirty="0">
                <a:latin typeface="Arial"/>
                <a:cs typeface="Arial"/>
              </a:rPr>
              <a:t> </a:t>
            </a:r>
            <a:r>
              <a:rPr sz="1600" i="1" spc="-10" dirty="0">
                <a:latin typeface="Arial"/>
                <a:cs typeface="Arial"/>
              </a:rPr>
              <a:t>helpline.</a:t>
            </a:r>
            <a:endParaRPr sz="1600">
              <a:latin typeface="Arial"/>
              <a:cs typeface="Arial"/>
            </a:endParaRPr>
          </a:p>
          <a:p>
            <a:pPr marL="297180" marR="5080" indent="-285115">
              <a:lnSpc>
                <a:spcPts val="2240"/>
              </a:lnSpc>
              <a:spcBef>
                <a:spcPts val="25"/>
              </a:spcBef>
              <a:buFont typeface="Arial"/>
              <a:buChar char="•"/>
              <a:tabLst>
                <a:tab pos="297180" algn="l"/>
                <a:tab pos="297815" algn="l"/>
              </a:tabLst>
            </a:pPr>
            <a:r>
              <a:rPr sz="1600" i="1" dirty="0">
                <a:latin typeface="Arial"/>
                <a:cs typeface="Arial"/>
              </a:rPr>
              <a:t>This</a:t>
            </a:r>
            <a:r>
              <a:rPr sz="1600" i="1" spc="-100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was</a:t>
            </a:r>
            <a:r>
              <a:rPr sz="1600" i="1" spc="-5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corroborated</a:t>
            </a:r>
            <a:r>
              <a:rPr sz="1600" i="1" spc="-10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with</a:t>
            </a:r>
            <a:r>
              <a:rPr sz="1600" i="1" spc="60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incoming</a:t>
            </a:r>
            <a:r>
              <a:rPr sz="1600" i="1" spc="-140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data</a:t>
            </a:r>
            <a:r>
              <a:rPr sz="1600" i="1" spc="65" dirty="0">
                <a:latin typeface="Arial"/>
                <a:cs typeface="Arial"/>
              </a:rPr>
              <a:t> </a:t>
            </a:r>
            <a:r>
              <a:rPr sz="1600" i="1" spc="-25" dirty="0">
                <a:latin typeface="Arial"/>
                <a:cs typeface="Arial"/>
              </a:rPr>
              <a:t>on </a:t>
            </a:r>
            <a:r>
              <a:rPr sz="1600" i="1" dirty="0">
                <a:latin typeface="Arial"/>
                <a:cs typeface="Arial"/>
              </a:rPr>
              <a:t>vaccination</a:t>
            </a:r>
            <a:r>
              <a:rPr sz="1600" i="1" spc="-85" dirty="0">
                <a:latin typeface="Arial"/>
                <a:cs typeface="Arial"/>
              </a:rPr>
              <a:t> </a:t>
            </a:r>
            <a:r>
              <a:rPr sz="1600" i="1" spc="-10" dirty="0">
                <a:latin typeface="Arial"/>
                <a:cs typeface="Arial"/>
              </a:rPr>
              <a:t>uptake.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715759" y="3454400"/>
            <a:ext cx="5476240" cy="340359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10160"/>
            <a:ext cx="11866880" cy="254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11873" rIns="0" bIns="0" rtlCol="0">
            <a:spAutoFit/>
          </a:bodyPr>
          <a:lstStyle/>
          <a:p>
            <a:pPr marL="19304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4471C4"/>
                </a:solidFill>
                <a:latin typeface="Calibri"/>
                <a:cs typeface="Calibri"/>
              </a:rPr>
              <a:t>Outcomes</a:t>
            </a:r>
            <a:r>
              <a:rPr spc="55" dirty="0">
                <a:solidFill>
                  <a:srgbClr val="4471C4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4471C4"/>
                </a:solidFill>
                <a:latin typeface="Calibri"/>
                <a:cs typeface="Calibri"/>
              </a:rPr>
              <a:t>and</a:t>
            </a:r>
            <a:r>
              <a:rPr spc="-40" dirty="0">
                <a:solidFill>
                  <a:srgbClr val="4471C4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4471C4"/>
                </a:solidFill>
                <a:latin typeface="Calibri"/>
                <a:cs typeface="Calibri"/>
              </a:rPr>
              <a:t>Key</a:t>
            </a:r>
            <a:r>
              <a:rPr spc="-40" dirty="0">
                <a:solidFill>
                  <a:srgbClr val="4471C4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4471C4"/>
                </a:solidFill>
                <a:latin typeface="Calibri"/>
                <a:cs typeface="Calibri"/>
              </a:rPr>
              <a:t>Learnings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527418" y="1631886"/>
            <a:ext cx="1315720" cy="3067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spc="-10" dirty="0">
                <a:solidFill>
                  <a:srgbClr val="4670C4"/>
                </a:solidFill>
                <a:latin typeface="Calibri"/>
                <a:cs typeface="Calibri"/>
              </a:rPr>
              <a:t>Key</a:t>
            </a:r>
            <a:r>
              <a:rPr sz="1850" spc="-9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850" spc="-10" dirty="0">
                <a:solidFill>
                  <a:srgbClr val="4670C4"/>
                </a:solidFill>
                <a:latin typeface="Calibri"/>
                <a:cs typeface="Calibri"/>
              </a:rPr>
              <a:t>Learnings</a:t>
            </a:r>
            <a:endParaRPr sz="185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90640" y="0"/>
            <a:ext cx="5801360" cy="404367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568058" y="2237041"/>
            <a:ext cx="1336040" cy="2578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120"/>
              </a:spcBef>
              <a:buFont typeface="Arial"/>
              <a:buChar char="•"/>
              <a:tabLst>
                <a:tab pos="287020" algn="l"/>
                <a:tab pos="287655" algn="l"/>
              </a:tabLst>
            </a:pPr>
            <a:r>
              <a:rPr sz="1500" i="1" dirty="0">
                <a:latin typeface="Calibri"/>
                <a:cs typeface="Calibri"/>
              </a:rPr>
              <a:t>Key</a:t>
            </a:r>
            <a:r>
              <a:rPr sz="1500" i="1" spc="-50" dirty="0">
                <a:latin typeface="Calibri"/>
                <a:cs typeface="Calibri"/>
              </a:rPr>
              <a:t> </a:t>
            </a:r>
            <a:r>
              <a:rPr sz="1500" i="1" spc="-10" dirty="0">
                <a:latin typeface="Calibri"/>
                <a:cs typeface="Calibri"/>
              </a:rPr>
              <a:t>enablers: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143697" y="2898457"/>
            <a:ext cx="1186815" cy="2578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500" i="1" dirty="0">
                <a:latin typeface="Calibri"/>
                <a:cs typeface="Calibri"/>
              </a:rPr>
              <a:t>high-</a:t>
            </a:r>
            <a:r>
              <a:rPr sz="1500" i="1" spc="-10" dirty="0">
                <a:latin typeface="Calibri"/>
                <a:cs typeface="Calibri"/>
              </a:rPr>
              <a:t>exposure,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63080" y="2460942"/>
            <a:ext cx="2966085" cy="90868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37820" indent="-325120">
              <a:lnSpc>
                <a:spcPts val="1739"/>
              </a:lnSpc>
              <a:spcBef>
                <a:spcPts val="120"/>
              </a:spcBef>
              <a:buFont typeface="Arial"/>
              <a:buChar char="○"/>
              <a:tabLst>
                <a:tab pos="337185" algn="l"/>
                <a:tab pos="337820" algn="l"/>
              </a:tabLst>
            </a:pPr>
            <a:r>
              <a:rPr sz="1500" i="1" dirty="0">
                <a:latin typeface="Calibri"/>
                <a:cs typeface="Calibri"/>
              </a:rPr>
              <a:t>Whole-of-</a:t>
            </a:r>
            <a:r>
              <a:rPr sz="1500" i="1" spc="-10" dirty="0">
                <a:latin typeface="Calibri"/>
                <a:cs typeface="Calibri"/>
              </a:rPr>
              <a:t>society</a:t>
            </a:r>
            <a:r>
              <a:rPr sz="1500" i="1" spc="60" dirty="0">
                <a:latin typeface="Calibri"/>
                <a:cs typeface="Calibri"/>
              </a:rPr>
              <a:t> </a:t>
            </a:r>
            <a:r>
              <a:rPr sz="1500" i="1" spc="-10" dirty="0">
                <a:latin typeface="Calibri"/>
                <a:cs typeface="Calibri"/>
              </a:rPr>
              <a:t>effect.</a:t>
            </a:r>
            <a:endParaRPr sz="1500">
              <a:latin typeface="Calibri"/>
              <a:cs typeface="Calibri"/>
            </a:endParaRPr>
          </a:p>
          <a:p>
            <a:pPr marL="337820" indent="-325120">
              <a:lnSpc>
                <a:spcPts val="1725"/>
              </a:lnSpc>
              <a:buFont typeface="Arial"/>
              <a:buChar char="○"/>
              <a:tabLst>
                <a:tab pos="337185" algn="l"/>
                <a:tab pos="337820" algn="l"/>
              </a:tabLst>
            </a:pPr>
            <a:r>
              <a:rPr sz="1500" i="1" dirty="0">
                <a:latin typeface="Calibri"/>
                <a:cs typeface="Calibri"/>
              </a:rPr>
              <a:t>Centralised</a:t>
            </a:r>
            <a:r>
              <a:rPr sz="1500" i="1" spc="-10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delivery</a:t>
            </a:r>
            <a:r>
              <a:rPr sz="1500" i="1" spc="-60" dirty="0">
                <a:latin typeface="Calibri"/>
                <a:cs typeface="Calibri"/>
              </a:rPr>
              <a:t> </a:t>
            </a:r>
            <a:r>
              <a:rPr sz="1500" i="1" spc="-10" dirty="0">
                <a:latin typeface="Calibri"/>
                <a:cs typeface="Calibri"/>
              </a:rPr>
              <a:t>mechanism</a:t>
            </a:r>
            <a:endParaRPr sz="1500">
              <a:latin typeface="Calibri"/>
              <a:cs typeface="Calibri"/>
            </a:endParaRPr>
          </a:p>
          <a:p>
            <a:pPr marL="337820" marR="5080" indent="-325120">
              <a:lnSpc>
                <a:spcPts val="1680"/>
              </a:lnSpc>
              <a:spcBef>
                <a:spcPts val="140"/>
              </a:spcBef>
              <a:buFont typeface="Arial"/>
              <a:buChar char="○"/>
              <a:tabLst>
                <a:tab pos="337185" algn="l"/>
                <a:tab pos="337820" algn="l"/>
              </a:tabLst>
            </a:pPr>
            <a:r>
              <a:rPr sz="1500" i="1" dirty="0">
                <a:latin typeface="Calibri"/>
                <a:cs typeface="Calibri"/>
              </a:rPr>
              <a:t>Clear</a:t>
            </a:r>
            <a:r>
              <a:rPr sz="1500" i="1" spc="-20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public</a:t>
            </a:r>
            <a:r>
              <a:rPr sz="1500" i="1" spc="3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communication</a:t>
            </a:r>
            <a:r>
              <a:rPr sz="1500" i="1" spc="-40" dirty="0">
                <a:latin typeface="Calibri"/>
                <a:cs typeface="Calibri"/>
              </a:rPr>
              <a:t> </a:t>
            </a:r>
            <a:r>
              <a:rPr sz="1500" i="1" spc="-20" dirty="0">
                <a:latin typeface="Calibri"/>
                <a:cs typeface="Calibri"/>
              </a:rPr>
              <a:t>using </a:t>
            </a:r>
            <a:r>
              <a:rPr sz="1500" i="1" dirty="0">
                <a:latin typeface="Calibri"/>
                <a:cs typeface="Calibri"/>
              </a:rPr>
              <a:t>high-frequency</a:t>
            </a:r>
            <a:r>
              <a:rPr sz="1500" i="1" spc="125" dirty="0">
                <a:latin typeface="Calibri"/>
                <a:cs typeface="Calibri"/>
              </a:rPr>
              <a:t> </a:t>
            </a:r>
            <a:r>
              <a:rPr sz="1500" i="1" spc="-10" dirty="0">
                <a:latin typeface="Calibri"/>
                <a:cs typeface="Calibri"/>
              </a:rPr>
              <a:t>channels.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68058" y="3549713"/>
            <a:ext cx="1488440" cy="2578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120"/>
              </a:spcBef>
              <a:buFont typeface="Arial"/>
              <a:buChar char="•"/>
              <a:tabLst>
                <a:tab pos="287020" algn="l"/>
                <a:tab pos="287655" algn="l"/>
              </a:tabLst>
            </a:pPr>
            <a:r>
              <a:rPr sz="1500" i="1" dirty="0">
                <a:latin typeface="Calibri"/>
                <a:cs typeface="Calibri"/>
              </a:rPr>
              <a:t>Key</a:t>
            </a:r>
            <a:r>
              <a:rPr sz="1500" i="1" spc="-50" dirty="0">
                <a:latin typeface="Calibri"/>
                <a:cs typeface="Calibri"/>
              </a:rPr>
              <a:t> </a:t>
            </a:r>
            <a:r>
              <a:rPr sz="1500" i="1" spc="-10" dirty="0">
                <a:latin typeface="Calibri"/>
                <a:cs typeface="Calibri"/>
              </a:rPr>
              <a:t>challenges: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63080" y="3763327"/>
            <a:ext cx="4690745" cy="144780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337820" marR="5080" indent="-325120">
              <a:lnSpc>
                <a:spcPct val="95700"/>
              </a:lnSpc>
              <a:spcBef>
                <a:spcPts val="200"/>
              </a:spcBef>
              <a:buFont typeface="Arial"/>
              <a:buChar char="○"/>
              <a:tabLst>
                <a:tab pos="337185" algn="l"/>
                <a:tab pos="337820" algn="l"/>
              </a:tabLst>
            </a:pPr>
            <a:r>
              <a:rPr sz="1500" i="1" dirty="0">
                <a:latin typeface="Calibri"/>
                <a:cs typeface="Calibri"/>
              </a:rPr>
              <a:t>Not</a:t>
            </a:r>
            <a:r>
              <a:rPr sz="1500" i="1" spc="10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all</a:t>
            </a:r>
            <a:r>
              <a:rPr sz="1500" i="1" spc="10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subgroups</a:t>
            </a:r>
            <a:r>
              <a:rPr sz="1500" i="1" spc="-90" dirty="0">
                <a:latin typeface="Calibri"/>
                <a:cs typeface="Calibri"/>
              </a:rPr>
              <a:t> </a:t>
            </a:r>
            <a:r>
              <a:rPr sz="1500" i="1" spc="-10" dirty="0">
                <a:latin typeface="Calibri"/>
                <a:cs typeface="Calibri"/>
              </a:rPr>
              <a:t>trust,</a:t>
            </a:r>
            <a:r>
              <a:rPr sz="1500" i="1" spc="-2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or</a:t>
            </a:r>
            <a:r>
              <a:rPr sz="1500" i="1" spc="-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are</a:t>
            </a:r>
            <a:r>
              <a:rPr sz="1500" i="1" spc="40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affected</a:t>
            </a:r>
            <a:r>
              <a:rPr sz="1500" i="1" spc="-30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by,</a:t>
            </a:r>
            <a:r>
              <a:rPr sz="1500" i="1" spc="-30" dirty="0">
                <a:latin typeface="Calibri"/>
                <a:cs typeface="Calibri"/>
              </a:rPr>
              <a:t> </a:t>
            </a:r>
            <a:r>
              <a:rPr sz="1500" i="1" spc="-10" dirty="0">
                <a:latin typeface="Calibri"/>
                <a:cs typeface="Calibri"/>
              </a:rPr>
              <a:t>government: </a:t>
            </a:r>
            <a:r>
              <a:rPr sz="1500" i="1" dirty="0">
                <a:latin typeface="Calibri"/>
                <a:cs typeface="Calibri"/>
              </a:rPr>
              <a:t>outliers e.g.</a:t>
            </a:r>
            <a:r>
              <a:rPr sz="1500" i="1" spc="-3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young</a:t>
            </a:r>
            <a:r>
              <a:rPr sz="1500" i="1" spc="-30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people</a:t>
            </a:r>
            <a:r>
              <a:rPr sz="1500" i="1" spc="-6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and</a:t>
            </a:r>
            <a:r>
              <a:rPr sz="1500" i="1" spc="6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the</a:t>
            </a:r>
            <a:r>
              <a:rPr sz="1500" i="1" spc="3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province</a:t>
            </a:r>
            <a:r>
              <a:rPr sz="1500" i="1" spc="-60" dirty="0">
                <a:latin typeface="Calibri"/>
                <a:cs typeface="Calibri"/>
              </a:rPr>
              <a:t> </a:t>
            </a:r>
            <a:r>
              <a:rPr sz="1500" i="1" spc="-25" dirty="0">
                <a:latin typeface="Calibri"/>
                <a:cs typeface="Calibri"/>
              </a:rPr>
              <a:t>of </a:t>
            </a:r>
            <a:r>
              <a:rPr sz="1500" i="1" spc="-10" dirty="0">
                <a:latin typeface="Calibri"/>
                <a:cs typeface="Calibri"/>
              </a:rPr>
              <a:t>Baluchistan.</a:t>
            </a:r>
            <a:endParaRPr sz="1500">
              <a:latin typeface="Calibri"/>
              <a:cs typeface="Calibri"/>
            </a:endParaRPr>
          </a:p>
          <a:p>
            <a:pPr marL="337820" marR="270510" indent="-325120">
              <a:lnSpc>
                <a:spcPct val="95700"/>
              </a:lnSpc>
              <a:spcBef>
                <a:spcPts val="760"/>
              </a:spcBef>
              <a:buFont typeface="Arial"/>
              <a:buChar char="○"/>
              <a:tabLst>
                <a:tab pos="337185" algn="l"/>
                <a:tab pos="337820" algn="l"/>
              </a:tabLst>
            </a:pPr>
            <a:r>
              <a:rPr sz="1500" i="1" dirty="0">
                <a:latin typeface="Calibri"/>
                <a:cs typeface="Calibri"/>
              </a:rPr>
              <a:t>Long-term</a:t>
            </a:r>
            <a:r>
              <a:rPr sz="1500" i="1" spc="-4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efficacy,</a:t>
            </a:r>
            <a:r>
              <a:rPr sz="1500" i="1" spc="-15" dirty="0">
                <a:latin typeface="Calibri"/>
                <a:cs typeface="Calibri"/>
              </a:rPr>
              <a:t> </a:t>
            </a:r>
            <a:r>
              <a:rPr sz="1500" i="1" spc="-10" dirty="0">
                <a:latin typeface="Calibri"/>
                <a:cs typeface="Calibri"/>
              </a:rPr>
              <a:t>given</a:t>
            </a:r>
            <a:r>
              <a:rPr sz="1500" i="1" spc="-1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ethical</a:t>
            </a:r>
            <a:r>
              <a:rPr sz="1500" i="1" spc="2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concerns</a:t>
            </a:r>
            <a:r>
              <a:rPr sz="1500" i="1" spc="-80" dirty="0">
                <a:latin typeface="Calibri"/>
                <a:cs typeface="Calibri"/>
              </a:rPr>
              <a:t> </a:t>
            </a:r>
            <a:r>
              <a:rPr sz="1500" i="1" spc="-25" dirty="0">
                <a:latin typeface="Calibri"/>
                <a:cs typeface="Calibri"/>
              </a:rPr>
              <a:t>and </a:t>
            </a:r>
            <a:r>
              <a:rPr sz="1500" i="1" dirty="0">
                <a:latin typeface="Calibri"/>
                <a:cs typeface="Calibri"/>
              </a:rPr>
              <a:t>community</a:t>
            </a:r>
            <a:r>
              <a:rPr sz="1500" i="1" spc="-4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resistance</a:t>
            </a:r>
            <a:r>
              <a:rPr sz="1500" i="1" spc="-10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to</a:t>
            </a:r>
            <a:r>
              <a:rPr sz="1500" i="1" spc="20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restrictions</a:t>
            </a:r>
            <a:r>
              <a:rPr sz="1500" i="1" spc="-3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as</a:t>
            </a:r>
            <a:r>
              <a:rPr sz="1500" i="1" spc="-3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public</a:t>
            </a:r>
            <a:r>
              <a:rPr sz="1500" i="1" spc="5" dirty="0">
                <a:latin typeface="Calibri"/>
                <a:cs typeface="Calibri"/>
              </a:rPr>
              <a:t> </a:t>
            </a:r>
            <a:r>
              <a:rPr sz="1500" i="1" spc="-10" dirty="0">
                <a:latin typeface="Calibri"/>
                <a:cs typeface="Calibri"/>
              </a:rPr>
              <a:t>health </a:t>
            </a:r>
            <a:r>
              <a:rPr sz="1500" i="1" dirty="0">
                <a:latin typeface="Calibri"/>
                <a:cs typeface="Calibri"/>
              </a:rPr>
              <a:t>benefits</a:t>
            </a:r>
            <a:r>
              <a:rPr sz="1500" i="1" spc="-20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become</a:t>
            </a:r>
            <a:r>
              <a:rPr sz="1500" i="1" spc="-7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more</a:t>
            </a:r>
            <a:r>
              <a:rPr sz="1500" i="1" spc="-80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low</a:t>
            </a:r>
            <a:r>
              <a:rPr sz="1500" i="1" spc="5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stake</a:t>
            </a:r>
            <a:r>
              <a:rPr sz="1500" i="1" spc="10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or</a:t>
            </a:r>
            <a:r>
              <a:rPr sz="1500" i="1" spc="-2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vague</a:t>
            </a:r>
            <a:r>
              <a:rPr sz="1500" i="1" spc="10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over</a:t>
            </a:r>
            <a:r>
              <a:rPr sz="1500" i="1" spc="-30" dirty="0">
                <a:latin typeface="Calibri"/>
                <a:cs typeface="Calibri"/>
              </a:rPr>
              <a:t> </a:t>
            </a:r>
            <a:r>
              <a:rPr sz="1500" i="1" spc="-10" dirty="0">
                <a:latin typeface="Calibri"/>
                <a:cs typeface="Calibri"/>
              </a:rPr>
              <a:t>time.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21372" y="1523301"/>
            <a:ext cx="5084445" cy="3002280"/>
          </a:xfrm>
          <a:prstGeom prst="rect">
            <a:avLst/>
          </a:prstGeom>
        </p:spPr>
        <p:txBody>
          <a:bodyPr vert="horz" wrap="square" lIns="0" tIns="12001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44"/>
              </a:spcBef>
            </a:pPr>
            <a:r>
              <a:rPr sz="1850" spc="-25" dirty="0">
                <a:solidFill>
                  <a:srgbClr val="4670C4"/>
                </a:solidFill>
                <a:latin typeface="Calibri"/>
                <a:cs typeface="Calibri"/>
              </a:rPr>
              <a:t>Outcomes</a:t>
            </a:r>
            <a:r>
              <a:rPr sz="1850" spc="-7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850" spc="-20" dirty="0">
                <a:solidFill>
                  <a:srgbClr val="4670C4"/>
                </a:solidFill>
                <a:latin typeface="Calibri"/>
                <a:cs typeface="Calibri"/>
              </a:rPr>
              <a:t>and</a:t>
            </a:r>
            <a:r>
              <a:rPr sz="1850" spc="-85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850" spc="-10" dirty="0">
                <a:solidFill>
                  <a:srgbClr val="4670C4"/>
                </a:solidFill>
                <a:latin typeface="Calibri"/>
                <a:cs typeface="Calibri"/>
              </a:rPr>
              <a:t>Impact</a:t>
            </a:r>
            <a:endParaRPr sz="1850">
              <a:latin typeface="Calibri"/>
              <a:cs typeface="Calibri"/>
            </a:endParaRPr>
          </a:p>
          <a:p>
            <a:pPr marL="456565" indent="-285750">
              <a:lnSpc>
                <a:spcPts val="1989"/>
              </a:lnSpc>
              <a:spcBef>
                <a:spcPts val="844"/>
              </a:spcBef>
              <a:buFont typeface="Arial"/>
              <a:buChar char="•"/>
              <a:tabLst>
                <a:tab pos="456565" algn="l"/>
                <a:tab pos="457200" algn="l"/>
              </a:tabLst>
            </a:pPr>
            <a:r>
              <a:rPr sz="1850" i="1" spc="-25" dirty="0">
                <a:latin typeface="Calibri"/>
                <a:cs typeface="Calibri"/>
              </a:rPr>
              <a:t>With</a:t>
            </a:r>
            <a:r>
              <a:rPr sz="1850" i="1" spc="-60" dirty="0">
                <a:latin typeface="Calibri"/>
                <a:cs typeface="Calibri"/>
              </a:rPr>
              <a:t> </a:t>
            </a:r>
            <a:r>
              <a:rPr sz="1850" i="1" dirty="0">
                <a:latin typeface="Calibri"/>
                <a:cs typeface="Calibri"/>
              </a:rPr>
              <a:t>technical</a:t>
            </a:r>
            <a:r>
              <a:rPr sz="1850" i="1" spc="-185" dirty="0">
                <a:latin typeface="Calibri"/>
                <a:cs typeface="Calibri"/>
              </a:rPr>
              <a:t> </a:t>
            </a:r>
            <a:r>
              <a:rPr sz="1850" i="1" spc="-10" dirty="0">
                <a:latin typeface="Calibri"/>
                <a:cs typeface="Calibri"/>
              </a:rPr>
              <a:t>assistance</a:t>
            </a:r>
            <a:r>
              <a:rPr sz="1850" i="1" spc="-245" dirty="0">
                <a:latin typeface="Calibri"/>
                <a:cs typeface="Calibri"/>
              </a:rPr>
              <a:t> </a:t>
            </a:r>
            <a:r>
              <a:rPr sz="1850" i="1" spc="-10" dirty="0">
                <a:latin typeface="Calibri"/>
                <a:cs typeface="Calibri"/>
              </a:rPr>
              <a:t>from</a:t>
            </a:r>
            <a:r>
              <a:rPr sz="1850" i="1" spc="-85" dirty="0">
                <a:latin typeface="Calibri"/>
                <a:cs typeface="Calibri"/>
              </a:rPr>
              <a:t> </a:t>
            </a:r>
            <a:r>
              <a:rPr sz="1850" i="1" spc="-10" dirty="0">
                <a:latin typeface="Calibri"/>
                <a:cs typeface="Calibri"/>
              </a:rPr>
              <a:t>UNICEF</a:t>
            </a:r>
            <a:r>
              <a:rPr sz="1850" i="1" spc="-125" dirty="0">
                <a:latin typeface="Calibri"/>
                <a:cs typeface="Calibri"/>
              </a:rPr>
              <a:t> </a:t>
            </a:r>
            <a:r>
              <a:rPr sz="1850" i="1" spc="-10" dirty="0">
                <a:latin typeface="Calibri"/>
                <a:cs typeface="Calibri"/>
              </a:rPr>
              <a:t>Country</a:t>
            </a:r>
            <a:endParaRPr sz="1850">
              <a:latin typeface="Calibri"/>
              <a:cs typeface="Calibri"/>
            </a:endParaRPr>
          </a:p>
          <a:p>
            <a:pPr marL="456565" marR="42545">
              <a:lnSpc>
                <a:spcPct val="77600"/>
              </a:lnSpc>
              <a:spcBef>
                <a:spcPts val="270"/>
              </a:spcBef>
            </a:pPr>
            <a:r>
              <a:rPr sz="1850" i="1" spc="-10" dirty="0">
                <a:latin typeface="Calibri"/>
                <a:cs typeface="Calibri"/>
              </a:rPr>
              <a:t>Office,</a:t>
            </a:r>
            <a:r>
              <a:rPr sz="1850" i="1" spc="-75" dirty="0">
                <a:latin typeface="Calibri"/>
                <a:cs typeface="Calibri"/>
              </a:rPr>
              <a:t> </a:t>
            </a:r>
            <a:r>
              <a:rPr sz="1850" i="1" spc="-10" dirty="0">
                <a:latin typeface="Calibri"/>
                <a:cs typeface="Calibri"/>
              </a:rPr>
              <a:t>federal</a:t>
            </a:r>
            <a:r>
              <a:rPr sz="1850" i="1" spc="-195" dirty="0">
                <a:latin typeface="Calibri"/>
                <a:cs typeface="Calibri"/>
              </a:rPr>
              <a:t> </a:t>
            </a:r>
            <a:r>
              <a:rPr sz="1850" i="1" spc="-10" dirty="0">
                <a:latin typeface="Calibri"/>
                <a:cs typeface="Calibri"/>
              </a:rPr>
              <a:t>government</a:t>
            </a:r>
            <a:r>
              <a:rPr sz="1850" i="1" spc="-150" dirty="0">
                <a:latin typeface="Calibri"/>
                <a:cs typeface="Calibri"/>
              </a:rPr>
              <a:t> </a:t>
            </a:r>
            <a:r>
              <a:rPr sz="1850" i="1" spc="-10" dirty="0">
                <a:latin typeface="Calibri"/>
                <a:cs typeface="Calibri"/>
              </a:rPr>
              <a:t>achieved</a:t>
            </a:r>
            <a:r>
              <a:rPr sz="1850" i="1" spc="-160" dirty="0">
                <a:latin typeface="Calibri"/>
                <a:cs typeface="Calibri"/>
              </a:rPr>
              <a:t> </a:t>
            </a:r>
            <a:r>
              <a:rPr sz="1850" i="1" spc="-10" dirty="0">
                <a:latin typeface="Calibri"/>
                <a:cs typeface="Calibri"/>
              </a:rPr>
              <a:t>high</a:t>
            </a:r>
            <a:r>
              <a:rPr sz="1850" i="1" spc="-160" dirty="0">
                <a:latin typeface="Calibri"/>
                <a:cs typeface="Calibri"/>
              </a:rPr>
              <a:t> </a:t>
            </a:r>
            <a:r>
              <a:rPr sz="1850" i="1" spc="-10" dirty="0">
                <a:latin typeface="Calibri"/>
                <a:cs typeface="Calibri"/>
              </a:rPr>
              <a:t>vaccine compliance</a:t>
            </a:r>
            <a:r>
              <a:rPr sz="1850" i="1" spc="-160" dirty="0">
                <a:latin typeface="Calibri"/>
                <a:cs typeface="Calibri"/>
              </a:rPr>
              <a:t> </a:t>
            </a:r>
            <a:r>
              <a:rPr sz="1850" i="1" spc="-10" dirty="0">
                <a:latin typeface="Calibri"/>
                <a:cs typeface="Calibri"/>
              </a:rPr>
              <a:t>(82%)</a:t>
            </a:r>
            <a:r>
              <a:rPr sz="1850" i="1" spc="-155" dirty="0">
                <a:latin typeface="Calibri"/>
                <a:cs typeface="Calibri"/>
              </a:rPr>
              <a:t> </a:t>
            </a:r>
            <a:r>
              <a:rPr sz="1850" i="1" spc="-10" dirty="0">
                <a:latin typeface="Calibri"/>
                <a:cs typeface="Calibri"/>
              </a:rPr>
              <a:t>despite</a:t>
            </a:r>
            <a:r>
              <a:rPr sz="1850" i="1" spc="-160" dirty="0">
                <a:latin typeface="Calibri"/>
                <a:cs typeface="Calibri"/>
              </a:rPr>
              <a:t> </a:t>
            </a:r>
            <a:r>
              <a:rPr sz="1850" i="1" dirty="0">
                <a:latin typeface="Calibri"/>
                <a:cs typeface="Calibri"/>
              </a:rPr>
              <a:t>the</a:t>
            </a:r>
            <a:r>
              <a:rPr sz="1850" i="1" spc="-70" dirty="0">
                <a:latin typeface="Calibri"/>
                <a:cs typeface="Calibri"/>
              </a:rPr>
              <a:t> </a:t>
            </a:r>
            <a:r>
              <a:rPr sz="1850" i="1" spc="-10" dirty="0">
                <a:latin typeface="Calibri"/>
                <a:cs typeface="Calibri"/>
              </a:rPr>
              <a:t>persistent</a:t>
            </a:r>
            <a:r>
              <a:rPr sz="1850" i="1" spc="-135" dirty="0">
                <a:latin typeface="Calibri"/>
                <a:cs typeface="Calibri"/>
              </a:rPr>
              <a:t> </a:t>
            </a:r>
            <a:r>
              <a:rPr sz="1850" i="1" spc="-10" dirty="0">
                <a:latin typeface="Calibri"/>
                <a:cs typeface="Calibri"/>
              </a:rPr>
              <a:t>vaccine hesitancy</a:t>
            </a:r>
            <a:r>
              <a:rPr sz="1850" i="1" spc="-135" dirty="0">
                <a:latin typeface="Calibri"/>
                <a:cs typeface="Calibri"/>
              </a:rPr>
              <a:t> </a:t>
            </a:r>
            <a:r>
              <a:rPr sz="1850" i="1" spc="-10" dirty="0">
                <a:latin typeface="Calibri"/>
                <a:cs typeface="Calibri"/>
              </a:rPr>
              <a:t>(40%).</a:t>
            </a:r>
            <a:endParaRPr sz="1850">
              <a:latin typeface="Calibri"/>
              <a:cs typeface="Calibri"/>
            </a:endParaRPr>
          </a:p>
          <a:p>
            <a:pPr marL="456565" indent="-285750">
              <a:lnSpc>
                <a:spcPts val="1989"/>
              </a:lnSpc>
              <a:spcBef>
                <a:spcPts val="1225"/>
              </a:spcBef>
              <a:buFont typeface="Arial"/>
              <a:buChar char="•"/>
              <a:tabLst>
                <a:tab pos="456565" algn="l"/>
                <a:tab pos="457200" algn="l"/>
              </a:tabLst>
            </a:pPr>
            <a:r>
              <a:rPr sz="1850" i="1" dirty="0">
                <a:latin typeface="Calibri"/>
                <a:cs typeface="Calibri"/>
              </a:rPr>
              <a:t>61%</a:t>
            </a:r>
            <a:r>
              <a:rPr sz="1850" i="1" spc="-105" dirty="0">
                <a:latin typeface="Calibri"/>
                <a:cs typeface="Calibri"/>
              </a:rPr>
              <a:t> </a:t>
            </a:r>
            <a:r>
              <a:rPr sz="1850" i="1" dirty="0">
                <a:latin typeface="Calibri"/>
                <a:cs typeface="Calibri"/>
              </a:rPr>
              <a:t>of</a:t>
            </a:r>
            <a:r>
              <a:rPr sz="1850" i="1" spc="25" dirty="0">
                <a:latin typeface="Calibri"/>
                <a:cs typeface="Calibri"/>
              </a:rPr>
              <a:t> </a:t>
            </a:r>
            <a:r>
              <a:rPr sz="1850" i="1" spc="-10" dirty="0">
                <a:latin typeface="Calibri"/>
                <a:cs typeface="Calibri"/>
              </a:rPr>
              <a:t>vaccine</a:t>
            </a:r>
            <a:r>
              <a:rPr sz="1850" i="1" spc="-155" dirty="0">
                <a:latin typeface="Calibri"/>
                <a:cs typeface="Calibri"/>
              </a:rPr>
              <a:t> </a:t>
            </a:r>
            <a:r>
              <a:rPr sz="1850" i="1" spc="-10" dirty="0">
                <a:latin typeface="Calibri"/>
                <a:cs typeface="Calibri"/>
              </a:rPr>
              <a:t>hesitant</a:t>
            </a:r>
            <a:r>
              <a:rPr sz="1850" i="1" spc="-125" dirty="0">
                <a:latin typeface="Calibri"/>
                <a:cs typeface="Calibri"/>
              </a:rPr>
              <a:t> </a:t>
            </a:r>
            <a:r>
              <a:rPr sz="1850" i="1" spc="-20" dirty="0">
                <a:latin typeface="Calibri"/>
                <a:cs typeface="Calibri"/>
              </a:rPr>
              <a:t>Pakistanis</a:t>
            </a:r>
            <a:r>
              <a:rPr sz="1850" i="1" spc="-155" dirty="0">
                <a:latin typeface="Calibri"/>
                <a:cs typeface="Calibri"/>
              </a:rPr>
              <a:t> </a:t>
            </a:r>
            <a:r>
              <a:rPr sz="1850" i="1" spc="-10" dirty="0">
                <a:latin typeface="Calibri"/>
                <a:cs typeface="Calibri"/>
              </a:rPr>
              <a:t>got</a:t>
            </a:r>
            <a:r>
              <a:rPr sz="1850" i="1" spc="-125" dirty="0">
                <a:latin typeface="Calibri"/>
                <a:cs typeface="Calibri"/>
              </a:rPr>
              <a:t> </a:t>
            </a:r>
            <a:r>
              <a:rPr sz="1850" i="1" spc="-10" dirty="0">
                <a:latin typeface="Calibri"/>
                <a:cs typeface="Calibri"/>
              </a:rPr>
              <a:t>vaccinated</a:t>
            </a:r>
            <a:endParaRPr sz="1850">
              <a:latin typeface="Calibri"/>
              <a:cs typeface="Calibri"/>
            </a:endParaRPr>
          </a:p>
          <a:p>
            <a:pPr marL="456565" marR="99695">
              <a:lnSpc>
                <a:spcPct val="75800"/>
              </a:lnSpc>
              <a:spcBef>
                <a:spcPts val="310"/>
              </a:spcBef>
            </a:pPr>
            <a:r>
              <a:rPr sz="1850" i="1" dirty="0">
                <a:latin typeface="Calibri"/>
                <a:cs typeface="Calibri"/>
              </a:rPr>
              <a:t>(75%</a:t>
            </a:r>
            <a:r>
              <a:rPr sz="1850" i="1" spc="-135" dirty="0">
                <a:latin typeface="Calibri"/>
                <a:cs typeface="Calibri"/>
              </a:rPr>
              <a:t> </a:t>
            </a:r>
            <a:r>
              <a:rPr sz="1850" i="1" spc="-25" dirty="0">
                <a:latin typeface="Calibri"/>
                <a:cs typeface="Calibri"/>
              </a:rPr>
              <a:t>who</a:t>
            </a:r>
            <a:r>
              <a:rPr sz="1850" i="1" spc="-90" dirty="0">
                <a:latin typeface="Calibri"/>
                <a:cs typeface="Calibri"/>
              </a:rPr>
              <a:t> </a:t>
            </a:r>
            <a:r>
              <a:rPr sz="1850" i="1" dirty="0">
                <a:latin typeface="Calibri"/>
                <a:cs typeface="Calibri"/>
              </a:rPr>
              <a:t>were</a:t>
            </a:r>
            <a:r>
              <a:rPr sz="1850" i="1" spc="-80" dirty="0">
                <a:latin typeface="Calibri"/>
                <a:cs typeface="Calibri"/>
              </a:rPr>
              <a:t> </a:t>
            </a:r>
            <a:r>
              <a:rPr sz="1850" i="1" spc="-10" dirty="0">
                <a:latin typeface="Calibri"/>
                <a:cs typeface="Calibri"/>
              </a:rPr>
              <a:t>unsure</a:t>
            </a:r>
            <a:r>
              <a:rPr sz="1850" i="1" spc="-180" dirty="0">
                <a:latin typeface="Calibri"/>
                <a:cs typeface="Calibri"/>
              </a:rPr>
              <a:t> </a:t>
            </a:r>
            <a:r>
              <a:rPr sz="1850" i="1" dirty="0">
                <a:latin typeface="Calibri"/>
                <a:cs typeface="Calibri"/>
              </a:rPr>
              <a:t>and</a:t>
            </a:r>
            <a:r>
              <a:rPr sz="1850" i="1" spc="-100" dirty="0">
                <a:latin typeface="Calibri"/>
                <a:cs typeface="Calibri"/>
              </a:rPr>
              <a:t> </a:t>
            </a:r>
            <a:r>
              <a:rPr sz="1850" i="1" dirty="0">
                <a:latin typeface="Calibri"/>
                <a:cs typeface="Calibri"/>
              </a:rPr>
              <a:t>61%</a:t>
            </a:r>
            <a:r>
              <a:rPr sz="1850" i="1" spc="-135" dirty="0">
                <a:latin typeface="Calibri"/>
                <a:cs typeface="Calibri"/>
              </a:rPr>
              <a:t> </a:t>
            </a:r>
            <a:r>
              <a:rPr sz="1850" i="1" spc="-25" dirty="0">
                <a:latin typeface="Calibri"/>
                <a:cs typeface="Calibri"/>
              </a:rPr>
              <a:t>who</a:t>
            </a:r>
            <a:r>
              <a:rPr sz="1850" i="1" spc="-90" dirty="0">
                <a:latin typeface="Calibri"/>
                <a:cs typeface="Calibri"/>
              </a:rPr>
              <a:t> </a:t>
            </a:r>
            <a:r>
              <a:rPr sz="1850" i="1" dirty="0">
                <a:latin typeface="Calibri"/>
                <a:cs typeface="Calibri"/>
              </a:rPr>
              <a:t>were</a:t>
            </a:r>
            <a:r>
              <a:rPr sz="1850" i="1" spc="-30" dirty="0">
                <a:latin typeface="Calibri"/>
                <a:cs typeface="Calibri"/>
              </a:rPr>
              <a:t> </a:t>
            </a:r>
            <a:r>
              <a:rPr sz="1850" i="1" spc="-10" dirty="0">
                <a:latin typeface="Calibri"/>
                <a:cs typeface="Calibri"/>
              </a:rPr>
              <a:t>sure): </a:t>
            </a:r>
            <a:r>
              <a:rPr sz="1850" i="1" dirty="0">
                <a:latin typeface="Calibri"/>
                <a:cs typeface="Calibri"/>
              </a:rPr>
              <a:t>21%</a:t>
            </a:r>
            <a:r>
              <a:rPr sz="1850" i="1" spc="-120" dirty="0">
                <a:latin typeface="Calibri"/>
                <a:cs typeface="Calibri"/>
              </a:rPr>
              <a:t> </a:t>
            </a:r>
            <a:r>
              <a:rPr sz="1850" i="1" dirty="0">
                <a:latin typeface="Calibri"/>
                <a:cs typeface="Calibri"/>
              </a:rPr>
              <a:t>of</a:t>
            </a:r>
            <a:r>
              <a:rPr sz="1850" i="1" spc="5" dirty="0">
                <a:latin typeface="Calibri"/>
                <a:cs typeface="Calibri"/>
              </a:rPr>
              <a:t> </a:t>
            </a:r>
            <a:r>
              <a:rPr sz="1850" i="1" spc="-20" dirty="0">
                <a:latin typeface="Calibri"/>
                <a:cs typeface="Calibri"/>
              </a:rPr>
              <a:t>overall</a:t>
            </a:r>
            <a:r>
              <a:rPr sz="1850" i="1" spc="-105" dirty="0">
                <a:latin typeface="Calibri"/>
                <a:cs typeface="Calibri"/>
              </a:rPr>
              <a:t> </a:t>
            </a:r>
            <a:r>
              <a:rPr sz="1850" i="1" spc="-10" dirty="0">
                <a:latin typeface="Calibri"/>
                <a:cs typeface="Calibri"/>
              </a:rPr>
              <a:t>population.</a:t>
            </a:r>
            <a:endParaRPr sz="18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00">
              <a:latin typeface="Calibri"/>
              <a:cs typeface="Calibri"/>
            </a:endParaRPr>
          </a:p>
          <a:p>
            <a:pPr marL="456565" marR="380365" indent="-285115">
              <a:lnSpc>
                <a:spcPct val="75800"/>
              </a:lnSpc>
              <a:buFont typeface="Arial"/>
              <a:buChar char="•"/>
              <a:tabLst>
                <a:tab pos="456565" algn="l"/>
                <a:tab pos="457200" algn="l"/>
              </a:tabLst>
            </a:pPr>
            <a:r>
              <a:rPr sz="1850" i="1" dirty="0">
                <a:latin typeface="Calibri"/>
                <a:cs typeface="Calibri"/>
              </a:rPr>
              <a:t>Key</a:t>
            </a:r>
            <a:r>
              <a:rPr sz="1850" i="1" spc="-20" dirty="0">
                <a:latin typeface="Calibri"/>
                <a:cs typeface="Calibri"/>
              </a:rPr>
              <a:t> </a:t>
            </a:r>
            <a:r>
              <a:rPr sz="1850" i="1" spc="-10" dirty="0">
                <a:latin typeface="Calibri"/>
                <a:cs typeface="Calibri"/>
              </a:rPr>
              <a:t>reason</a:t>
            </a:r>
            <a:r>
              <a:rPr sz="1850" i="1" spc="-155" dirty="0">
                <a:latin typeface="Calibri"/>
                <a:cs typeface="Calibri"/>
              </a:rPr>
              <a:t> </a:t>
            </a:r>
            <a:r>
              <a:rPr sz="1850" i="1" spc="-10" dirty="0">
                <a:latin typeface="Calibri"/>
                <a:cs typeface="Calibri"/>
              </a:rPr>
              <a:t>for</a:t>
            </a:r>
            <a:r>
              <a:rPr sz="1850" i="1" spc="-75" dirty="0">
                <a:latin typeface="Calibri"/>
                <a:cs typeface="Calibri"/>
              </a:rPr>
              <a:t> </a:t>
            </a:r>
            <a:r>
              <a:rPr sz="1850" i="1" dirty="0">
                <a:latin typeface="Calibri"/>
                <a:cs typeface="Calibri"/>
              </a:rPr>
              <a:t>vaccinationwas</a:t>
            </a:r>
            <a:r>
              <a:rPr sz="1850" i="1" spc="-80" dirty="0">
                <a:latin typeface="Calibri"/>
                <a:cs typeface="Calibri"/>
              </a:rPr>
              <a:t> </a:t>
            </a:r>
            <a:r>
              <a:rPr sz="1850" i="1" dirty="0">
                <a:latin typeface="Calibri"/>
                <a:cs typeface="Calibri"/>
              </a:rPr>
              <a:t>not</a:t>
            </a:r>
            <a:r>
              <a:rPr sz="1850" i="1" spc="-60" dirty="0">
                <a:latin typeface="Calibri"/>
                <a:cs typeface="Calibri"/>
              </a:rPr>
              <a:t> </a:t>
            </a:r>
            <a:r>
              <a:rPr sz="1850" i="1" spc="-10" dirty="0">
                <a:latin typeface="Calibri"/>
                <a:cs typeface="Calibri"/>
              </a:rPr>
              <a:t>health</a:t>
            </a:r>
            <a:r>
              <a:rPr sz="1850" i="1" spc="-155" dirty="0">
                <a:latin typeface="Calibri"/>
                <a:cs typeface="Calibri"/>
              </a:rPr>
              <a:t> </a:t>
            </a:r>
            <a:r>
              <a:rPr sz="1850" i="1" spc="-25" dirty="0">
                <a:latin typeface="Calibri"/>
                <a:cs typeface="Calibri"/>
              </a:rPr>
              <a:t>but </a:t>
            </a:r>
            <a:r>
              <a:rPr sz="1850" i="1" spc="-10" dirty="0">
                <a:latin typeface="Calibri"/>
                <a:cs typeface="Calibri"/>
              </a:rPr>
              <a:t>overcoming</a:t>
            </a:r>
            <a:r>
              <a:rPr sz="1850" i="1" spc="-100" dirty="0">
                <a:latin typeface="Calibri"/>
                <a:cs typeface="Calibri"/>
              </a:rPr>
              <a:t> </a:t>
            </a:r>
            <a:r>
              <a:rPr sz="1850" i="1" spc="-10" dirty="0">
                <a:latin typeface="Calibri"/>
                <a:cs typeface="Calibri"/>
              </a:rPr>
              <a:t>vaccine-</a:t>
            </a:r>
            <a:r>
              <a:rPr sz="1850" i="1" spc="-40" dirty="0">
                <a:latin typeface="Calibri"/>
                <a:cs typeface="Calibri"/>
              </a:rPr>
              <a:t>related</a:t>
            </a:r>
            <a:r>
              <a:rPr sz="1850" i="1" spc="-95" dirty="0">
                <a:latin typeface="Calibri"/>
                <a:cs typeface="Calibri"/>
              </a:rPr>
              <a:t> </a:t>
            </a:r>
            <a:r>
              <a:rPr sz="1850" i="1" spc="-10" dirty="0">
                <a:latin typeface="Calibri"/>
                <a:cs typeface="Calibri"/>
              </a:rPr>
              <a:t>restrictions.</a:t>
            </a:r>
            <a:endParaRPr sz="18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188200" y="5391784"/>
            <a:ext cx="4309745" cy="96139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ct val="94600"/>
              </a:lnSpc>
              <a:spcBef>
                <a:spcPts val="200"/>
              </a:spcBef>
            </a:pPr>
            <a:r>
              <a:rPr sz="1600" b="1" i="1" dirty="0">
                <a:latin typeface="Calibri"/>
                <a:cs typeface="Calibri"/>
              </a:rPr>
              <a:t>Develop</a:t>
            </a:r>
            <a:r>
              <a:rPr sz="1600" b="1" i="1" spc="-15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country-specific</a:t>
            </a:r>
            <a:r>
              <a:rPr sz="1600" b="1" i="1" spc="25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‘algorithms’</a:t>
            </a:r>
            <a:r>
              <a:rPr sz="1600" b="1" i="1" spc="-85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that</a:t>
            </a:r>
            <a:r>
              <a:rPr sz="1600" b="1" i="1" spc="45" dirty="0">
                <a:latin typeface="Calibri"/>
                <a:cs typeface="Calibri"/>
              </a:rPr>
              <a:t> </a:t>
            </a:r>
            <a:r>
              <a:rPr sz="1600" b="1" i="1" spc="-20" dirty="0">
                <a:latin typeface="Calibri"/>
                <a:cs typeface="Calibri"/>
              </a:rPr>
              <a:t>help </a:t>
            </a:r>
            <a:r>
              <a:rPr sz="1600" b="1" i="1" dirty="0">
                <a:latin typeface="Calibri"/>
                <a:cs typeface="Calibri"/>
              </a:rPr>
              <a:t>interventions</a:t>
            </a:r>
            <a:r>
              <a:rPr sz="1600" b="1" i="1" spc="-30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determine</a:t>
            </a:r>
            <a:r>
              <a:rPr sz="1600" b="1" i="1" spc="-20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whether,</a:t>
            </a:r>
            <a:r>
              <a:rPr sz="1600" b="1" i="1" spc="-55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which</a:t>
            </a:r>
            <a:r>
              <a:rPr sz="1600" b="1" i="1" spc="110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and</a:t>
            </a:r>
            <a:r>
              <a:rPr sz="1600" b="1" i="1" spc="10" dirty="0">
                <a:latin typeface="Calibri"/>
                <a:cs typeface="Calibri"/>
              </a:rPr>
              <a:t> </a:t>
            </a:r>
            <a:r>
              <a:rPr sz="1600" b="1" i="1" spc="-20" dirty="0">
                <a:latin typeface="Calibri"/>
                <a:cs typeface="Calibri"/>
              </a:rPr>
              <a:t>when </a:t>
            </a:r>
            <a:r>
              <a:rPr sz="1600" b="1" i="1" dirty="0">
                <a:latin typeface="Calibri"/>
                <a:cs typeface="Calibri"/>
              </a:rPr>
              <a:t>restrictions</a:t>
            </a:r>
            <a:r>
              <a:rPr sz="1600" b="1" i="1" spc="-75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should</a:t>
            </a:r>
            <a:r>
              <a:rPr sz="1600" b="1" i="1" spc="-35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be</a:t>
            </a:r>
            <a:r>
              <a:rPr sz="1600" b="1" i="1" spc="40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used</a:t>
            </a:r>
            <a:r>
              <a:rPr sz="1600" b="1" i="1" spc="-35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to</a:t>
            </a:r>
            <a:r>
              <a:rPr sz="1600" b="1" i="1" spc="60" dirty="0">
                <a:latin typeface="Calibri"/>
                <a:cs typeface="Calibri"/>
              </a:rPr>
              <a:t> </a:t>
            </a:r>
            <a:r>
              <a:rPr sz="1600" b="1" i="1" dirty="0">
                <a:latin typeface="Calibri"/>
                <a:cs typeface="Calibri"/>
              </a:rPr>
              <a:t>achieve</a:t>
            </a:r>
            <a:r>
              <a:rPr sz="1600" b="1" i="1" spc="40" dirty="0">
                <a:latin typeface="Calibri"/>
                <a:cs typeface="Calibri"/>
              </a:rPr>
              <a:t> </a:t>
            </a:r>
            <a:r>
              <a:rPr sz="1600" b="1" i="1" spc="-10" dirty="0">
                <a:latin typeface="Calibri"/>
                <a:cs typeface="Calibri"/>
              </a:rPr>
              <a:t>vaccination compliance.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761089" y="6374765"/>
            <a:ext cx="16764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878787"/>
                </a:solidFill>
                <a:latin typeface="Calibri"/>
                <a:cs typeface="Calibri"/>
              </a:rPr>
              <a:t>22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0" y="5262879"/>
            <a:ext cx="6979920" cy="1595120"/>
            <a:chOff x="0" y="5262879"/>
            <a:chExt cx="6979920" cy="1595120"/>
          </a:xfrm>
        </p:grpSpPr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92319" y="5262879"/>
              <a:ext cx="2387600" cy="1595119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5262879"/>
              <a:ext cx="4592319" cy="159511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2400" y="10160"/>
            <a:ext cx="11866880" cy="1635760"/>
            <a:chOff x="152400" y="10160"/>
            <a:chExt cx="11866880" cy="163576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400" y="10160"/>
              <a:ext cx="11866880" cy="254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02486" y="297383"/>
              <a:ext cx="3695433" cy="1277416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60228" y="572291"/>
              <a:ext cx="1976446" cy="106821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72000" y="416560"/>
              <a:ext cx="1361440" cy="1229360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762952" y="4271581"/>
            <a:ext cx="2851150" cy="6000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750" b="1" dirty="0">
                <a:latin typeface="Arial"/>
                <a:cs typeface="Arial"/>
              </a:rPr>
              <a:t>THANK</a:t>
            </a:r>
            <a:r>
              <a:rPr sz="3750" b="1" spc="-140" dirty="0">
                <a:latin typeface="Arial"/>
                <a:cs typeface="Arial"/>
              </a:rPr>
              <a:t> </a:t>
            </a:r>
            <a:r>
              <a:rPr sz="3750" b="1" spc="-25" dirty="0">
                <a:latin typeface="Arial"/>
                <a:cs typeface="Arial"/>
              </a:rPr>
              <a:t>YOU</a:t>
            </a:r>
            <a:endParaRPr sz="3750">
              <a:latin typeface="Arial"/>
              <a:cs typeface="Arial"/>
            </a:endParaRPr>
          </a:p>
        </p:txBody>
      </p:sp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662159" y="5760720"/>
            <a:ext cx="1879600" cy="61976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190239" y="5730240"/>
            <a:ext cx="1757680" cy="66040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589519" y="5923279"/>
            <a:ext cx="1930400" cy="355600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232400" y="5750559"/>
            <a:ext cx="2113279" cy="640080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676400" y="5720079"/>
            <a:ext cx="1168400" cy="731519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45440" y="5740400"/>
            <a:ext cx="914400" cy="690880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841375" y="2612707"/>
            <a:ext cx="431927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latin typeface="Calibri"/>
                <a:cs typeface="Calibri"/>
              </a:rPr>
              <a:t>Muhammad</a:t>
            </a:r>
            <a:r>
              <a:rPr sz="1600" spc="3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Faisal</a:t>
            </a:r>
            <a:r>
              <a:rPr sz="1600" spc="3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Khalil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spc="55" dirty="0">
                <a:latin typeface="Calibri"/>
                <a:cs typeface="Calibri"/>
              </a:rPr>
              <a:t>Social</a:t>
            </a:r>
            <a:r>
              <a:rPr sz="1600" spc="17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and</a:t>
            </a:r>
            <a:r>
              <a:rPr sz="1600" spc="30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Behavioral</a:t>
            </a:r>
            <a:r>
              <a:rPr sz="1600" spc="27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Scientist,</a:t>
            </a:r>
            <a:r>
              <a:rPr sz="1600" spc="190" dirty="0">
                <a:latin typeface="Calibri"/>
                <a:cs typeface="Calibri"/>
              </a:rPr>
              <a:t> </a:t>
            </a:r>
            <a:r>
              <a:rPr sz="1600" spc="105" dirty="0">
                <a:latin typeface="Calibri"/>
                <a:cs typeface="Calibri"/>
              </a:rPr>
              <a:t>UNICEF</a:t>
            </a:r>
            <a:r>
              <a:rPr sz="1600" spc="170" dirty="0">
                <a:latin typeface="Calibri"/>
                <a:cs typeface="Calibri"/>
              </a:rPr>
              <a:t> </a:t>
            </a:r>
            <a:r>
              <a:rPr sz="1600" spc="40" dirty="0">
                <a:latin typeface="Calibri"/>
                <a:cs typeface="Calibri"/>
              </a:rPr>
              <a:t>Pakistan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486</Words>
  <Application>Microsoft Office PowerPoint</Application>
  <PresentationFormat>Widescreen</PresentationFormat>
  <Paragraphs>58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The Problem</vt:lpstr>
      <vt:lpstr>The Solution</vt:lpstr>
      <vt:lpstr>Outcomes and Key Learnings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RAMIREZ GONZALEZ, Alejandro</dc:creator>
  <cp:lastModifiedBy>RAMIREZ GONZALEZ, Alejandro</cp:lastModifiedBy>
  <cp:revision>1</cp:revision>
  <dcterms:created xsi:type="dcterms:W3CDTF">2022-07-08T07:41:14Z</dcterms:created>
  <dcterms:modified xsi:type="dcterms:W3CDTF">2022-07-08T07:42:31Z</dcterms:modified>
</cp:coreProperties>
</file>