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17" r:id="rId4"/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5F76-3682-434A-BD2B-C22E13DBD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725C7-D7A9-4763-8F0B-D0D159CC0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28D1F-AAFA-4D21-BC04-78315C73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1FA5E-E217-4D16-A672-B8E08D48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38D4D-4950-44F1-B43C-269B7011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20207-C397-4EF6-941F-B66182D7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49069E-DE63-4A98-A5CB-3E7141153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BBBDF-6F88-4A5D-9E90-879DB2F0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662F2-438B-443A-8AD0-D63F5323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05885-E949-4C2F-98CE-54C732BF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9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65B6B1-1135-48F8-B51C-45AC0BF7C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394B1-C433-40CD-9316-695829662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50B7E-E170-498F-AC97-7DCB9C77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9579E-EABE-4151-80CB-6A44E4A6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0D4EC-3CB3-4BC0-AF29-B941CA59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7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08-Jul-22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‹#›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20061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42DA-2D63-489C-B910-7CAF78D0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3E6F4-1A1D-444E-94CD-CC20C4DD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4118B-DF49-4285-8B8D-D1C3AE87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DA896-7384-4ADD-B575-0E64ADA3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8BB95-4C57-421B-ADDB-025D172B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2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3AF3-65F8-4B59-B447-3A8BB8DA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6455E-ECF0-45C0-9607-C57F55977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45D41-B988-4BA0-86EA-D95C97A04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E4A8D-9670-4845-96C6-7C5DA1D45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7E687-2AFC-44B2-86E5-730503D6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8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7EAC-4609-4E8F-B921-471B8FEF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C6F9B-77EA-479B-9A04-3CBE36110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CB944-514A-45E8-966E-38BE0172F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66BA1-FC84-49DB-A0E4-1D280A17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74EFA-9AA4-4346-B551-08855C5B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BD414-12D8-4437-B8E9-0F79C135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FE865-5F5E-41B7-8EA6-0DA95E5D9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8964D-DDF9-412A-9E8A-2D14B7CB1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58C72-4EE9-4A5A-A1AC-B211C360B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40A6E-9F7F-467C-A163-B236408CF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19F40-83DE-41AC-BFEF-E8C7790FC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C66CC9-D2FB-4E65-A56D-FF9B2E85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ACD2B-0AD7-4141-A39A-DEA4E60A9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C8AA67-F1DD-47B6-A0E2-67969614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7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740D-D136-45BD-8562-C185CC18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1BD635-06AE-467E-8BD1-2FDACCEC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AAB6F-A0E8-4826-A420-E091DA13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5B8A80-DDF4-4577-9C2D-DA04878EF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6EF211-7BF6-4A4B-9E7B-EF90E803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89E52F-3DEB-4BEB-8A1D-1C33AD43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7ED99-5286-4AB9-A707-2B4EAFD33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1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E53DD-181D-45EF-BCF2-8C35E1CC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DAC60-71E0-4F0D-9BF0-4BDFFA319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0B701-95FC-4CDF-A560-1A6A89469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C7EB4-533E-429B-A468-03BC46A19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AC6FE-ABE0-43FC-B0A6-4A3A73B43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403E4-6811-4280-8391-4D79A8A7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F7C2D-8C88-4DFC-8D08-C3C246C66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9DEB9-825B-46C5-A2E5-7665FC478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6CA4C-92AD-44A4-A37F-C7A46564E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CBAA4-6D4D-481E-8421-0FBE7928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3523A-8887-490D-B292-1DEB45A75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23936-F16C-40F5-AA7A-28517C2B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0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D75AB9-0A7B-4398-B01C-B084E95D6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01A31-A7B7-490E-B23A-EF1757006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7235F-851E-4521-9648-A568E1CE8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244AD-B99D-4959-BCF1-904B081E7640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A6A74-2C94-40D5-8B25-C81C75E88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78A88-592A-47B7-A749-2F542B004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F9CB-9A03-4C05-8900-DE13E8E05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5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factcheck.org/2022/05/scicheck-pfizer-documents-show-vaccine-is-highly-effectiv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vdo.org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0.jpg"/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12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jpg"/><Relationship Id="rId10" Type="http://schemas.openxmlformats.org/officeDocument/2006/relationships/image" Target="../media/image7.png"/><Relationship Id="rId4" Type="http://schemas.openxmlformats.org/officeDocument/2006/relationships/image" Target="../media/image3.jpg"/><Relationship Id="rId9" Type="http://schemas.openxmlformats.org/officeDocument/2006/relationships/image" Target="../media/image21.png"/><Relationship Id="rId14" Type="http://schemas.openxmlformats.org/officeDocument/2006/relationships/hyperlink" Target="mailto:trnguyen@unice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077" y="2277363"/>
            <a:ext cx="5379720" cy="18567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4000" spc="80" dirty="0">
                <a:solidFill>
                  <a:srgbClr val="000000"/>
                </a:solidFill>
                <a:latin typeface="Calibri"/>
                <a:cs typeface="Calibri"/>
              </a:rPr>
              <a:t>Hearing</a:t>
            </a:r>
            <a:r>
              <a:rPr sz="4000" spc="229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120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sz="4000" spc="1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120" dirty="0">
                <a:solidFill>
                  <a:srgbClr val="000000"/>
                </a:solidFill>
                <a:latin typeface="Calibri"/>
                <a:cs typeface="Calibri"/>
              </a:rPr>
              <a:t>addressing </a:t>
            </a:r>
            <a:r>
              <a:rPr sz="4000" spc="130" dirty="0">
                <a:solidFill>
                  <a:srgbClr val="000000"/>
                </a:solidFill>
                <a:latin typeface="Calibri"/>
                <a:cs typeface="Calibri"/>
              </a:rPr>
              <a:t>people's</a:t>
            </a:r>
            <a:r>
              <a:rPr sz="4000" spc="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135" dirty="0">
                <a:solidFill>
                  <a:srgbClr val="000000"/>
                </a:solidFill>
                <a:latin typeface="Calibri"/>
                <a:cs typeface="Calibri"/>
              </a:rPr>
              <a:t>vaccine-</a:t>
            </a:r>
            <a:r>
              <a:rPr sz="4000" spc="-10" dirty="0">
                <a:solidFill>
                  <a:srgbClr val="000000"/>
                </a:solidFill>
                <a:latin typeface="Calibri"/>
                <a:cs typeface="Calibri"/>
              </a:rPr>
              <a:t>related </a:t>
            </a:r>
            <a:r>
              <a:rPr sz="4000" spc="155" dirty="0">
                <a:solidFill>
                  <a:srgbClr val="000000"/>
                </a:solidFill>
                <a:latin typeface="Calibri"/>
                <a:cs typeface="Calibri"/>
              </a:rPr>
              <a:t>concerns</a:t>
            </a:r>
            <a:r>
              <a:rPr sz="40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4000" spc="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Viet</a:t>
            </a:r>
            <a:r>
              <a:rPr sz="4000" spc="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145" dirty="0">
                <a:solidFill>
                  <a:srgbClr val="000000"/>
                </a:solidFill>
                <a:latin typeface="Calibri"/>
                <a:cs typeface="Calibri"/>
              </a:rPr>
              <a:t>Nam</a:t>
            </a:r>
            <a:endParaRPr sz="4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0850" y="43383"/>
            <a:ext cx="3685309" cy="127741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013" y="272820"/>
            <a:ext cx="2097806" cy="113550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6431279" y="1808479"/>
            <a:ext cx="5334000" cy="3545840"/>
            <a:chOff x="6431279" y="1808479"/>
            <a:chExt cx="5334000" cy="3545840"/>
          </a:xfrm>
        </p:grpSpPr>
        <p:sp>
          <p:nvSpPr>
            <p:cNvPr id="15" name="object 15"/>
            <p:cNvSpPr/>
            <p:nvPr/>
          </p:nvSpPr>
          <p:spPr>
            <a:xfrm>
              <a:off x="8478519" y="3103879"/>
              <a:ext cx="955040" cy="701040"/>
            </a:xfrm>
            <a:custGeom>
              <a:avLst/>
              <a:gdLst/>
              <a:ahLst/>
              <a:cxnLst/>
              <a:rect l="l" t="t" r="r" b="b"/>
              <a:pathLst>
                <a:path w="955040" h="701039">
                  <a:moveTo>
                    <a:pt x="690879" y="121920"/>
                  </a:moveTo>
                  <a:lnTo>
                    <a:pt x="701266" y="74473"/>
                  </a:lnTo>
                  <a:lnTo>
                    <a:pt x="729583" y="35718"/>
                  </a:lnTo>
                  <a:lnTo>
                    <a:pt x="771568" y="9584"/>
                  </a:lnTo>
                  <a:lnTo>
                    <a:pt x="822959" y="0"/>
                  </a:lnTo>
                  <a:lnTo>
                    <a:pt x="874351" y="9584"/>
                  </a:lnTo>
                  <a:lnTo>
                    <a:pt x="916336" y="35718"/>
                  </a:lnTo>
                  <a:lnTo>
                    <a:pt x="944653" y="74473"/>
                  </a:lnTo>
                  <a:lnTo>
                    <a:pt x="955039" y="121920"/>
                  </a:lnTo>
                  <a:lnTo>
                    <a:pt x="944653" y="169366"/>
                  </a:lnTo>
                  <a:lnTo>
                    <a:pt x="916336" y="208121"/>
                  </a:lnTo>
                  <a:lnTo>
                    <a:pt x="874351" y="234255"/>
                  </a:lnTo>
                  <a:lnTo>
                    <a:pt x="822959" y="243840"/>
                  </a:lnTo>
                  <a:lnTo>
                    <a:pt x="771568" y="234255"/>
                  </a:lnTo>
                  <a:lnTo>
                    <a:pt x="729583" y="208121"/>
                  </a:lnTo>
                  <a:lnTo>
                    <a:pt x="701266" y="169366"/>
                  </a:lnTo>
                  <a:lnTo>
                    <a:pt x="690879" y="121920"/>
                  </a:lnTo>
                  <a:close/>
                </a:path>
                <a:path w="955040" h="701039">
                  <a:moveTo>
                    <a:pt x="0" y="528320"/>
                  </a:moveTo>
                  <a:lnTo>
                    <a:pt x="6899" y="482408"/>
                  </a:lnTo>
                  <a:lnTo>
                    <a:pt x="26368" y="441150"/>
                  </a:lnTo>
                  <a:lnTo>
                    <a:pt x="56562" y="406193"/>
                  </a:lnTo>
                  <a:lnTo>
                    <a:pt x="95635" y="379184"/>
                  </a:lnTo>
                  <a:lnTo>
                    <a:pt x="141743" y="361770"/>
                  </a:lnTo>
                  <a:lnTo>
                    <a:pt x="193039" y="355600"/>
                  </a:lnTo>
                  <a:lnTo>
                    <a:pt x="244336" y="361770"/>
                  </a:lnTo>
                  <a:lnTo>
                    <a:pt x="290444" y="379184"/>
                  </a:lnTo>
                  <a:lnTo>
                    <a:pt x="329517" y="406193"/>
                  </a:lnTo>
                  <a:lnTo>
                    <a:pt x="359711" y="441150"/>
                  </a:lnTo>
                  <a:lnTo>
                    <a:pt x="379180" y="482408"/>
                  </a:lnTo>
                  <a:lnTo>
                    <a:pt x="386079" y="528320"/>
                  </a:lnTo>
                  <a:lnTo>
                    <a:pt x="379180" y="574231"/>
                  </a:lnTo>
                  <a:lnTo>
                    <a:pt x="359711" y="615489"/>
                  </a:lnTo>
                  <a:lnTo>
                    <a:pt x="329517" y="650446"/>
                  </a:lnTo>
                  <a:lnTo>
                    <a:pt x="290444" y="677455"/>
                  </a:lnTo>
                  <a:lnTo>
                    <a:pt x="244336" y="694869"/>
                  </a:lnTo>
                  <a:lnTo>
                    <a:pt x="193039" y="701040"/>
                  </a:lnTo>
                  <a:lnTo>
                    <a:pt x="141743" y="694869"/>
                  </a:lnTo>
                  <a:lnTo>
                    <a:pt x="95635" y="677455"/>
                  </a:lnTo>
                  <a:lnTo>
                    <a:pt x="56562" y="650446"/>
                  </a:lnTo>
                  <a:lnTo>
                    <a:pt x="26368" y="615489"/>
                  </a:lnTo>
                  <a:lnTo>
                    <a:pt x="6899" y="574231"/>
                  </a:lnTo>
                  <a:lnTo>
                    <a:pt x="0" y="5283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671559" y="3804919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71559" y="3103879"/>
              <a:ext cx="632460" cy="351155"/>
            </a:xfrm>
            <a:custGeom>
              <a:avLst/>
              <a:gdLst/>
              <a:ahLst/>
              <a:cxnLst/>
              <a:rect l="l" t="t" r="r" b="b"/>
              <a:pathLst>
                <a:path w="632459" h="351154">
                  <a:moveTo>
                    <a:pt x="632460" y="0"/>
                  </a:moveTo>
                  <a:lnTo>
                    <a:pt x="585611" y="1956"/>
                  </a:lnTo>
                  <a:lnTo>
                    <a:pt x="533638" y="2794"/>
                  </a:lnTo>
                  <a:lnTo>
                    <a:pt x="468488" y="3461"/>
                  </a:lnTo>
                  <a:lnTo>
                    <a:pt x="394555" y="3904"/>
                  </a:lnTo>
                  <a:lnTo>
                    <a:pt x="316230" y="4064"/>
                  </a:lnTo>
                  <a:lnTo>
                    <a:pt x="273226" y="8231"/>
                  </a:lnTo>
                  <a:lnTo>
                    <a:pt x="230935" y="20213"/>
                  </a:lnTo>
                  <a:lnTo>
                    <a:pt x="190070" y="39227"/>
                  </a:lnTo>
                  <a:lnTo>
                    <a:pt x="151343" y="64491"/>
                  </a:lnTo>
                  <a:lnTo>
                    <a:pt x="115467" y="95222"/>
                  </a:lnTo>
                  <a:lnTo>
                    <a:pt x="83155" y="130640"/>
                  </a:lnTo>
                  <a:lnTo>
                    <a:pt x="55120" y="169962"/>
                  </a:lnTo>
                  <a:lnTo>
                    <a:pt x="32074" y="212405"/>
                  </a:lnTo>
                  <a:lnTo>
                    <a:pt x="14730" y="257189"/>
                  </a:lnTo>
                  <a:lnTo>
                    <a:pt x="3801" y="303530"/>
                  </a:lnTo>
                  <a:lnTo>
                    <a:pt x="0" y="350647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804717" y="3688397"/>
              <a:ext cx="141604" cy="12128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829800" y="2555239"/>
              <a:ext cx="396240" cy="345440"/>
            </a:xfrm>
            <a:custGeom>
              <a:avLst/>
              <a:gdLst/>
              <a:ahLst/>
              <a:cxnLst/>
              <a:rect l="l" t="t" r="r" b="b"/>
              <a:pathLst>
                <a:path w="396240" h="345439">
                  <a:moveTo>
                    <a:pt x="0" y="172720"/>
                  </a:moveTo>
                  <a:lnTo>
                    <a:pt x="7073" y="126808"/>
                  </a:lnTo>
                  <a:lnTo>
                    <a:pt x="27036" y="85550"/>
                  </a:lnTo>
                  <a:lnTo>
                    <a:pt x="58007" y="50593"/>
                  </a:lnTo>
                  <a:lnTo>
                    <a:pt x="98100" y="23584"/>
                  </a:lnTo>
                  <a:lnTo>
                    <a:pt x="145432" y="6170"/>
                  </a:lnTo>
                  <a:lnTo>
                    <a:pt x="198120" y="0"/>
                  </a:lnTo>
                  <a:lnTo>
                    <a:pt x="250807" y="6170"/>
                  </a:lnTo>
                  <a:lnTo>
                    <a:pt x="298139" y="23584"/>
                  </a:lnTo>
                  <a:lnTo>
                    <a:pt x="338232" y="50593"/>
                  </a:lnTo>
                  <a:lnTo>
                    <a:pt x="369203" y="85550"/>
                  </a:lnTo>
                  <a:lnTo>
                    <a:pt x="389166" y="126808"/>
                  </a:lnTo>
                  <a:lnTo>
                    <a:pt x="396240" y="172720"/>
                  </a:lnTo>
                  <a:lnTo>
                    <a:pt x="389166" y="218631"/>
                  </a:lnTo>
                  <a:lnTo>
                    <a:pt x="369203" y="259889"/>
                  </a:lnTo>
                  <a:lnTo>
                    <a:pt x="338232" y="294846"/>
                  </a:lnTo>
                  <a:lnTo>
                    <a:pt x="298139" y="321855"/>
                  </a:lnTo>
                  <a:lnTo>
                    <a:pt x="250807" y="339269"/>
                  </a:lnTo>
                  <a:lnTo>
                    <a:pt x="198120" y="345439"/>
                  </a:lnTo>
                  <a:lnTo>
                    <a:pt x="145432" y="339269"/>
                  </a:lnTo>
                  <a:lnTo>
                    <a:pt x="98100" y="321855"/>
                  </a:lnTo>
                  <a:lnTo>
                    <a:pt x="58007" y="294846"/>
                  </a:lnTo>
                  <a:lnTo>
                    <a:pt x="27036" y="259889"/>
                  </a:lnTo>
                  <a:lnTo>
                    <a:pt x="7073" y="218631"/>
                  </a:lnTo>
                  <a:lnTo>
                    <a:pt x="0" y="1727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870439" y="2900679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301479" y="2727959"/>
              <a:ext cx="985519" cy="1625600"/>
            </a:xfrm>
            <a:custGeom>
              <a:avLst/>
              <a:gdLst/>
              <a:ahLst/>
              <a:cxnLst/>
              <a:rect l="l" t="t" r="r" b="b"/>
              <a:pathLst>
                <a:path w="985520" h="1625600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985520" h="1625600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  <a:path w="985520" h="1625600">
                  <a:moveTo>
                    <a:pt x="721360" y="1508759"/>
                  </a:moveTo>
                  <a:lnTo>
                    <a:pt x="731746" y="1463286"/>
                  </a:lnTo>
                  <a:lnTo>
                    <a:pt x="760063" y="1426146"/>
                  </a:lnTo>
                  <a:lnTo>
                    <a:pt x="802048" y="1401103"/>
                  </a:lnTo>
                  <a:lnTo>
                    <a:pt x="853440" y="1391920"/>
                  </a:lnTo>
                  <a:lnTo>
                    <a:pt x="904831" y="1401103"/>
                  </a:lnTo>
                  <a:lnTo>
                    <a:pt x="946816" y="1426146"/>
                  </a:lnTo>
                  <a:lnTo>
                    <a:pt x="975133" y="1463286"/>
                  </a:lnTo>
                  <a:lnTo>
                    <a:pt x="985520" y="1508759"/>
                  </a:lnTo>
                  <a:lnTo>
                    <a:pt x="975133" y="1554233"/>
                  </a:lnTo>
                  <a:lnTo>
                    <a:pt x="946816" y="1591373"/>
                  </a:lnTo>
                  <a:lnTo>
                    <a:pt x="904831" y="1616416"/>
                  </a:lnTo>
                  <a:lnTo>
                    <a:pt x="853440" y="1625600"/>
                  </a:lnTo>
                  <a:lnTo>
                    <a:pt x="802048" y="1616416"/>
                  </a:lnTo>
                  <a:lnTo>
                    <a:pt x="760063" y="1591373"/>
                  </a:lnTo>
                  <a:lnTo>
                    <a:pt x="731746" y="1554233"/>
                  </a:lnTo>
                  <a:lnTo>
                    <a:pt x="721360" y="15087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94519" y="4353559"/>
              <a:ext cx="660400" cy="349250"/>
            </a:xfrm>
            <a:custGeom>
              <a:avLst/>
              <a:gdLst/>
              <a:ahLst/>
              <a:cxnLst/>
              <a:rect l="l" t="t" r="r" b="b"/>
              <a:pathLst>
                <a:path w="660400" h="349250">
                  <a:moveTo>
                    <a:pt x="660273" y="0"/>
                  </a:moveTo>
                  <a:lnTo>
                    <a:pt x="647104" y="61348"/>
                  </a:lnTo>
                  <a:lnTo>
                    <a:pt x="609749" y="120989"/>
                  </a:lnTo>
                  <a:lnTo>
                    <a:pt x="583008" y="149637"/>
                  </a:lnTo>
                  <a:lnTo>
                    <a:pt x="551429" y="177219"/>
                  </a:lnTo>
                  <a:lnTo>
                    <a:pt x="515416" y="203521"/>
                  </a:lnTo>
                  <a:lnTo>
                    <a:pt x="475370" y="228331"/>
                  </a:lnTo>
                  <a:lnTo>
                    <a:pt x="431695" y="251434"/>
                  </a:lnTo>
                  <a:lnTo>
                    <a:pt x="384794" y="272618"/>
                  </a:lnTo>
                  <a:lnTo>
                    <a:pt x="335069" y="291669"/>
                  </a:lnTo>
                  <a:lnTo>
                    <a:pt x="282925" y="308375"/>
                  </a:lnTo>
                  <a:lnTo>
                    <a:pt x="228763" y="322521"/>
                  </a:lnTo>
                  <a:lnTo>
                    <a:pt x="172986" y="333895"/>
                  </a:lnTo>
                  <a:lnTo>
                    <a:pt x="115998" y="342283"/>
                  </a:lnTo>
                  <a:lnTo>
                    <a:pt x="58202" y="347472"/>
                  </a:lnTo>
                  <a:lnTo>
                    <a:pt x="0" y="34925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941559" y="3754119"/>
              <a:ext cx="353695" cy="490220"/>
            </a:xfrm>
            <a:custGeom>
              <a:avLst/>
              <a:gdLst/>
              <a:ahLst/>
              <a:cxnLst/>
              <a:rect l="l" t="t" r="r" b="b"/>
              <a:pathLst>
                <a:path w="353695" h="490220">
                  <a:moveTo>
                    <a:pt x="0" y="0"/>
                  </a:moveTo>
                  <a:lnTo>
                    <a:pt x="52171" y="3554"/>
                  </a:lnTo>
                  <a:lnTo>
                    <a:pt x="103289" y="13726"/>
                  </a:lnTo>
                  <a:lnTo>
                    <a:pt x="152309" y="29780"/>
                  </a:lnTo>
                  <a:lnTo>
                    <a:pt x="198185" y="50982"/>
                  </a:lnTo>
                  <a:lnTo>
                    <a:pt x="239871" y="76596"/>
                  </a:lnTo>
                  <a:lnTo>
                    <a:pt x="276322" y="105887"/>
                  </a:lnTo>
                  <a:lnTo>
                    <a:pt x="306493" y="138119"/>
                  </a:lnTo>
                  <a:lnTo>
                    <a:pt x="329338" y="172557"/>
                  </a:lnTo>
                  <a:lnTo>
                    <a:pt x="343812" y="208466"/>
                  </a:lnTo>
                  <a:lnTo>
                    <a:pt x="349125" y="317662"/>
                  </a:lnTo>
                  <a:lnTo>
                    <a:pt x="349819" y="384332"/>
                  </a:lnTo>
                  <a:lnTo>
                    <a:pt x="350844" y="439237"/>
                  </a:lnTo>
                  <a:lnTo>
                    <a:pt x="352087" y="476493"/>
                  </a:lnTo>
                  <a:lnTo>
                    <a:pt x="353441" y="49021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31279" y="1808479"/>
              <a:ext cx="5334000" cy="3545840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639444" y="4645469"/>
            <a:ext cx="4211320" cy="59499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Giap</a:t>
            </a:r>
            <a:r>
              <a:rPr sz="1600" i="1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60" dirty="0">
                <a:solidFill>
                  <a:srgbClr val="FF0000"/>
                </a:solidFill>
                <a:latin typeface="Calibri"/>
                <a:cs typeface="Calibri"/>
              </a:rPr>
              <a:t>Nguyen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Communication</a:t>
            </a:r>
            <a:r>
              <a:rPr sz="1600" i="1" spc="3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45" dirty="0">
                <a:solidFill>
                  <a:srgbClr val="FF0000"/>
                </a:solidFill>
                <a:latin typeface="Calibri"/>
                <a:cs typeface="Calibri"/>
              </a:rPr>
              <a:t>Consultant,</a:t>
            </a:r>
            <a:r>
              <a:rPr sz="1600" i="1" spc="2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UNICEF</a:t>
            </a:r>
            <a:r>
              <a:rPr sz="1600" i="1" spc="25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Viet</a:t>
            </a:r>
            <a:r>
              <a:rPr sz="1600" i="1" spc="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-25" dirty="0">
                <a:solidFill>
                  <a:srgbClr val="FF0000"/>
                </a:solidFill>
                <a:latin typeface="Calibri"/>
                <a:cs typeface="Calibri"/>
              </a:rPr>
              <a:t>Nam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084" y="908049"/>
            <a:ext cx="2334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42046"/>
            <a:ext cx="4518025" cy="3714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Situation</a:t>
            </a:r>
            <a:r>
              <a:rPr sz="1850" spc="-85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overview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Arial"/>
              <a:cs typeface="Arial"/>
            </a:endParaRPr>
          </a:p>
          <a:p>
            <a:pPr marL="520700" marR="5080" indent="-315595">
              <a:lnSpc>
                <a:spcPct val="111600"/>
              </a:lnSpc>
              <a:buChar char="●"/>
              <a:tabLst>
                <a:tab pos="520700" algn="l"/>
                <a:tab pos="521334" algn="l"/>
              </a:tabLst>
            </a:pPr>
            <a:r>
              <a:rPr sz="1450" spc="-20" dirty="0">
                <a:latin typeface="Calibri"/>
                <a:cs typeface="Calibri"/>
              </a:rPr>
              <a:t>Globally,</a:t>
            </a:r>
            <a:r>
              <a:rPr sz="1450" spc="-12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opposition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on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</a:t>
            </a:r>
            <a:r>
              <a:rPr sz="1450" spc="2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rise.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Since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June 2020,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</a:t>
            </a:r>
            <a:r>
              <a:rPr sz="1450" spc="3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Vaccination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Demand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Observatory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(VDO)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has </a:t>
            </a:r>
            <a:r>
              <a:rPr sz="1450" dirty="0">
                <a:latin typeface="Calibri"/>
                <a:cs typeface="Calibri"/>
              </a:rPr>
              <a:t>collected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over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13</a:t>
            </a:r>
            <a:r>
              <a:rPr sz="1450" b="1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million</a:t>
            </a:r>
            <a:r>
              <a:rPr sz="1450" b="1" spc="-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English-</a:t>
            </a:r>
            <a:r>
              <a:rPr sz="1450" spc="-30" dirty="0">
                <a:latin typeface="Calibri"/>
                <a:cs typeface="Calibri"/>
              </a:rPr>
              <a:t>language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references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opposition,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with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generally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steady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rise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over time.</a:t>
            </a:r>
            <a:endParaRPr sz="1450">
              <a:latin typeface="Calibri"/>
              <a:cs typeface="Calibri"/>
            </a:endParaRPr>
          </a:p>
          <a:p>
            <a:pPr marL="520700" marR="95250" indent="-315595">
              <a:lnSpc>
                <a:spcPct val="115100"/>
              </a:lnSpc>
              <a:spcBef>
                <a:spcPts val="484"/>
              </a:spcBef>
              <a:buChar char="●"/>
              <a:tabLst>
                <a:tab pos="520700" algn="l"/>
                <a:tab pos="521334" algn="l"/>
              </a:tabLst>
            </a:pPr>
            <a:r>
              <a:rPr sz="1450" dirty="0">
                <a:latin typeface="Calibri"/>
                <a:cs typeface="Calibri"/>
              </a:rPr>
              <a:t>In</a:t>
            </a:r>
            <a:r>
              <a:rPr sz="1450" spc="-12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early </a:t>
            </a:r>
            <a:r>
              <a:rPr sz="1450" spc="-20" dirty="0">
                <a:latin typeface="Calibri"/>
                <a:cs typeface="Calibri"/>
              </a:rPr>
              <a:t>2022,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15%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of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survey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respondents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5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Viet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Nam </a:t>
            </a:r>
            <a:r>
              <a:rPr sz="1450" spc="-20" dirty="0">
                <a:latin typeface="Calibri"/>
                <a:cs typeface="Calibri"/>
              </a:rPr>
              <a:t>believed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COVID-</a:t>
            </a:r>
            <a:r>
              <a:rPr sz="1450" spc="-20" dirty="0">
                <a:latin typeface="Calibri"/>
                <a:cs typeface="Calibri"/>
              </a:rPr>
              <a:t>19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unsafe</a:t>
            </a:r>
            <a:r>
              <a:rPr sz="1450" b="1" spc="-5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13%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of</a:t>
            </a:r>
            <a:endParaRPr sz="1450">
              <a:latin typeface="Calibri"/>
              <a:cs typeface="Calibri"/>
            </a:endParaRPr>
          </a:p>
          <a:p>
            <a:pPr marL="520700">
              <a:lnSpc>
                <a:spcPct val="100000"/>
              </a:lnSpc>
              <a:spcBef>
                <a:spcPts val="180"/>
              </a:spcBef>
            </a:pPr>
            <a:r>
              <a:rPr sz="1450" spc="-20" dirty="0">
                <a:latin typeface="Calibri"/>
                <a:cs typeface="Calibri"/>
              </a:rPr>
              <a:t>believed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ineffective</a:t>
            </a:r>
            <a:r>
              <a:rPr sz="1450" spc="-10" dirty="0">
                <a:latin typeface="Calibri"/>
                <a:cs typeface="Calibri"/>
              </a:rPr>
              <a:t>.</a:t>
            </a:r>
            <a:endParaRPr sz="1450">
              <a:latin typeface="Calibri"/>
              <a:cs typeface="Calibri"/>
            </a:endParaRPr>
          </a:p>
          <a:p>
            <a:pPr marL="520700" marR="54610" indent="-315595">
              <a:lnSpc>
                <a:spcPct val="112799"/>
              </a:lnSpc>
              <a:spcBef>
                <a:spcPts val="525"/>
              </a:spcBef>
              <a:buChar char="●"/>
              <a:tabLst>
                <a:tab pos="520700" algn="l"/>
                <a:tab pos="521334" algn="l"/>
              </a:tabLst>
            </a:pPr>
            <a:r>
              <a:rPr sz="1450" spc="-20" dirty="0">
                <a:latin typeface="Calibri"/>
                <a:cs typeface="Calibri"/>
              </a:rPr>
              <a:t>Currently</a:t>
            </a:r>
            <a:r>
              <a:rPr sz="1450" spc="1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there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is</a:t>
            </a:r>
            <a:r>
              <a:rPr sz="1450" spc="3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slow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COVID-</a:t>
            </a:r>
            <a:r>
              <a:rPr sz="1450" spc="-20" dirty="0">
                <a:latin typeface="Calibri"/>
                <a:cs typeface="Calibri"/>
              </a:rPr>
              <a:t>19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vaccination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progress </a:t>
            </a:r>
            <a:r>
              <a:rPr sz="1450" dirty="0">
                <a:latin typeface="Calibri"/>
                <a:cs typeface="Calibri"/>
              </a:rPr>
              <a:t>for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children</a:t>
            </a:r>
            <a:r>
              <a:rPr sz="1450" b="1" spc="-4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from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5-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12</a:t>
            </a:r>
            <a:r>
              <a:rPr sz="1450" b="1" spc="-7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years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old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and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for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the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booster doses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for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adults.</a:t>
            </a:r>
            <a:endParaRPr sz="1450">
              <a:latin typeface="Calibri"/>
              <a:cs typeface="Calibri"/>
            </a:endParaRPr>
          </a:p>
          <a:p>
            <a:pPr marL="520700" indent="-315595">
              <a:lnSpc>
                <a:spcPct val="100000"/>
              </a:lnSpc>
              <a:spcBef>
                <a:spcPts val="740"/>
              </a:spcBef>
              <a:buChar char="●"/>
              <a:tabLst>
                <a:tab pos="520700" algn="l"/>
                <a:tab pos="521334" algn="l"/>
              </a:tabLst>
            </a:pPr>
            <a:r>
              <a:rPr sz="1450" spc="-20" dirty="0">
                <a:latin typeface="Calibri"/>
                <a:cs typeface="Calibri"/>
              </a:rPr>
              <a:t>Misinformation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about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these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topics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on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rise.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351894" y="6405433"/>
            <a:ext cx="18288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0"/>
              </a:lnSpc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61</a:t>
            </a:r>
            <a:endParaRPr sz="125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9920" y="3078479"/>
            <a:ext cx="5913120" cy="344424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014209" y="3657028"/>
            <a:ext cx="955675" cy="70739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1250" dirty="0">
                <a:latin typeface="Calibri"/>
                <a:cs typeface="Calibri"/>
              </a:rPr>
              <a:t>FDA’s</a:t>
            </a:r>
            <a:r>
              <a:rPr sz="1250" spc="11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EUA</a:t>
            </a:r>
            <a:r>
              <a:rPr sz="1250" spc="110" dirty="0">
                <a:latin typeface="Calibri"/>
                <a:cs typeface="Calibri"/>
              </a:rPr>
              <a:t> </a:t>
            </a:r>
            <a:r>
              <a:rPr sz="1250" spc="-25" dirty="0">
                <a:latin typeface="Calibri"/>
                <a:cs typeface="Calibri"/>
              </a:rPr>
              <a:t>for</a:t>
            </a:r>
            <a:endParaRPr sz="1250">
              <a:latin typeface="Calibri"/>
              <a:cs typeface="Calibri"/>
            </a:endParaRPr>
          </a:p>
          <a:p>
            <a:pPr marL="5080" algn="ctr">
              <a:lnSpc>
                <a:spcPct val="100000"/>
              </a:lnSpc>
              <a:spcBef>
                <a:spcPts val="265"/>
              </a:spcBef>
            </a:pPr>
            <a:r>
              <a:rPr sz="1250" dirty="0">
                <a:latin typeface="Calibri"/>
                <a:cs typeface="Calibri"/>
              </a:rPr>
              <a:t>COVID-</a:t>
            </a:r>
            <a:r>
              <a:rPr sz="1250" spc="-25" dirty="0">
                <a:latin typeface="Calibri"/>
                <a:cs typeface="Calibri"/>
              </a:rPr>
              <a:t>19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250" spc="-10" dirty="0">
                <a:latin typeface="Calibri"/>
                <a:cs typeface="Calibri"/>
              </a:rPr>
              <a:t>Vaccines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27418" y="1642046"/>
            <a:ext cx="5525770" cy="2204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5" dirty="0">
                <a:solidFill>
                  <a:srgbClr val="4670C4"/>
                </a:solidFill>
                <a:latin typeface="Arial"/>
                <a:cs typeface="Arial"/>
              </a:rPr>
              <a:t>Problem</a:t>
            </a:r>
            <a:r>
              <a:rPr sz="1850" spc="-9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statement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Arial"/>
              <a:cs typeface="Arial"/>
            </a:endParaRPr>
          </a:p>
          <a:p>
            <a:pPr marL="60325" marR="1087120">
              <a:lnSpc>
                <a:spcPct val="101299"/>
              </a:lnSpc>
            </a:pP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hesitancy,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fueled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-20" dirty="0">
                <a:latin typeface="Calibri"/>
                <a:cs typeface="Calibri"/>
              </a:rPr>
              <a:t> part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by</a:t>
            </a:r>
            <a:r>
              <a:rPr sz="1450" spc="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misinformation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and </a:t>
            </a:r>
            <a:r>
              <a:rPr sz="1450" spc="-10" dirty="0">
                <a:latin typeface="Calibri"/>
                <a:cs typeface="Calibri"/>
              </a:rPr>
              <a:t>information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gaps,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continues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threaten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vaccination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efforts.</a:t>
            </a:r>
            <a:endParaRPr sz="1450">
              <a:latin typeface="Calibri"/>
              <a:cs typeface="Calibri"/>
            </a:endParaRPr>
          </a:p>
          <a:p>
            <a:pPr marL="4590415" marR="5080" indent="-356235">
              <a:lnSpc>
                <a:spcPct val="117500"/>
              </a:lnSpc>
              <a:spcBef>
                <a:spcPts val="620"/>
              </a:spcBef>
            </a:pPr>
            <a:r>
              <a:rPr sz="1250" dirty="0">
                <a:latin typeface="Calibri"/>
                <a:cs typeface="Calibri"/>
              </a:rPr>
              <a:t>“</a:t>
            </a:r>
            <a:r>
              <a:rPr sz="12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Calibri"/>
                <a:cs typeface="Calibri"/>
                <a:hlinkClick r:id="rId4"/>
              </a:rPr>
              <a:t>Pfizer</a:t>
            </a:r>
            <a:r>
              <a:rPr sz="1250" u="sng" spc="1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2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Calibri"/>
                <a:cs typeface="Calibri"/>
                <a:hlinkClick r:id="rId4"/>
              </a:rPr>
              <a:t>documents</a:t>
            </a:r>
            <a:r>
              <a:rPr sz="1250" spc="-10" dirty="0">
                <a:latin typeface="Calibri"/>
                <a:cs typeface="Calibri"/>
              </a:rPr>
              <a:t>” released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Calibri"/>
              <a:cs typeface="Calibri"/>
            </a:endParaRPr>
          </a:p>
          <a:p>
            <a:pPr marL="2386330" marR="2045970" algn="ctr">
              <a:lnSpc>
                <a:spcPct val="117500"/>
              </a:lnSpc>
            </a:pPr>
            <a:r>
              <a:rPr sz="1250" dirty="0">
                <a:latin typeface="Calibri"/>
                <a:cs typeface="Calibri"/>
              </a:rPr>
              <a:t>FDA</a:t>
            </a:r>
            <a:r>
              <a:rPr sz="1250" spc="70" dirty="0">
                <a:latin typeface="Calibri"/>
                <a:cs typeface="Calibri"/>
              </a:rPr>
              <a:t> </a:t>
            </a:r>
            <a:r>
              <a:rPr sz="1250" dirty="0">
                <a:latin typeface="Calibri"/>
                <a:cs typeface="Calibri"/>
              </a:rPr>
              <a:t>Approval</a:t>
            </a:r>
            <a:r>
              <a:rPr sz="1250" spc="180" dirty="0">
                <a:latin typeface="Calibri"/>
                <a:cs typeface="Calibri"/>
              </a:rPr>
              <a:t> </a:t>
            </a:r>
            <a:r>
              <a:rPr sz="1250" spc="-25" dirty="0">
                <a:latin typeface="Calibri"/>
                <a:cs typeface="Calibri"/>
              </a:rPr>
              <a:t>of </a:t>
            </a:r>
            <a:r>
              <a:rPr sz="1250" spc="-10" dirty="0">
                <a:latin typeface="Calibri"/>
                <a:cs typeface="Calibri"/>
              </a:rPr>
              <a:t>Comirnaty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56500" y="3225799"/>
            <a:ext cx="3886200" cy="1629410"/>
          </a:xfrm>
          <a:custGeom>
            <a:avLst/>
            <a:gdLst/>
            <a:ahLst/>
            <a:cxnLst/>
            <a:rect l="l" t="t" r="r" b="b"/>
            <a:pathLst>
              <a:path w="3886200" h="1629410">
                <a:moveTo>
                  <a:pt x="76200" y="1552829"/>
                </a:moveTo>
                <a:lnTo>
                  <a:pt x="44450" y="1552829"/>
                </a:lnTo>
                <a:lnTo>
                  <a:pt x="44450" y="1219200"/>
                </a:lnTo>
                <a:lnTo>
                  <a:pt x="31750" y="1219200"/>
                </a:lnTo>
                <a:lnTo>
                  <a:pt x="31750" y="1552829"/>
                </a:lnTo>
                <a:lnTo>
                  <a:pt x="0" y="1552829"/>
                </a:lnTo>
                <a:lnTo>
                  <a:pt x="38100" y="1629029"/>
                </a:lnTo>
                <a:lnTo>
                  <a:pt x="69850" y="1565529"/>
                </a:lnTo>
                <a:lnTo>
                  <a:pt x="76200" y="1552829"/>
                </a:lnTo>
                <a:close/>
              </a:path>
              <a:path w="3886200" h="1629410">
                <a:moveTo>
                  <a:pt x="1955800" y="983869"/>
                </a:moveTo>
                <a:lnTo>
                  <a:pt x="1924050" y="983869"/>
                </a:lnTo>
                <a:lnTo>
                  <a:pt x="1924050" y="650240"/>
                </a:lnTo>
                <a:lnTo>
                  <a:pt x="1911350" y="650240"/>
                </a:lnTo>
                <a:lnTo>
                  <a:pt x="1911350" y="983869"/>
                </a:lnTo>
                <a:lnTo>
                  <a:pt x="1879600" y="983869"/>
                </a:lnTo>
                <a:lnTo>
                  <a:pt x="1917700" y="1060069"/>
                </a:lnTo>
                <a:lnTo>
                  <a:pt x="1949450" y="996569"/>
                </a:lnTo>
                <a:lnTo>
                  <a:pt x="1955800" y="983869"/>
                </a:lnTo>
                <a:close/>
              </a:path>
              <a:path w="3886200" h="1629410">
                <a:moveTo>
                  <a:pt x="3886200" y="333629"/>
                </a:moveTo>
                <a:lnTo>
                  <a:pt x="3854450" y="333629"/>
                </a:lnTo>
                <a:lnTo>
                  <a:pt x="3854450" y="0"/>
                </a:lnTo>
                <a:lnTo>
                  <a:pt x="3841750" y="0"/>
                </a:lnTo>
                <a:lnTo>
                  <a:pt x="3841750" y="333629"/>
                </a:lnTo>
                <a:lnTo>
                  <a:pt x="3810000" y="333629"/>
                </a:lnTo>
                <a:lnTo>
                  <a:pt x="3848100" y="409829"/>
                </a:lnTo>
                <a:lnTo>
                  <a:pt x="3879850" y="346329"/>
                </a:lnTo>
                <a:lnTo>
                  <a:pt x="3886200" y="333629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235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spc="-30" dirty="0"/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42046"/>
            <a:ext cx="78232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Actions</a:t>
            </a:r>
            <a:endParaRPr sz="1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42046"/>
            <a:ext cx="144018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Measurement</a:t>
            </a:r>
            <a:endParaRPr sz="18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720576" y="6377304"/>
            <a:ext cx="208279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62</a:t>
            </a:r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5994" y="2183701"/>
            <a:ext cx="4924425" cy="347091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27660" marR="314960" indent="-315595">
              <a:lnSpc>
                <a:spcPts val="1680"/>
              </a:lnSpc>
              <a:spcBef>
                <a:spcPts val="195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spc="-25" dirty="0">
                <a:latin typeface="Calibri"/>
                <a:cs typeface="Calibri"/>
              </a:rPr>
              <a:t>The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  <a:hlinkClick r:id="rId3"/>
              </a:rPr>
              <a:t>V</a:t>
            </a:r>
            <a:r>
              <a:rPr sz="1450" dirty="0">
                <a:latin typeface="Calibri"/>
                <a:cs typeface="Calibri"/>
              </a:rPr>
              <a:t>DO</a:t>
            </a:r>
            <a:r>
              <a:rPr sz="1450" spc="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equips</a:t>
            </a:r>
            <a:r>
              <a:rPr sz="145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countries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with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customized</a:t>
            </a:r>
            <a:r>
              <a:rPr sz="1450" b="1" spc="-5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social</a:t>
            </a:r>
            <a:r>
              <a:rPr sz="1450" b="1" spc="-114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listening programs</a:t>
            </a:r>
            <a:r>
              <a:rPr sz="1450" b="1" spc="-8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to</a:t>
            </a:r>
            <a:r>
              <a:rPr sz="1450" b="1" spc="-3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boost</a:t>
            </a:r>
            <a:r>
              <a:rPr sz="1450" b="1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5" dirty="0">
                <a:solidFill>
                  <a:srgbClr val="4670C4"/>
                </a:solidFill>
                <a:latin typeface="Calibri"/>
                <a:cs typeface="Calibri"/>
              </a:rPr>
              <a:t>vaccine</a:t>
            </a:r>
            <a:r>
              <a:rPr sz="1450" b="1" spc="-6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30" dirty="0">
                <a:solidFill>
                  <a:srgbClr val="4670C4"/>
                </a:solidFill>
                <a:latin typeface="Calibri"/>
                <a:cs typeface="Calibri"/>
              </a:rPr>
              <a:t>demand</a:t>
            </a:r>
            <a:r>
              <a:rPr sz="1450" b="1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and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address misinformation.</a:t>
            </a:r>
            <a:endParaRPr sz="1450">
              <a:latin typeface="Calibri"/>
              <a:cs typeface="Calibri"/>
            </a:endParaRPr>
          </a:p>
          <a:p>
            <a:pPr marL="327660" marR="87630" indent="-315595">
              <a:lnSpc>
                <a:spcPts val="1680"/>
              </a:lnSpc>
              <a:spcBef>
                <a:spcPts val="650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spc="-25" dirty="0">
                <a:latin typeface="Calibri"/>
                <a:cs typeface="Calibri"/>
              </a:rPr>
              <a:t>The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VDO</a:t>
            </a:r>
            <a:r>
              <a:rPr sz="1450" spc="3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monitors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local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language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online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spc="-35" dirty="0">
                <a:latin typeface="Calibri"/>
                <a:cs typeface="Calibri"/>
              </a:rPr>
              <a:t>public </a:t>
            </a:r>
            <a:r>
              <a:rPr sz="1450" spc="-10" dirty="0">
                <a:latin typeface="Calibri"/>
                <a:cs typeface="Calibri"/>
              </a:rPr>
              <a:t>conversation, </a:t>
            </a:r>
            <a:r>
              <a:rPr sz="1450" spc="-20" dirty="0">
                <a:latin typeface="Calibri"/>
                <a:cs typeface="Calibri"/>
              </a:rPr>
              <a:t>identifies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vaccine</a:t>
            </a:r>
            <a:r>
              <a:rPr sz="1450" spc="-25" dirty="0">
                <a:latin typeface="Calibri"/>
                <a:cs typeface="Calibri"/>
              </a:rPr>
              <a:t> misinformation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within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 </a:t>
            </a:r>
            <a:r>
              <a:rPr sz="1450" spc="-20" dirty="0">
                <a:latin typeface="Calibri"/>
                <a:cs typeface="Calibri"/>
              </a:rPr>
              <a:t>country,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provides vetted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messages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and</a:t>
            </a:r>
            <a:r>
              <a:rPr sz="1450" spc="-3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creative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assets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respond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the </a:t>
            </a:r>
            <a:r>
              <a:rPr sz="1450" spc="-20" dirty="0">
                <a:latin typeface="Calibri"/>
                <a:cs typeface="Calibri"/>
              </a:rPr>
              <a:t>misinformation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and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works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1:1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with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country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staff</a:t>
            </a:r>
            <a:r>
              <a:rPr sz="1450" spc="-2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2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build capacity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and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provide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rapid</a:t>
            </a:r>
            <a:r>
              <a:rPr sz="145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response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technical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assistance.</a:t>
            </a:r>
            <a:endParaRPr sz="1450">
              <a:latin typeface="Calibri"/>
              <a:cs typeface="Calibri"/>
            </a:endParaRPr>
          </a:p>
          <a:p>
            <a:pPr marL="327660" marR="5080" indent="-315595">
              <a:lnSpc>
                <a:spcPts val="1680"/>
              </a:lnSpc>
              <a:spcBef>
                <a:spcPts val="575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dirty="0">
                <a:latin typeface="Calibri"/>
                <a:cs typeface="Calibri"/>
              </a:rPr>
              <a:t>UNICEF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Viet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Nam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collaborating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with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MoH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three</a:t>
            </a:r>
            <a:r>
              <a:rPr sz="1450" spc="2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year </a:t>
            </a:r>
            <a:r>
              <a:rPr sz="1450" spc="-10" dirty="0">
                <a:latin typeface="Calibri"/>
                <a:cs typeface="Calibri"/>
              </a:rPr>
              <a:t>work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plan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including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“Safe</a:t>
            </a:r>
            <a:r>
              <a:rPr sz="1450" b="1" spc="-9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Journeys"</a:t>
            </a:r>
            <a:r>
              <a:rPr sz="1450" b="1" spc="-15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media</a:t>
            </a:r>
            <a:r>
              <a:rPr sz="1450" b="1" spc="-7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campaign</a:t>
            </a:r>
            <a:r>
              <a:rPr sz="1450" spc="-10" dirty="0">
                <a:latin typeface="Calibri"/>
                <a:cs typeface="Calibri"/>
              </a:rPr>
              <a:t>, </a:t>
            </a:r>
            <a:r>
              <a:rPr sz="1450" spc="-20" dirty="0">
                <a:latin typeface="Calibri"/>
                <a:cs typeface="Calibri"/>
              </a:rPr>
              <a:t>which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includes</a:t>
            </a:r>
            <a:r>
              <a:rPr sz="1450" spc="2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focus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debunking</a:t>
            </a:r>
            <a:r>
              <a:rPr sz="1450" spc="60" dirty="0">
                <a:latin typeface="Calibri"/>
                <a:cs typeface="Calibri"/>
              </a:rPr>
              <a:t> </a:t>
            </a:r>
            <a:r>
              <a:rPr sz="1450" spc="-35" dirty="0">
                <a:latin typeface="Calibri"/>
                <a:cs typeface="Calibri"/>
              </a:rPr>
              <a:t>myths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about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COVID-</a:t>
            </a:r>
            <a:r>
              <a:rPr sz="1450" spc="-25" dirty="0">
                <a:latin typeface="Calibri"/>
                <a:cs typeface="Calibri"/>
              </a:rPr>
              <a:t>19 </a:t>
            </a:r>
            <a:r>
              <a:rPr sz="1450" spc="-10" dirty="0">
                <a:latin typeface="Calibri"/>
                <a:cs typeface="Calibri"/>
              </a:rPr>
              <a:t>vaccines.</a:t>
            </a:r>
            <a:endParaRPr sz="1450">
              <a:latin typeface="Calibri"/>
              <a:cs typeface="Calibri"/>
            </a:endParaRPr>
          </a:p>
          <a:p>
            <a:pPr marL="327660" marR="93345" indent="-315595">
              <a:lnSpc>
                <a:spcPts val="1680"/>
              </a:lnSpc>
              <a:spcBef>
                <a:spcPts val="650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spc="-25" dirty="0">
                <a:latin typeface="Calibri"/>
                <a:cs typeface="Calibri"/>
              </a:rPr>
              <a:t>The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VDO is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being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used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refine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campaign</a:t>
            </a:r>
            <a:r>
              <a:rPr sz="1450" spc="-12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materials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ensure that</a:t>
            </a:r>
            <a:r>
              <a:rPr sz="1450" b="1" spc="-8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the</a:t>
            </a:r>
            <a:r>
              <a:rPr sz="1450" b="1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campaign</a:t>
            </a:r>
            <a:r>
              <a:rPr sz="1450" b="1" spc="-12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30" dirty="0">
                <a:solidFill>
                  <a:srgbClr val="4670C4"/>
                </a:solidFill>
                <a:latin typeface="Calibri"/>
                <a:cs typeface="Calibri"/>
              </a:rPr>
              <a:t>is</a:t>
            </a:r>
            <a:r>
              <a:rPr sz="1450" b="1" spc="-7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responsive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current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information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gaps </a:t>
            </a:r>
            <a:r>
              <a:rPr sz="1450" spc="-10" dirty="0">
                <a:latin typeface="Calibri"/>
                <a:cs typeface="Calibri"/>
              </a:rPr>
              <a:t>and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misinformation.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1216" y="2107247"/>
            <a:ext cx="4896485" cy="118173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27660" marR="59690" indent="-315595">
              <a:lnSpc>
                <a:spcPts val="1680"/>
              </a:lnSpc>
              <a:spcBef>
                <a:spcPts val="195"/>
              </a:spcBef>
              <a:buChar char="●"/>
              <a:tabLst>
                <a:tab pos="327660" algn="l"/>
                <a:tab pos="328295" algn="l"/>
              </a:tabLst>
            </a:pPr>
            <a:r>
              <a:rPr sz="1450" spc="-25" dirty="0">
                <a:latin typeface="Calibri"/>
                <a:cs typeface="Calibri"/>
              </a:rPr>
              <a:t>Since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launching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Viet</a:t>
            </a:r>
            <a:r>
              <a:rPr sz="1450" spc="-10" dirty="0">
                <a:latin typeface="Calibri"/>
                <a:cs typeface="Calibri"/>
              </a:rPr>
              <a:t> Nam,</a:t>
            </a:r>
            <a:r>
              <a:rPr sz="1450" spc="-12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 </a:t>
            </a:r>
            <a:r>
              <a:rPr sz="1450" spc="-25" dirty="0">
                <a:latin typeface="Calibri"/>
                <a:cs typeface="Calibri"/>
              </a:rPr>
              <a:t>VDO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has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analyzed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1.3</a:t>
            </a:r>
            <a:r>
              <a:rPr sz="1450" b="1" spc="-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million social</a:t>
            </a:r>
            <a:r>
              <a:rPr sz="1450" b="1" spc="-12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listening</a:t>
            </a:r>
            <a:r>
              <a:rPr sz="1450" b="1" spc="-5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results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the </a:t>
            </a:r>
            <a:r>
              <a:rPr sz="1450" spc="-20" dirty="0">
                <a:latin typeface="Calibri"/>
                <a:cs typeface="Calibri"/>
              </a:rPr>
              <a:t>country,</a:t>
            </a:r>
            <a:r>
              <a:rPr sz="1450" spc="-13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including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800k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references</a:t>
            </a:r>
            <a:r>
              <a:rPr sz="1450" b="1" spc="-10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to</a:t>
            </a:r>
            <a:r>
              <a:rPr sz="1450" b="1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misinformation</a:t>
            </a:r>
            <a:r>
              <a:rPr sz="1450" spc="-10" dirty="0">
                <a:latin typeface="Calibri"/>
                <a:cs typeface="Calibri"/>
              </a:rPr>
              <a:t>.</a:t>
            </a:r>
            <a:endParaRPr sz="1450">
              <a:latin typeface="Calibri"/>
              <a:cs typeface="Calibri"/>
            </a:endParaRPr>
          </a:p>
          <a:p>
            <a:pPr marL="327660" marR="5080" indent="-315595">
              <a:lnSpc>
                <a:spcPts val="1680"/>
              </a:lnSpc>
              <a:spcBef>
                <a:spcPts val="650"/>
              </a:spcBef>
              <a:buClr>
                <a:srgbClr val="000000"/>
              </a:buClr>
              <a:buFont typeface="Calibri"/>
              <a:buChar char="●"/>
              <a:tabLst>
                <a:tab pos="327660" algn="l"/>
                <a:tab pos="328295" algn="l"/>
              </a:tabLst>
            </a:pP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49</a:t>
            </a:r>
            <a:r>
              <a:rPr sz="1450" b="1" spc="3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misinformation</a:t>
            </a:r>
            <a:r>
              <a:rPr sz="1450" b="1" spc="-114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alerts,</a:t>
            </a:r>
            <a:r>
              <a:rPr sz="1450" b="1" spc="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35" dirty="0">
                <a:latin typeface="Calibri"/>
                <a:cs typeface="Calibri"/>
              </a:rPr>
              <a:t>including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context,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fact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checking,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and suggested</a:t>
            </a:r>
            <a:r>
              <a:rPr sz="1450" spc="-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responses.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78319" y="3545840"/>
            <a:ext cx="4328160" cy="28549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894830" y="6434010"/>
            <a:ext cx="4426585" cy="330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0"/>
              </a:spcBef>
            </a:pPr>
            <a:r>
              <a:rPr sz="850" dirty="0">
                <a:latin typeface="Calibri"/>
                <a:cs typeface="Calibri"/>
              </a:rPr>
              <a:t>Dashboard</a:t>
            </a:r>
            <a:r>
              <a:rPr sz="850" spc="1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screenshot.</a:t>
            </a:r>
            <a:r>
              <a:rPr sz="850" spc="12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VDO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alerts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are</a:t>
            </a:r>
            <a:r>
              <a:rPr sz="850" spc="16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organized</a:t>
            </a:r>
            <a:r>
              <a:rPr sz="850" spc="12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by</a:t>
            </a:r>
            <a:r>
              <a:rPr sz="850" spc="9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risk.</a:t>
            </a:r>
            <a:r>
              <a:rPr sz="850" spc="12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High</a:t>
            </a:r>
            <a:r>
              <a:rPr sz="850" spc="1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Risk</a:t>
            </a:r>
            <a:r>
              <a:rPr sz="850" spc="9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(red),</a:t>
            </a:r>
            <a:r>
              <a:rPr sz="850" spc="13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Medium</a:t>
            </a:r>
            <a:r>
              <a:rPr sz="850" spc="1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Risk</a:t>
            </a:r>
            <a:r>
              <a:rPr sz="850" spc="10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(yellow),</a:t>
            </a:r>
            <a:r>
              <a:rPr sz="850" spc="50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Low</a:t>
            </a:r>
            <a:r>
              <a:rPr sz="850" spc="8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Risk</a:t>
            </a:r>
            <a:r>
              <a:rPr sz="850" spc="6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(green).</a:t>
            </a:r>
            <a:endParaRPr sz="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235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5"/>
              </a:spcBef>
            </a:pPr>
            <a:r>
              <a:rPr dirty="0"/>
              <a:t>Outcomes</a:t>
            </a:r>
            <a:r>
              <a:rPr spc="-45" dirty="0"/>
              <a:t> </a:t>
            </a:r>
            <a:r>
              <a:rPr dirty="0"/>
              <a:t>and</a:t>
            </a:r>
            <a:r>
              <a:rPr spc="20" dirty="0"/>
              <a:t> </a:t>
            </a:r>
            <a:r>
              <a:rPr dirty="0"/>
              <a:t>Key</a:t>
            </a:r>
            <a:r>
              <a:rPr spc="-95" dirty="0"/>
              <a:t> </a:t>
            </a:r>
            <a:r>
              <a:rPr spc="-35" dirty="0"/>
              <a:t>Learnings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42046"/>
            <a:ext cx="225361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30" dirty="0">
                <a:solidFill>
                  <a:srgbClr val="4670C4"/>
                </a:solidFill>
                <a:latin typeface="Arial"/>
                <a:cs typeface="Arial"/>
              </a:rPr>
              <a:t>Outcomes</a:t>
            </a:r>
            <a:r>
              <a:rPr sz="1850" spc="-6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4670C4"/>
                </a:solidFill>
                <a:latin typeface="Arial"/>
                <a:cs typeface="Arial"/>
              </a:rPr>
              <a:t>and</a:t>
            </a:r>
            <a:r>
              <a:rPr sz="1850" spc="-85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Impact</a:t>
            </a:r>
            <a:endParaRPr sz="1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42046"/>
            <a:ext cx="149225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dirty="0">
                <a:solidFill>
                  <a:srgbClr val="4670C4"/>
                </a:solidFill>
                <a:latin typeface="Arial"/>
                <a:cs typeface="Arial"/>
              </a:rPr>
              <a:t>Key</a:t>
            </a:r>
            <a:r>
              <a:rPr sz="1850" spc="-13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Learnings</a:t>
            </a:r>
            <a:endParaRPr sz="18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700266" y="2058797"/>
            <a:ext cx="4951730" cy="3281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791845" indent="-315595">
              <a:lnSpc>
                <a:spcPct val="110500"/>
              </a:lnSpc>
              <a:spcBef>
                <a:spcPts val="100"/>
              </a:spcBef>
              <a:buClr>
                <a:srgbClr val="000000"/>
              </a:buClr>
              <a:buFont typeface="Calibri"/>
              <a:buChar char="●"/>
              <a:tabLst>
                <a:tab pos="327660" algn="l"/>
                <a:tab pos="328295" algn="l"/>
              </a:tabLst>
            </a:pP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Integrating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35" dirty="0">
                <a:solidFill>
                  <a:srgbClr val="4670C4"/>
                </a:solidFill>
                <a:latin typeface="Calibri"/>
                <a:cs typeface="Calibri"/>
              </a:rPr>
              <a:t>with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ongoing</a:t>
            </a:r>
            <a:r>
              <a:rPr sz="1450" b="1" spc="-114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national</a:t>
            </a:r>
            <a:r>
              <a:rPr sz="1450" b="1" spc="-10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efforts</a:t>
            </a:r>
            <a:r>
              <a:rPr sz="1450" b="1" spc="-3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address misinformation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more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effective</a:t>
            </a:r>
            <a:r>
              <a:rPr sz="1450" spc="-14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than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stand-alone interventions.</a:t>
            </a:r>
            <a:endParaRPr sz="1450">
              <a:latin typeface="Calibri"/>
              <a:cs typeface="Calibri"/>
            </a:endParaRPr>
          </a:p>
          <a:p>
            <a:pPr marL="327660" marR="188595" indent="-315595">
              <a:lnSpc>
                <a:spcPct val="110500"/>
              </a:lnSpc>
              <a:spcBef>
                <a:spcPts val="640"/>
              </a:spcBef>
              <a:buChar char="●"/>
              <a:tabLst>
                <a:tab pos="327660" algn="l"/>
                <a:tab pos="328295" algn="l"/>
              </a:tabLst>
            </a:pPr>
            <a:r>
              <a:rPr sz="1450" spc="-15" dirty="0">
                <a:latin typeface="Calibri"/>
                <a:cs typeface="Calibri"/>
              </a:rPr>
              <a:t>Dashboards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alone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are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not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enough.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Human</a:t>
            </a:r>
            <a:r>
              <a:rPr sz="1450" b="1" spc="-4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analysis,</a:t>
            </a:r>
            <a:r>
              <a:rPr sz="1450" b="1" spc="-5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insights,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and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consultation</a:t>
            </a:r>
            <a:r>
              <a:rPr sz="1450" b="1" spc="-9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provide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tangible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value.</a:t>
            </a:r>
            <a:endParaRPr sz="1450">
              <a:latin typeface="Calibri"/>
              <a:cs typeface="Calibri"/>
            </a:endParaRPr>
          </a:p>
          <a:p>
            <a:pPr marL="327660" marR="98425" indent="-315595">
              <a:lnSpc>
                <a:spcPct val="110500"/>
              </a:lnSpc>
              <a:spcBef>
                <a:spcPts val="640"/>
              </a:spcBef>
              <a:buClr>
                <a:srgbClr val="000000"/>
              </a:buClr>
              <a:buFont typeface="Calibri"/>
              <a:buChar char="●"/>
              <a:tabLst>
                <a:tab pos="327660" algn="l"/>
                <a:tab pos="328295" algn="l"/>
              </a:tabLst>
            </a:pP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More</a:t>
            </a:r>
            <a:r>
              <a:rPr sz="1450" b="1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support</a:t>
            </a:r>
            <a:r>
              <a:rPr sz="1450" b="1" spc="-9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30" dirty="0">
                <a:solidFill>
                  <a:srgbClr val="4670C4"/>
                </a:solidFill>
                <a:latin typeface="Calibri"/>
                <a:cs typeface="Calibri"/>
              </a:rPr>
              <a:t>is</a:t>
            </a:r>
            <a:r>
              <a:rPr sz="1450" b="1" spc="-9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needed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35" dirty="0">
                <a:latin typeface="Calibri"/>
                <a:cs typeface="Calibri"/>
              </a:rPr>
              <a:t>equip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UNICEF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teams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respond</a:t>
            </a:r>
            <a:r>
              <a:rPr sz="1450" spc="-12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to </a:t>
            </a:r>
            <a:r>
              <a:rPr sz="1450" spc="-20" dirty="0">
                <a:latin typeface="Calibri"/>
                <a:cs typeface="Calibri"/>
              </a:rPr>
              <a:t>misinformation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and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support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national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partners.</a:t>
            </a:r>
            <a:endParaRPr sz="1450">
              <a:latin typeface="Calibri"/>
              <a:cs typeface="Calibri"/>
            </a:endParaRPr>
          </a:p>
          <a:p>
            <a:pPr marL="327660" marR="54610" indent="-315595">
              <a:lnSpc>
                <a:spcPct val="110500"/>
              </a:lnSpc>
              <a:spcBef>
                <a:spcPts val="640"/>
              </a:spcBef>
              <a:buClr>
                <a:srgbClr val="000000"/>
              </a:buClr>
              <a:buFont typeface="Calibri"/>
              <a:buChar char="●"/>
              <a:tabLst>
                <a:tab pos="327660" algn="l"/>
                <a:tab pos="328295" algn="l"/>
              </a:tabLst>
            </a:pP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Close</a:t>
            </a:r>
            <a:r>
              <a:rPr sz="1450" b="1" spc="-7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collaboration</a:t>
            </a:r>
            <a:r>
              <a:rPr sz="1450" b="1" spc="-4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35" dirty="0">
                <a:solidFill>
                  <a:srgbClr val="4670C4"/>
                </a:solidFill>
                <a:latin typeface="Calibri"/>
                <a:cs typeface="Calibri"/>
              </a:rPr>
              <a:t>with</a:t>
            </a:r>
            <a:r>
              <a:rPr sz="1450" b="1" spc="-4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country</a:t>
            </a:r>
            <a:r>
              <a:rPr sz="1450" b="1" spc="-12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staff</a:t>
            </a:r>
            <a:r>
              <a:rPr sz="1450" b="1" spc="-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essential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3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making sure</a:t>
            </a:r>
            <a:r>
              <a:rPr sz="1450" dirty="0">
                <a:latin typeface="Calibri"/>
                <a:cs typeface="Calibri"/>
              </a:rPr>
              <a:t> the </a:t>
            </a:r>
            <a:r>
              <a:rPr sz="1450" spc="-25" dirty="0">
                <a:latin typeface="Calibri"/>
                <a:cs typeface="Calibri"/>
              </a:rPr>
              <a:t>VDO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is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responsive</a:t>
            </a:r>
            <a:r>
              <a:rPr sz="1450" spc="-8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country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needs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and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useful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3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real- world</a:t>
            </a:r>
            <a:r>
              <a:rPr sz="1450" spc="-114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context.</a:t>
            </a:r>
            <a:endParaRPr sz="1450">
              <a:latin typeface="Calibri"/>
              <a:cs typeface="Calibri"/>
            </a:endParaRPr>
          </a:p>
          <a:p>
            <a:pPr marL="327660" marR="5080" indent="-315595">
              <a:lnSpc>
                <a:spcPct val="110500"/>
              </a:lnSpc>
              <a:spcBef>
                <a:spcPts val="640"/>
              </a:spcBef>
              <a:buClr>
                <a:srgbClr val="000000"/>
              </a:buClr>
              <a:buFont typeface="Calibri"/>
              <a:buChar char="●"/>
              <a:tabLst>
                <a:tab pos="327660" algn="l"/>
                <a:tab pos="328295" algn="l"/>
              </a:tabLst>
            </a:pP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Local</a:t>
            </a:r>
            <a:r>
              <a:rPr sz="1450" b="1" spc="-10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and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ethnic</a:t>
            </a:r>
            <a:r>
              <a:rPr sz="1450" b="1" spc="-10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minority</a:t>
            </a:r>
            <a:r>
              <a:rPr sz="1450" b="1" spc="-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language</a:t>
            </a:r>
            <a:r>
              <a:rPr sz="1450" b="1" spc="-114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social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listening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needed</a:t>
            </a:r>
            <a:r>
              <a:rPr sz="1450" spc="-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to </a:t>
            </a:r>
            <a:r>
              <a:rPr sz="1450" spc="-30" dirty="0">
                <a:latin typeface="Calibri"/>
                <a:cs typeface="Calibri"/>
              </a:rPr>
              <a:t>understand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online</a:t>
            </a:r>
            <a:r>
              <a:rPr sz="145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conversation.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20576" y="6377304"/>
            <a:ext cx="208279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63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2189" y="2058797"/>
            <a:ext cx="4916170" cy="166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660" marR="117475" indent="-315595">
              <a:lnSpc>
                <a:spcPct val="110500"/>
              </a:lnSpc>
              <a:spcBef>
                <a:spcPts val="100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dirty="0">
                <a:latin typeface="Calibri"/>
                <a:cs typeface="Calibri"/>
              </a:rPr>
              <a:t>This </a:t>
            </a:r>
            <a:r>
              <a:rPr sz="1450" spc="-20" dirty="0">
                <a:latin typeface="Calibri"/>
                <a:cs typeface="Calibri"/>
              </a:rPr>
              <a:t>is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an</a:t>
            </a:r>
            <a:r>
              <a:rPr sz="1450" spc="-20" dirty="0"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unprecedented</a:t>
            </a:r>
            <a:r>
              <a:rPr sz="1450" b="1" spc="-5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way</a:t>
            </a:r>
            <a:r>
              <a:rPr sz="1450" b="1" spc="-4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4670C4"/>
                </a:solidFill>
                <a:latin typeface="Calibri"/>
                <a:cs typeface="Calibri"/>
              </a:rPr>
              <a:t>of</a:t>
            </a:r>
            <a:r>
              <a:rPr sz="1450" b="1" spc="-5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campaigning</a:t>
            </a:r>
            <a:r>
              <a:rPr sz="1450" b="1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in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UNICEF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Viet Nam.</a:t>
            </a:r>
            <a:endParaRPr sz="1450">
              <a:latin typeface="Calibri"/>
              <a:cs typeface="Calibri"/>
            </a:endParaRPr>
          </a:p>
          <a:p>
            <a:pPr marL="327660" marR="5080" indent="-315595">
              <a:lnSpc>
                <a:spcPct val="115100"/>
              </a:lnSpc>
              <a:spcBef>
                <a:spcPts val="560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dirty="0">
                <a:latin typeface="Calibri"/>
                <a:cs typeface="Calibri"/>
              </a:rPr>
              <a:t>Before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the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VDO,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UNICEF</a:t>
            </a:r>
            <a:r>
              <a:rPr sz="1450" spc="-9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Viet</a:t>
            </a:r>
            <a:r>
              <a:rPr sz="1450" spc="-6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Nam</a:t>
            </a:r>
            <a:r>
              <a:rPr sz="1450" spc="-10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had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not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used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social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listening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-3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inform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vaccination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30" dirty="0">
                <a:latin typeface="Calibri"/>
                <a:cs typeface="Calibri"/>
              </a:rPr>
              <a:t>media</a:t>
            </a:r>
            <a:r>
              <a:rPr sz="1450" spc="-40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campaign</a:t>
            </a:r>
            <a:r>
              <a:rPr sz="1450" spc="-11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like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Safe</a:t>
            </a:r>
            <a:r>
              <a:rPr sz="1450" spc="-6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Journeys.</a:t>
            </a:r>
            <a:endParaRPr sz="1450">
              <a:latin typeface="Calibri"/>
              <a:cs typeface="Calibri"/>
            </a:endParaRPr>
          </a:p>
          <a:p>
            <a:pPr marL="327660" marR="250190" indent="-315595">
              <a:lnSpc>
                <a:spcPct val="115100"/>
              </a:lnSpc>
              <a:spcBef>
                <a:spcPts val="480"/>
              </a:spcBef>
              <a:buClr>
                <a:srgbClr val="585858"/>
              </a:buClr>
              <a:buChar char="●"/>
              <a:tabLst>
                <a:tab pos="327660" algn="l"/>
                <a:tab pos="328295" algn="l"/>
              </a:tabLst>
            </a:pPr>
            <a:r>
              <a:rPr sz="1450" dirty="0">
                <a:latin typeface="Calibri"/>
                <a:cs typeface="Calibri"/>
              </a:rPr>
              <a:t>Safe</a:t>
            </a:r>
            <a:r>
              <a:rPr sz="1450" spc="-7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Journeys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reached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4670C4"/>
                </a:solidFill>
                <a:latin typeface="Calibri"/>
                <a:cs typeface="Calibri"/>
              </a:rPr>
              <a:t>~25</a:t>
            </a:r>
            <a:r>
              <a:rPr sz="1450" b="1" spc="-8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25" dirty="0">
                <a:solidFill>
                  <a:srgbClr val="4670C4"/>
                </a:solidFill>
                <a:latin typeface="Calibri"/>
                <a:cs typeface="Calibri"/>
              </a:rPr>
              <a:t>million</a:t>
            </a:r>
            <a:r>
              <a:rPr sz="1450" b="1" spc="-4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4670C4"/>
                </a:solidFill>
                <a:latin typeface="Calibri"/>
                <a:cs typeface="Calibri"/>
              </a:rPr>
              <a:t>people</a:t>
            </a:r>
            <a:r>
              <a:rPr sz="1450" b="1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31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phase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1 of</a:t>
            </a:r>
            <a:r>
              <a:rPr sz="1450" spc="-30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the </a:t>
            </a:r>
            <a:r>
              <a:rPr sz="1450" spc="-10" dirty="0">
                <a:latin typeface="Calibri"/>
                <a:cs typeface="Calibri"/>
              </a:rPr>
              <a:t>campaign.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1519" y="4053840"/>
            <a:ext cx="5394960" cy="197103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85959" y="2910839"/>
            <a:ext cx="335280" cy="335280"/>
          </a:xfrm>
          <a:custGeom>
            <a:avLst/>
            <a:gdLst/>
            <a:ahLst/>
            <a:cxnLst/>
            <a:rect l="l" t="t" r="r" b="b"/>
            <a:pathLst>
              <a:path w="335279" h="335280">
                <a:moveTo>
                  <a:pt x="0" y="167639"/>
                </a:moveTo>
                <a:lnTo>
                  <a:pt x="5988" y="123075"/>
                </a:lnTo>
                <a:lnTo>
                  <a:pt x="22888" y="83029"/>
                </a:lnTo>
                <a:lnTo>
                  <a:pt x="49101" y="49101"/>
                </a:lnTo>
                <a:lnTo>
                  <a:pt x="83029" y="22888"/>
                </a:lnTo>
                <a:lnTo>
                  <a:pt x="123075" y="5988"/>
                </a:lnTo>
                <a:lnTo>
                  <a:pt x="167640" y="0"/>
                </a:lnTo>
                <a:lnTo>
                  <a:pt x="212204" y="5988"/>
                </a:lnTo>
                <a:lnTo>
                  <a:pt x="252250" y="22888"/>
                </a:lnTo>
                <a:lnTo>
                  <a:pt x="286178" y="49101"/>
                </a:lnTo>
                <a:lnTo>
                  <a:pt x="312391" y="83029"/>
                </a:lnTo>
                <a:lnTo>
                  <a:pt x="329291" y="123075"/>
                </a:lnTo>
                <a:lnTo>
                  <a:pt x="335280" y="167639"/>
                </a:lnTo>
                <a:lnTo>
                  <a:pt x="329291" y="212204"/>
                </a:lnTo>
                <a:lnTo>
                  <a:pt x="312391" y="252250"/>
                </a:lnTo>
                <a:lnTo>
                  <a:pt x="286178" y="286178"/>
                </a:lnTo>
                <a:lnTo>
                  <a:pt x="252250" y="312391"/>
                </a:lnTo>
                <a:lnTo>
                  <a:pt x="212204" y="329291"/>
                </a:lnTo>
                <a:lnTo>
                  <a:pt x="167640" y="335280"/>
                </a:lnTo>
                <a:lnTo>
                  <a:pt x="123075" y="329291"/>
                </a:lnTo>
                <a:lnTo>
                  <a:pt x="83029" y="312391"/>
                </a:lnTo>
                <a:lnTo>
                  <a:pt x="49101" y="286178"/>
                </a:lnTo>
                <a:lnTo>
                  <a:pt x="22888" y="252250"/>
                </a:lnTo>
                <a:lnTo>
                  <a:pt x="5988" y="212204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22359" y="3398520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79">
                <a:moveTo>
                  <a:pt x="0" y="243839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40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80" y="243839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40" y="487679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83837" y="3718877"/>
            <a:ext cx="182245" cy="17208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429240" y="2138679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80">
                <a:moveTo>
                  <a:pt x="0" y="243840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39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79" y="243840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39" y="487680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73080" y="4323079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0" y="162560"/>
                </a:moveTo>
                <a:lnTo>
                  <a:pt x="5806" y="119341"/>
                </a:lnTo>
                <a:lnTo>
                  <a:pt x="22192" y="80508"/>
                </a:lnTo>
                <a:lnTo>
                  <a:pt x="47609" y="47609"/>
                </a:lnTo>
                <a:lnTo>
                  <a:pt x="80508" y="22192"/>
                </a:lnTo>
                <a:lnTo>
                  <a:pt x="119341" y="5806"/>
                </a:lnTo>
                <a:lnTo>
                  <a:pt x="162560" y="0"/>
                </a:lnTo>
                <a:lnTo>
                  <a:pt x="205778" y="5806"/>
                </a:lnTo>
                <a:lnTo>
                  <a:pt x="244611" y="22192"/>
                </a:lnTo>
                <a:lnTo>
                  <a:pt x="277510" y="47609"/>
                </a:lnTo>
                <a:lnTo>
                  <a:pt x="302927" y="80508"/>
                </a:lnTo>
                <a:lnTo>
                  <a:pt x="319313" y="119341"/>
                </a:lnTo>
                <a:lnTo>
                  <a:pt x="325120" y="162560"/>
                </a:lnTo>
                <a:lnTo>
                  <a:pt x="319313" y="205778"/>
                </a:lnTo>
                <a:lnTo>
                  <a:pt x="302927" y="244611"/>
                </a:lnTo>
                <a:lnTo>
                  <a:pt x="277510" y="277510"/>
                </a:lnTo>
                <a:lnTo>
                  <a:pt x="244611" y="302927"/>
                </a:lnTo>
                <a:lnTo>
                  <a:pt x="205778" y="319313"/>
                </a:lnTo>
                <a:lnTo>
                  <a:pt x="162560" y="325120"/>
                </a:lnTo>
                <a:lnTo>
                  <a:pt x="119341" y="319313"/>
                </a:lnTo>
                <a:lnTo>
                  <a:pt x="80508" y="302927"/>
                </a:lnTo>
                <a:lnTo>
                  <a:pt x="47609" y="277510"/>
                </a:lnTo>
                <a:lnTo>
                  <a:pt x="22192" y="244611"/>
                </a:lnTo>
                <a:lnTo>
                  <a:pt x="5806" y="205778"/>
                </a:lnTo>
                <a:lnTo>
                  <a:pt x="0" y="1625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8961437" y="3881437"/>
            <a:ext cx="1045844" cy="1340485"/>
            <a:chOff x="8961437" y="3881437"/>
            <a:chExt cx="1045844" cy="13404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966200" y="3886200"/>
              <a:ext cx="961390" cy="1167765"/>
            </a:xfrm>
            <a:custGeom>
              <a:avLst/>
              <a:gdLst/>
              <a:ahLst/>
              <a:cxnLst/>
              <a:rect l="l" t="t" r="r" b="b"/>
              <a:pathLst>
                <a:path w="961390" h="1167764">
                  <a:moveTo>
                    <a:pt x="960881" y="1167638"/>
                  </a:moveTo>
                  <a:lnTo>
                    <a:pt x="960881" y="583819"/>
                  </a:lnTo>
                  <a:lnTo>
                    <a:pt x="0" y="58381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966200" y="2729229"/>
            <a:ext cx="795020" cy="669290"/>
          </a:xfrm>
          <a:custGeom>
            <a:avLst/>
            <a:gdLst/>
            <a:ahLst/>
            <a:cxnLst/>
            <a:rect l="l" t="t" r="r" b="b"/>
            <a:pathLst>
              <a:path w="795020" h="669289">
                <a:moveTo>
                  <a:pt x="794639" y="181610"/>
                </a:moveTo>
                <a:lnTo>
                  <a:pt x="772392" y="127853"/>
                </a:lnTo>
                <a:lnTo>
                  <a:pt x="712009" y="78455"/>
                </a:lnTo>
                <a:lnTo>
                  <a:pt x="670496" y="56753"/>
                </a:lnTo>
                <a:lnTo>
                  <a:pt x="623024" y="37774"/>
                </a:lnTo>
                <a:lnTo>
                  <a:pt x="570785" y="22065"/>
                </a:lnTo>
                <a:lnTo>
                  <a:pt x="514970" y="10170"/>
                </a:lnTo>
                <a:lnTo>
                  <a:pt x="456772" y="2633"/>
                </a:lnTo>
                <a:lnTo>
                  <a:pt x="397382" y="0"/>
                </a:lnTo>
                <a:lnTo>
                  <a:pt x="364292" y="3040"/>
                </a:lnTo>
                <a:lnTo>
                  <a:pt x="298935" y="26328"/>
                </a:lnTo>
                <a:lnTo>
                  <a:pt x="236037" y="70267"/>
                </a:lnTo>
                <a:lnTo>
                  <a:pt x="206022" y="99121"/>
                </a:lnTo>
                <a:lnTo>
                  <a:pt x="177234" y="132105"/>
                </a:lnTo>
                <a:lnTo>
                  <a:pt x="149878" y="168876"/>
                </a:lnTo>
                <a:lnTo>
                  <a:pt x="124158" y="209089"/>
                </a:lnTo>
                <a:lnTo>
                  <a:pt x="100278" y="252401"/>
                </a:lnTo>
                <a:lnTo>
                  <a:pt x="78443" y="298468"/>
                </a:lnTo>
                <a:lnTo>
                  <a:pt x="58857" y="346945"/>
                </a:lnTo>
                <a:lnTo>
                  <a:pt x="41724" y="397488"/>
                </a:lnTo>
                <a:lnTo>
                  <a:pt x="27248" y="449754"/>
                </a:lnTo>
                <a:lnTo>
                  <a:pt x="15633" y="503399"/>
                </a:lnTo>
                <a:lnTo>
                  <a:pt x="7084" y="558078"/>
                </a:lnTo>
                <a:lnTo>
                  <a:pt x="1805" y="613447"/>
                </a:lnTo>
                <a:lnTo>
                  <a:pt x="0" y="669163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9753917" y="2377757"/>
            <a:ext cx="916305" cy="1438275"/>
            <a:chOff x="9753917" y="2377757"/>
            <a:chExt cx="916305" cy="1438275"/>
          </a:xfrm>
        </p:grpSpPr>
        <p:sp>
          <p:nvSpPr>
            <p:cNvPr id="12" name="object 12"/>
            <p:cNvSpPr/>
            <p:nvPr/>
          </p:nvSpPr>
          <p:spPr>
            <a:xfrm>
              <a:off x="10469880" y="2626360"/>
              <a:ext cx="195580" cy="1096645"/>
            </a:xfrm>
            <a:custGeom>
              <a:avLst/>
              <a:gdLst/>
              <a:ahLst/>
              <a:cxnLst/>
              <a:rect l="l" t="t" r="r" b="b"/>
              <a:pathLst>
                <a:path w="195579" h="1096645">
                  <a:moveTo>
                    <a:pt x="0" y="1096137"/>
                  </a:moveTo>
                  <a:lnTo>
                    <a:pt x="0" y="548131"/>
                  </a:lnTo>
                  <a:lnTo>
                    <a:pt x="195579" y="548131"/>
                  </a:lnTo>
                  <a:lnTo>
                    <a:pt x="195579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58680" y="2382520"/>
              <a:ext cx="668655" cy="1428750"/>
            </a:xfrm>
            <a:custGeom>
              <a:avLst/>
              <a:gdLst/>
              <a:ahLst/>
              <a:cxnLst/>
              <a:rect l="l" t="t" r="r" b="b"/>
              <a:pathLst>
                <a:path w="668654" h="1428750">
                  <a:moveTo>
                    <a:pt x="668654" y="0"/>
                  </a:moveTo>
                  <a:lnTo>
                    <a:pt x="618556" y="1951"/>
                  </a:lnTo>
                  <a:lnTo>
                    <a:pt x="568706" y="7671"/>
                  </a:lnTo>
                  <a:lnTo>
                    <a:pt x="519356" y="16964"/>
                  </a:lnTo>
                  <a:lnTo>
                    <a:pt x="470757" y="29629"/>
                  </a:lnTo>
                  <a:lnTo>
                    <a:pt x="423160" y="45469"/>
                  </a:lnTo>
                  <a:lnTo>
                    <a:pt x="376815" y="64286"/>
                  </a:lnTo>
                  <a:lnTo>
                    <a:pt x="331973" y="85882"/>
                  </a:lnTo>
                  <a:lnTo>
                    <a:pt x="288886" y="110057"/>
                  </a:lnTo>
                  <a:lnTo>
                    <a:pt x="247804" y="136613"/>
                  </a:lnTo>
                  <a:lnTo>
                    <a:pt x="208978" y="165353"/>
                  </a:lnTo>
                  <a:lnTo>
                    <a:pt x="172659" y="196079"/>
                  </a:lnTo>
                  <a:lnTo>
                    <a:pt x="139098" y="228590"/>
                  </a:lnTo>
                  <a:lnTo>
                    <a:pt x="108546" y="262691"/>
                  </a:lnTo>
                  <a:lnTo>
                    <a:pt x="81253" y="298181"/>
                  </a:lnTo>
                  <a:lnTo>
                    <a:pt x="57471" y="334863"/>
                  </a:lnTo>
                  <a:lnTo>
                    <a:pt x="37450" y="372538"/>
                  </a:lnTo>
                  <a:lnTo>
                    <a:pt x="21442" y="411009"/>
                  </a:lnTo>
                  <a:lnTo>
                    <a:pt x="9697" y="450076"/>
                  </a:lnTo>
                  <a:lnTo>
                    <a:pt x="2466" y="489542"/>
                  </a:lnTo>
                  <a:lnTo>
                    <a:pt x="0" y="529208"/>
                  </a:lnTo>
                </a:path>
                <a:path w="668654" h="1428750">
                  <a:moveTo>
                    <a:pt x="634746" y="1428241"/>
                  </a:moveTo>
                  <a:lnTo>
                    <a:pt x="587179" y="1426159"/>
                  </a:lnTo>
                  <a:lnTo>
                    <a:pt x="539851" y="1420054"/>
                  </a:lnTo>
                  <a:lnTo>
                    <a:pt x="492999" y="1410138"/>
                  </a:lnTo>
                  <a:lnTo>
                    <a:pt x="446861" y="1396622"/>
                  </a:lnTo>
                  <a:lnTo>
                    <a:pt x="401675" y="1379718"/>
                  </a:lnTo>
                  <a:lnTo>
                    <a:pt x="357679" y="1359637"/>
                  </a:lnTo>
                  <a:lnTo>
                    <a:pt x="315111" y="1336593"/>
                  </a:lnTo>
                  <a:lnTo>
                    <a:pt x="274210" y="1310796"/>
                  </a:lnTo>
                  <a:lnTo>
                    <a:pt x="235213" y="1282458"/>
                  </a:lnTo>
                  <a:lnTo>
                    <a:pt x="198358" y="1251791"/>
                  </a:lnTo>
                  <a:lnTo>
                    <a:pt x="163883" y="1219006"/>
                  </a:lnTo>
                  <a:lnTo>
                    <a:pt x="132027" y="1184316"/>
                  </a:lnTo>
                  <a:lnTo>
                    <a:pt x="103027" y="1147932"/>
                  </a:lnTo>
                  <a:lnTo>
                    <a:pt x="77121" y="1110066"/>
                  </a:lnTo>
                  <a:lnTo>
                    <a:pt x="54548" y="1070929"/>
                  </a:lnTo>
                  <a:lnTo>
                    <a:pt x="35545" y="1030734"/>
                  </a:lnTo>
                  <a:lnTo>
                    <a:pt x="20351" y="989691"/>
                  </a:lnTo>
                  <a:lnTo>
                    <a:pt x="9203" y="948013"/>
                  </a:lnTo>
                  <a:lnTo>
                    <a:pt x="2340" y="905912"/>
                  </a:lnTo>
                  <a:lnTo>
                    <a:pt x="0" y="8636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0002519" y="4648200"/>
            <a:ext cx="829944" cy="485140"/>
          </a:xfrm>
          <a:custGeom>
            <a:avLst/>
            <a:gdLst/>
            <a:ahLst/>
            <a:cxnLst/>
            <a:rect l="l" t="t" r="r" b="b"/>
            <a:pathLst>
              <a:path w="829945" h="485139">
                <a:moveTo>
                  <a:pt x="829436" y="0"/>
                </a:moveTo>
                <a:lnTo>
                  <a:pt x="819467" y="65935"/>
                </a:lnTo>
                <a:lnTo>
                  <a:pt x="790805" y="130773"/>
                </a:lnTo>
                <a:lnTo>
                  <a:pt x="745319" y="193421"/>
                </a:lnTo>
                <a:lnTo>
                  <a:pt x="716851" y="223582"/>
                </a:lnTo>
                <a:lnTo>
                  <a:pt x="684877" y="252787"/>
                </a:lnTo>
                <a:lnTo>
                  <a:pt x="649632" y="280898"/>
                </a:lnTo>
                <a:lnTo>
                  <a:pt x="611349" y="307780"/>
                </a:lnTo>
                <a:lnTo>
                  <a:pt x="570261" y="333295"/>
                </a:lnTo>
                <a:lnTo>
                  <a:pt x="526602" y="357308"/>
                </a:lnTo>
                <a:lnTo>
                  <a:pt x="480606" y="379681"/>
                </a:lnTo>
                <a:lnTo>
                  <a:pt x="432506" y="400279"/>
                </a:lnTo>
                <a:lnTo>
                  <a:pt x="382536" y="418964"/>
                </a:lnTo>
                <a:lnTo>
                  <a:pt x="330929" y="435601"/>
                </a:lnTo>
                <a:lnTo>
                  <a:pt x="277919" y="450053"/>
                </a:lnTo>
                <a:lnTo>
                  <a:pt x="223740" y="462183"/>
                </a:lnTo>
                <a:lnTo>
                  <a:pt x="168625" y="471855"/>
                </a:lnTo>
                <a:lnTo>
                  <a:pt x="112807" y="478933"/>
                </a:lnTo>
                <a:lnTo>
                  <a:pt x="56521" y="483279"/>
                </a:lnTo>
                <a:lnTo>
                  <a:pt x="0" y="484758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61319" y="3804920"/>
            <a:ext cx="626110" cy="681355"/>
          </a:xfrm>
          <a:custGeom>
            <a:avLst/>
            <a:gdLst/>
            <a:ahLst/>
            <a:cxnLst/>
            <a:rect l="l" t="t" r="r" b="b"/>
            <a:pathLst>
              <a:path w="626109" h="681354">
                <a:moveTo>
                  <a:pt x="0" y="0"/>
                </a:moveTo>
                <a:lnTo>
                  <a:pt x="55180" y="1733"/>
                </a:lnTo>
                <a:lnTo>
                  <a:pt x="109975" y="6794"/>
                </a:lnTo>
                <a:lnTo>
                  <a:pt x="164004" y="14975"/>
                </a:lnTo>
                <a:lnTo>
                  <a:pt x="216884" y="26067"/>
                </a:lnTo>
                <a:lnTo>
                  <a:pt x="268233" y="39864"/>
                </a:lnTo>
                <a:lnTo>
                  <a:pt x="317670" y="56156"/>
                </a:lnTo>
                <a:lnTo>
                  <a:pt x="364812" y="74736"/>
                </a:lnTo>
                <a:lnTo>
                  <a:pt x="409277" y="95396"/>
                </a:lnTo>
                <a:lnTo>
                  <a:pt x="450684" y="117928"/>
                </a:lnTo>
                <a:lnTo>
                  <a:pt x="488650" y="142124"/>
                </a:lnTo>
                <a:lnTo>
                  <a:pt x="522793" y="167776"/>
                </a:lnTo>
                <a:lnTo>
                  <a:pt x="552731" y="194676"/>
                </a:lnTo>
                <a:lnTo>
                  <a:pt x="598466" y="251387"/>
                </a:lnTo>
                <a:lnTo>
                  <a:pt x="622798" y="310594"/>
                </a:lnTo>
                <a:lnTo>
                  <a:pt x="625982" y="340613"/>
                </a:lnTo>
                <a:lnTo>
                  <a:pt x="622744" y="397153"/>
                </a:lnTo>
                <a:lnTo>
                  <a:pt x="613525" y="452299"/>
                </a:lnTo>
                <a:lnTo>
                  <a:pt x="599073" y="504646"/>
                </a:lnTo>
                <a:lnTo>
                  <a:pt x="580133" y="552791"/>
                </a:lnTo>
                <a:lnTo>
                  <a:pt x="557452" y="595330"/>
                </a:lnTo>
                <a:lnTo>
                  <a:pt x="531777" y="630860"/>
                </a:lnTo>
                <a:lnTo>
                  <a:pt x="503853" y="657977"/>
                </a:lnTo>
                <a:lnTo>
                  <a:pt x="474427" y="675276"/>
                </a:lnTo>
                <a:lnTo>
                  <a:pt x="444246" y="68135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0077" y="4037965"/>
            <a:ext cx="2851785" cy="599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750" b="1" dirty="0">
                <a:latin typeface="Arial"/>
                <a:cs typeface="Arial"/>
              </a:rPr>
              <a:t>THANK</a:t>
            </a:r>
            <a:r>
              <a:rPr sz="3750" b="1" spc="-145" dirty="0">
                <a:latin typeface="Arial"/>
                <a:cs typeface="Arial"/>
              </a:rPr>
              <a:t> </a:t>
            </a:r>
            <a:r>
              <a:rPr sz="3750" b="1" spc="-25" dirty="0">
                <a:latin typeface="Arial"/>
                <a:cs typeface="Arial"/>
              </a:rPr>
              <a:t>YOU</a:t>
            </a:r>
            <a:endParaRPr sz="37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87919" y="182879"/>
            <a:ext cx="3698239" cy="129032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8000" y="182879"/>
            <a:ext cx="2316480" cy="129032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628650" y="2913696"/>
            <a:ext cx="4214495" cy="8909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Giap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60" dirty="0">
                <a:solidFill>
                  <a:srgbClr val="FF0000"/>
                </a:solidFill>
                <a:latin typeface="Calibri"/>
                <a:cs typeface="Calibri"/>
              </a:rPr>
              <a:t>Nguyen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600" i="1" spc="55" dirty="0">
                <a:solidFill>
                  <a:srgbClr val="FF0000"/>
                </a:solidFill>
                <a:latin typeface="Calibri"/>
                <a:cs typeface="Calibri"/>
              </a:rPr>
              <a:t>Communication</a:t>
            </a:r>
            <a:r>
              <a:rPr sz="1600" i="1" spc="3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45" dirty="0">
                <a:solidFill>
                  <a:srgbClr val="FF0000"/>
                </a:solidFill>
                <a:latin typeface="Calibri"/>
                <a:cs typeface="Calibri"/>
              </a:rPr>
              <a:t>Consultant,</a:t>
            </a:r>
            <a:r>
              <a:rPr sz="1600" i="1" spc="2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UNICEF</a:t>
            </a:r>
            <a:r>
              <a:rPr sz="1600" i="1" spc="2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Viet</a:t>
            </a:r>
            <a:r>
              <a:rPr sz="1600" i="1" spc="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-25" dirty="0">
                <a:solidFill>
                  <a:srgbClr val="FF0000"/>
                </a:solidFill>
                <a:latin typeface="Calibri"/>
                <a:cs typeface="Calibri"/>
              </a:rPr>
              <a:t>Nam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600" i="1" spc="-10" dirty="0">
                <a:solidFill>
                  <a:srgbClr val="FF0000"/>
                </a:solidFill>
                <a:latin typeface="Calibri"/>
                <a:cs typeface="Calibri"/>
                <a:hlinkClick r:id="rId14"/>
              </a:rPr>
              <a:t>trnguyen@unicef.org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Hearing and addressing people's vaccine-related concerns in Viet Nam</vt:lpstr>
      <vt:lpstr>The Problem</vt:lpstr>
      <vt:lpstr>The Solution</vt:lpstr>
      <vt:lpstr>Outcomes and Key Learnings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and addressing people's vaccine-related concerns in Viet Nam</dc:title>
  <dc:creator>RAMIREZ GONZALEZ, Alejandro</dc:creator>
  <cp:lastModifiedBy>RAMIREZ GONZALEZ, Alejandro</cp:lastModifiedBy>
  <cp:revision>1</cp:revision>
  <dcterms:created xsi:type="dcterms:W3CDTF">2022-07-08T08:06:22Z</dcterms:created>
  <dcterms:modified xsi:type="dcterms:W3CDTF">2022-07-08T08:07:22Z</dcterms:modified>
</cp:coreProperties>
</file>