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5" r:id="rId2"/>
    <p:sldId id="316" r:id="rId3"/>
    <p:sldId id="317" r:id="rId4"/>
    <p:sldId id="318" r:id="rId5"/>
    <p:sldId id="31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58" d="100"/>
          <a:sy n="158" d="100"/>
        </p:scale>
        <p:origin x="11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95F76-3682-434A-BD2B-C22E13DBD7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E725C7-D7A9-4763-8F0B-D0D159CC0B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028D1F-AAFA-4D21-BC04-78315C737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244AD-B99D-4959-BCF1-904B081E7640}" type="datetimeFigureOut">
              <a:rPr lang="en-US" smtClean="0"/>
              <a:t>08-Jul-22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D1FA5E-E217-4D16-A672-B8E08D48B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F38D4D-4950-44F1-B43C-269B70116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4F9CB-9A03-4C05-8900-DE13E8E05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294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20207-C397-4EF6-941F-B66182D75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49069E-DE63-4A98-A5CB-3E7141153F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7BBBDF-6F88-4A5D-9E90-879DB2F07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244AD-B99D-4959-BCF1-904B081E7640}" type="datetimeFigureOut">
              <a:rPr lang="en-US" smtClean="0"/>
              <a:t>08-Jul-22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9662F2-438B-443A-8AD0-D63F5323B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305885-E949-4C2F-98CE-54C732BFD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4F9CB-9A03-4C05-8900-DE13E8E05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897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65B6B1-1135-48F8-B51C-45AC0BF7C7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1394B1-C433-40CD-9316-695829662D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550B7E-E170-498F-AC97-7DCB9C770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244AD-B99D-4959-BCF1-904B081E7640}" type="datetimeFigureOut">
              <a:rPr lang="en-US" smtClean="0"/>
              <a:t>08-Jul-22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F9579E-EABE-4151-80CB-6A44E4A67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40D4EC-3CB3-4BC0-AF29-B941CA598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4F9CB-9A03-4C05-8900-DE13E8E05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3766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4285F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80757" y="2082419"/>
            <a:ext cx="4669155" cy="42437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50" b="0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58026" y="2216848"/>
            <a:ext cx="5127625" cy="36639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50" b="0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08-Jul-22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50" b="0" i="0">
                <a:solidFill>
                  <a:srgbClr val="575757"/>
                </a:solidFill>
                <a:latin typeface="Calibri"/>
                <a:cs typeface="Calibri"/>
              </a:defRPr>
            </a:lvl1pPr>
          </a:lstStyle>
          <a:p>
            <a:pPr marL="13208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878787"/>
                </a:solidFill>
              </a:rPr>
              <a:t>‹#›</a:t>
            </a:fld>
            <a:endParaRPr sz="1200"/>
          </a:p>
        </p:txBody>
      </p:sp>
    </p:spTree>
    <p:extLst>
      <p:ext uri="{BB962C8B-B14F-4D97-AF65-F5344CB8AC3E}">
        <p14:creationId xmlns:p14="http://schemas.microsoft.com/office/powerpoint/2010/main" val="3200613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042DA-2D63-489C-B910-7CAF78D0D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3E6F4-1A1D-444E-94CD-CC20C4DDF4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14118B-DF49-4285-8B8D-D1C3AE873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244AD-B99D-4959-BCF1-904B081E7640}" type="datetimeFigureOut">
              <a:rPr lang="en-US" smtClean="0"/>
              <a:t>08-Jul-22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2DA896-7384-4ADD-B575-0E64ADA3F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48BB95-4C57-421B-ADDB-025D172B0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4F9CB-9A03-4C05-8900-DE13E8E05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827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63AF3-65F8-4B59-B447-3A8BB8DAC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16455E-ECF0-45C0-9607-C57F559772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F45D41-B988-4BA0-86EA-D95C97A04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244AD-B99D-4959-BCF1-904B081E7640}" type="datetimeFigureOut">
              <a:rPr lang="en-US" smtClean="0"/>
              <a:t>08-Jul-22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5E4A8D-9670-4845-96C6-7C5DA1D45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97E687-2AFC-44B2-86E5-730503D67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4F9CB-9A03-4C05-8900-DE13E8E05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588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47EAC-4609-4E8F-B921-471B8FEFD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5C6F9B-77EA-479B-9A04-3CBE36110C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FCB944-514A-45E8-966E-38BE0172F5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466BA1-FC84-49DB-A0E4-1D280A17C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244AD-B99D-4959-BCF1-904B081E7640}" type="datetimeFigureOut">
              <a:rPr lang="en-US" smtClean="0"/>
              <a:t>08-Jul-22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274EFA-9AA4-4346-B551-08855C5BB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CBD414-12D8-4437-B8E9-0F79C1352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4F9CB-9A03-4C05-8900-DE13E8E05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74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FE865-5F5E-41B7-8EA6-0DA95E5D9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98964D-DDF9-412A-9E8A-2D14B7CB13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B58C72-4EE9-4A5A-A1AC-B211C360B9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740A6E-9F7F-467C-A163-B236408CF0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119F40-83DE-41AC-BFEF-E8C7790FCD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C66CC9-D2FB-4E65-A56D-FF9B2E851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244AD-B99D-4959-BCF1-904B081E7640}" type="datetimeFigureOut">
              <a:rPr lang="en-US" smtClean="0"/>
              <a:t>08-Jul-22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4ACD2B-0AD7-4141-A39A-DEA4E60A9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C8AA67-F1DD-47B6-A0E2-679696140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4F9CB-9A03-4C05-8900-DE13E8E05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871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B740D-D136-45BD-8562-C185CC180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1BD635-06AE-467E-8BD1-2FDACCEC6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244AD-B99D-4959-BCF1-904B081E7640}" type="datetimeFigureOut">
              <a:rPr lang="en-US" smtClean="0"/>
              <a:t>08-Jul-22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FAAB6F-A0E8-4826-A420-E091DA133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5B8A80-DDF4-4577-9C2D-DA04878EF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4F9CB-9A03-4C05-8900-DE13E8E05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9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6EF211-7BF6-4A4B-9E7B-EF90E8030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244AD-B99D-4959-BCF1-904B081E7640}" type="datetimeFigureOut">
              <a:rPr lang="en-US" smtClean="0"/>
              <a:t>08-Jul-22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89E52F-3DEB-4BEB-8A1D-1C33AD43B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F7ED99-5286-4AB9-A707-2B4EAFD33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4F9CB-9A03-4C05-8900-DE13E8E05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614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E53DD-181D-45EF-BCF2-8C35E1CC4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5DAC60-71E0-4F0D-9BF0-4BDFFA3194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60B701-95FC-4CDF-A560-1A6A894698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8C7EB4-533E-429B-A468-03BC46A19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244AD-B99D-4959-BCF1-904B081E7640}" type="datetimeFigureOut">
              <a:rPr lang="en-US" smtClean="0"/>
              <a:t>08-Jul-22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7AC6FE-ABE0-43FC-B0A6-4A3A73B43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E403E4-6811-4280-8391-4D79A8A72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4F9CB-9A03-4C05-8900-DE13E8E05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78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F7C2D-8C88-4DFC-8D08-C3C246C66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99DEB9-825B-46C5-A2E5-7665FC478B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B6CA4C-92AD-44A4-A37F-C7A46564E7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8CBAA4-6D4D-481E-8421-0FBE7928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244AD-B99D-4959-BCF1-904B081E7640}" type="datetimeFigureOut">
              <a:rPr lang="en-US" smtClean="0"/>
              <a:t>08-Jul-22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43523A-8887-490D-B292-1DEB45A75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723936-F16C-40F5-AA7A-28517C2BF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4F9CB-9A03-4C05-8900-DE13E8E05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00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D75AB9-0A7B-4398-B01C-B084E95D6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F01A31-A7B7-490E-B23A-EF1757006C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07235F-851E-4521-9648-A568E1CE87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244AD-B99D-4959-BCF1-904B081E7640}" type="datetimeFigureOut">
              <a:rPr lang="en-US" smtClean="0"/>
              <a:t>08-Jul-22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1A6A74-2C94-40D5-8B25-C81C75E883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978A88-592A-47B7-A749-2F542B004F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4F9CB-9A03-4C05-8900-DE13E8E05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251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jpg"/><Relationship Id="rId5" Type="http://schemas.openxmlformats.org/officeDocument/2006/relationships/image" Target="../media/image4.jpg"/><Relationship Id="rId10" Type="http://schemas.openxmlformats.org/officeDocument/2006/relationships/image" Target="../media/image9.png"/><Relationship Id="rId4" Type="http://schemas.openxmlformats.org/officeDocument/2006/relationships/image" Target="../media/image3.jpg"/><Relationship Id="rId9" Type="http://schemas.openxmlformats.org/officeDocument/2006/relationships/image" Target="../media/image8.png"/><Relationship Id="rId14" Type="http://schemas.openxmlformats.org/officeDocument/2006/relationships/image" Target="../media/image1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www.factcheck.org/2022/05/scicheck-pfizer-documents-show-vaccine-is-highly-effective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vdo.org/" TargetMode="Externa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13" Type="http://schemas.openxmlformats.org/officeDocument/2006/relationships/image" Target="../media/image10.jpg"/><Relationship Id="rId3" Type="http://schemas.openxmlformats.org/officeDocument/2006/relationships/image" Target="../media/image19.png"/><Relationship Id="rId7" Type="http://schemas.openxmlformats.org/officeDocument/2006/relationships/image" Target="../media/image20.png"/><Relationship Id="rId12" Type="http://schemas.openxmlformats.org/officeDocument/2006/relationships/image" Target="../media/image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8.png"/><Relationship Id="rId5" Type="http://schemas.openxmlformats.org/officeDocument/2006/relationships/image" Target="../media/image4.jpg"/><Relationship Id="rId10" Type="http://schemas.openxmlformats.org/officeDocument/2006/relationships/image" Target="../media/image7.png"/><Relationship Id="rId4" Type="http://schemas.openxmlformats.org/officeDocument/2006/relationships/image" Target="../media/image3.jpg"/><Relationship Id="rId9" Type="http://schemas.openxmlformats.org/officeDocument/2006/relationships/image" Target="../media/image21.png"/><Relationship Id="rId14" Type="http://schemas.openxmlformats.org/officeDocument/2006/relationships/hyperlink" Target="mailto:trnguyen@unicef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0077" y="2277363"/>
            <a:ext cx="5379720" cy="185673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4000" spc="80" dirty="0">
                <a:solidFill>
                  <a:srgbClr val="000000"/>
                </a:solidFill>
                <a:latin typeface="Calibri"/>
                <a:cs typeface="Calibri"/>
              </a:rPr>
              <a:t>Hearing</a:t>
            </a:r>
            <a:r>
              <a:rPr sz="4000" spc="22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4000" spc="120" dirty="0">
                <a:solidFill>
                  <a:srgbClr val="000000"/>
                </a:solidFill>
                <a:latin typeface="Calibri"/>
                <a:cs typeface="Calibri"/>
              </a:rPr>
              <a:t>and</a:t>
            </a:r>
            <a:r>
              <a:rPr sz="4000" spc="17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4000" spc="120" dirty="0">
                <a:solidFill>
                  <a:srgbClr val="000000"/>
                </a:solidFill>
                <a:latin typeface="Calibri"/>
                <a:cs typeface="Calibri"/>
              </a:rPr>
              <a:t>addressing </a:t>
            </a:r>
            <a:r>
              <a:rPr sz="4000" spc="130" dirty="0">
                <a:solidFill>
                  <a:srgbClr val="000000"/>
                </a:solidFill>
                <a:latin typeface="Calibri"/>
                <a:cs typeface="Calibri"/>
              </a:rPr>
              <a:t>people's</a:t>
            </a:r>
            <a:r>
              <a:rPr sz="4000" spc="19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4000" spc="135" dirty="0">
                <a:solidFill>
                  <a:srgbClr val="000000"/>
                </a:solidFill>
                <a:latin typeface="Calibri"/>
                <a:cs typeface="Calibri"/>
              </a:rPr>
              <a:t>vaccine-</a:t>
            </a:r>
            <a:r>
              <a:rPr sz="4000" spc="-10" dirty="0">
                <a:solidFill>
                  <a:srgbClr val="000000"/>
                </a:solidFill>
                <a:latin typeface="Calibri"/>
                <a:cs typeface="Calibri"/>
              </a:rPr>
              <a:t>related </a:t>
            </a:r>
            <a:r>
              <a:rPr sz="4000" spc="155" dirty="0">
                <a:solidFill>
                  <a:srgbClr val="000000"/>
                </a:solidFill>
                <a:latin typeface="Calibri"/>
                <a:cs typeface="Calibri"/>
              </a:rPr>
              <a:t>concerns</a:t>
            </a:r>
            <a:r>
              <a:rPr sz="4000" spc="4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4000" dirty="0">
                <a:solidFill>
                  <a:srgbClr val="000000"/>
                </a:solidFill>
                <a:latin typeface="Calibri"/>
                <a:cs typeface="Calibri"/>
              </a:rPr>
              <a:t>in</a:t>
            </a:r>
            <a:r>
              <a:rPr sz="4000" spc="11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4000" dirty="0">
                <a:solidFill>
                  <a:srgbClr val="000000"/>
                </a:solidFill>
                <a:latin typeface="Calibri"/>
                <a:cs typeface="Calibri"/>
              </a:rPr>
              <a:t>Viet</a:t>
            </a:r>
            <a:r>
              <a:rPr sz="4000" spc="11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4000" spc="145" dirty="0">
                <a:solidFill>
                  <a:srgbClr val="000000"/>
                </a:solidFill>
                <a:latin typeface="Calibri"/>
                <a:cs typeface="Calibri"/>
              </a:rPr>
              <a:t>Nam</a:t>
            </a:r>
            <a:endParaRPr sz="40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500850" y="43383"/>
            <a:ext cx="3685309" cy="1277416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11013" y="272820"/>
            <a:ext cx="2097806" cy="1135504"/>
          </a:xfrm>
          <a:prstGeom prst="rect">
            <a:avLst/>
          </a:prstGeom>
        </p:spPr>
      </p:pic>
      <p:grpSp>
        <p:nvGrpSpPr>
          <p:cNvPr id="5" name="object 5"/>
          <p:cNvGrpSpPr/>
          <p:nvPr/>
        </p:nvGrpSpPr>
        <p:grpSpPr>
          <a:xfrm>
            <a:off x="2448560" y="5750559"/>
            <a:ext cx="3860800" cy="762000"/>
            <a:chOff x="2448560" y="5750559"/>
            <a:chExt cx="3860800" cy="762000"/>
          </a:xfrm>
        </p:grpSpPr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094480" y="5821679"/>
              <a:ext cx="2214880" cy="548640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48560" y="5750559"/>
              <a:ext cx="1676400" cy="762000"/>
            </a:xfrm>
            <a:prstGeom prst="rect">
              <a:avLst/>
            </a:prstGeom>
          </p:spPr>
        </p:pic>
      </p:grpSp>
      <p:pic>
        <p:nvPicPr>
          <p:cNvPr id="8" name="object 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0281919" y="5842000"/>
            <a:ext cx="1676400" cy="558800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8442959" y="5984240"/>
            <a:ext cx="1706879" cy="314959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6360159" y="5842000"/>
            <a:ext cx="1869439" cy="568960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300480" y="5821679"/>
            <a:ext cx="1036319" cy="640080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274320" y="5831840"/>
            <a:ext cx="802640" cy="609600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4450079" y="304800"/>
            <a:ext cx="1442720" cy="1300479"/>
          </a:xfrm>
          <a:prstGeom prst="rect">
            <a:avLst/>
          </a:prstGeom>
        </p:spPr>
      </p:pic>
      <p:grpSp>
        <p:nvGrpSpPr>
          <p:cNvPr id="14" name="object 14"/>
          <p:cNvGrpSpPr/>
          <p:nvPr/>
        </p:nvGrpSpPr>
        <p:grpSpPr>
          <a:xfrm>
            <a:off x="6431279" y="1808479"/>
            <a:ext cx="5334000" cy="3545840"/>
            <a:chOff x="6431279" y="1808479"/>
            <a:chExt cx="5334000" cy="3545840"/>
          </a:xfrm>
        </p:grpSpPr>
        <p:sp>
          <p:nvSpPr>
            <p:cNvPr id="15" name="object 15"/>
            <p:cNvSpPr/>
            <p:nvPr/>
          </p:nvSpPr>
          <p:spPr>
            <a:xfrm>
              <a:off x="8478519" y="3103879"/>
              <a:ext cx="955040" cy="701040"/>
            </a:xfrm>
            <a:custGeom>
              <a:avLst/>
              <a:gdLst/>
              <a:ahLst/>
              <a:cxnLst/>
              <a:rect l="l" t="t" r="r" b="b"/>
              <a:pathLst>
                <a:path w="955040" h="701039">
                  <a:moveTo>
                    <a:pt x="690879" y="121920"/>
                  </a:moveTo>
                  <a:lnTo>
                    <a:pt x="701266" y="74473"/>
                  </a:lnTo>
                  <a:lnTo>
                    <a:pt x="729583" y="35718"/>
                  </a:lnTo>
                  <a:lnTo>
                    <a:pt x="771568" y="9584"/>
                  </a:lnTo>
                  <a:lnTo>
                    <a:pt x="822959" y="0"/>
                  </a:lnTo>
                  <a:lnTo>
                    <a:pt x="874351" y="9584"/>
                  </a:lnTo>
                  <a:lnTo>
                    <a:pt x="916336" y="35718"/>
                  </a:lnTo>
                  <a:lnTo>
                    <a:pt x="944653" y="74473"/>
                  </a:lnTo>
                  <a:lnTo>
                    <a:pt x="955039" y="121920"/>
                  </a:lnTo>
                  <a:lnTo>
                    <a:pt x="944653" y="169366"/>
                  </a:lnTo>
                  <a:lnTo>
                    <a:pt x="916336" y="208121"/>
                  </a:lnTo>
                  <a:lnTo>
                    <a:pt x="874351" y="234255"/>
                  </a:lnTo>
                  <a:lnTo>
                    <a:pt x="822959" y="243840"/>
                  </a:lnTo>
                  <a:lnTo>
                    <a:pt x="771568" y="234255"/>
                  </a:lnTo>
                  <a:lnTo>
                    <a:pt x="729583" y="208121"/>
                  </a:lnTo>
                  <a:lnTo>
                    <a:pt x="701266" y="169366"/>
                  </a:lnTo>
                  <a:lnTo>
                    <a:pt x="690879" y="121920"/>
                  </a:lnTo>
                  <a:close/>
                </a:path>
                <a:path w="955040" h="701039">
                  <a:moveTo>
                    <a:pt x="0" y="528320"/>
                  </a:moveTo>
                  <a:lnTo>
                    <a:pt x="6899" y="482408"/>
                  </a:lnTo>
                  <a:lnTo>
                    <a:pt x="26368" y="441150"/>
                  </a:lnTo>
                  <a:lnTo>
                    <a:pt x="56562" y="406193"/>
                  </a:lnTo>
                  <a:lnTo>
                    <a:pt x="95635" y="379184"/>
                  </a:lnTo>
                  <a:lnTo>
                    <a:pt x="141743" y="361770"/>
                  </a:lnTo>
                  <a:lnTo>
                    <a:pt x="193039" y="355600"/>
                  </a:lnTo>
                  <a:lnTo>
                    <a:pt x="244336" y="361770"/>
                  </a:lnTo>
                  <a:lnTo>
                    <a:pt x="290444" y="379184"/>
                  </a:lnTo>
                  <a:lnTo>
                    <a:pt x="329517" y="406193"/>
                  </a:lnTo>
                  <a:lnTo>
                    <a:pt x="359711" y="441150"/>
                  </a:lnTo>
                  <a:lnTo>
                    <a:pt x="379180" y="482408"/>
                  </a:lnTo>
                  <a:lnTo>
                    <a:pt x="386079" y="528320"/>
                  </a:lnTo>
                  <a:lnTo>
                    <a:pt x="379180" y="574231"/>
                  </a:lnTo>
                  <a:lnTo>
                    <a:pt x="359711" y="615489"/>
                  </a:lnTo>
                  <a:lnTo>
                    <a:pt x="329517" y="650446"/>
                  </a:lnTo>
                  <a:lnTo>
                    <a:pt x="290444" y="677455"/>
                  </a:lnTo>
                  <a:lnTo>
                    <a:pt x="244336" y="694869"/>
                  </a:lnTo>
                  <a:lnTo>
                    <a:pt x="193039" y="701040"/>
                  </a:lnTo>
                  <a:lnTo>
                    <a:pt x="141743" y="694869"/>
                  </a:lnTo>
                  <a:lnTo>
                    <a:pt x="95635" y="677455"/>
                  </a:lnTo>
                  <a:lnTo>
                    <a:pt x="56562" y="650446"/>
                  </a:lnTo>
                  <a:lnTo>
                    <a:pt x="26368" y="615489"/>
                  </a:lnTo>
                  <a:lnTo>
                    <a:pt x="6899" y="574231"/>
                  </a:lnTo>
                  <a:lnTo>
                    <a:pt x="0" y="52832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9357677" y="4643437"/>
              <a:ext cx="141604" cy="131444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8671559" y="3804919"/>
              <a:ext cx="765175" cy="840740"/>
            </a:xfrm>
            <a:custGeom>
              <a:avLst/>
              <a:gdLst/>
              <a:ahLst/>
              <a:cxnLst/>
              <a:rect l="l" t="t" r="r" b="b"/>
              <a:pathLst>
                <a:path w="765175" h="840739">
                  <a:moveTo>
                    <a:pt x="764667" y="840358"/>
                  </a:moveTo>
                  <a:lnTo>
                    <a:pt x="764667" y="420115"/>
                  </a:lnTo>
                  <a:lnTo>
                    <a:pt x="0" y="420115"/>
                  </a:lnTo>
                  <a:lnTo>
                    <a:pt x="0" y="0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8671559" y="3103879"/>
              <a:ext cx="632460" cy="351155"/>
            </a:xfrm>
            <a:custGeom>
              <a:avLst/>
              <a:gdLst/>
              <a:ahLst/>
              <a:cxnLst/>
              <a:rect l="l" t="t" r="r" b="b"/>
              <a:pathLst>
                <a:path w="632459" h="351154">
                  <a:moveTo>
                    <a:pt x="632460" y="0"/>
                  </a:moveTo>
                  <a:lnTo>
                    <a:pt x="585611" y="1956"/>
                  </a:lnTo>
                  <a:lnTo>
                    <a:pt x="533638" y="2794"/>
                  </a:lnTo>
                  <a:lnTo>
                    <a:pt x="468488" y="3461"/>
                  </a:lnTo>
                  <a:lnTo>
                    <a:pt x="394555" y="3904"/>
                  </a:lnTo>
                  <a:lnTo>
                    <a:pt x="316230" y="4064"/>
                  </a:lnTo>
                  <a:lnTo>
                    <a:pt x="273226" y="8231"/>
                  </a:lnTo>
                  <a:lnTo>
                    <a:pt x="230935" y="20213"/>
                  </a:lnTo>
                  <a:lnTo>
                    <a:pt x="190070" y="39227"/>
                  </a:lnTo>
                  <a:lnTo>
                    <a:pt x="151343" y="64491"/>
                  </a:lnTo>
                  <a:lnTo>
                    <a:pt x="115467" y="95222"/>
                  </a:lnTo>
                  <a:lnTo>
                    <a:pt x="83155" y="130640"/>
                  </a:lnTo>
                  <a:lnTo>
                    <a:pt x="55120" y="169962"/>
                  </a:lnTo>
                  <a:lnTo>
                    <a:pt x="32074" y="212405"/>
                  </a:lnTo>
                  <a:lnTo>
                    <a:pt x="14730" y="257189"/>
                  </a:lnTo>
                  <a:lnTo>
                    <a:pt x="3801" y="303530"/>
                  </a:lnTo>
                  <a:lnTo>
                    <a:pt x="0" y="350647"/>
                  </a:lnTo>
                </a:path>
              </a:pathLst>
            </a:custGeom>
            <a:ln w="9525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9804717" y="3688397"/>
              <a:ext cx="141604" cy="121284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9829800" y="2555239"/>
              <a:ext cx="396240" cy="345440"/>
            </a:xfrm>
            <a:custGeom>
              <a:avLst/>
              <a:gdLst/>
              <a:ahLst/>
              <a:cxnLst/>
              <a:rect l="l" t="t" r="r" b="b"/>
              <a:pathLst>
                <a:path w="396240" h="345439">
                  <a:moveTo>
                    <a:pt x="0" y="172720"/>
                  </a:moveTo>
                  <a:lnTo>
                    <a:pt x="7073" y="126808"/>
                  </a:lnTo>
                  <a:lnTo>
                    <a:pt x="27036" y="85550"/>
                  </a:lnTo>
                  <a:lnTo>
                    <a:pt x="58007" y="50593"/>
                  </a:lnTo>
                  <a:lnTo>
                    <a:pt x="98100" y="23584"/>
                  </a:lnTo>
                  <a:lnTo>
                    <a:pt x="145432" y="6170"/>
                  </a:lnTo>
                  <a:lnTo>
                    <a:pt x="198120" y="0"/>
                  </a:lnTo>
                  <a:lnTo>
                    <a:pt x="250807" y="6170"/>
                  </a:lnTo>
                  <a:lnTo>
                    <a:pt x="298139" y="23584"/>
                  </a:lnTo>
                  <a:lnTo>
                    <a:pt x="338232" y="50593"/>
                  </a:lnTo>
                  <a:lnTo>
                    <a:pt x="369203" y="85550"/>
                  </a:lnTo>
                  <a:lnTo>
                    <a:pt x="389166" y="126808"/>
                  </a:lnTo>
                  <a:lnTo>
                    <a:pt x="396240" y="172720"/>
                  </a:lnTo>
                  <a:lnTo>
                    <a:pt x="389166" y="218631"/>
                  </a:lnTo>
                  <a:lnTo>
                    <a:pt x="369203" y="259889"/>
                  </a:lnTo>
                  <a:lnTo>
                    <a:pt x="338232" y="294846"/>
                  </a:lnTo>
                  <a:lnTo>
                    <a:pt x="298139" y="321855"/>
                  </a:lnTo>
                  <a:lnTo>
                    <a:pt x="250807" y="339269"/>
                  </a:lnTo>
                  <a:lnTo>
                    <a:pt x="198120" y="345439"/>
                  </a:lnTo>
                  <a:lnTo>
                    <a:pt x="145432" y="339269"/>
                  </a:lnTo>
                  <a:lnTo>
                    <a:pt x="98100" y="321855"/>
                  </a:lnTo>
                  <a:lnTo>
                    <a:pt x="58007" y="294846"/>
                  </a:lnTo>
                  <a:lnTo>
                    <a:pt x="27036" y="259889"/>
                  </a:lnTo>
                  <a:lnTo>
                    <a:pt x="7073" y="218631"/>
                  </a:lnTo>
                  <a:lnTo>
                    <a:pt x="0" y="17272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9870439" y="2900679"/>
              <a:ext cx="156210" cy="788670"/>
            </a:xfrm>
            <a:custGeom>
              <a:avLst/>
              <a:gdLst/>
              <a:ahLst/>
              <a:cxnLst/>
              <a:rect l="l" t="t" r="r" b="b"/>
              <a:pathLst>
                <a:path w="156209" h="788670">
                  <a:moveTo>
                    <a:pt x="0" y="788670"/>
                  </a:moveTo>
                  <a:lnTo>
                    <a:pt x="0" y="394335"/>
                  </a:lnTo>
                  <a:lnTo>
                    <a:pt x="155701" y="394335"/>
                  </a:lnTo>
                  <a:lnTo>
                    <a:pt x="155701" y="0"/>
                  </a:lnTo>
                </a:path>
              </a:pathLst>
            </a:custGeom>
            <a:ln w="9525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9301479" y="2727959"/>
              <a:ext cx="985519" cy="1625600"/>
            </a:xfrm>
            <a:custGeom>
              <a:avLst/>
              <a:gdLst/>
              <a:ahLst/>
              <a:cxnLst/>
              <a:rect l="l" t="t" r="r" b="b"/>
              <a:pathLst>
                <a:path w="985520" h="1625600">
                  <a:moveTo>
                    <a:pt x="532511" y="0"/>
                  </a:moveTo>
                  <a:lnTo>
                    <a:pt x="479327" y="2481"/>
                  </a:lnTo>
                  <a:lnTo>
                    <a:pt x="426620" y="9701"/>
                  </a:lnTo>
                  <a:lnTo>
                    <a:pt x="374863" y="21321"/>
                  </a:lnTo>
                  <a:lnTo>
                    <a:pt x="324528" y="37002"/>
                  </a:lnTo>
                  <a:lnTo>
                    <a:pt x="276088" y="56406"/>
                  </a:lnTo>
                  <a:lnTo>
                    <a:pt x="230017" y="79195"/>
                  </a:lnTo>
                  <a:lnTo>
                    <a:pt x="186787" y="105029"/>
                  </a:lnTo>
                  <a:lnTo>
                    <a:pt x="146872" y="133571"/>
                  </a:lnTo>
                  <a:lnTo>
                    <a:pt x="110743" y="164482"/>
                  </a:lnTo>
                  <a:lnTo>
                    <a:pt x="78876" y="197423"/>
                  </a:lnTo>
                  <a:lnTo>
                    <a:pt x="51742" y="232057"/>
                  </a:lnTo>
                  <a:lnTo>
                    <a:pt x="29814" y="268045"/>
                  </a:lnTo>
                  <a:lnTo>
                    <a:pt x="13566" y="305048"/>
                  </a:lnTo>
                  <a:lnTo>
                    <a:pt x="3470" y="342727"/>
                  </a:lnTo>
                  <a:lnTo>
                    <a:pt x="0" y="380745"/>
                  </a:lnTo>
                </a:path>
                <a:path w="985520" h="1625600">
                  <a:moveTo>
                    <a:pt x="505460" y="1026287"/>
                  </a:moveTo>
                  <a:lnTo>
                    <a:pt x="454988" y="1023636"/>
                  </a:lnTo>
                  <a:lnTo>
                    <a:pt x="404967" y="1015925"/>
                  </a:lnTo>
                  <a:lnTo>
                    <a:pt x="355843" y="1003515"/>
                  </a:lnTo>
                  <a:lnTo>
                    <a:pt x="308068" y="986768"/>
                  </a:lnTo>
                  <a:lnTo>
                    <a:pt x="262090" y="966046"/>
                  </a:lnTo>
                  <a:lnTo>
                    <a:pt x="218358" y="941711"/>
                  </a:lnTo>
                  <a:lnTo>
                    <a:pt x="177322" y="914123"/>
                  </a:lnTo>
                  <a:lnTo>
                    <a:pt x="139432" y="883646"/>
                  </a:lnTo>
                  <a:lnTo>
                    <a:pt x="105135" y="850639"/>
                  </a:lnTo>
                  <a:lnTo>
                    <a:pt x="74882" y="815467"/>
                  </a:lnTo>
                  <a:lnTo>
                    <a:pt x="49123" y="778489"/>
                  </a:lnTo>
                  <a:lnTo>
                    <a:pt x="28305" y="740067"/>
                  </a:lnTo>
                  <a:lnTo>
                    <a:pt x="12879" y="700564"/>
                  </a:lnTo>
                  <a:lnTo>
                    <a:pt x="3294" y="660341"/>
                  </a:lnTo>
                  <a:lnTo>
                    <a:pt x="0" y="619760"/>
                  </a:lnTo>
                </a:path>
                <a:path w="985520" h="1625600">
                  <a:moveTo>
                    <a:pt x="721360" y="1508759"/>
                  </a:moveTo>
                  <a:lnTo>
                    <a:pt x="731746" y="1463286"/>
                  </a:lnTo>
                  <a:lnTo>
                    <a:pt x="760063" y="1426146"/>
                  </a:lnTo>
                  <a:lnTo>
                    <a:pt x="802048" y="1401103"/>
                  </a:lnTo>
                  <a:lnTo>
                    <a:pt x="853440" y="1391920"/>
                  </a:lnTo>
                  <a:lnTo>
                    <a:pt x="904831" y="1401103"/>
                  </a:lnTo>
                  <a:lnTo>
                    <a:pt x="946816" y="1426146"/>
                  </a:lnTo>
                  <a:lnTo>
                    <a:pt x="975133" y="1463286"/>
                  </a:lnTo>
                  <a:lnTo>
                    <a:pt x="985520" y="1508759"/>
                  </a:lnTo>
                  <a:lnTo>
                    <a:pt x="975133" y="1554233"/>
                  </a:lnTo>
                  <a:lnTo>
                    <a:pt x="946816" y="1591373"/>
                  </a:lnTo>
                  <a:lnTo>
                    <a:pt x="904831" y="1616416"/>
                  </a:lnTo>
                  <a:lnTo>
                    <a:pt x="853440" y="1625600"/>
                  </a:lnTo>
                  <a:lnTo>
                    <a:pt x="802048" y="1616416"/>
                  </a:lnTo>
                  <a:lnTo>
                    <a:pt x="760063" y="1591373"/>
                  </a:lnTo>
                  <a:lnTo>
                    <a:pt x="731746" y="1554233"/>
                  </a:lnTo>
                  <a:lnTo>
                    <a:pt x="721360" y="1508759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9494519" y="4353559"/>
              <a:ext cx="660400" cy="349250"/>
            </a:xfrm>
            <a:custGeom>
              <a:avLst/>
              <a:gdLst/>
              <a:ahLst/>
              <a:cxnLst/>
              <a:rect l="l" t="t" r="r" b="b"/>
              <a:pathLst>
                <a:path w="660400" h="349250">
                  <a:moveTo>
                    <a:pt x="660273" y="0"/>
                  </a:moveTo>
                  <a:lnTo>
                    <a:pt x="647104" y="61348"/>
                  </a:lnTo>
                  <a:lnTo>
                    <a:pt x="609749" y="120989"/>
                  </a:lnTo>
                  <a:lnTo>
                    <a:pt x="583008" y="149637"/>
                  </a:lnTo>
                  <a:lnTo>
                    <a:pt x="551429" y="177219"/>
                  </a:lnTo>
                  <a:lnTo>
                    <a:pt x="515416" y="203521"/>
                  </a:lnTo>
                  <a:lnTo>
                    <a:pt x="475370" y="228331"/>
                  </a:lnTo>
                  <a:lnTo>
                    <a:pt x="431695" y="251434"/>
                  </a:lnTo>
                  <a:lnTo>
                    <a:pt x="384794" y="272618"/>
                  </a:lnTo>
                  <a:lnTo>
                    <a:pt x="335069" y="291669"/>
                  </a:lnTo>
                  <a:lnTo>
                    <a:pt x="282925" y="308375"/>
                  </a:lnTo>
                  <a:lnTo>
                    <a:pt x="228763" y="322521"/>
                  </a:lnTo>
                  <a:lnTo>
                    <a:pt x="172986" y="333895"/>
                  </a:lnTo>
                  <a:lnTo>
                    <a:pt x="115998" y="342283"/>
                  </a:lnTo>
                  <a:lnTo>
                    <a:pt x="58202" y="347472"/>
                  </a:lnTo>
                  <a:lnTo>
                    <a:pt x="0" y="349250"/>
                  </a:lnTo>
                </a:path>
              </a:pathLst>
            </a:custGeom>
            <a:ln w="9525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9941559" y="3754119"/>
              <a:ext cx="353695" cy="490220"/>
            </a:xfrm>
            <a:custGeom>
              <a:avLst/>
              <a:gdLst/>
              <a:ahLst/>
              <a:cxnLst/>
              <a:rect l="l" t="t" r="r" b="b"/>
              <a:pathLst>
                <a:path w="353695" h="490220">
                  <a:moveTo>
                    <a:pt x="0" y="0"/>
                  </a:moveTo>
                  <a:lnTo>
                    <a:pt x="52171" y="3554"/>
                  </a:lnTo>
                  <a:lnTo>
                    <a:pt x="103289" y="13726"/>
                  </a:lnTo>
                  <a:lnTo>
                    <a:pt x="152309" y="29780"/>
                  </a:lnTo>
                  <a:lnTo>
                    <a:pt x="198185" y="50982"/>
                  </a:lnTo>
                  <a:lnTo>
                    <a:pt x="239871" y="76596"/>
                  </a:lnTo>
                  <a:lnTo>
                    <a:pt x="276322" y="105887"/>
                  </a:lnTo>
                  <a:lnTo>
                    <a:pt x="306493" y="138119"/>
                  </a:lnTo>
                  <a:lnTo>
                    <a:pt x="329338" y="172557"/>
                  </a:lnTo>
                  <a:lnTo>
                    <a:pt x="343812" y="208466"/>
                  </a:lnTo>
                  <a:lnTo>
                    <a:pt x="349125" y="317662"/>
                  </a:lnTo>
                  <a:lnTo>
                    <a:pt x="349819" y="384332"/>
                  </a:lnTo>
                  <a:lnTo>
                    <a:pt x="350844" y="439237"/>
                  </a:lnTo>
                  <a:lnTo>
                    <a:pt x="352087" y="476493"/>
                  </a:lnTo>
                  <a:lnTo>
                    <a:pt x="353441" y="490219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" name="object 25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6431279" y="1808479"/>
              <a:ext cx="5334000" cy="3545840"/>
            </a:xfrm>
            <a:prstGeom prst="rect">
              <a:avLst/>
            </a:prstGeom>
          </p:spPr>
        </p:pic>
      </p:grpSp>
      <p:sp>
        <p:nvSpPr>
          <p:cNvPr id="26" name="object 26"/>
          <p:cNvSpPr txBox="1"/>
          <p:nvPr/>
        </p:nvSpPr>
        <p:spPr>
          <a:xfrm>
            <a:off x="639444" y="4645469"/>
            <a:ext cx="4211320" cy="594995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sz="1600" i="1" spc="55" dirty="0">
                <a:solidFill>
                  <a:srgbClr val="FF0000"/>
                </a:solidFill>
                <a:latin typeface="Calibri"/>
                <a:cs typeface="Calibri"/>
              </a:rPr>
              <a:t>Giap</a:t>
            </a:r>
            <a:r>
              <a:rPr sz="1600" i="1" spc="1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i="1" spc="60" dirty="0">
                <a:solidFill>
                  <a:srgbClr val="FF0000"/>
                </a:solidFill>
                <a:latin typeface="Calibri"/>
                <a:cs typeface="Calibri"/>
              </a:rPr>
              <a:t>Nguyen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20"/>
              </a:spcBef>
            </a:pPr>
            <a:r>
              <a:rPr sz="1600" i="1" spc="55" dirty="0">
                <a:solidFill>
                  <a:srgbClr val="FF0000"/>
                </a:solidFill>
                <a:latin typeface="Calibri"/>
                <a:cs typeface="Calibri"/>
              </a:rPr>
              <a:t>Communication</a:t>
            </a:r>
            <a:r>
              <a:rPr sz="1600" i="1" spc="37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i="1" spc="45" dirty="0">
                <a:solidFill>
                  <a:srgbClr val="FF0000"/>
                </a:solidFill>
                <a:latin typeface="Calibri"/>
                <a:cs typeface="Calibri"/>
              </a:rPr>
              <a:t>Consultant,</a:t>
            </a:r>
            <a:r>
              <a:rPr sz="1600" i="1" spc="25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i="1" spc="130" dirty="0">
                <a:solidFill>
                  <a:srgbClr val="FF0000"/>
                </a:solidFill>
                <a:latin typeface="Calibri"/>
                <a:cs typeface="Calibri"/>
              </a:rPr>
              <a:t>UNICEF</a:t>
            </a:r>
            <a:r>
              <a:rPr sz="1600" i="1" spc="254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i="1" dirty="0">
                <a:solidFill>
                  <a:srgbClr val="FF0000"/>
                </a:solidFill>
                <a:latin typeface="Calibri"/>
                <a:cs typeface="Calibri"/>
              </a:rPr>
              <a:t>Viet</a:t>
            </a:r>
            <a:r>
              <a:rPr sz="1600" i="1" spc="1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i="1" spc="-25" dirty="0">
                <a:solidFill>
                  <a:srgbClr val="FF0000"/>
                </a:solidFill>
                <a:latin typeface="Calibri"/>
                <a:cs typeface="Calibri"/>
              </a:rPr>
              <a:t>Nam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0084" y="908049"/>
            <a:ext cx="233426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The</a:t>
            </a:r>
            <a:r>
              <a:rPr spc="-25" dirty="0"/>
              <a:t> </a:t>
            </a:r>
            <a:r>
              <a:rPr spc="-10" dirty="0"/>
              <a:t>Problem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21372" y="1642046"/>
            <a:ext cx="4518025" cy="37147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850" spc="-20" dirty="0">
                <a:solidFill>
                  <a:srgbClr val="4670C4"/>
                </a:solidFill>
                <a:latin typeface="Arial"/>
                <a:cs typeface="Arial"/>
              </a:rPr>
              <a:t>Situation</a:t>
            </a:r>
            <a:r>
              <a:rPr sz="1850" spc="-85" dirty="0">
                <a:solidFill>
                  <a:srgbClr val="4670C4"/>
                </a:solidFill>
                <a:latin typeface="Arial"/>
                <a:cs typeface="Arial"/>
              </a:rPr>
              <a:t> </a:t>
            </a:r>
            <a:r>
              <a:rPr sz="1850" spc="-10" dirty="0">
                <a:solidFill>
                  <a:srgbClr val="4670C4"/>
                </a:solidFill>
                <a:latin typeface="Arial"/>
                <a:cs typeface="Arial"/>
              </a:rPr>
              <a:t>overview</a:t>
            </a:r>
            <a:endParaRPr sz="18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50">
              <a:latin typeface="Arial"/>
              <a:cs typeface="Arial"/>
            </a:endParaRPr>
          </a:p>
          <a:p>
            <a:pPr marL="520700" marR="5080" indent="-315595">
              <a:lnSpc>
                <a:spcPct val="111600"/>
              </a:lnSpc>
              <a:buChar char="●"/>
              <a:tabLst>
                <a:tab pos="520700" algn="l"/>
                <a:tab pos="521334" algn="l"/>
              </a:tabLst>
            </a:pPr>
            <a:r>
              <a:rPr sz="1450" spc="-20" dirty="0">
                <a:latin typeface="Calibri"/>
                <a:cs typeface="Calibri"/>
              </a:rPr>
              <a:t>Globally,</a:t>
            </a:r>
            <a:r>
              <a:rPr sz="1450" spc="-120" dirty="0">
                <a:latin typeface="Calibri"/>
                <a:cs typeface="Calibri"/>
              </a:rPr>
              <a:t> </a:t>
            </a:r>
            <a:r>
              <a:rPr sz="1450" spc="-10" dirty="0">
                <a:latin typeface="Calibri"/>
                <a:cs typeface="Calibri"/>
              </a:rPr>
              <a:t>vaccine</a:t>
            </a:r>
            <a:r>
              <a:rPr sz="1450" spc="-65" dirty="0">
                <a:latin typeface="Calibri"/>
                <a:cs typeface="Calibri"/>
              </a:rPr>
              <a:t> </a:t>
            </a:r>
            <a:r>
              <a:rPr sz="1450" spc="-10" dirty="0">
                <a:latin typeface="Calibri"/>
                <a:cs typeface="Calibri"/>
              </a:rPr>
              <a:t>opposition</a:t>
            </a:r>
            <a:r>
              <a:rPr sz="1450" spc="-114" dirty="0">
                <a:latin typeface="Calibri"/>
                <a:cs typeface="Calibri"/>
              </a:rPr>
              <a:t> </a:t>
            </a:r>
            <a:r>
              <a:rPr sz="1450" spc="-20" dirty="0">
                <a:latin typeface="Calibri"/>
                <a:cs typeface="Calibri"/>
              </a:rPr>
              <a:t>is</a:t>
            </a:r>
            <a:r>
              <a:rPr sz="1450" spc="-80" dirty="0"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on</a:t>
            </a:r>
            <a:r>
              <a:rPr sz="1450" spc="-114" dirty="0"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the</a:t>
            </a:r>
            <a:r>
              <a:rPr sz="1450" spc="20" dirty="0">
                <a:latin typeface="Calibri"/>
                <a:cs typeface="Calibri"/>
              </a:rPr>
              <a:t> </a:t>
            </a:r>
            <a:r>
              <a:rPr sz="1450" spc="-20" dirty="0">
                <a:latin typeface="Calibri"/>
                <a:cs typeface="Calibri"/>
              </a:rPr>
              <a:t>rise.</a:t>
            </a:r>
            <a:r>
              <a:rPr sz="1450" spc="-40" dirty="0">
                <a:latin typeface="Calibri"/>
                <a:cs typeface="Calibri"/>
              </a:rPr>
              <a:t> </a:t>
            </a:r>
            <a:r>
              <a:rPr sz="1450" spc="-25" dirty="0">
                <a:latin typeface="Calibri"/>
                <a:cs typeface="Calibri"/>
              </a:rPr>
              <a:t>Since</a:t>
            </a:r>
            <a:r>
              <a:rPr sz="1450" spc="-65" dirty="0">
                <a:latin typeface="Calibri"/>
                <a:cs typeface="Calibri"/>
              </a:rPr>
              <a:t> </a:t>
            </a:r>
            <a:r>
              <a:rPr sz="1450" spc="-20" dirty="0">
                <a:latin typeface="Calibri"/>
                <a:cs typeface="Calibri"/>
              </a:rPr>
              <a:t>June 2020,</a:t>
            </a:r>
            <a:r>
              <a:rPr sz="1450" spc="-15" dirty="0"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the</a:t>
            </a:r>
            <a:r>
              <a:rPr sz="1450" spc="35" dirty="0">
                <a:latin typeface="Calibri"/>
                <a:cs typeface="Calibri"/>
              </a:rPr>
              <a:t> </a:t>
            </a:r>
            <a:r>
              <a:rPr sz="1450" spc="-10" dirty="0">
                <a:latin typeface="Calibri"/>
                <a:cs typeface="Calibri"/>
              </a:rPr>
              <a:t>Vaccination</a:t>
            </a:r>
            <a:r>
              <a:rPr sz="1450" spc="-105" dirty="0">
                <a:latin typeface="Calibri"/>
                <a:cs typeface="Calibri"/>
              </a:rPr>
              <a:t> </a:t>
            </a:r>
            <a:r>
              <a:rPr sz="1450" spc="-25" dirty="0">
                <a:latin typeface="Calibri"/>
                <a:cs typeface="Calibri"/>
              </a:rPr>
              <a:t>Demand</a:t>
            </a:r>
            <a:r>
              <a:rPr sz="1450" spc="-100" dirty="0">
                <a:latin typeface="Calibri"/>
                <a:cs typeface="Calibri"/>
              </a:rPr>
              <a:t> </a:t>
            </a:r>
            <a:r>
              <a:rPr sz="1450" spc="-25" dirty="0">
                <a:latin typeface="Calibri"/>
                <a:cs typeface="Calibri"/>
              </a:rPr>
              <a:t>Observatory</a:t>
            </a:r>
            <a:r>
              <a:rPr sz="1450" spc="-80" dirty="0">
                <a:latin typeface="Calibri"/>
                <a:cs typeface="Calibri"/>
              </a:rPr>
              <a:t> </a:t>
            </a:r>
            <a:r>
              <a:rPr sz="1450" spc="-30" dirty="0">
                <a:latin typeface="Calibri"/>
                <a:cs typeface="Calibri"/>
              </a:rPr>
              <a:t>(VDO)</a:t>
            </a:r>
            <a:r>
              <a:rPr sz="1450" spc="-100" dirty="0">
                <a:latin typeface="Calibri"/>
                <a:cs typeface="Calibri"/>
              </a:rPr>
              <a:t> </a:t>
            </a:r>
            <a:r>
              <a:rPr sz="1450" spc="-25" dirty="0">
                <a:latin typeface="Calibri"/>
                <a:cs typeface="Calibri"/>
              </a:rPr>
              <a:t>has </a:t>
            </a:r>
            <a:r>
              <a:rPr sz="1450" dirty="0">
                <a:latin typeface="Calibri"/>
                <a:cs typeface="Calibri"/>
              </a:rPr>
              <a:t>collected</a:t>
            </a:r>
            <a:r>
              <a:rPr sz="1450" spc="-85" dirty="0">
                <a:latin typeface="Calibri"/>
                <a:cs typeface="Calibri"/>
              </a:rPr>
              <a:t> </a:t>
            </a:r>
            <a:r>
              <a:rPr sz="1450" spc="-10" dirty="0">
                <a:latin typeface="Calibri"/>
                <a:cs typeface="Calibri"/>
              </a:rPr>
              <a:t>over</a:t>
            </a:r>
            <a:r>
              <a:rPr sz="1450" spc="-75" dirty="0">
                <a:latin typeface="Calibri"/>
                <a:cs typeface="Calibri"/>
              </a:rPr>
              <a:t> </a:t>
            </a:r>
            <a:r>
              <a:rPr sz="1450" b="1" spc="-20" dirty="0">
                <a:solidFill>
                  <a:srgbClr val="4670C4"/>
                </a:solidFill>
                <a:latin typeface="Calibri"/>
                <a:cs typeface="Calibri"/>
              </a:rPr>
              <a:t>13</a:t>
            </a:r>
            <a:r>
              <a:rPr sz="1450" b="1" spc="-60" dirty="0">
                <a:solidFill>
                  <a:srgbClr val="4670C4"/>
                </a:solidFill>
                <a:latin typeface="Calibri"/>
                <a:cs typeface="Calibri"/>
              </a:rPr>
              <a:t> </a:t>
            </a:r>
            <a:r>
              <a:rPr sz="1450" b="1" spc="-25" dirty="0">
                <a:solidFill>
                  <a:srgbClr val="4670C4"/>
                </a:solidFill>
                <a:latin typeface="Calibri"/>
                <a:cs typeface="Calibri"/>
              </a:rPr>
              <a:t>million</a:t>
            </a:r>
            <a:r>
              <a:rPr sz="1450" b="1" spc="-15" dirty="0">
                <a:solidFill>
                  <a:srgbClr val="4670C4"/>
                </a:solidFill>
                <a:latin typeface="Calibri"/>
                <a:cs typeface="Calibri"/>
              </a:rPr>
              <a:t> </a:t>
            </a:r>
            <a:r>
              <a:rPr sz="1450" spc="-25" dirty="0">
                <a:latin typeface="Calibri"/>
                <a:cs typeface="Calibri"/>
              </a:rPr>
              <a:t>English-</a:t>
            </a:r>
            <a:r>
              <a:rPr sz="1450" spc="-30" dirty="0">
                <a:latin typeface="Calibri"/>
                <a:cs typeface="Calibri"/>
              </a:rPr>
              <a:t>language</a:t>
            </a:r>
            <a:r>
              <a:rPr sz="1450" spc="-45" dirty="0">
                <a:latin typeface="Calibri"/>
                <a:cs typeface="Calibri"/>
              </a:rPr>
              <a:t> </a:t>
            </a:r>
            <a:r>
              <a:rPr sz="1450" spc="-10" dirty="0">
                <a:latin typeface="Calibri"/>
                <a:cs typeface="Calibri"/>
              </a:rPr>
              <a:t>references </a:t>
            </a:r>
            <a:r>
              <a:rPr sz="1450" dirty="0">
                <a:latin typeface="Calibri"/>
                <a:cs typeface="Calibri"/>
              </a:rPr>
              <a:t>to</a:t>
            </a:r>
            <a:r>
              <a:rPr sz="1450" spc="-35" dirty="0">
                <a:latin typeface="Calibri"/>
                <a:cs typeface="Calibri"/>
              </a:rPr>
              <a:t> </a:t>
            </a:r>
            <a:r>
              <a:rPr sz="1450" spc="-10" dirty="0">
                <a:latin typeface="Calibri"/>
                <a:cs typeface="Calibri"/>
              </a:rPr>
              <a:t>vaccine</a:t>
            </a:r>
            <a:r>
              <a:rPr sz="1450" spc="-65" dirty="0">
                <a:latin typeface="Calibri"/>
                <a:cs typeface="Calibri"/>
              </a:rPr>
              <a:t> </a:t>
            </a:r>
            <a:r>
              <a:rPr sz="1450" spc="-20" dirty="0">
                <a:latin typeface="Calibri"/>
                <a:cs typeface="Calibri"/>
              </a:rPr>
              <a:t>opposition,</a:t>
            </a:r>
            <a:r>
              <a:rPr sz="1450" spc="-110" dirty="0">
                <a:latin typeface="Calibri"/>
                <a:cs typeface="Calibri"/>
              </a:rPr>
              <a:t> </a:t>
            </a:r>
            <a:r>
              <a:rPr sz="1450" spc="-10" dirty="0">
                <a:latin typeface="Calibri"/>
                <a:cs typeface="Calibri"/>
              </a:rPr>
              <a:t>with</a:t>
            </a:r>
            <a:r>
              <a:rPr sz="1450" spc="-114" dirty="0"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a</a:t>
            </a:r>
            <a:r>
              <a:rPr sz="1450" spc="-40" dirty="0">
                <a:latin typeface="Calibri"/>
                <a:cs typeface="Calibri"/>
              </a:rPr>
              <a:t> </a:t>
            </a:r>
            <a:r>
              <a:rPr sz="1450" spc="-25" dirty="0">
                <a:latin typeface="Calibri"/>
                <a:cs typeface="Calibri"/>
              </a:rPr>
              <a:t>generally</a:t>
            </a:r>
            <a:r>
              <a:rPr sz="1450" spc="-90" dirty="0">
                <a:latin typeface="Calibri"/>
                <a:cs typeface="Calibri"/>
              </a:rPr>
              <a:t> </a:t>
            </a:r>
            <a:r>
              <a:rPr sz="1450" spc="-20" dirty="0">
                <a:latin typeface="Calibri"/>
                <a:cs typeface="Calibri"/>
              </a:rPr>
              <a:t>steady</a:t>
            </a:r>
            <a:r>
              <a:rPr sz="1450" spc="-85" dirty="0"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rise</a:t>
            </a:r>
            <a:r>
              <a:rPr sz="1450" spc="10" dirty="0">
                <a:latin typeface="Calibri"/>
                <a:cs typeface="Calibri"/>
              </a:rPr>
              <a:t> </a:t>
            </a:r>
            <a:r>
              <a:rPr sz="1450" spc="-20" dirty="0">
                <a:latin typeface="Calibri"/>
                <a:cs typeface="Calibri"/>
              </a:rPr>
              <a:t>over time.</a:t>
            </a:r>
            <a:endParaRPr sz="1450">
              <a:latin typeface="Calibri"/>
              <a:cs typeface="Calibri"/>
            </a:endParaRPr>
          </a:p>
          <a:p>
            <a:pPr marL="520700" marR="95250" indent="-315595">
              <a:lnSpc>
                <a:spcPct val="115100"/>
              </a:lnSpc>
              <a:spcBef>
                <a:spcPts val="484"/>
              </a:spcBef>
              <a:buChar char="●"/>
              <a:tabLst>
                <a:tab pos="520700" algn="l"/>
                <a:tab pos="521334" algn="l"/>
              </a:tabLst>
            </a:pPr>
            <a:r>
              <a:rPr sz="1450" dirty="0">
                <a:latin typeface="Calibri"/>
                <a:cs typeface="Calibri"/>
              </a:rPr>
              <a:t>In</a:t>
            </a:r>
            <a:r>
              <a:rPr sz="1450" spc="-120" dirty="0"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early </a:t>
            </a:r>
            <a:r>
              <a:rPr sz="1450" spc="-20" dirty="0">
                <a:latin typeface="Calibri"/>
                <a:cs typeface="Calibri"/>
              </a:rPr>
              <a:t>2022,</a:t>
            </a:r>
            <a:r>
              <a:rPr sz="1450" spc="-35" dirty="0">
                <a:latin typeface="Calibri"/>
                <a:cs typeface="Calibri"/>
              </a:rPr>
              <a:t> </a:t>
            </a:r>
            <a:r>
              <a:rPr sz="1450" spc="-25" dirty="0">
                <a:latin typeface="Calibri"/>
                <a:cs typeface="Calibri"/>
              </a:rPr>
              <a:t>15%</a:t>
            </a:r>
            <a:r>
              <a:rPr sz="1450" spc="-70" dirty="0"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of</a:t>
            </a:r>
            <a:r>
              <a:rPr sz="1450" spc="-35" dirty="0">
                <a:latin typeface="Calibri"/>
                <a:cs typeface="Calibri"/>
              </a:rPr>
              <a:t> </a:t>
            </a:r>
            <a:r>
              <a:rPr sz="1450" spc="-25" dirty="0">
                <a:latin typeface="Calibri"/>
                <a:cs typeface="Calibri"/>
              </a:rPr>
              <a:t>survey</a:t>
            </a:r>
            <a:r>
              <a:rPr sz="1450" spc="-85" dirty="0">
                <a:latin typeface="Calibri"/>
                <a:cs typeface="Calibri"/>
              </a:rPr>
              <a:t> </a:t>
            </a:r>
            <a:r>
              <a:rPr sz="1450" spc="-25" dirty="0">
                <a:latin typeface="Calibri"/>
                <a:cs typeface="Calibri"/>
              </a:rPr>
              <a:t>respondents</a:t>
            </a:r>
            <a:r>
              <a:rPr sz="1450" spc="-75" dirty="0"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in</a:t>
            </a:r>
            <a:r>
              <a:rPr sz="1450" spc="55" dirty="0">
                <a:latin typeface="Calibri"/>
                <a:cs typeface="Calibri"/>
              </a:rPr>
              <a:t> </a:t>
            </a:r>
            <a:r>
              <a:rPr sz="1450" spc="-20" dirty="0">
                <a:latin typeface="Calibri"/>
                <a:cs typeface="Calibri"/>
              </a:rPr>
              <a:t>Viet</a:t>
            </a:r>
            <a:r>
              <a:rPr sz="1450" spc="-75" dirty="0">
                <a:latin typeface="Calibri"/>
                <a:cs typeface="Calibri"/>
              </a:rPr>
              <a:t> </a:t>
            </a:r>
            <a:r>
              <a:rPr sz="1450" spc="-25" dirty="0">
                <a:latin typeface="Calibri"/>
                <a:cs typeface="Calibri"/>
              </a:rPr>
              <a:t>Nam </a:t>
            </a:r>
            <a:r>
              <a:rPr sz="1450" spc="-20" dirty="0">
                <a:latin typeface="Calibri"/>
                <a:cs typeface="Calibri"/>
              </a:rPr>
              <a:t>believed</a:t>
            </a:r>
            <a:r>
              <a:rPr sz="1450" spc="-10" dirty="0">
                <a:latin typeface="Calibri"/>
                <a:cs typeface="Calibri"/>
              </a:rPr>
              <a:t> </a:t>
            </a:r>
            <a:r>
              <a:rPr sz="1450" spc="-30" dirty="0">
                <a:latin typeface="Calibri"/>
                <a:cs typeface="Calibri"/>
              </a:rPr>
              <a:t>the</a:t>
            </a:r>
            <a:r>
              <a:rPr sz="1450" spc="-50" dirty="0"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COVID-</a:t>
            </a:r>
            <a:r>
              <a:rPr sz="1450" spc="-20" dirty="0">
                <a:latin typeface="Calibri"/>
                <a:cs typeface="Calibri"/>
              </a:rPr>
              <a:t>19</a:t>
            </a:r>
            <a:r>
              <a:rPr sz="1450" spc="-70" dirty="0">
                <a:latin typeface="Calibri"/>
                <a:cs typeface="Calibri"/>
              </a:rPr>
              <a:t> </a:t>
            </a:r>
            <a:r>
              <a:rPr sz="1450" spc="-10" dirty="0">
                <a:latin typeface="Calibri"/>
                <a:cs typeface="Calibri"/>
              </a:rPr>
              <a:t>vaccine</a:t>
            </a:r>
            <a:r>
              <a:rPr sz="1450" spc="-50" dirty="0">
                <a:latin typeface="Calibri"/>
                <a:cs typeface="Calibri"/>
              </a:rPr>
              <a:t> </a:t>
            </a:r>
            <a:r>
              <a:rPr sz="1450" spc="-20" dirty="0">
                <a:latin typeface="Calibri"/>
                <a:cs typeface="Calibri"/>
              </a:rPr>
              <a:t>is</a:t>
            </a:r>
            <a:r>
              <a:rPr sz="1450" spc="-60" dirty="0">
                <a:latin typeface="Calibri"/>
                <a:cs typeface="Calibri"/>
              </a:rPr>
              <a:t> </a:t>
            </a:r>
            <a:r>
              <a:rPr sz="1450" b="1" spc="-20" dirty="0">
                <a:solidFill>
                  <a:srgbClr val="4670C4"/>
                </a:solidFill>
                <a:latin typeface="Calibri"/>
                <a:cs typeface="Calibri"/>
              </a:rPr>
              <a:t>unsafe</a:t>
            </a:r>
            <a:r>
              <a:rPr sz="1450" b="1" spc="-55" dirty="0">
                <a:solidFill>
                  <a:srgbClr val="4670C4"/>
                </a:solidFill>
                <a:latin typeface="Calibri"/>
                <a:cs typeface="Calibri"/>
              </a:rPr>
              <a:t> </a:t>
            </a:r>
            <a:r>
              <a:rPr sz="1450" spc="-25" dirty="0">
                <a:latin typeface="Calibri"/>
                <a:cs typeface="Calibri"/>
              </a:rPr>
              <a:t>13%</a:t>
            </a:r>
            <a:r>
              <a:rPr sz="1450" spc="-55" dirty="0">
                <a:latin typeface="Calibri"/>
                <a:cs typeface="Calibri"/>
              </a:rPr>
              <a:t> </a:t>
            </a:r>
            <a:r>
              <a:rPr sz="1450" spc="-25" dirty="0">
                <a:latin typeface="Calibri"/>
                <a:cs typeface="Calibri"/>
              </a:rPr>
              <a:t>of</a:t>
            </a:r>
            <a:endParaRPr sz="1450">
              <a:latin typeface="Calibri"/>
              <a:cs typeface="Calibri"/>
            </a:endParaRPr>
          </a:p>
          <a:p>
            <a:pPr marL="520700">
              <a:lnSpc>
                <a:spcPct val="100000"/>
              </a:lnSpc>
              <a:spcBef>
                <a:spcPts val="180"/>
              </a:spcBef>
            </a:pPr>
            <a:r>
              <a:rPr sz="1450" spc="-20" dirty="0">
                <a:latin typeface="Calibri"/>
                <a:cs typeface="Calibri"/>
              </a:rPr>
              <a:t>believed</a:t>
            </a:r>
            <a:r>
              <a:rPr sz="1450" spc="-15" dirty="0">
                <a:latin typeface="Calibri"/>
                <a:cs typeface="Calibri"/>
              </a:rPr>
              <a:t> </a:t>
            </a:r>
            <a:r>
              <a:rPr sz="1450" spc="-30" dirty="0">
                <a:latin typeface="Calibri"/>
                <a:cs typeface="Calibri"/>
              </a:rPr>
              <a:t>the</a:t>
            </a:r>
            <a:r>
              <a:rPr sz="1450" spc="-60" dirty="0">
                <a:latin typeface="Calibri"/>
                <a:cs typeface="Calibri"/>
              </a:rPr>
              <a:t> </a:t>
            </a:r>
            <a:r>
              <a:rPr sz="1450" spc="-10" dirty="0">
                <a:latin typeface="Calibri"/>
                <a:cs typeface="Calibri"/>
              </a:rPr>
              <a:t>vaccine</a:t>
            </a:r>
            <a:r>
              <a:rPr sz="1450" spc="-60" dirty="0">
                <a:latin typeface="Calibri"/>
                <a:cs typeface="Calibri"/>
              </a:rPr>
              <a:t> </a:t>
            </a:r>
            <a:r>
              <a:rPr sz="1450" spc="-20" dirty="0">
                <a:latin typeface="Calibri"/>
                <a:cs typeface="Calibri"/>
              </a:rPr>
              <a:t>is</a:t>
            </a:r>
            <a:r>
              <a:rPr sz="1450" spc="-60" dirty="0">
                <a:latin typeface="Calibri"/>
                <a:cs typeface="Calibri"/>
              </a:rPr>
              <a:t> </a:t>
            </a:r>
            <a:r>
              <a:rPr sz="1450" b="1" spc="-10" dirty="0">
                <a:solidFill>
                  <a:srgbClr val="4670C4"/>
                </a:solidFill>
                <a:latin typeface="Calibri"/>
                <a:cs typeface="Calibri"/>
              </a:rPr>
              <a:t>ineffective</a:t>
            </a:r>
            <a:r>
              <a:rPr sz="1450" spc="-10" dirty="0">
                <a:latin typeface="Calibri"/>
                <a:cs typeface="Calibri"/>
              </a:rPr>
              <a:t>.</a:t>
            </a:r>
            <a:endParaRPr sz="1450">
              <a:latin typeface="Calibri"/>
              <a:cs typeface="Calibri"/>
            </a:endParaRPr>
          </a:p>
          <a:p>
            <a:pPr marL="520700" marR="54610" indent="-315595">
              <a:lnSpc>
                <a:spcPct val="112799"/>
              </a:lnSpc>
              <a:spcBef>
                <a:spcPts val="525"/>
              </a:spcBef>
              <a:buChar char="●"/>
              <a:tabLst>
                <a:tab pos="520700" algn="l"/>
                <a:tab pos="521334" algn="l"/>
              </a:tabLst>
            </a:pPr>
            <a:r>
              <a:rPr sz="1450" spc="-20" dirty="0">
                <a:latin typeface="Calibri"/>
                <a:cs typeface="Calibri"/>
              </a:rPr>
              <a:t>Currently</a:t>
            </a:r>
            <a:r>
              <a:rPr sz="1450" spc="15" dirty="0">
                <a:latin typeface="Calibri"/>
                <a:cs typeface="Calibri"/>
              </a:rPr>
              <a:t> </a:t>
            </a:r>
            <a:r>
              <a:rPr sz="1450" spc="-25" dirty="0">
                <a:latin typeface="Calibri"/>
                <a:cs typeface="Calibri"/>
              </a:rPr>
              <a:t>there</a:t>
            </a:r>
            <a:r>
              <a:rPr sz="1450" spc="-45" dirty="0"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is</a:t>
            </a:r>
            <a:r>
              <a:rPr sz="1450" spc="30" dirty="0">
                <a:latin typeface="Calibri"/>
                <a:cs typeface="Calibri"/>
              </a:rPr>
              <a:t> </a:t>
            </a:r>
            <a:r>
              <a:rPr sz="1450" spc="-10" dirty="0">
                <a:latin typeface="Calibri"/>
                <a:cs typeface="Calibri"/>
              </a:rPr>
              <a:t>slow</a:t>
            </a:r>
            <a:r>
              <a:rPr sz="1450" spc="-45" dirty="0"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COVID-</a:t>
            </a:r>
            <a:r>
              <a:rPr sz="1450" spc="-20" dirty="0">
                <a:latin typeface="Calibri"/>
                <a:cs typeface="Calibri"/>
              </a:rPr>
              <a:t>19</a:t>
            </a:r>
            <a:r>
              <a:rPr sz="1450" spc="-60" dirty="0">
                <a:latin typeface="Calibri"/>
                <a:cs typeface="Calibri"/>
              </a:rPr>
              <a:t> </a:t>
            </a:r>
            <a:r>
              <a:rPr sz="1450" spc="-25" dirty="0">
                <a:latin typeface="Calibri"/>
                <a:cs typeface="Calibri"/>
              </a:rPr>
              <a:t>vaccination</a:t>
            </a:r>
            <a:r>
              <a:rPr sz="1450" spc="-95" dirty="0">
                <a:latin typeface="Calibri"/>
                <a:cs typeface="Calibri"/>
              </a:rPr>
              <a:t> </a:t>
            </a:r>
            <a:r>
              <a:rPr sz="1450" spc="-10" dirty="0">
                <a:latin typeface="Calibri"/>
                <a:cs typeface="Calibri"/>
              </a:rPr>
              <a:t>progress </a:t>
            </a:r>
            <a:r>
              <a:rPr sz="1450" dirty="0">
                <a:latin typeface="Calibri"/>
                <a:cs typeface="Calibri"/>
              </a:rPr>
              <a:t>for</a:t>
            </a:r>
            <a:r>
              <a:rPr sz="1450" spc="-95" dirty="0">
                <a:latin typeface="Calibri"/>
                <a:cs typeface="Calibri"/>
              </a:rPr>
              <a:t> </a:t>
            </a:r>
            <a:r>
              <a:rPr sz="1450" b="1" spc="-10" dirty="0">
                <a:solidFill>
                  <a:srgbClr val="4670C4"/>
                </a:solidFill>
                <a:latin typeface="Calibri"/>
                <a:cs typeface="Calibri"/>
              </a:rPr>
              <a:t>children</a:t>
            </a:r>
            <a:r>
              <a:rPr sz="1450" b="1" spc="-45" dirty="0">
                <a:solidFill>
                  <a:srgbClr val="4670C4"/>
                </a:solidFill>
                <a:latin typeface="Calibri"/>
                <a:cs typeface="Calibri"/>
              </a:rPr>
              <a:t> </a:t>
            </a:r>
            <a:r>
              <a:rPr sz="1450" b="1" dirty="0">
                <a:solidFill>
                  <a:srgbClr val="4670C4"/>
                </a:solidFill>
                <a:latin typeface="Calibri"/>
                <a:cs typeface="Calibri"/>
              </a:rPr>
              <a:t>from</a:t>
            </a:r>
            <a:r>
              <a:rPr sz="1450" b="1" spc="-20" dirty="0">
                <a:solidFill>
                  <a:srgbClr val="4670C4"/>
                </a:solidFill>
                <a:latin typeface="Calibri"/>
                <a:cs typeface="Calibri"/>
              </a:rPr>
              <a:t> </a:t>
            </a:r>
            <a:r>
              <a:rPr sz="1450" b="1" dirty="0">
                <a:solidFill>
                  <a:srgbClr val="4670C4"/>
                </a:solidFill>
                <a:latin typeface="Calibri"/>
                <a:cs typeface="Calibri"/>
              </a:rPr>
              <a:t>5-</a:t>
            </a:r>
            <a:r>
              <a:rPr sz="1450" b="1" spc="-20" dirty="0">
                <a:solidFill>
                  <a:srgbClr val="4670C4"/>
                </a:solidFill>
                <a:latin typeface="Calibri"/>
                <a:cs typeface="Calibri"/>
              </a:rPr>
              <a:t>12</a:t>
            </a:r>
            <a:r>
              <a:rPr sz="1450" b="1" spc="-75" dirty="0">
                <a:solidFill>
                  <a:srgbClr val="4670C4"/>
                </a:solidFill>
                <a:latin typeface="Calibri"/>
                <a:cs typeface="Calibri"/>
              </a:rPr>
              <a:t> </a:t>
            </a:r>
            <a:r>
              <a:rPr sz="1450" spc="-10" dirty="0">
                <a:latin typeface="Calibri"/>
                <a:cs typeface="Calibri"/>
              </a:rPr>
              <a:t>years</a:t>
            </a:r>
            <a:r>
              <a:rPr sz="1450" spc="-80" dirty="0"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old</a:t>
            </a:r>
            <a:r>
              <a:rPr sz="1450" spc="-105" dirty="0">
                <a:latin typeface="Calibri"/>
                <a:cs typeface="Calibri"/>
              </a:rPr>
              <a:t> </a:t>
            </a:r>
            <a:r>
              <a:rPr sz="1450" spc="-20" dirty="0">
                <a:latin typeface="Calibri"/>
                <a:cs typeface="Calibri"/>
              </a:rPr>
              <a:t>and</a:t>
            </a:r>
            <a:r>
              <a:rPr sz="1450" spc="-110" dirty="0"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for</a:t>
            </a:r>
            <a:r>
              <a:rPr sz="1450" spc="-95" dirty="0">
                <a:latin typeface="Calibri"/>
                <a:cs typeface="Calibri"/>
              </a:rPr>
              <a:t> </a:t>
            </a:r>
            <a:r>
              <a:rPr sz="1450" spc="-25" dirty="0">
                <a:latin typeface="Calibri"/>
                <a:cs typeface="Calibri"/>
              </a:rPr>
              <a:t>the</a:t>
            </a:r>
            <a:r>
              <a:rPr sz="1450" spc="-65" dirty="0">
                <a:latin typeface="Calibri"/>
                <a:cs typeface="Calibri"/>
              </a:rPr>
              <a:t> </a:t>
            </a:r>
            <a:r>
              <a:rPr sz="1450" spc="-10" dirty="0">
                <a:latin typeface="Calibri"/>
                <a:cs typeface="Calibri"/>
              </a:rPr>
              <a:t>booster doses</a:t>
            </a:r>
            <a:r>
              <a:rPr sz="1450" spc="-70" dirty="0"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for</a:t>
            </a:r>
            <a:r>
              <a:rPr sz="1450" spc="-90" dirty="0">
                <a:latin typeface="Calibri"/>
                <a:cs typeface="Calibri"/>
              </a:rPr>
              <a:t> </a:t>
            </a:r>
            <a:r>
              <a:rPr sz="1450" spc="-10" dirty="0">
                <a:latin typeface="Calibri"/>
                <a:cs typeface="Calibri"/>
              </a:rPr>
              <a:t>adults.</a:t>
            </a:r>
            <a:endParaRPr sz="1450">
              <a:latin typeface="Calibri"/>
              <a:cs typeface="Calibri"/>
            </a:endParaRPr>
          </a:p>
          <a:p>
            <a:pPr marL="520700" indent="-315595">
              <a:lnSpc>
                <a:spcPct val="100000"/>
              </a:lnSpc>
              <a:spcBef>
                <a:spcPts val="740"/>
              </a:spcBef>
              <a:buChar char="●"/>
              <a:tabLst>
                <a:tab pos="520700" algn="l"/>
                <a:tab pos="521334" algn="l"/>
              </a:tabLst>
            </a:pPr>
            <a:r>
              <a:rPr sz="1450" spc="-20" dirty="0">
                <a:latin typeface="Calibri"/>
                <a:cs typeface="Calibri"/>
              </a:rPr>
              <a:t>Misinformation</a:t>
            </a:r>
            <a:r>
              <a:rPr sz="1450" spc="-95" dirty="0">
                <a:latin typeface="Calibri"/>
                <a:cs typeface="Calibri"/>
              </a:rPr>
              <a:t> </a:t>
            </a:r>
            <a:r>
              <a:rPr sz="1450" spc="-20" dirty="0">
                <a:latin typeface="Calibri"/>
                <a:cs typeface="Calibri"/>
              </a:rPr>
              <a:t>about</a:t>
            </a:r>
            <a:r>
              <a:rPr sz="1450" spc="-45" dirty="0">
                <a:latin typeface="Calibri"/>
                <a:cs typeface="Calibri"/>
              </a:rPr>
              <a:t> </a:t>
            </a:r>
            <a:r>
              <a:rPr sz="1450" spc="-25" dirty="0">
                <a:latin typeface="Calibri"/>
                <a:cs typeface="Calibri"/>
              </a:rPr>
              <a:t>these</a:t>
            </a:r>
            <a:r>
              <a:rPr sz="1450" spc="-45" dirty="0">
                <a:latin typeface="Calibri"/>
                <a:cs typeface="Calibri"/>
              </a:rPr>
              <a:t> </a:t>
            </a:r>
            <a:r>
              <a:rPr sz="1450" spc="-10" dirty="0">
                <a:latin typeface="Calibri"/>
                <a:cs typeface="Calibri"/>
              </a:rPr>
              <a:t>topics</a:t>
            </a:r>
            <a:r>
              <a:rPr sz="1450" spc="-50" dirty="0">
                <a:latin typeface="Calibri"/>
                <a:cs typeface="Calibri"/>
              </a:rPr>
              <a:t> </a:t>
            </a:r>
            <a:r>
              <a:rPr sz="1450" spc="-20" dirty="0">
                <a:latin typeface="Calibri"/>
                <a:cs typeface="Calibri"/>
              </a:rPr>
              <a:t>is</a:t>
            </a:r>
            <a:r>
              <a:rPr sz="1450" spc="-50" dirty="0"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on</a:t>
            </a:r>
            <a:r>
              <a:rPr sz="1450" spc="-90" dirty="0">
                <a:latin typeface="Calibri"/>
                <a:cs typeface="Calibri"/>
              </a:rPr>
              <a:t> </a:t>
            </a:r>
            <a:r>
              <a:rPr sz="1450" spc="-30" dirty="0">
                <a:latin typeface="Calibri"/>
                <a:cs typeface="Calibri"/>
              </a:rPr>
              <a:t>the</a:t>
            </a:r>
            <a:r>
              <a:rPr sz="1450" spc="-35" dirty="0">
                <a:latin typeface="Calibri"/>
                <a:cs typeface="Calibri"/>
              </a:rPr>
              <a:t> </a:t>
            </a:r>
            <a:r>
              <a:rPr sz="1450" spc="-10" dirty="0">
                <a:latin typeface="Calibri"/>
                <a:cs typeface="Calibri"/>
              </a:rPr>
              <a:t>rise.</a:t>
            </a:r>
            <a:endParaRPr sz="145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400" y="152400"/>
            <a:ext cx="11866880" cy="243839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11351894" y="6405433"/>
            <a:ext cx="182880" cy="182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10"/>
              </a:lnSpc>
            </a:pPr>
            <a:r>
              <a:rPr sz="1250" spc="-25" dirty="0">
                <a:solidFill>
                  <a:srgbClr val="585858"/>
                </a:solidFill>
                <a:latin typeface="Arial"/>
                <a:cs typeface="Arial"/>
              </a:rPr>
              <a:t>61</a:t>
            </a:r>
            <a:endParaRPr sz="1250">
              <a:latin typeface="Arial"/>
              <a:cs typeface="Arial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709920" y="3078479"/>
            <a:ext cx="5913120" cy="3444240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7014209" y="3657028"/>
            <a:ext cx="955675" cy="707390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55"/>
              </a:spcBef>
            </a:pPr>
            <a:r>
              <a:rPr sz="1250" dirty="0">
                <a:latin typeface="Calibri"/>
                <a:cs typeface="Calibri"/>
              </a:rPr>
              <a:t>FDA’s</a:t>
            </a:r>
            <a:r>
              <a:rPr sz="1250" spc="110" dirty="0">
                <a:latin typeface="Calibri"/>
                <a:cs typeface="Calibri"/>
              </a:rPr>
              <a:t> </a:t>
            </a:r>
            <a:r>
              <a:rPr sz="1250" dirty="0">
                <a:latin typeface="Calibri"/>
                <a:cs typeface="Calibri"/>
              </a:rPr>
              <a:t>EUA</a:t>
            </a:r>
            <a:r>
              <a:rPr sz="1250" spc="110" dirty="0">
                <a:latin typeface="Calibri"/>
                <a:cs typeface="Calibri"/>
              </a:rPr>
              <a:t> </a:t>
            </a:r>
            <a:r>
              <a:rPr sz="1250" spc="-25" dirty="0">
                <a:latin typeface="Calibri"/>
                <a:cs typeface="Calibri"/>
              </a:rPr>
              <a:t>for</a:t>
            </a:r>
            <a:endParaRPr sz="1250">
              <a:latin typeface="Calibri"/>
              <a:cs typeface="Calibri"/>
            </a:endParaRPr>
          </a:p>
          <a:p>
            <a:pPr marL="5080" algn="ctr">
              <a:lnSpc>
                <a:spcPct val="100000"/>
              </a:lnSpc>
              <a:spcBef>
                <a:spcPts val="265"/>
              </a:spcBef>
            </a:pPr>
            <a:r>
              <a:rPr sz="1250" dirty="0">
                <a:latin typeface="Calibri"/>
                <a:cs typeface="Calibri"/>
              </a:rPr>
              <a:t>COVID-</a:t>
            </a:r>
            <a:r>
              <a:rPr sz="1250" spc="-25" dirty="0">
                <a:latin typeface="Calibri"/>
                <a:cs typeface="Calibri"/>
              </a:rPr>
              <a:t>19</a:t>
            </a:r>
            <a:endParaRPr sz="12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40"/>
              </a:spcBef>
            </a:pPr>
            <a:r>
              <a:rPr sz="1250" spc="-10" dirty="0">
                <a:latin typeface="Calibri"/>
                <a:cs typeface="Calibri"/>
              </a:rPr>
              <a:t>Vaccines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527418" y="1642046"/>
            <a:ext cx="5525770" cy="22047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850" spc="-25" dirty="0">
                <a:solidFill>
                  <a:srgbClr val="4670C4"/>
                </a:solidFill>
                <a:latin typeface="Arial"/>
                <a:cs typeface="Arial"/>
              </a:rPr>
              <a:t>Problem</a:t>
            </a:r>
            <a:r>
              <a:rPr sz="1850" spc="-90" dirty="0">
                <a:solidFill>
                  <a:srgbClr val="4670C4"/>
                </a:solidFill>
                <a:latin typeface="Arial"/>
                <a:cs typeface="Arial"/>
              </a:rPr>
              <a:t> </a:t>
            </a:r>
            <a:r>
              <a:rPr sz="1850" spc="-10" dirty="0">
                <a:solidFill>
                  <a:srgbClr val="4670C4"/>
                </a:solidFill>
                <a:latin typeface="Arial"/>
                <a:cs typeface="Arial"/>
              </a:rPr>
              <a:t>statement</a:t>
            </a:r>
            <a:endParaRPr sz="18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600">
              <a:latin typeface="Arial"/>
              <a:cs typeface="Arial"/>
            </a:endParaRPr>
          </a:p>
          <a:p>
            <a:pPr marL="60325" marR="1087120">
              <a:lnSpc>
                <a:spcPct val="101299"/>
              </a:lnSpc>
            </a:pPr>
            <a:r>
              <a:rPr sz="1450" spc="-10" dirty="0">
                <a:latin typeface="Calibri"/>
                <a:cs typeface="Calibri"/>
              </a:rPr>
              <a:t>Vaccine</a:t>
            </a:r>
            <a:r>
              <a:rPr sz="1450" spc="-65" dirty="0">
                <a:latin typeface="Calibri"/>
                <a:cs typeface="Calibri"/>
              </a:rPr>
              <a:t> </a:t>
            </a:r>
            <a:r>
              <a:rPr sz="1450" spc="-20" dirty="0">
                <a:latin typeface="Calibri"/>
                <a:cs typeface="Calibri"/>
              </a:rPr>
              <a:t>hesitancy,</a:t>
            </a:r>
            <a:r>
              <a:rPr sz="1450" spc="-114" dirty="0">
                <a:latin typeface="Calibri"/>
                <a:cs typeface="Calibri"/>
              </a:rPr>
              <a:t> </a:t>
            </a:r>
            <a:r>
              <a:rPr sz="1450" spc="-10" dirty="0">
                <a:latin typeface="Calibri"/>
                <a:cs typeface="Calibri"/>
              </a:rPr>
              <a:t>fueled</a:t>
            </a:r>
            <a:r>
              <a:rPr sz="1450" spc="-105" dirty="0"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in</a:t>
            </a:r>
            <a:r>
              <a:rPr sz="1450" spc="-20" dirty="0">
                <a:latin typeface="Calibri"/>
                <a:cs typeface="Calibri"/>
              </a:rPr>
              <a:t> part</a:t>
            </a:r>
            <a:r>
              <a:rPr sz="1450" spc="-75" dirty="0"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by</a:t>
            </a:r>
            <a:r>
              <a:rPr sz="1450" spc="5" dirty="0">
                <a:latin typeface="Calibri"/>
                <a:cs typeface="Calibri"/>
              </a:rPr>
              <a:t> </a:t>
            </a:r>
            <a:r>
              <a:rPr sz="1450" spc="-10" dirty="0">
                <a:latin typeface="Calibri"/>
                <a:cs typeface="Calibri"/>
              </a:rPr>
              <a:t>misinformation</a:t>
            </a:r>
            <a:r>
              <a:rPr sz="1450" spc="-110" dirty="0">
                <a:latin typeface="Calibri"/>
                <a:cs typeface="Calibri"/>
              </a:rPr>
              <a:t> </a:t>
            </a:r>
            <a:r>
              <a:rPr sz="1450" spc="-25" dirty="0">
                <a:latin typeface="Calibri"/>
                <a:cs typeface="Calibri"/>
              </a:rPr>
              <a:t>and </a:t>
            </a:r>
            <a:r>
              <a:rPr sz="1450" spc="-10" dirty="0">
                <a:latin typeface="Calibri"/>
                <a:cs typeface="Calibri"/>
              </a:rPr>
              <a:t>information</a:t>
            </a:r>
            <a:r>
              <a:rPr sz="1450" spc="-90" dirty="0">
                <a:latin typeface="Calibri"/>
                <a:cs typeface="Calibri"/>
              </a:rPr>
              <a:t> </a:t>
            </a:r>
            <a:r>
              <a:rPr sz="1450" spc="-25" dirty="0">
                <a:latin typeface="Calibri"/>
                <a:cs typeface="Calibri"/>
              </a:rPr>
              <a:t>gaps,</a:t>
            </a:r>
            <a:r>
              <a:rPr sz="1450" spc="-90" dirty="0">
                <a:latin typeface="Calibri"/>
                <a:cs typeface="Calibri"/>
              </a:rPr>
              <a:t> </a:t>
            </a:r>
            <a:r>
              <a:rPr sz="1450" spc="-20" dirty="0">
                <a:latin typeface="Calibri"/>
                <a:cs typeface="Calibri"/>
              </a:rPr>
              <a:t>continues</a:t>
            </a:r>
            <a:r>
              <a:rPr sz="1450" spc="-40" dirty="0"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to</a:t>
            </a:r>
            <a:r>
              <a:rPr sz="1450" spc="10" dirty="0">
                <a:latin typeface="Calibri"/>
                <a:cs typeface="Calibri"/>
              </a:rPr>
              <a:t> </a:t>
            </a:r>
            <a:r>
              <a:rPr sz="1450" spc="-20" dirty="0">
                <a:latin typeface="Calibri"/>
                <a:cs typeface="Calibri"/>
              </a:rPr>
              <a:t>threaten</a:t>
            </a:r>
            <a:r>
              <a:rPr sz="1450" spc="-85" dirty="0"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vaccination</a:t>
            </a:r>
            <a:r>
              <a:rPr sz="1450" spc="-85" dirty="0">
                <a:latin typeface="Calibri"/>
                <a:cs typeface="Calibri"/>
              </a:rPr>
              <a:t> </a:t>
            </a:r>
            <a:r>
              <a:rPr sz="1450" spc="-10" dirty="0">
                <a:latin typeface="Calibri"/>
                <a:cs typeface="Calibri"/>
              </a:rPr>
              <a:t>efforts.</a:t>
            </a:r>
            <a:endParaRPr sz="1450">
              <a:latin typeface="Calibri"/>
              <a:cs typeface="Calibri"/>
            </a:endParaRPr>
          </a:p>
          <a:p>
            <a:pPr marL="4590415" marR="5080" indent="-356235">
              <a:lnSpc>
                <a:spcPct val="117500"/>
              </a:lnSpc>
              <a:spcBef>
                <a:spcPts val="620"/>
              </a:spcBef>
            </a:pPr>
            <a:r>
              <a:rPr sz="1250" dirty="0">
                <a:latin typeface="Calibri"/>
                <a:cs typeface="Calibri"/>
              </a:rPr>
              <a:t>“</a:t>
            </a:r>
            <a:r>
              <a:rPr sz="1250" u="sng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Calibri"/>
                <a:cs typeface="Calibri"/>
                <a:hlinkClick r:id="rId4"/>
              </a:rPr>
              <a:t>Pfizer</a:t>
            </a:r>
            <a:r>
              <a:rPr sz="1250" u="sng" spc="135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Calibri"/>
                <a:cs typeface="Calibri"/>
                <a:hlinkClick r:id="rId4"/>
              </a:rPr>
              <a:t> </a:t>
            </a:r>
            <a:r>
              <a:rPr sz="1250" u="sng" spc="-10" dirty="0">
                <a:solidFill>
                  <a:srgbClr val="0096A7"/>
                </a:solidFill>
                <a:uFill>
                  <a:solidFill>
                    <a:srgbClr val="0096A7"/>
                  </a:solidFill>
                </a:uFill>
                <a:latin typeface="Calibri"/>
                <a:cs typeface="Calibri"/>
                <a:hlinkClick r:id="rId4"/>
              </a:rPr>
              <a:t>documents</a:t>
            </a:r>
            <a:r>
              <a:rPr sz="1250" spc="-10" dirty="0">
                <a:latin typeface="Calibri"/>
                <a:cs typeface="Calibri"/>
              </a:rPr>
              <a:t>” released</a:t>
            </a:r>
            <a:endParaRPr sz="12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550">
              <a:latin typeface="Calibri"/>
              <a:cs typeface="Calibri"/>
            </a:endParaRPr>
          </a:p>
          <a:p>
            <a:pPr marL="2386330" marR="2045970" algn="ctr">
              <a:lnSpc>
                <a:spcPct val="117500"/>
              </a:lnSpc>
            </a:pPr>
            <a:r>
              <a:rPr sz="1250" dirty="0">
                <a:latin typeface="Calibri"/>
                <a:cs typeface="Calibri"/>
              </a:rPr>
              <a:t>FDA</a:t>
            </a:r>
            <a:r>
              <a:rPr sz="1250" spc="70" dirty="0">
                <a:latin typeface="Calibri"/>
                <a:cs typeface="Calibri"/>
              </a:rPr>
              <a:t> </a:t>
            </a:r>
            <a:r>
              <a:rPr sz="1250" dirty="0">
                <a:latin typeface="Calibri"/>
                <a:cs typeface="Calibri"/>
              </a:rPr>
              <a:t>Approval</a:t>
            </a:r>
            <a:r>
              <a:rPr sz="1250" spc="180" dirty="0">
                <a:latin typeface="Calibri"/>
                <a:cs typeface="Calibri"/>
              </a:rPr>
              <a:t> </a:t>
            </a:r>
            <a:r>
              <a:rPr sz="1250" spc="-25" dirty="0">
                <a:latin typeface="Calibri"/>
                <a:cs typeface="Calibri"/>
              </a:rPr>
              <a:t>of </a:t>
            </a:r>
            <a:r>
              <a:rPr sz="1250" spc="-10" dirty="0">
                <a:latin typeface="Calibri"/>
                <a:cs typeface="Calibri"/>
              </a:rPr>
              <a:t>Comirnaty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556500" y="3225799"/>
            <a:ext cx="3886200" cy="1629410"/>
          </a:xfrm>
          <a:custGeom>
            <a:avLst/>
            <a:gdLst/>
            <a:ahLst/>
            <a:cxnLst/>
            <a:rect l="l" t="t" r="r" b="b"/>
            <a:pathLst>
              <a:path w="3886200" h="1629410">
                <a:moveTo>
                  <a:pt x="76200" y="1552829"/>
                </a:moveTo>
                <a:lnTo>
                  <a:pt x="44450" y="1552829"/>
                </a:lnTo>
                <a:lnTo>
                  <a:pt x="44450" y="1219200"/>
                </a:lnTo>
                <a:lnTo>
                  <a:pt x="31750" y="1219200"/>
                </a:lnTo>
                <a:lnTo>
                  <a:pt x="31750" y="1552829"/>
                </a:lnTo>
                <a:lnTo>
                  <a:pt x="0" y="1552829"/>
                </a:lnTo>
                <a:lnTo>
                  <a:pt x="38100" y="1629029"/>
                </a:lnTo>
                <a:lnTo>
                  <a:pt x="69850" y="1565529"/>
                </a:lnTo>
                <a:lnTo>
                  <a:pt x="76200" y="1552829"/>
                </a:lnTo>
                <a:close/>
              </a:path>
              <a:path w="3886200" h="1629410">
                <a:moveTo>
                  <a:pt x="1955800" y="983869"/>
                </a:moveTo>
                <a:lnTo>
                  <a:pt x="1924050" y="983869"/>
                </a:lnTo>
                <a:lnTo>
                  <a:pt x="1924050" y="650240"/>
                </a:lnTo>
                <a:lnTo>
                  <a:pt x="1911350" y="650240"/>
                </a:lnTo>
                <a:lnTo>
                  <a:pt x="1911350" y="983869"/>
                </a:lnTo>
                <a:lnTo>
                  <a:pt x="1879600" y="983869"/>
                </a:lnTo>
                <a:lnTo>
                  <a:pt x="1917700" y="1060069"/>
                </a:lnTo>
                <a:lnTo>
                  <a:pt x="1949450" y="996569"/>
                </a:lnTo>
                <a:lnTo>
                  <a:pt x="1955800" y="983869"/>
                </a:lnTo>
                <a:close/>
              </a:path>
              <a:path w="3886200" h="1629410">
                <a:moveTo>
                  <a:pt x="3886200" y="333629"/>
                </a:moveTo>
                <a:lnTo>
                  <a:pt x="3854450" y="333629"/>
                </a:lnTo>
                <a:lnTo>
                  <a:pt x="3854450" y="0"/>
                </a:lnTo>
                <a:lnTo>
                  <a:pt x="3841750" y="0"/>
                </a:lnTo>
                <a:lnTo>
                  <a:pt x="3841750" y="333629"/>
                </a:lnTo>
                <a:lnTo>
                  <a:pt x="3810000" y="333629"/>
                </a:lnTo>
                <a:lnTo>
                  <a:pt x="3848100" y="409829"/>
                </a:lnTo>
                <a:lnTo>
                  <a:pt x="3879850" y="346329"/>
                </a:lnTo>
                <a:lnTo>
                  <a:pt x="3886200" y="333629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22350" rIns="0" bIns="0" rtlCol="0">
            <a:spAutoFit/>
          </a:bodyPr>
          <a:lstStyle/>
          <a:p>
            <a:pPr marL="193040">
              <a:lnSpc>
                <a:spcPct val="100000"/>
              </a:lnSpc>
              <a:spcBef>
                <a:spcPts val="105"/>
              </a:spcBef>
            </a:pPr>
            <a:r>
              <a:rPr dirty="0"/>
              <a:t>The</a:t>
            </a:r>
            <a:r>
              <a:rPr spc="-35" dirty="0"/>
              <a:t> </a:t>
            </a:r>
            <a:r>
              <a:rPr spc="-30" dirty="0"/>
              <a:t>Solution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21372" y="1642046"/>
            <a:ext cx="782320" cy="3067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850" spc="-10" dirty="0">
                <a:solidFill>
                  <a:srgbClr val="4670C4"/>
                </a:solidFill>
                <a:latin typeface="Arial"/>
                <a:cs typeface="Arial"/>
              </a:rPr>
              <a:t>Actions</a:t>
            </a:r>
            <a:endParaRPr sz="18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27418" y="1642046"/>
            <a:ext cx="1440180" cy="3067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850" spc="-20" dirty="0">
                <a:solidFill>
                  <a:srgbClr val="4670C4"/>
                </a:solidFill>
                <a:latin typeface="Arial"/>
                <a:cs typeface="Arial"/>
              </a:rPr>
              <a:t>Measurement</a:t>
            </a:r>
            <a:endParaRPr sz="1850">
              <a:latin typeface="Arial"/>
              <a:cs typeface="Arial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400" y="152400"/>
            <a:ext cx="11866880" cy="24383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1720576" y="6377304"/>
            <a:ext cx="208279" cy="22097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250" spc="-25" dirty="0">
                <a:solidFill>
                  <a:srgbClr val="585858"/>
                </a:solidFill>
                <a:latin typeface="Arial"/>
                <a:cs typeface="Arial"/>
              </a:rPr>
              <a:t>62</a:t>
            </a:r>
            <a:endParaRPr sz="12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75994" y="2183701"/>
            <a:ext cx="4924425" cy="347091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327660" marR="314960" indent="-315595">
              <a:lnSpc>
                <a:spcPts val="1680"/>
              </a:lnSpc>
              <a:spcBef>
                <a:spcPts val="195"/>
              </a:spcBef>
              <a:buClr>
                <a:srgbClr val="585858"/>
              </a:buClr>
              <a:buChar char="●"/>
              <a:tabLst>
                <a:tab pos="327660" algn="l"/>
                <a:tab pos="328295" algn="l"/>
              </a:tabLst>
            </a:pPr>
            <a:r>
              <a:rPr sz="1450" spc="-25" dirty="0">
                <a:latin typeface="Calibri"/>
                <a:cs typeface="Calibri"/>
              </a:rPr>
              <a:t>The</a:t>
            </a:r>
            <a:r>
              <a:rPr sz="1450" spc="-75" dirty="0"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  <a:hlinkClick r:id="rId3"/>
              </a:rPr>
              <a:t>V</a:t>
            </a:r>
            <a:r>
              <a:rPr sz="1450" dirty="0">
                <a:latin typeface="Calibri"/>
                <a:cs typeface="Calibri"/>
              </a:rPr>
              <a:t>DO</a:t>
            </a:r>
            <a:r>
              <a:rPr sz="1450" spc="5" dirty="0">
                <a:latin typeface="Calibri"/>
                <a:cs typeface="Calibri"/>
              </a:rPr>
              <a:t> </a:t>
            </a:r>
            <a:r>
              <a:rPr sz="1450" spc="-25" dirty="0">
                <a:latin typeface="Calibri"/>
                <a:cs typeface="Calibri"/>
              </a:rPr>
              <a:t>equips</a:t>
            </a:r>
            <a:r>
              <a:rPr sz="1450" dirty="0">
                <a:latin typeface="Calibri"/>
                <a:cs typeface="Calibri"/>
              </a:rPr>
              <a:t> </a:t>
            </a:r>
            <a:r>
              <a:rPr sz="1450" spc="-20" dirty="0">
                <a:latin typeface="Calibri"/>
                <a:cs typeface="Calibri"/>
              </a:rPr>
              <a:t>countries</a:t>
            </a:r>
            <a:r>
              <a:rPr sz="1450" spc="-80" dirty="0">
                <a:latin typeface="Calibri"/>
                <a:cs typeface="Calibri"/>
              </a:rPr>
              <a:t> </a:t>
            </a:r>
            <a:r>
              <a:rPr sz="1450" spc="-10" dirty="0">
                <a:latin typeface="Calibri"/>
                <a:cs typeface="Calibri"/>
              </a:rPr>
              <a:t>with</a:t>
            </a:r>
            <a:r>
              <a:rPr sz="1450" spc="-110" dirty="0">
                <a:latin typeface="Calibri"/>
                <a:cs typeface="Calibri"/>
              </a:rPr>
              <a:t> </a:t>
            </a:r>
            <a:r>
              <a:rPr sz="1450" b="1" spc="-10" dirty="0">
                <a:solidFill>
                  <a:srgbClr val="4670C4"/>
                </a:solidFill>
                <a:latin typeface="Calibri"/>
                <a:cs typeface="Calibri"/>
              </a:rPr>
              <a:t>customized</a:t>
            </a:r>
            <a:r>
              <a:rPr sz="1450" b="1" spc="-55" dirty="0">
                <a:solidFill>
                  <a:srgbClr val="4670C4"/>
                </a:solidFill>
                <a:latin typeface="Calibri"/>
                <a:cs typeface="Calibri"/>
              </a:rPr>
              <a:t> </a:t>
            </a:r>
            <a:r>
              <a:rPr sz="1450" b="1" spc="-10" dirty="0">
                <a:solidFill>
                  <a:srgbClr val="4670C4"/>
                </a:solidFill>
                <a:latin typeface="Calibri"/>
                <a:cs typeface="Calibri"/>
              </a:rPr>
              <a:t>social</a:t>
            </a:r>
            <a:r>
              <a:rPr sz="1450" b="1" spc="-114" dirty="0">
                <a:solidFill>
                  <a:srgbClr val="4670C4"/>
                </a:solidFill>
                <a:latin typeface="Calibri"/>
                <a:cs typeface="Calibri"/>
              </a:rPr>
              <a:t> </a:t>
            </a:r>
            <a:r>
              <a:rPr sz="1450" b="1" spc="-10" dirty="0">
                <a:solidFill>
                  <a:srgbClr val="4670C4"/>
                </a:solidFill>
                <a:latin typeface="Calibri"/>
                <a:cs typeface="Calibri"/>
              </a:rPr>
              <a:t>listening programs</a:t>
            </a:r>
            <a:r>
              <a:rPr sz="1450" b="1" spc="-80" dirty="0">
                <a:solidFill>
                  <a:srgbClr val="4670C4"/>
                </a:solidFill>
                <a:latin typeface="Calibri"/>
                <a:cs typeface="Calibri"/>
              </a:rPr>
              <a:t> </a:t>
            </a:r>
            <a:r>
              <a:rPr sz="1450" b="1" spc="-20" dirty="0">
                <a:solidFill>
                  <a:srgbClr val="4670C4"/>
                </a:solidFill>
                <a:latin typeface="Calibri"/>
                <a:cs typeface="Calibri"/>
              </a:rPr>
              <a:t>to</a:t>
            </a:r>
            <a:r>
              <a:rPr sz="1450" b="1" spc="-30" dirty="0">
                <a:solidFill>
                  <a:srgbClr val="4670C4"/>
                </a:solidFill>
                <a:latin typeface="Calibri"/>
                <a:cs typeface="Calibri"/>
              </a:rPr>
              <a:t> </a:t>
            </a:r>
            <a:r>
              <a:rPr sz="1450" b="1" dirty="0">
                <a:solidFill>
                  <a:srgbClr val="4670C4"/>
                </a:solidFill>
                <a:latin typeface="Calibri"/>
                <a:cs typeface="Calibri"/>
              </a:rPr>
              <a:t>boost</a:t>
            </a:r>
            <a:r>
              <a:rPr sz="1450" b="1" spc="-85" dirty="0">
                <a:solidFill>
                  <a:srgbClr val="4670C4"/>
                </a:solidFill>
                <a:latin typeface="Calibri"/>
                <a:cs typeface="Calibri"/>
              </a:rPr>
              <a:t> </a:t>
            </a:r>
            <a:r>
              <a:rPr sz="1450" b="1" spc="-15" dirty="0">
                <a:solidFill>
                  <a:srgbClr val="4670C4"/>
                </a:solidFill>
                <a:latin typeface="Calibri"/>
                <a:cs typeface="Calibri"/>
              </a:rPr>
              <a:t>vaccine</a:t>
            </a:r>
            <a:r>
              <a:rPr sz="1450" b="1" spc="-65" dirty="0">
                <a:solidFill>
                  <a:srgbClr val="4670C4"/>
                </a:solidFill>
                <a:latin typeface="Calibri"/>
                <a:cs typeface="Calibri"/>
              </a:rPr>
              <a:t> </a:t>
            </a:r>
            <a:r>
              <a:rPr sz="1450" b="1" spc="-30" dirty="0">
                <a:solidFill>
                  <a:srgbClr val="4670C4"/>
                </a:solidFill>
                <a:latin typeface="Calibri"/>
                <a:cs typeface="Calibri"/>
              </a:rPr>
              <a:t>demand</a:t>
            </a:r>
            <a:r>
              <a:rPr sz="1450" b="1" spc="-85" dirty="0">
                <a:solidFill>
                  <a:srgbClr val="4670C4"/>
                </a:solidFill>
                <a:latin typeface="Calibri"/>
                <a:cs typeface="Calibri"/>
              </a:rPr>
              <a:t> </a:t>
            </a:r>
            <a:r>
              <a:rPr sz="1450" spc="-20" dirty="0">
                <a:latin typeface="Calibri"/>
                <a:cs typeface="Calibri"/>
              </a:rPr>
              <a:t>and</a:t>
            </a:r>
            <a:r>
              <a:rPr sz="1450" spc="-100" dirty="0">
                <a:latin typeface="Calibri"/>
                <a:cs typeface="Calibri"/>
              </a:rPr>
              <a:t> </a:t>
            </a:r>
            <a:r>
              <a:rPr sz="1450" spc="-10" dirty="0">
                <a:latin typeface="Calibri"/>
                <a:cs typeface="Calibri"/>
              </a:rPr>
              <a:t>address misinformation.</a:t>
            </a:r>
            <a:endParaRPr sz="1450">
              <a:latin typeface="Calibri"/>
              <a:cs typeface="Calibri"/>
            </a:endParaRPr>
          </a:p>
          <a:p>
            <a:pPr marL="327660" marR="87630" indent="-315595">
              <a:lnSpc>
                <a:spcPts val="1680"/>
              </a:lnSpc>
              <a:spcBef>
                <a:spcPts val="650"/>
              </a:spcBef>
              <a:buClr>
                <a:srgbClr val="585858"/>
              </a:buClr>
              <a:buChar char="●"/>
              <a:tabLst>
                <a:tab pos="327660" algn="l"/>
                <a:tab pos="328295" algn="l"/>
              </a:tabLst>
            </a:pPr>
            <a:r>
              <a:rPr sz="1450" spc="-25" dirty="0">
                <a:latin typeface="Calibri"/>
                <a:cs typeface="Calibri"/>
              </a:rPr>
              <a:t>The</a:t>
            </a:r>
            <a:r>
              <a:rPr sz="1450" spc="-60" dirty="0"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VDO</a:t>
            </a:r>
            <a:r>
              <a:rPr sz="1450" spc="30" dirty="0">
                <a:latin typeface="Calibri"/>
                <a:cs typeface="Calibri"/>
              </a:rPr>
              <a:t> </a:t>
            </a:r>
            <a:r>
              <a:rPr sz="1450" spc="-20" dirty="0">
                <a:latin typeface="Calibri"/>
                <a:cs typeface="Calibri"/>
              </a:rPr>
              <a:t>monitors</a:t>
            </a:r>
            <a:r>
              <a:rPr sz="1450" spc="-70" dirty="0"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local</a:t>
            </a:r>
            <a:r>
              <a:rPr sz="1450" spc="-75" dirty="0">
                <a:latin typeface="Calibri"/>
                <a:cs typeface="Calibri"/>
              </a:rPr>
              <a:t> </a:t>
            </a:r>
            <a:r>
              <a:rPr sz="1450" spc="-30" dirty="0">
                <a:latin typeface="Calibri"/>
                <a:cs typeface="Calibri"/>
              </a:rPr>
              <a:t>language</a:t>
            </a:r>
            <a:r>
              <a:rPr sz="1450" spc="-60" dirty="0">
                <a:latin typeface="Calibri"/>
                <a:cs typeface="Calibri"/>
              </a:rPr>
              <a:t> </a:t>
            </a:r>
            <a:r>
              <a:rPr sz="1450" spc="-25" dirty="0">
                <a:latin typeface="Calibri"/>
                <a:cs typeface="Calibri"/>
              </a:rPr>
              <a:t>online</a:t>
            </a:r>
            <a:r>
              <a:rPr sz="1450" spc="-55" dirty="0">
                <a:latin typeface="Calibri"/>
                <a:cs typeface="Calibri"/>
              </a:rPr>
              <a:t> </a:t>
            </a:r>
            <a:r>
              <a:rPr sz="1450" spc="-35" dirty="0">
                <a:latin typeface="Calibri"/>
                <a:cs typeface="Calibri"/>
              </a:rPr>
              <a:t>public </a:t>
            </a:r>
            <a:r>
              <a:rPr sz="1450" spc="-10" dirty="0">
                <a:latin typeface="Calibri"/>
                <a:cs typeface="Calibri"/>
              </a:rPr>
              <a:t>conversation, </a:t>
            </a:r>
            <a:r>
              <a:rPr sz="1450" spc="-20" dirty="0">
                <a:latin typeface="Calibri"/>
                <a:cs typeface="Calibri"/>
              </a:rPr>
              <a:t>identifies</a:t>
            </a:r>
            <a:r>
              <a:rPr sz="1450" spc="-40" dirty="0">
                <a:latin typeface="Calibri"/>
                <a:cs typeface="Calibri"/>
              </a:rPr>
              <a:t> </a:t>
            </a:r>
            <a:r>
              <a:rPr sz="1450" spc="-10" dirty="0">
                <a:latin typeface="Calibri"/>
                <a:cs typeface="Calibri"/>
              </a:rPr>
              <a:t>vaccine</a:t>
            </a:r>
            <a:r>
              <a:rPr sz="1450" spc="-25" dirty="0">
                <a:latin typeface="Calibri"/>
                <a:cs typeface="Calibri"/>
              </a:rPr>
              <a:t> misinformation</a:t>
            </a:r>
            <a:r>
              <a:rPr sz="1450" spc="-85" dirty="0">
                <a:latin typeface="Calibri"/>
                <a:cs typeface="Calibri"/>
              </a:rPr>
              <a:t> </a:t>
            </a:r>
            <a:r>
              <a:rPr sz="1450" spc="-25" dirty="0">
                <a:latin typeface="Calibri"/>
                <a:cs typeface="Calibri"/>
              </a:rPr>
              <a:t>within</a:t>
            </a:r>
            <a:r>
              <a:rPr sz="1450" spc="-85" dirty="0">
                <a:latin typeface="Calibri"/>
                <a:cs typeface="Calibri"/>
              </a:rPr>
              <a:t> </a:t>
            </a:r>
            <a:r>
              <a:rPr sz="1450" spc="-30" dirty="0">
                <a:latin typeface="Calibri"/>
                <a:cs typeface="Calibri"/>
              </a:rPr>
              <a:t>the </a:t>
            </a:r>
            <a:r>
              <a:rPr sz="1450" spc="-20" dirty="0">
                <a:latin typeface="Calibri"/>
                <a:cs typeface="Calibri"/>
              </a:rPr>
              <a:t>country,</a:t>
            </a:r>
            <a:r>
              <a:rPr sz="1450" spc="10" dirty="0">
                <a:latin typeface="Calibri"/>
                <a:cs typeface="Calibri"/>
              </a:rPr>
              <a:t> </a:t>
            </a:r>
            <a:r>
              <a:rPr sz="1450" spc="-10" dirty="0">
                <a:latin typeface="Calibri"/>
                <a:cs typeface="Calibri"/>
              </a:rPr>
              <a:t>provides vetted</a:t>
            </a:r>
            <a:r>
              <a:rPr sz="1450" spc="-114" dirty="0">
                <a:latin typeface="Calibri"/>
                <a:cs typeface="Calibri"/>
              </a:rPr>
              <a:t> </a:t>
            </a:r>
            <a:r>
              <a:rPr sz="1450" spc="-20" dirty="0">
                <a:latin typeface="Calibri"/>
                <a:cs typeface="Calibri"/>
              </a:rPr>
              <a:t>messages</a:t>
            </a:r>
            <a:r>
              <a:rPr sz="1450" spc="-75" dirty="0">
                <a:latin typeface="Calibri"/>
                <a:cs typeface="Calibri"/>
              </a:rPr>
              <a:t> </a:t>
            </a:r>
            <a:r>
              <a:rPr sz="1450" spc="-10" dirty="0">
                <a:latin typeface="Calibri"/>
                <a:cs typeface="Calibri"/>
              </a:rPr>
              <a:t>and</a:t>
            </a:r>
            <a:r>
              <a:rPr sz="1450" spc="-30" dirty="0">
                <a:latin typeface="Calibri"/>
                <a:cs typeface="Calibri"/>
              </a:rPr>
              <a:t> </a:t>
            </a:r>
            <a:r>
              <a:rPr sz="1450" spc="-10" dirty="0">
                <a:latin typeface="Calibri"/>
                <a:cs typeface="Calibri"/>
              </a:rPr>
              <a:t>creative</a:t>
            </a:r>
            <a:r>
              <a:rPr sz="1450" spc="-65" dirty="0">
                <a:latin typeface="Calibri"/>
                <a:cs typeface="Calibri"/>
              </a:rPr>
              <a:t> </a:t>
            </a:r>
            <a:r>
              <a:rPr sz="1450" spc="-10" dirty="0">
                <a:latin typeface="Calibri"/>
                <a:cs typeface="Calibri"/>
              </a:rPr>
              <a:t>assets</a:t>
            </a:r>
            <a:r>
              <a:rPr sz="1450" spc="-80" dirty="0"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to</a:t>
            </a:r>
            <a:r>
              <a:rPr sz="1450" spc="-40" dirty="0">
                <a:latin typeface="Calibri"/>
                <a:cs typeface="Calibri"/>
              </a:rPr>
              <a:t> </a:t>
            </a:r>
            <a:r>
              <a:rPr sz="1450" spc="-25" dirty="0">
                <a:latin typeface="Calibri"/>
                <a:cs typeface="Calibri"/>
              </a:rPr>
              <a:t>respond</a:t>
            </a:r>
            <a:r>
              <a:rPr sz="1450" spc="-114" dirty="0"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to</a:t>
            </a:r>
            <a:r>
              <a:rPr sz="1450" spc="-35" dirty="0">
                <a:latin typeface="Calibri"/>
                <a:cs typeface="Calibri"/>
              </a:rPr>
              <a:t> </a:t>
            </a:r>
            <a:r>
              <a:rPr sz="1450" spc="-25" dirty="0">
                <a:latin typeface="Calibri"/>
                <a:cs typeface="Calibri"/>
              </a:rPr>
              <a:t>the </a:t>
            </a:r>
            <a:r>
              <a:rPr sz="1450" spc="-20" dirty="0">
                <a:latin typeface="Calibri"/>
                <a:cs typeface="Calibri"/>
              </a:rPr>
              <a:t>misinformation</a:t>
            </a:r>
            <a:r>
              <a:rPr sz="1450" spc="-110" dirty="0">
                <a:latin typeface="Calibri"/>
                <a:cs typeface="Calibri"/>
              </a:rPr>
              <a:t> </a:t>
            </a:r>
            <a:r>
              <a:rPr sz="1450" spc="-20" dirty="0">
                <a:latin typeface="Calibri"/>
                <a:cs typeface="Calibri"/>
              </a:rPr>
              <a:t>and</a:t>
            </a:r>
            <a:r>
              <a:rPr sz="1450" spc="-105" dirty="0">
                <a:latin typeface="Calibri"/>
                <a:cs typeface="Calibri"/>
              </a:rPr>
              <a:t> </a:t>
            </a:r>
            <a:r>
              <a:rPr sz="1450" spc="-10" dirty="0">
                <a:latin typeface="Calibri"/>
                <a:cs typeface="Calibri"/>
              </a:rPr>
              <a:t>works</a:t>
            </a:r>
            <a:r>
              <a:rPr sz="1450" spc="-65" dirty="0">
                <a:latin typeface="Calibri"/>
                <a:cs typeface="Calibri"/>
              </a:rPr>
              <a:t> </a:t>
            </a:r>
            <a:r>
              <a:rPr sz="1450" spc="-10" dirty="0">
                <a:latin typeface="Calibri"/>
                <a:cs typeface="Calibri"/>
              </a:rPr>
              <a:t>1:1</a:t>
            </a:r>
            <a:r>
              <a:rPr sz="1450" spc="-75" dirty="0">
                <a:latin typeface="Calibri"/>
                <a:cs typeface="Calibri"/>
              </a:rPr>
              <a:t> </a:t>
            </a:r>
            <a:r>
              <a:rPr sz="1450" spc="-10" dirty="0">
                <a:latin typeface="Calibri"/>
                <a:cs typeface="Calibri"/>
              </a:rPr>
              <a:t>with</a:t>
            </a:r>
            <a:r>
              <a:rPr sz="1450" spc="-105" dirty="0">
                <a:latin typeface="Calibri"/>
                <a:cs typeface="Calibri"/>
              </a:rPr>
              <a:t> </a:t>
            </a:r>
            <a:r>
              <a:rPr sz="1450" spc="-20" dirty="0">
                <a:latin typeface="Calibri"/>
                <a:cs typeface="Calibri"/>
              </a:rPr>
              <a:t>country</a:t>
            </a:r>
            <a:r>
              <a:rPr sz="1450" spc="-75" dirty="0"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staff</a:t>
            </a:r>
            <a:r>
              <a:rPr sz="1450" spc="-20" dirty="0"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to</a:t>
            </a:r>
            <a:r>
              <a:rPr sz="1450" spc="-20" dirty="0">
                <a:latin typeface="Calibri"/>
                <a:cs typeface="Calibri"/>
              </a:rPr>
              <a:t> </a:t>
            </a:r>
            <a:r>
              <a:rPr sz="1450" spc="-10" dirty="0">
                <a:latin typeface="Calibri"/>
                <a:cs typeface="Calibri"/>
              </a:rPr>
              <a:t>build capacity</a:t>
            </a:r>
            <a:r>
              <a:rPr sz="1450" spc="-70" dirty="0">
                <a:latin typeface="Calibri"/>
                <a:cs typeface="Calibri"/>
              </a:rPr>
              <a:t> </a:t>
            </a:r>
            <a:r>
              <a:rPr sz="1450" spc="-20" dirty="0">
                <a:latin typeface="Calibri"/>
                <a:cs typeface="Calibri"/>
              </a:rPr>
              <a:t>and</a:t>
            </a:r>
            <a:r>
              <a:rPr sz="1450" spc="-95" dirty="0">
                <a:latin typeface="Calibri"/>
                <a:cs typeface="Calibri"/>
              </a:rPr>
              <a:t> </a:t>
            </a:r>
            <a:r>
              <a:rPr sz="1450" spc="-30" dirty="0">
                <a:latin typeface="Calibri"/>
                <a:cs typeface="Calibri"/>
              </a:rPr>
              <a:t>provide</a:t>
            </a:r>
            <a:r>
              <a:rPr sz="1450" spc="-35" dirty="0">
                <a:latin typeface="Calibri"/>
                <a:cs typeface="Calibri"/>
              </a:rPr>
              <a:t> </a:t>
            </a:r>
            <a:r>
              <a:rPr sz="1450" spc="-20" dirty="0">
                <a:latin typeface="Calibri"/>
                <a:cs typeface="Calibri"/>
              </a:rPr>
              <a:t>rapid</a:t>
            </a:r>
            <a:r>
              <a:rPr sz="1450" dirty="0">
                <a:latin typeface="Calibri"/>
                <a:cs typeface="Calibri"/>
              </a:rPr>
              <a:t> </a:t>
            </a:r>
            <a:r>
              <a:rPr sz="1450" spc="-25" dirty="0">
                <a:latin typeface="Calibri"/>
                <a:cs typeface="Calibri"/>
              </a:rPr>
              <a:t>response</a:t>
            </a:r>
            <a:r>
              <a:rPr sz="1450" spc="-50" dirty="0">
                <a:latin typeface="Calibri"/>
                <a:cs typeface="Calibri"/>
              </a:rPr>
              <a:t> </a:t>
            </a:r>
            <a:r>
              <a:rPr sz="1450" spc="-10" dirty="0">
                <a:latin typeface="Calibri"/>
                <a:cs typeface="Calibri"/>
              </a:rPr>
              <a:t>technical</a:t>
            </a:r>
            <a:r>
              <a:rPr sz="1450" spc="-55" dirty="0">
                <a:latin typeface="Calibri"/>
                <a:cs typeface="Calibri"/>
              </a:rPr>
              <a:t> </a:t>
            </a:r>
            <a:r>
              <a:rPr sz="1450" spc="-10" dirty="0">
                <a:latin typeface="Calibri"/>
                <a:cs typeface="Calibri"/>
              </a:rPr>
              <a:t>assistance.</a:t>
            </a:r>
            <a:endParaRPr sz="1450">
              <a:latin typeface="Calibri"/>
              <a:cs typeface="Calibri"/>
            </a:endParaRPr>
          </a:p>
          <a:p>
            <a:pPr marL="327660" marR="5080" indent="-315595">
              <a:lnSpc>
                <a:spcPts val="1680"/>
              </a:lnSpc>
              <a:spcBef>
                <a:spcPts val="575"/>
              </a:spcBef>
              <a:buClr>
                <a:srgbClr val="585858"/>
              </a:buClr>
              <a:buChar char="●"/>
              <a:tabLst>
                <a:tab pos="327660" algn="l"/>
                <a:tab pos="328295" algn="l"/>
              </a:tabLst>
            </a:pPr>
            <a:r>
              <a:rPr sz="1450" dirty="0">
                <a:latin typeface="Calibri"/>
                <a:cs typeface="Calibri"/>
              </a:rPr>
              <a:t>UNICEF</a:t>
            </a:r>
            <a:r>
              <a:rPr sz="1450" spc="-100" dirty="0">
                <a:latin typeface="Calibri"/>
                <a:cs typeface="Calibri"/>
              </a:rPr>
              <a:t> </a:t>
            </a:r>
            <a:r>
              <a:rPr sz="1450" spc="-20" dirty="0">
                <a:latin typeface="Calibri"/>
                <a:cs typeface="Calibri"/>
              </a:rPr>
              <a:t>Viet</a:t>
            </a:r>
            <a:r>
              <a:rPr sz="1450" spc="-65" dirty="0"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Nam</a:t>
            </a:r>
            <a:r>
              <a:rPr sz="1450" spc="-110" dirty="0">
                <a:latin typeface="Calibri"/>
                <a:cs typeface="Calibri"/>
              </a:rPr>
              <a:t> </a:t>
            </a:r>
            <a:r>
              <a:rPr sz="1450" spc="-20" dirty="0">
                <a:latin typeface="Calibri"/>
                <a:cs typeface="Calibri"/>
              </a:rPr>
              <a:t>is</a:t>
            </a:r>
            <a:r>
              <a:rPr sz="1450" spc="-70" dirty="0">
                <a:latin typeface="Calibri"/>
                <a:cs typeface="Calibri"/>
              </a:rPr>
              <a:t> </a:t>
            </a:r>
            <a:r>
              <a:rPr sz="1450" spc="-20" dirty="0">
                <a:latin typeface="Calibri"/>
                <a:cs typeface="Calibri"/>
              </a:rPr>
              <a:t>collaborating</a:t>
            </a:r>
            <a:r>
              <a:rPr sz="1450" spc="-114" dirty="0">
                <a:latin typeface="Calibri"/>
                <a:cs typeface="Calibri"/>
              </a:rPr>
              <a:t> </a:t>
            </a:r>
            <a:r>
              <a:rPr sz="1450" spc="-10" dirty="0">
                <a:latin typeface="Calibri"/>
                <a:cs typeface="Calibri"/>
              </a:rPr>
              <a:t>with</a:t>
            </a:r>
            <a:r>
              <a:rPr sz="1450" spc="-110" dirty="0">
                <a:latin typeface="Calibri"/>
                <a:cs typeface="Calibri"/>
              </a:rPr>
              <a:t> </a:t>
            </a:r>
            <a:r>
              <a:rPr sz="1450" spc="-30" dirty="0">
                <a:latin typeface="Calibri"/>
                <a:cs typeface="Calibri"/>
              </a:rPr>
              <a:t>the</a:t>
            </a:r>
            <a:r>
              <a:rPr sz="1450" spc="-65" dirty="0">
                <a:latin typeface="Calibri"/>
                <a:cs typeface="Calibri"/>
              </a:rPr>
              <a:t> </a:t>
            </a:r>
            <a:r>
              <a:rPr sz="1450" spc="-10" dirty="0">
                <a:latin typeface="Calibri"/>
                <a:cs typeface="Calibri"/>
              </a:rPr>
              <a:t>MoH</a:t>
            </a:r>
            <a:r>
              <a:rPr sz="1450" spc="-90" dirty="0"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on</a:t>
            </a:r>
            <a:r>
              <a:rPr sz="1450" spc="-110" dirty="0"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a</a:t>
            </a:r>
            <a:r>
              <a:rPr sz="1450" spc="-40" dirty="0">
                <a:latin typeface="Calibri"/>
                <a:cs typeface="Calibri"/>
              </a:rPr>
              <a:t> </a:t>
            </a:r>
            <a:r>
              <a:rPr sz="1450" spc="-10" dirty="0">
                <a:latin typeface="Calibri"/>
                <a:cs typeface="Calibri"/>
              </a:rPr>
              <a:t>three</a:t>
            </a:r>
            <a:r>
              <a:rPr sz="1450" spc="20" dirty="0">
                <a:latin typeface="Calibri"/>
                <a:cs typeface="Calibri"/>
              </a:rPr>
              <a:t> </a:t>
            </a:r>
            <a:r>
              <a:rPr sz="1450" spc="-20" dirty="0">
                <a:latin typeface="Calibri"/>
                <a:cs typeface="Calibri"/>
              </a:rPr>
              <a:t>year </a:t>
            </a:r>
            <a:r>
              <a:rPr sz="1450" spc="-10" dirty="0">
                <a:latin typeface="Calibri"/>
                <a:cs typeface="Calibri"/>
              </a:rPr>
              <a:t>work</a:t>
            </a:r>
            <a:r>
              <a:rPr sz="1450" spc="-105" dirty="0">
                <a:latin typeface="Calibri"/>
                <a:cs typeface="Calibri"/>
              </a:rPr>
              <a:t> </a:t>
            </a:r>
            <a:r>
              <a:rPr sz="1450" spc="-10" dirty="0">
                <a:latin typeface="Calibri"/>
                <a:cs typeface="Calibri"/>
              </a:rPr>
              <a:t>plan</a:t>
            </a:r>
            <a:r>
              <a:rPr sz="1450" spc="-40" dirty="0">
                <a:latin typeface="Calibri"/>
                <a:cs typeface="Calibri"/>
              </a:rPr>
              <a:t> </a:t>
            </a:r>
            <a:r>
              <a:rPr sz="1450" spc="-30" dirty="0">
                <a:latin typeface="Calibri"/>
                <a:cs typeface="Calibri"/>
              </a:rPr>
              <a:t>including</a:t>
            </a:r>
            <a:r>
              <a:rPr sz="1450" spc="-45" dirty="0"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the</a:t>
            </a:r>
            <a:r>
              <a:rPr sz="1450" spc="10" dirty="0">
                <a:latin typeface="Calibri"/>
                <a:cs typeface="Calibri"/>
              </a:rPr>
              <a:t> </a:t>
            </a:r>
            <a:r>
              <a:rPr sz="1450" b="1" dirty="0">
                <a:solidFill>
                  <a:srgbClr val="4670C4"/>
                </a:solidFill>
                <a:latin typeface="Calibri"/>
                <a:cs typeface="Calibri"/>
              </a:rPr>
              <a:t>“Safe</a:t>
            </a:r>
            <a:r>
              <a:rPr sz="1450" b="1" spc="-90" dirty="0">
                <a:solidFill>
                  <a:srgbClr val="4670C4"/>
                </a:solidFill>
                <a:latin typeface="Calibri"/>
                <a:cs typeface="Calibri"/>
              </a:rPr>
              <a:t> </a:t>
            </a:r>
            <a:r>
              <a:rPr sz="1450" b="1" spc="-10" dirty="0">
                <a:solidFill>
                  <a:srgbClr val="4670C4"/>
                </a:solidFill>
                <a:latin typeface="Calibri"/>
                <a:cs typeface="Calibri"/>
              </a:rPr>
              <a:t>Journeys"</a:t>
            </a:r>
            <a:r>
              <a:rPr sz="1450" b="1" spc="-155" dirty="0">
                <a:solidFill>
                  <a:srgbClr val="4670C4"/>
                </a:solidFill>
                <a:latin typeface="Calibri"/>
                <a:cs typeface="Calibri"/>
              </a:rPr>
              <a:t> </a:t>
            </a:r>
            <a:r>
              <a:rPr sz="1450" b="1" spc="-10" dirty="0">
                <a:solidFill>
                  <a:srgbClr val="4670C4"/>
                </a:solidFill>
                <a:latin typeface="Calibri"/>
                <a:cs typeface="Calibri"/>
              </a:rPr>
              <a:t>media</a:t>
            </a:r>
            <a:r>
              <a:rPr sz="1450" b="1" spc="-75" dirty="0">
                <a:solidFill>
                  <a:srgbClr val="4670C4"/>
                </a:solidFill>
                <a:latin typeface="Calibri"/>
                <a:cs typeface="Calibri"/>
              </a:rPr>
              <a:t> </a:t>
            </a:r>
            <a:r>
              <a:rPr sz="1450" b="1" spc="-10" dirty="0">
                <a:solidFill>
                  <a:srgbClr val="4670C4"/>
                </a:solidFill>
                <a:latin typeface="Calibri"/>
                <a:cs typeface="Calibri"/>
              </a:rPr>
              <a:t>campaign</a:t>
            </a:r>
            <a:r>
              <a:rPr sz="1450" spc="-10" dirty="0">
                <a:latin typeface="Calibri"/>
                <a:cs typeface="Calibri"/>
              </a:rPr>
              <a:t>, </a:t>
            </a:r>
            <a:r>
              <a:rPr sz="1450" spc="-20" dirty="0">
                <a:latin typeface="Calibri"/>
                <a:cs typeface="Calibri"/>
              </a:rPr>
              <a:t>which</a:t>
            </a:r>
            <a:r>
              <a:rPr sz="1450" spc="-114" dirty="0">
                <a:latin typeface="Calibri"/>
                <a:cs typeface="Calibri"/>
              </a:rPr>
              <a:t> </a:t>
            </a:r>
            <a:r>
              <a:rPr sz="1450" spc="-20" dirty="0">
                <a:latin typeface="Calibri"/>
                <a:cs typeface="Calibri"/>
              </a:rPr>
              <a:t>includes</a:t>
            </a:r>
            <a:r>
              <a:rPr sz="1450" spc="20" dirty="0"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a</a:t>
            </a:r>
            <a:r>
              <a:rPr sz="1450" spc="-40" dirty="0"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focus</a:t>
            </a:r>
            <a:r>
              <a:rPr sz="1450" spc="-75" dirty="0"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on</a:t>
            </a:r>
            <a:r>
              <a:rPr sz="1450" spc="-110" dirty="0">
                <a:latin typeface="Calibri"/>
                <a:cs typeface="Calibri"/>
              </a:rPr>
              <a:t> </a:t>
            </a:r>
            <a:r>
              <a:rPr sz="1450" spc="-30" dirty="0">
                <a:latin typeface="Calibri"/>
                <a:cs typeface="Calibri"/>
              </a:rPr>
              <a:t>debunking</a:t>
            </a:r>
            <a:r>
              <a:rPr sz="1450" spc="60" dirty="0">
                <a:latin typeface="Calibri"/>
                <a:cs typeface="Calibri"/>
              </a:rPr>
              <a:t> </a:t>
            </a:r>
            <a:r>
              <a:rPr sz="1450" spc="-35" dirty="0">
                <a:latin typeface="Calibri"/>
                <a:cs typeface="Calibri"/>
              </a:rPr>
              <a:t>myths</a:t>
            </a:r>
            <a:r>
              <a:rPr sz="1450" spc="-70" dirty="0">
                <a:latin typeface="Calibri"/>
                <a:cs typeface="Calibri"/>
              </a:rPr>
              <a:t> </a:t>
            </a:r>
            <a:r>
              <a:rPr sz="1450" spc="-20" dirty="0">
                <a:latin typeface="Calibri"/>
                <a:cs typeface="Calibri"/>
              </a:rPr>
              <a:t>about</a:t>
            </a:r>
            <a:r>
              <a:rPr sz="1450" spc="-75" dirty="0"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COVID-</a:t>
            </a:r>
            <a:r>
              <a:rPr sz="1450" spc="-25" dirty="0">
                <a:latin typeface="Calibri"/>
                <a:cs typeface="Calibri"/>
              </a:rPr>
              <a:t>19 </a:t>
            </a:r>
            <a:r>
              <a:rPr sz="1450" spc="-10" dirty="0">
                <a:latin typeface="Calibri"/>
                <a:cs typeface="Calibri"/>
              </a:rPr>
              <a:t>vaccines.</a:t>
            </a:r>
            <a:endParaRPr sz="1450">
              <a:latin typeface="Calibri"/>
              <a:cs typeface="Calibri"/>
            </a:endParaRPr>
          </a:p>
          <a:p>
            <a:pPr marL="327660" marR="93345" indent="-315595">
              <a:lnSpc>
                <a:spcPts val="1680"/>
              </a:lnSpc>
              <a:spcBef>
                <a:spcPts val="650"/>
              </a:spcBef>
              <a:buClr>
                <a:srgbClr val="585858"/>
              </a:buClr>
              <a:buChar char="●"/>
              <a:tabLst>
                <a:tab pos="327660" algn="l"/>
                <a:tab pos="328295" algn="l"/>
              </a:tabLst>
            </a:pPr>
            <a:r>
              <a:rPr sz="1450" spc="-25" dirty="0">
                <a:latin typeface="Calibri"/>
                <a:cs typeface="Calibri"/>
              </a:rPr>
              <a:t>The</a:t>
            </a:r>
            <a:r>
              <a:rPr sz="1450" spc="-85" dirty="0"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VDO is</a:t>
            </a:r>
            <a:r>
              <a:rPr sz="1450" spc="-15" dirty="0">
                <a:latin typeface="Calibri"/>
                <a:cs typeface="Calibri"/>
              </a:rPr>
              <a:t> </a:t>
            </a:r>
            <a:r>
              <a:rPr sz="1450" spc="-25" dirty="0">
                <a:latin typeface="Calibri"/>
                <a:cs typeface="Calibri"/>
              </a:rPr>
              <a:t>being</a:t>
            </a:r>
            <a:r>
              <a:rPr sz="1450" spc="-45" dirty="0">
                <a:latin typeface="Calibri"/>
                <a:cs typeface="Calibri"/>
              </a:rPr>
              <a:t> </a:t>
            </a:r>
            <a:r>
              <a:rPr sz="1450" spc="-20" dirty="0">
                <a:latin typeface="Calibri"/>
                <a:cs typeface="Calibri"/>
              </a:rPr>
              <a:t>used</a:t>
            </a:r>
            <a:r>
              <a:rPr sz="1450" spc="-45" dirty="0"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to</a:t>
            </a:r>
            <a:r>
              <a:rPr sz="1450" spc="-45" dirty="0">
                <a:latin typeface="Calibri"/>
                <a:cs typeface="Calibri"/>
              </a:rPr>
              <a:t> </a:t>
            </a:r>
            <a:r>
              <a:rPr sz="1450" spc="-20" dirty="0">
                <a:latin typeface="Calibri"/>
                <a:cs typeface="Calibri"/>
              </a:rPr>
              <a:t>refine</a:t>
            </a:r>
            <a:r>
              <a:rPr sz="1450" spc="-85" dirty="0">
                <a:latin typeface="Calibri"/>
                <a:cs typeface="Calibri"/>
              </a:rPr>
              <a:t> </a:t>
            </a:r>
            <a:r>
              <a:rPr sz="1450" spc="-20" dirty="0">
                <a:latin typeface="Calibri"/>
                <a:cs typeface="Calibri"/>
              </a:rPr>
              <a:t>campaign</a:t>
            </a:r>
            <a:r>
              <a:rPr sz="1450" spc="-125" dirty="0">
                <a:latin typeface="Calibri"/>
                <a:cs typeface="Calibri"/>
              </a:rPr>
              <a:t> </a:t>
            </a:r>
            <a:r>
              <a:rPr sz="1450" spc="-10" dirty="0">
                <a:latin typeface="Calibri"/>
                <a:cs typeface="Calibri"/>
              </a:rPr>
              <a:t>materials</a:t>
            </a:r>
            <a:r>
              <a:rPr sz="1450" spc="-90" dirty="0"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to</a:t>
            </a:r>
            <a:r>
              <a:rPr sz="1450" spc="-15" dirty="0">
                <a:latin typeface="Calibri"/>
                <a:cs typeface="Calibri"/>
              </a:rPr>
              <a:t> </a:t>
            </a:r>
            <a:r>
              <a:rPr sz="1450" b="1" spc="-10" dirty="0">
                <a:solidFill>
                  <a:srgbClr val="4670C4"/>
                </a:solidFill>
                <a:latin typeface="Calibri"/>
                <a:cs typeface="Calibri"/>
              </a:rPr>
              <a:t>ensure that</a:t>
            </a:r>
            <a:r>
              <a:rPr sz="1450" b="1" spc="-80" dirty="0">
                <a:solidFill>
                  <a:srgbClr val="4670C4"/>
                </a:solidFill>
                <a:latin typeface="Calibri"/>
                <a:cs typeface="Calibri"/>
              </a:rPr>
              <a:t> </a:t>
            </a:r>
            <a:r>
              <a:rPr sz="1450" b="1" spc="-10" dirty="0">
                <a:solidFill>
                  <a:srgbClr val="4670C4"/>
                </a:solidFill>
                <a:latin typeface="Calibri"/>
                <a:cs typeface="Calibri"/>
              </a:rPr>
              <a:t>the</a:t>
            </a:r>
            <a:r>
              <a:rPr sz="1450" b="1" spc="-60" dirty="0">
                <a:solidFill>
                  <a:srgbClr val="4670C4"/>
                </a:solidFill>
                <a:latin typeface="Calibri"/>
                <a:cs typeface="Calibri"/>
              </a:rPr>
              <a:t> </a:t>
            </a:r>
            <a:r>
              <a:rPr sz="1450" b="1" dirty="0">
                <a:solidFill>
                  <a:srgbClr val="4670C4"/>
                </a:solidFill>
                <a:latin typeface="Calibri"/>
                <a:cs typeface="Calibri"/>
              </a:rPr>
              <a:t>campaign</a:t>
            </a:r>
            <a:r>
              <a:rPr sz="1450" b="1" spc="-120" dirty="0">
                <a:solidFill>
                  <a:srgbClr val="4670C4"/>
                </a:solidFill>
                <a:latin typeface="Calibri"/>
                <a:cs typeface="Calibri"/>
              </a:rPr>
              <a:t> </a:t>
            </a:r>
            <a:r>
              <a:rPr sz="1450" b="1" spc="-30" dirty="0">
                <a:solidFill>
                  <a:srgbClr val="4670C4"/>
                </a:solidFill>
                <a:latin typeface="Calibri"/>
                <a:cs typeface="Calibri"/>
              </a:rPr>
              <a:t>is</a:t>
            </a:r>
            <a:r>
              <a:rPr sz="1450" b="1" spc="-75" dirty="0">
                <a:solidFill>
                  <a:srgbClr val="4670C4"/>
                </a:solidFill>
                <a:latin typeface="Calibri"/>
                <a:cs typeface="Calibri"/>
              </a:rPr>
              <a:t> </a:t>
            </a:r>
            <a:r>
              <a:rPr sz="1450" b="1" spc="-10" dirty="0">
                <a:solidFill>
                  <a:srgbClr val="4670C4"/>
                </a:solidFill>
                <a:latin typeface="Calibri"/>
                <a:cs typeface="Calibri"/>
              </a:rPr>
              <a:t>responsive</a:t>
            </a:r>
            <a:r>
              <a:rPr sz="1450" b="1" spc="-25" dirty="0">
                <a:solidFill>
                  <a:srgbClr val="4670C4"/>
                </a:solidFill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to</a:t>
            </a:r>
            <a:r>
              <a:rPr sz="1450" spc="-10" dirty="0">
                <a:latin typeface="Calibri"/>
                <a:cs typeface="Calibri"/>
              </a:rPr>
              <a:t> </a:t>
            </a:r>
            <a:r>
              <a:rPr sz="1450" spc="-30" dirty="0">
                <a:latin typeface="Calibri"/>
                <a:cs typeface="Calibri"/>
              </a:rPr>
              <a:t>current</a:t>
            </a:r>
            <a:r>
              <a:rPr sz="1450" spc="-60" dirty="0">
                <a:latin typeface="Calibri"/>
                <a:cs typeface="Calibri"/>
              </a:rPr>
              <a:t> </a:t>
            </a:r>
            <a:r>
              <a:rPr sz="1450" spc="-20" dirty="0">
                <a:latin typeface="Calibri"/>
                <a:cs typeface="Calibri"/>
              </a:rPr>
              <a:t>information</a:t>
            </a:r>
            <a:r>
              <a:rPr sz="1450" spc="-95" dirty="0">
                <a:latin typeface="Calibri"/>
                <a:cs typeface="Calibri"/>
              </a:rPr>
              <a:t> </a:t>
            </a:r>
            <a:r>
              <a:rPr sz="1450" spc="-20" dirty="0">
                <a:latin typeface="Calibri"/>
                <a:cs typeface="Calibri"/>
              </a:rPr>
              <a:t>gaps </a:t>
            </a:r>
            <a:r>
              <a:rPr sz="1450" spc="-10" dirty="0">
                <a:latin typeface="Calibri"/>
                <a:cs typeface="Calibri"/>
              </a:rPr>
              <a:t>and</a:t>
            </a:r>
            <a:r>
              <a:rPr sz="1450" spc="-60" dirty="0">
                <a:latin typeface="Calibri"/>
                <a:cs typeface="Calibri"/>
              </a:rPr>
              <a:t> </a:t>
            </a:r>
            <a:r>
              <a:rPr sz="1450" spc="-10" dirty="0">
                <a:latin typeface="Calibri"/>
                <a:cs typeface="Calibri"/>
              </a:rPr>
              <a:t>misinformation.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681216" y="2107247"/>
            <a:ext cx="4896485" cy="1181735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327660" marR="59690" indent="-315595">
              <a:lnSpc>
                <a:spcPts val="1680"/>
              </a:lnSpc>
              <a:spcBef>
                <a:spcPts val="195"/>
              </a:spcBef>
              <a:buChar char="●"/>
              <a:tabLst>
                <a:tab pos="327660" algn="l"/>
                <a:tab pos="328295" algn="l"/>
              </a:tabLst>
            </a:pPr>
            <a:r>
              <a:rPr sz="1450" spc="-25" dirty="0">
                <a:latin typeface="Calibri"/>
                <a:cs typeface="Calibri"/>
              </a:rPr>
              <a:t>Since</a:t>
            </a:r>
            <a:r>
              <a:rPr sz="1450" spc="-85" dirty="0">
                <a:latin typeface="Calibri"/>
                <a:cs typeface="Calibri"/>
              </a:rPr>
              <a:t> </a:t>
            </a:r>
            <a:r>
              <a:rPr sz="1450" spc="-25" dirty="0">
                <a:latin typeface="Calibri"/>
                <a:cs typeface="Calibri"/>
              </a:rPr>
              <a:t>launching</a:t>
            </a:r>
            <a:r>
              <a:rPr sz="1450" spc="-45" dirty="0"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in</a:t>
            </a:r>
            <a:r>
              <a:rPr sz="1450" spc="-45" dirty="0"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Viet</a:t>
            </a:r>
            <a:r>
              <a:rPr sz="1450" spc="-10" dirty="0">
                <a:latin typeface="Calibri"/>
                <a:cs typeface="Calibri"/>
              </a:rPr>
              <a:t> Nam,</a:t>
            </a:r>
            <a:r>
              <a:rPr sz="1450" spc="-125" dirty="0"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the </a:t>
            </a:r>
            <a:r>
              <a:rPr sz="1450" spc="-25" dirty="0">
                <a:latin typeface="Calibri"/>
                <a:cs typeface="Calibri"/>
              </a:rPr>
              <a:t>VDO</a:t>
            </a:r>
            <a:r>
              <a:rPr sz="1450" spc="-85" dirty="0">
                <a:latin typeface="Calibri"/>
                <a:cs typeface="Calibri"/>
              </a:rPr>
              <a:t> </a:t>
            </a:r>
            <a:r>
              <a:rPr sz="1450" spc="-20" dirty="0">
                <a:latin typeface="Calibri"/>
                <a:cs typeface="Calibri"/>
              </a:rPr>
              <a:t>has</a:t>
            </a:r>
            <a:r>
              <a:rPr sz="1450" spc="-90" dirty="0">
                <a:latin typeface="Calibri"/>
                <a:cs typeface="Calibri"/>
              </a:rPr>
              <a:t> </a:t>
            </a:r>
            <a:r>
              <a:rPr sz="1450" spc="-20" dirty="0">
                <a:latin typeface="Calibri"/>
                <a:cs typeface="Calibri"/>
              </a:rPr>
              <a:t>analyzed</a:t>
            </a:r>
            <a:r>
              <a:rPr sz="1450" spc="-95" dirty="0">
                <a:latin typeface="Calibri"/>
                <a:cs typeface="Calibri"/>
              </a:rPr>
              <a:t> </a:t>
            </a:r>
            <a:r>
              <a:rPr sz="1450" b="1" dirty="0">
                <a:solidFill>
                  <a:srgbClr val="4670C4"/>
                </a:solidFill>
                <a:latin typeface="Calibri"/>
                <a:cs typeface="Calibri"/>
              </a:rPr>
              <a:t>1.3</a:t>
            </a:r>
            <a:r>
              <a:rPr sz="1450" b="1" spc="-15" dirty="0">
                <a:solidFill>
                  <a:srgbClr val="4670C4"/>
                </a:solidFill>
                <a:latin typeface="Calibri"/>
                <a:cs typeface="Calibri"/>
              </a:rPr>
              <a:t> </a:t>
            </a:r>
            <a:r>
              <a:rPr sz="1450" b="1" spc="-10" dirty="0">
                <a:solidFill>
                  <a:srgbClr val="4670C4"/>
                </a:solidFill>
                <a:latin typeface="Calibri"/>
                <a:cs typeface="Calibri"/>
              </a:rPr>
              <a:t>million social</a:t>
            </a:r>
            <a:r>
              <a:rPr sz="1450" b="1" spc="-125" dirty="0">
                <a:solidFill>
                  <a:srgbClr val="4670C4"/>
                </a:solidFill>
                <a:latin typeface="Calibri"/>
                <a:cs typeface="Calibri"/>
              </a:rPr>
              <a:t> </a:t>
            </a:r>
            <a:r>
              <a:rPr sz="1450" b="1" spc="-20" dirty="0">
                <a:solidFill>
                  <a:srgbClr val="4670C4"/>
                </a:solidFill>
                <a:latin typeface="Calibri"/>
                <a:cs typeface="Calibri"/>
              </a:rPr>
              <a:t>listening</a:t>
            </a:r>
            <a:r>
              <a:rPr sz="1450" b="1" spc="-50" dirty="0">
                <a:solidFill>
                  <a:srgbClr val="4670C4"/>
                </a:solidFill>
                <a:latin typeface="Calibri"/>
                <a:cs typeface="Calibri"/>
              </a:rPr>
              <a:t> </a:t>
            </a:r>
            <a:r>
              <a:rPr sz="1450" b="1" spc="-20" dirty="0">
                <a:solidFill>
                  <a:srgbClr val="4670C4"/>
                </a:solidFill>
                <a:latin typeface="Calibri"/>
                <a:cs typeface="Calibri"/>
              </a:rPr>
              <a:t>results</a:t>
            </a:r>
            <a:r>
              <a:rPr sz="1450" b="1" spc="-10" dirty="0">
                <a:solidFill>
                  <a:srgbClr val="4670C4"/>
                </a:solidFill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in</a:t>
            </a:r>
            <a:r>
              <a:rPr sz="1450" spc="-40" dirty="0"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the </a:t>
            </a:r>
            <a:r>
              <a:rPr sz="1450" spc="-20" dirty="0">
                <a:latin typeface="Calibri"/>
                <a:cs typeface="Calibri"/>
              </a:rPr>
              <a:t>country,</a:t>
            </a:r>
            <a:r>
              <a:rPr sz="1450" spc="-130" dirty="0">
                <a:latin typeface="Calibri"/>
                <a:cs typeface="Calibri"/>
              </a:rPr>
              <a:t> </a:t>
            </a:r>
            <a:r>
              <a:rPr sz="1450" spc="-25" dirty="0">
                <a:latin typeface="Calibri"/>
                <a:cs typeface="Calibri"/>
              </a:rPr>
              <a:t>including</a:t>
            </a:r>
            <a:r>
              <a:rPr sz="1450" spc="10" dirty="0">
                <a:latin typeface="Calibri"/>
                <a:cs typeface="Calibri"/>
              </a:rPr>
              <a:t> </a:t>
            </a:r>
            <a:r>
              <a:rPr sz="1450" b="1" spc="-20" dirty="0">
                <a:solidFill>
                  <a:srgbClr val="4670C4"/>
                </a:solidFill>
                <a:latin typeface="Calibri"/>
                <a:cs typeface="Calibri"/>
              </a:rPr>
              <a:t>800k </a:t>
            </a:r>
            <a:r>
              <a:rPr sz="1450" b="1" spc="-10" dirty="0">
                <a:solidFill>
                  <a:srgbClr val="4670C4"/>
                </a:solidFill>
                <a:latin typeface="Calibri"/>
                <a:cs typeface="Calibri"/>
              </a:rPr>
              <a:t>references</a:t>
            </a:r>
            <a:r>
              <a:rPr sz="1450" b="1" spc="-100" dirty="0">
                <a:solidFill>
                  <a:srgbClr val="4670C4"/>
                </a:solidFill>
                <a:latin typeface="Calibri"/>
                <a:cs typeface="Calibri"/>
              </a:rPr>
              <a:t> </a:t>
            </a:r>
            <a:r>
              <a:rPr sz="1450" b="1" spc="-20" dirty="0">
                <a:solidFill>
                  <a:srgbClr val="4670C4"/>
                </a:solidFill>
                <a:latin typeface="Calibri"/>
                <a:cs typeface="Calibri"/>
              </a:rPr>
              <a:t>to</a:t>
            </a:r>
            <a:r>
              <a:rPr sz="1450" b="1" spc="-60" dirty="0">
                <a:solidFill>
                  <a:srgbClr val="4670C4"/>
                </a:solidFill>
                <a:latin typeface="Calibri"/>
                <a:cs typeface="Calibri"/>
              </a:rPr>
              <a:t> </a:t>
            </a:r>
            <a:r>
              <a:rPr sz="1450" b="1" spc="-10" dirty="0">
                <a:solidFill>
                  <a:srgbClr val="4670C4"/>
                </a:solidFill>
                <a:latin typeface="Calibri"/>
                <a:cs typeface="Calibri"/>
              </a:rPr>
              <a:t>misinformation</a:t>
            </a:r>
            <a:r>
              <a:rPr sz="1450" spc="-10" dirty="0">
                <a:latin typeface="Calibri"/>
                <a:cs typeface="Calibri"/>
              </a:rPr>
              <a:t>.</a:t>
            </a:r>
            <a:endParaRPr sz="1450">
              <a:latin typeface="Calibri"/>
              <a:cs typeface="Calibri"/>
            </a:endParaRPr>
          </a:p>
          <a:p>
            <a:pPr marL="327660" marR="5080" indent="-315595">
              <a:lnSpc>
                <a:spcPts val="1680"/>
              </a:lnSpc>
              <a:spcBef>
                <a:spcPts val="650"/>
              </a:spcBef>
              <a:buClr>
                <a:srgbClr val="000000"/>
              </a:buClr>
              <a:buFont typeface="Calibri"/>
              <a:buChar char="●"/>
              <a:tabLst>
                <a:tab pos="327660" algn="l"/>
                <a:tab pos="328295" algn="l"/>
              </a:tabLst>
            </a:pPr>
            <a:r>
              <a:rPr sz="1450" b="1" dirty="0">
                <a:solidFill>
                  <a:srgbClr val="4670C4"/>
                </a:solidFill>
                <a:latin typeface="Calibri"/>
                <a:cs typeface="Calibri"/>
              </a:rPr>
              <a:t>49</a:t>
            </a:r>
            <a:r>
              <a:rPr sz="1450" b="1" spc="30" dirty="0">
                <a:solidFill>
                  <a:srgbClr val="4670C4"/>
                </a:solidFill>
                <a:latin typeface="Calibri"/>
                <a:cs typeface="Calibri"/>
              </a:rPr>
              <a:t> </a:t>
            </a:r>
            <a:r>
              <a:rPr sz="1450" b="1" spc="-10" dirty="0">
                <a:solidFill>
                  <a:srgbClr val="4670C4"/>
                </a:solidFill>
                <a:latin typeface="Calibri"/>
                <a:cs typeface="Calibri"/>
              </a:rPr>
              <a:t>misinformation</a:t>
            </a:r>
            <a:r>
              <a:rPr sz="1450" b="1" spc="-114" dirty="0">
                <a:solidFill>
                  <a:srgbClr val="4670C4"/>
                </a:solidFill>
                <a:latin typeface="Calibri"/>
                <a:cs typeface="Calibri"/>
              </a:rPr>
              <a:t> </a:t>
            </a:r>
            <a:r>
              <a:rPr sz="1450" b="1" spc="-20" dirty="0">
                <a:solidFill>
                  <a:srgbClr val="4670C4"/>
                </a:solidFill>
                <a:latin typeface="Calibri"/>
                <a:cs typeface="Calibri"/>
              </a:rPr>
              <a:t>alerts,</a:t>
            </a:r>
            <a:r>
              <a:rPr sz="1450" b="1" spc="15" dirty="0">
                <a:solidFill>
                  <a:srgbClr val="4670C4"/>
                </a:solidFill>
                <a:latin typeface="Calibri"/>
                <a:cs typeface="Calibri"/>
              </a:rPr>
              <a:t> </a:t>
            </a:r>
            <a:r>
              <a:rPr sz="1450" spc="-35" dirty="0">
                <a:latin typeface="Calibri"/>
                <a:cs typeface="Calibri"/>
              </a:rPr>
              <a:t>including</a:t>
            </a:r>
            <a:r>
              <a:rPr sz="1450" spc="-95" dirty="0">
                <a:latin typeface="Calibri"/>
                <a:cs typeface="Calibri"/>
              </a:rPr>
              <a:t> </a:t>
            </a:r>
            <a:r>
              <a:rPr sz="1450" spc="-10" dirty="0">
                <a:latin typeface="Calibri"/>
                <a:cs typeface="Calibri"/>
              </a:rPr>
              <a:t>context,</a:t>
            </a:r>
            <a:r>
              <a:rPr sz="1450" spc="-95" dirty="0"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fact</a:t>
            </a:r>
            <a:r>
              <a:rPr sz="1450" spc="-55" dirty="0">
                <a:latin typeface="Calibri"/>
                <a:cs typeface="Calibri"/>
              </a:rPr>
              <a:t> </a:t>
            </a:r>
            <a:r>
              <a:rPr sz="1450" spc="-25" dirty="0">
                <a:latin typeface="Calibri"/>
                <a:cs typeface="Calibri"/>
              </a:rPr>
              <a:t>checking,</a:t>
            </a:r>
            <a:r>
              <a:rPr sz="1450" spc="-95" dirty="0">
                <a:latin typeface="Calibri"/>
                <a:cs typeface="Calibri"/>
              </a:rPr>
              <a:t> </a:t>
            </a:r>
            <a:r>
              <a:rPr sz="1450" spc="-25" dirty="0">
                <a:latin typeface="Calibri"/>
                <a:cs typeface="Calibri"/>
              </a:rPr>
              <a:t>and suggested</a:t>
            </a:r>
            <a:r>
              <a:rPr sz="1450" spc="-5" dirty="0">
                <a:latin typeface="Calibri"/>
                <a:cs typeface="Calibri"/>
              </a:rPr>
              <a:t> </a:t>
            </a:r>
            <a:r>
              <a:rPr sz="1450" spc="-10" dirty="0">
                <a:latin typeface="Calibri"/>
                <a:cs typeface="Calibri"/>
              </a:rPr>
              <a:t>responses.</a:t>
            </a:r>
            <a:endParaRPr sz="1450">
              <a:latin typeface="Calibri"/>
              <a:cs typeface="Calibri"/>
            </a:endParaRPr>
          </a:p>
        </p:txBody>
      </p:sp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878319" y="3545840"/>
            <a:ext cx="4328160" cy="2854960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6894830" y="6434010"/>
            <a:ext cx="4426585" cy="33083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17900"/>
              </a:lnSpc>
              <a:spcBef>
                <a:spcPts val="90"/>
              </a:spcBef>
            </a:pPr>
            <a:r>
              <a:rPr sz="850" dirty="0">
                <a:latin typeface="Calibri"/>
                <a:cs typeface="Calibri"/>
              </a:rPr>
              <a:t>Dashboard</a:t>
            </a:r>
            <a:r>
              <a:rPr sz="850" spc="120" dirty="0">
                <a:latin typeface="Calibri"/>
                <a:cs typeface="Calibri"/>
              </a:rPr>
              <a:t> </a:t>
            </a:r>
            <a:r>
              <a:rPr sz="850" dirty="0">
                <a:latin typeface="Calibri"/>
                <a:cs typeface="Calibri"/>
              </a:rPr>
              <a:t>screenshot.</a:t>
            </a:r>
            <a:r>
              <a:rPr sz="850" spc="125" dirty="0">
                <a:latin typeface="Calibri"/>
                <a:cs typeface="Calibri"/>
              </a:rPr>
              <a:t> </a:t>
            </a:r>
            <a:r>
              <a:rPr sz="850" dirty="0">
                <a:latin typeface="Calibri"/>
                <a:cs typeface="Calibri"/>
              </a:rPr>
              <a:t>VDO</a:t>
            </a:r>
            <a:r>
              <a:rPr sz="850" spc="50" dirty="0">
                <a:latin typeface="Calibri"/>
                <a:cs typeface="Calibri"/>
              </a:rPr>
              <a:t> </a:t>
            </a:r>
            <a:r>
              <a:rPr sz="850" dirty="0">
                <a:latin typeface="Calibri"/>
                <a:cs typeface="Calibri"/>
              </a:rPr>
              <a:t>alerts</a:t>
            </a:r>
            <a:r>
              <a:rPr sz="850" spc="50" dirty="0">
                <a:latin typeface="Calibri"/>
                <a:cs typeface="Calibri"/>
              </a:rPr>
              <a:t> </a:t>
            </a:r>
            <a:r>
              <a:rPr sz="850" dirty="0">
                <a:latin typeface="Calibri"/>
                <a:cs typeface="Calibri"/>
              </a:rPr>
              <a:t>are</a:t>
            </a:r>
            <a:r>
              <a:rPr sz="850" spc="165" dirty="0">
                <a:latin typeface="Calibri"/>
                <a:cs typeface="Calibri"/>
              </a:rPr>
              <a:t> </a:t>
            </a:r>
            <a:r>
              <a:rPr sz="850" dirty="0">
                <a:latin typeface="Calibri"/>
                <a:cs typeface="Calibri"/>
              </a:rPr>
              <a:t>organized</a:t>
            </a:r>
            <a:r>
              <a:rPr sz="850" spc="125" dirty="0">
                <a:latin typeface="Calibri"/>
                <a:cs typeface="Calibri"/>
              </a:rPr>
              <a:t> </a:t>
            </a:r>
            <a:r>
              <a:rPr sz="850" dirty="0">
                <a:latin typeface="Calibri"/>
                <a:cs typeface="Calibri"/>
              </a:rPr>
              <a:t>by</a:t>
            </a:r>
            <a:r>
              <a:rPr sz="850" spc="95" dirty="0">
                <a:latin typeface="Calibri"/>
                <a:cs typeface="Calibri"/>
              </a:rPr>
              <a:t> </a:t>
            </a:r>
            <a:r>
              <a:rPr sz="850" dirty="0">
                <a:latin typeface="Calibri"/>
                <a:cs typeface="Calibri"/>
              </a:rPr>
              <a:t>risk.</a:t>
            </a:r>
            <a:r>
              <a:rPr sz="850" spc="125" dirty="0">
                <a:latin typeface="Calibri"/>
                <a:cs typeface="Calibri"/>
              </a:rPr>
              <a:t> </a:t>
            </a:r>
            <a:r>
              <a:rPr sz="850" dirty="0">
                <a:latin typeface="Calibri"/>
                <a:cs typeface="Calibri"/>
              </a:rPr>
              <a:t>High</a:t>
            </a:r>
            <a:r>
              <a:rPr sz="850" spc="120" dirty="0">
                <a:latin typeface="Calibri"/>
                <a:cs typeface="Calibri"/>
              </a:rPr>
              <a:t> </a:t>
            </a:r>
            <a:r>
              <a:rPr sz="850" dirty="0">
                <a:latin typeface="Calibri"/>
                <a:cs typeface="Calibri"/>
              </a:rPr>
              <a:t>Risk</a:t>
            </a:r>
            <a:r>
              <a:rPr sz="850" spc="95" dirty="0">
                <a:latin typeface="Calibri"/>
                <a:cs typeface="Calibri"/>
              </a:rPr>
              <a:t> </a:t>
            </a:r>
            <a:r>
              <a:rPr sz="850" dirty="0">
                <a:latin typeface="Calibri"/>
                <a:cs typeface="Calibri"/>
              </a:rPr>
              <a:t>(red),</a:t>
            </a:r>
            <a:r>
              <a:rPr sz="850" spc="135" dirty="0">
                <a:latin typeface="Calibri"/>
                <a:cs typeface="Calibri"/>
              </a:rPr>
              <a:t> </a:t>
            </a:r>
            <a:r>
              <a:rPr sz="850" dirty="0">
                <a:latin typeface="Calibri"/>
                <a:cs typeface="Calibri"/>
              </a:rPr>
              <a:t>Medium</a:t>
            </a:r>
            <a:r>
              <a:rPr sz="850" spc="120" dirty="0">
                <a:latin typeface="Calibri"/>
                <a:cs typeface="Calibri"/>
              </a:rPr>
              <a:t> </a:t>
            </a:r>
            <a:r>
              <a:rPr sz="850" dirty="0">
                <a:latin typeface="Calibri"/>
                <a:cs typeface="Calibri"/>
              </a:rPr>
              <a:t>Risk</a:t>
            </a:r>
            <a:r>
              <a:rPr sz="850" spc="100" dirty="0">
                <a:latin typeface="Calibri"/>
                <a:cs typeface="Calibri"/>
              </a:rPr>
              <a:t> </a:t>
            </a:r>
            <a:r>
              <a:rPr sz="850" spc="-10" dirty="0">
                <a:latin typeface="Calibri"/>
                <a:cs typeface="Calibri"/>
              </a:rPr>
              <a:t>(yellow),</a:t>
            </a:r>
            <a:r>
              <a:rPr sz="850" spc="500" dirty="0">
                <a:latin typeface="Calibri"/>
                <a:cs typeface="Calibri"/>
              </a:rPr>
              <a:t> </a:t>
            </a:r>
            <a:r>
              <a:rPr sz="850" dirty="0">
                <a:latin typeface="Calibri"/>
                <a:cs typeface="Calibri"/>
              </a:rPr>
              <a:t>Low</a:t>
            </a:r>
            <a:r>
              <a:rPr sz="850" spc="80" dirty="0">
                <a:latin typeface="Calibri"/>
                <a:cs typeface="Calibri"/>
              </a:rPr>
              <a:t> </a:t>
            </a:r>
            <a:r>
              <a:rPr sz="850" dirty="0">
                <a:latin typeface="Calibri"/>
                <a:cs typeface="Calibri"/>
              </a:rPr>
              <a:t>Risk</a:t>
            </a:r>
            <a:r>
              <a:rPr sz="850" spc="60" dirty="0">
                <a:latin typeface="Calibri"/>
                <a:cs typeface="Calibri"/>
              </a:rPr>
              <a:t> </a:t>
            </a:r>
            <a:r>
              <a:rPr sz="850" spc="-10" dirty="0">
                <a:latin typeface="Calibri"/>
                <a:cs typeface="Calibri"/>
              </a:rPr>
              <a:t>(green).</a:t>
            </a:r>
            <a:endParaRPr sz="8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22350" rIns="0" bIns="0" rtlCol="0">
            <a:spAutoFit/>
          </a:bodyPr>
          <a:lstStyle/>
          <a:p>
            <a:pPr marL="193040">
              <a:lnSpc>
                <a:spcPct val="100000"/>
              </a:lnSpc>
              <a:spcBef>
                <a:spcPts val="105"/>
              </a:spcBef>
            </a:pPr>
            <a:r>
              <a:rPr dirty="0"/>
              <a:t>Outcomes</a:t>
            </a:r>
            <a:r>
              <a:rPr spc="-45" dirty="0"/>
              <a:t> </a:t>
            </a:r>
            <a:r>
              <a:rPr dirty="0"/>
              <a:t>and</a:t>
            </a:r>
            <a:r>
              <a:rPr spc="20" dirty="0"/>
              <a:t> </a:t>
            </a:r>
            <a:r>
              <a:rPr dirty="0"/>
              <a:t>Key</a:t>
            </a:r>
            <a:r>
              <a:rPr spc="-95" dirty="0"/>
              <a:t> </a:t>
            </a:r>
            <a:r>
              <a:rPr spc="-35" dirty="0"/>
              <a:t>Learnings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21372" y="1642046"/>
            <a:ext cx="2253615" cy="3067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850" spc="-30" dirty="0">
                <a:solidFill>
                  <a:srgbClr val="4670C4"/>
                </a:solidFill>
                <a:latin typeface="Arial"/>
                <a:cs typeface="Arial"/>
              </a:rPr>
              <a:t>Outcomes</a:t>
            </a:r>
            <a:r>
              <a:rPr sz="1850" spc="-60" dirty="0">
                <a:solidFill>
                  <a:srgbClr val="4670C4"/>
                </a:solidFill>
                <a:latin typeface="Arial"/>
                <a:cs typeface="Arial"/>
              </a:rPr>
              <a:t> </a:t>
            </a:r>
            <a:r>
              <a:rPr sz="1850" spc="-35" dirty="0">
                <a:solidFill>
                  <a:srgbClr val="4670C4"/>
                </a:solidFill>
                <a:latin typeface="Arial"/>
                <a:cs typeface="Arial"/>
              </a:rPr>
              <a:t>and</a:t>
            </a:r>
            <a:r>
              <a:rPr sz="1850" spc="-85" dirty="0">
                <a:solidFill>
                  <a:srgbClr val="4670C4"/>
                </a:solidFill>
                <a:latin typeface="Arial"/>
                <a:cs typeface="Arial"/>
              </a:rPr>
              <a:t> </a:t>
            </a:r>
            <a:r>
              <a:rPr sz="1850" spc="-10" dirty="0">
                <a:solidFill>
                  <a:srgbClr val="4670C4"/>
                </a:solidFill>
                <a:latin typeface="Arial"/>
                <a:cs typeface="Arial"/>
              </a:rPr>
              <a:t>Impact</a:t>
            </a:r>
            <a:endParaRPr sz="18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27418" y="1642046"/>
            <a:ext cx="1492250" cy="3067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850" dirty="0">
                <a:solidFill>
                  <a:srgbClr val="4670C4"/>
                </a:solidFill>
                <a:latin typeface="Arial"/>
                <a:cs typeface="Arial"/>
              </a:rPr>
              <a:t>Key</a:t>
            </a:r>
            <a:r>
              <a:rPr sz="1850" spc="-130" dirty="0">
                <a:solidFill>
                  <a:srgbClr val="4670C4"/>
                </a:solidFill>
                <a:latin typeface="Arial"/>
                <a:cs typeface="Arial"/>
              </a:rPr>
              <a:t> </a:t>
            </a:r>
            <a:r>
              <a:rPr sz="1850" spc="-20" dirty="0">
                <a:solidFill>
                  <a:srgbClr val="4670C4"/>
                </a:solidFill>
                <a:latin typeface="Arial"/>
                <a:cs typeface="Arial"/>
              </a:rPr>
              <a:t>Learnings</a:t>
            </a:r>
            <a:endParaRPr sz="1850">
              <a:latin typeface="Arial"/>
              <a:cs typeface="Arial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400" y="152400"/>
            <a:ext cx="11866880" cy="24383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6700266" y="2058797"/>
            <a:ext cx="4951730" cy="3281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7660" marR="791845" indent="-315595">
              <a:lnSpc>
                <a:spcPct val="110500"/>
              </a:lnSpc>
              <a:spcBef>
                <a:spcPts val="100"/>
              </a:spcBef>
              <a:buClr>
                <a:srgbClr val="000000"/>
              </a:buClr>
              <a:buFont typeface="Calibri"/>
              <a:buChar char="●"/>
              <a:tabLst>
                <a:tab pos="327660" algn="l"/>
                <a:tab pos="328295" algn="l"/>
              </a:tabLst>
            </a:pPr>
            <a:r>
              <a:rPr sz="1450" b="1" spc="-10" dirty="0">
                <a:solidFill>
                  <a:srgbClr val="4670C4"/>
                </a:solidFill>
                <a:latin typeface="Calibri"/>
                <a:cs typeface="Calibri"/>
              </a:rPr>
              <a:t>Integrating</a:t>
            </a:r>
            <a:r>
              <a:rPr sz="1450" b="1" spc="-25" dirty="0">
                <a:solidFill>
                  <a:srgbClr val="4670C4"/>
                </a:solidFill>
                <a:latin typeface="Calibri"/>
                <a:cs typeface="Calibri"/>
              </a:rPr>
              <a:t> </a:t>
            </a:r>
            <a:r>
              <a:rPr sz="1450" b="1" spc="-35" dirty="0">
                <a:solidFill>
                  <a:srgbClr val="4670C4"/>
                </a:solidFill>
                <a:latin typeface="Calibri"/>
                <a:cs typeface="Calibri"/>
              </a:rPr>
              <a:t>with </a:t>
            </a:r>
            <a:r>
              <a:rPr sz="1450" b="1" spc="-10" dirty="0">
                <a:solidFill>
                  <a:srgbClr val="4670C4"/>
                </a:solidFill>
                <a:latin typeface="Calibri"/>
                <a:cs typeface="Calibri"/>
              </a:rPr>
              <a:t>ongoing</a:t>
            </a:r>
            <a:r>
              <a:rPr sz="1450" b="1" spc="-114" dirty="0">
                <a:solidFill>
                  <a:srgbClr val="4670C4"/>
                </a:solidFill>
                <a:latin typeface="Calibri"/>
                <a:cs typeface="Calibri"/>
              </a:rPr>
              <a:t> </a:t>
            </a:r>
            <a:r>
              <a:rPr sz="1450" b="1" spc="-20" dirty="0">
                <a:solidFill>
                  <a:srgbClr val="4670C4"/>
                </a:solidFill>
                <a:latin typeface="Calibri"/>
                <a:cs typeface="Calibri"/>
              </a:rPr>
              <a:t>national</a:t>
            </a:r>
            <a:r>
              <a:rPr sz="1450" b="1" spc="-100" dirty="0">
                <a:solidFill>
                  <a:srgbClr val="4670C4"/>
                </a:solidFill>
                <a:latin typeface="Calibri"/>
                <a:cs typeface="Calibri"/>
              </a:rPr>
              <a:t> </a:t>
            </a:r>
            <a:r>
              <a:rPr sz="1450" b="1" spc="-20" dirty="0">
                <a:solidFill>
                  <a:srgbClr val="4670C4"/>
                </a:solidFill>
                <a:latin typeface="Calibri"/>
                <a:cs typeface="Calibri"/>
              </a:rPr>
              <a:t>efforts</a:t>
            </a:r>
            <a:r>
              <a:rPr sz="1450" b="1" spc="-30" dirty="0">
                <a:solidFill>
                  <a:srgbClr val="4670C4"/>
                </a:solidFill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to</a:t>
            </a:r>
            <a:r>
              <a:rPr sz="1450" spc="-15" dirty="0">
                <a:latin typeface="Calibri"/>
                <a:cs typeface="Calibri"/>
              </a:rPr>
              <a:t> </a:t>
            </a:r>
            <a:r>
              <a:rPr sz="1450" spc="-10" dirty="0">
                <a:latin typeface="Calibri"/>
                <a:cs typeface="Calibri"/>
              </a:rPr>
              <a:t>address misinformation</a:t>
            </a:r>
            <a:r>
              <a:rPr sz="1450" spc="-100" dirty="0">
                <a:latin typeface="Calibri"/>
                <a:cs typeface="Calibri"/>
              </a:rPr>
              <a:t> </a:t>
            </a:r>
            <a:r>
              <a:rPr sz="1450" spc="-20" dirty="0">
                <a:latin typeface="Calibri"/>
                <a:cs typeface="Calibri"/>
              </a:rPr>
              <a:t>is</a:t>
            </a:r>
            <a:r>
              <a:rPr sz="1450" spc="-65" dirty="0">
                <a:latin typeface="Calibri"/>
                <a:cs typeface="Calibri"/>
              </a:rPr>
              <a:t> </a:t>
            </a:r>
            <a:r>
              <a:rPr sz="1450" spc="-20" dirty="0">
                <a:latin typeface="Calibri"/>
                <a:cs typeface="Calibri"/>
              </a:rPr>
              <a:t>more</a:t>
            </a:r>
            <a:r>
              <a:rPr sz="1450" spc="-55" dirty="0"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effective</a:t>
            </a:r>
            <a:r>
              <a:rPr sz="1450" spc="-140" dirty="0">
                <a:latin typeface="Calibri"/>
                <a:cs typeface="Calibri"/>
              </a:rPr>
              <a:t> </a:t>
            </a:r>
            <a:r>
              <a:rPr sz="1450" spc="-20" dirty="0">
                <a:latin typeface="Calibri"/>
                <a:cs typeface="Calibri"/>
              </a:rPr>
              <a:t>than</a:t>
            </a:r>
            <a:r>
              <a:rPr sz="1450" spc="-100" dirty="0">
                <a:latin typeface="Calibri"/>
                <a:cs typeface="Calibri"/>
              </a:rPr>
              <a:t> </a:t>
            </a:r>
            <a:r>
              <a:rPr sz="1450" spc="-10" dirty="0">
                <a:latin typeface="Calibri"/>
                <a:cs typeface="Calibri"/>
              </a:rPr>
              <a:t>stand-alone interventions.</a:t>
            </a:r>
            <a:endParaRPr sz="1450">
              <a:latin typeface="Calibri"/>
              <a:cs typeface="Calibri"/>
            </a:endParaRPr>
          </a:p>
          <a:p>
            <a:pPr marL="327660" marR="188595" indent="-315595">
              <a:lnSpc>
                <a:spcPct val="110500"/>
              </a:lnSpc>
              <a:spcBef>
                <a:spcPts val="640"/>
              </a:spcBef>
              <a:buChar char="●"/>
              <a:tabLst>
                <a:tab pos="327660" algn="l"/>
                <a:tab pos="328295" algn="l"/>
              </a:tabLst>
            </a:pPr>
            <a:r>
              <a:rPr sz="1450" spc="-15" dirty="0">
                <a:latin typeface="Calibri"/>
                <a:cs typeface="Calibri"/>
              </a:rPr>
              <a:t>Dashboards</a:t>
            </a:r>
            <a:r>
              <a:rPr sz="1450" spc="-80" dirty="0">
                <a:latin typeface="Calibri"/>
                <a:cs typeface="Calibri"/>
              </a:rPr>
              <a:t> </a:t>
            </a:r>
            <a:r>
              <a:rPr sz="1450" spc="-10" dirty="0">
                <a:latin typeface="Calibri"/>
                <a:cs typeface="Calibri"/>
              </a:rPr>
              <a:t>alone</a:t>
            </a:r>
            <a:r>
              <a:rPr sz="1450" spc="-70" dirty="0">
                <a:latin typeface="Calibri"/>
                <a:cs typeface="Calibri"/>
              </a:rPr>
              <a:t> </a:t>
            </a:r>
            <a:r>
              <a:rPr sz="1450" spc="-10" dirty="0">
                <a:latin typeface="Calibri"/>
                <a:cs typeface="Calibri"/>
              </a:rPr>
              <a:t>are</a:t>
            </a:r>
            <a:r>
              <a:rPr sz="1450" spc="-70" dirty="0">
                <a:latin typeface="Calibri"/>
                <a:cs typeface="Calibri"/>
              </a:rPr>
              <a:t> </a:t>
            </a:r>
            <a:r>
              <a:rPr sz="1450" spc="-10" dirty="0">
                <a:latin typeface="Calibri"/>
                <a:cs typeface="Calibri"/>
              </a:rPr>
              <a:t>not</a:t>
            </a:r>
            <a:r>
              <a:rPr sz="1450" spc="-80" dirty="0">
                <a:latin typeface="Calibri"/>
                <a:cs typeface="Calibri"/>
              </a:rPr>
              <a:t> </a:t>
            </a:r>
            <a:r>
              <a:rPr sz="1450" spc="-25" dirty="0">
                <a:latin typeface="Calibri"/>
                <a:cs typeface="Calibri"/>
              </a:rPr>
              <a:t>enough.</a:t>
            </a:r>
            <a:r>
              <a:rPr sz="1450" spc="-10" dirty="0">
                <a:latin typeface="Calibri"/>
                <a:cs typeface="Calibri"/>
              </a:rPr>
              <a:t> </a:t>
            </a:r>
            <a:r>
              <a:rPr sz="1450" b="1" spc="-10" dirty="0">
                <a:solidFill>
                  <a:srgbClr val="4670C4"/>
                </a:solidFill>
                <a:latin typeface="Calibri"/>
                <a:cs typeface="Calibri"/>
              </a:rPr>
              <a:t>Human</a:t>
            </a:r>
            <a:r>
              <a:rPr sz="1450" b="1" spc="-45" dirty="0">
                <a:solidFill>
                  <a:srgbClr val="4670C4"/>
                </a:solidFill>
                <a:latin typeface="Calibri"/>
                <a:cs typeface="Calibri"/>
              </a:rPr>
              <a:t> </a:t>
            </a:r>
            <a:r>
              <a:rPr sz="1450" b="1" spc="-25" dirty="0">
                <a:solidFill>
                  <a:srgbClr val="4670C4"/>
                </a:solidFill>
                <a:latin typeface="Calibri"/>
                <a:cs typeface="Calibri"/>
              </a:rPr>
              <a:t>analysis,</a:t>
            </a:r>
            <a:r>
              <a:rPr sz="1450" b="1" spc="-50" dirty="0">
                <a:solidFill>
                  <a:srgbClr val="4670C4"/>
                </a:solidFill>
                <a:latin typeface="Calibri"/>
                <a:cs typeface="Calibri"/>
              </a:rPr>
              <a:t> </a:t>
            </a:r>
            <a:r>
              <a:rPr sz="1450" b="1" spc="-10" dirty="0">
                <a:solidFill>
                  <a:srgbClr val="4670C4"/>
                </a:solidFill>
                <a:latin typeface="Calibri"/>
                <a:cs typeface="Calibri"/>
              </a:rPr>
              <a:t>insights, </a:t>
            </a:r>
            <a:r>
              <a:rPr sz="1450" b="1" dirty="0">
                <a:solidFill>
                  <a:srgbClr val="4670C4"/>
                </a:solidFill>
                <a:latin typeface="Calibri"/>
                <a:cs typeface="Calibri"/>
              </a:rPr>
              <a:t>and</a:t>
            </a:r>
            <a:r>
              <a:rPr sz="1450" b="1" spc="-20" dirty="0">
                <a:solidFill>
                  <a:srgbClr val="4670C4"/>
                </a:solidFill>
                <a:latin typeface="Calibri"/>
                <a:cs typeface="Calibri"/>
              </a:rPr>
              <a:t> </a:t>
            </a:r>
            <a:r>
              <a:rPr sz="1450" b="1" spc="-10" dirty="0">
                <a:solidFill>
                  <a:srgbClr val="4670C4"/>
                </a:solidFill>
                <a:latin typeface="Calibri"/>
                <a:cs typeface="Calibri"/>
              </a:rPr>
              <a:t>consultation</a:t>
            </a:r>
            <a:r>
              <a:rPr sz="1450" b="1" spc="-90" dirty="0">
                <a:solidFill>
                  <a:srgbClr val="4670C4"/>
                </a:solidFill>
                <a:latin typeface="Calibri"/>
                <a:cs typeface="Calibri"/>
              </a:rPr>
              <a:t> </a:t>
            </a:r>
            <a:r>
              <a:rPr sz="1450" spc="-25" dirty="0">
                <a:latin typeface="Calibri"/>
                <a:cs typeface="Calibri"/>
              </a:rPr>
              <a:t>provide</a:t>
            </a:r>
            <a:r>
              <a:rPr sz="1450" spc="-35" dirty="0">
                <a:latin typeface="Calibri"/>
                <a:cs typeface="Calibri"/>
              </a:rPr>
              <a:t> </a:t>
            </a:r>
            <a:r>
              <a:rPr sz="1450" spc="-30" dirty="0">
                <a:latin typeface="Calibri"/>
                <a:cs typeface="Calibri"/>
              </a:rPr>
              <a:t>tangible</a:t>
            </a:r>
            <a:r>
              <a:rPr sz="1450" spc="-40" dirty="0">
                <a:latin typeface="Calibri"/>
                <a:cs typeface="Calibri"/>
              </a:rPr>
              <a:t> </a:t>
            </a:r>
            <a:r>
              <a:rPr sz="1450" spc="-10" dirty="0">
                <a:latin typeface="Calibri"/>
                <a:cs typeface="Calibri"/>
              </a:rPr>
              <a:t>value.</a:t>
            </a:r>
            <a:endParaRPr sz="1450">
              <a:latin typeface="Calibri"/>
              <a:cs typeface="Calibri"/>
            </a:endParaRPr>
          </a:p>
          <a:p>
            <a:pPr marL="327660" marR="98425" indent="-315595">
              <a:lnSpc>
                <a:spcPct val="110500"/>
              </a:lnSpc>
              <a:spcBef>
                <a:spcPts val="640"/>
              </a:spcBef>
              <a:buClr>
                <a:srgbClr val="000000"/>
              </a:buClr>
              <a:buFont typeface="Calibri"/>
              <a:buChar char="●"/>
              <a:tabLst>
                <a:tab pos="327660" algn="l"/>
                <a:tab pos="328295" algn="l"/>
              </a:tabLst>
            </a:pPr>
            <a:r>
              <a:rPr sz="1450" b="1" spc="-10" dirty="0">
                <a:solidFill>
                  <a:srgbClr val="4670C4"/>
                </a:solidFill>
                <a:latin typeface="Calibri"/>
                <a:cs typeface="Calibri"/>
              </a:rPr>
              <a:t>More</a:t>
            </a:r>
            <a:r>
              <a:rPr sz="1450" b="1" spc="-85" dirty="0">
                <a:solidFill>
                  <a:srgbClr val="4670C4"/>
                </a:solidFill>
                <a:latin typeface="Calibri"/>
                <a:cs typeface="Calibri"/>
              </a:rPr>
              <a:t> </a:t>
            </a:r>
            <a:r>
              <a:rPr sz="1450" b="1" spc="-10" dirty="0">
                <a:solidFill>
                  <a:srgbClr val="4670C4"/>
                </a:solidFill>
                <a:latin typeface="Calibri"/>
                <a:cs typeface="Calibri"/>
              </a:rPr>
              <a:t>support</a:t>
            </a:r>
            <a:r>
              <a:rPr sz="1450" b="1" spc="-95" dirty="0">
                <a:solidFill>
                  <a:srgbClr val="4670C4"/>
                </a:solidFill>
                <a:latin typeface="Calibri"/>
                <a:cs typeface="Calibri"/>
              </a:rPr>
              <a:t> </a:t>
            </a:r>
            <a:r>
              <a:rPr sz="1450" b="1" spc="-30" dirty="0">
                <a:solidFill>
                  <a:srgbClr val="4670C4"/>
                </a:solidFill>
                <a:latin typeface="Calibri"/>
                <a:cs typeface="Calibri"/>
              </a:rPr>
              <a:t>is</a:t>
            </a:r>
            <a:r>
              <a:rPr sz="1450" b="1" spc="-90" dirty="0">
                <a:solidFill>
                  <a:srgbClr val="4670C4"/>
                </a:solidFill>
                <a:latin typeface="Calibri"/>
                <a:cs typeface="Calibri"/>
              </a:rPr>
              <a:t> </a:t>
            </a:r>
            <a:r>
              <a:rPr sz="1450" b="1" dirty="0">
                <a:solidFill>
                  <a:srgbClr val="4670C4"/>
                </a:solidFill>
                <a:latin typeface="Calibri"/>
                <a:cs typeface="Calibri"/>
              </a:rPr>
              <a:t>needed</a:t>
            </a:r>
            <a:r>
              <a:rPr sz="1450" b="1" spc="-20" dirty="0">
                <a:solidFill>
                  <a:srgbClr val="4670C4"/>
                </a:solidFill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to</a:t>
            </a:r>
            <a:r>
              <a:rPr sz="1450" spc="-40" dirty="0">
                <a:latin typeface="Calibri"/>
                <a:cs typeface="Calibri"/>
              </a:rPr>
              <a:t> </a:t>
            </a:r>
            <a:r>
              <a:rPr sz="1450" spc="-35" dirty="0">
                <a:latin typeface="Calibri"/>
                <a:cs typeface="Calibri"/>
              </a:rPr>
              <a:t>equip</a:t>
            </a:r>
            <a:r>
              <a:rPr sz="1450" spc="-114" dirty="0"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UNICEF</a:t>
            </a:r>
            <a:r>
              <a:rPr sz="1450" spc="-105" dirty="0">
                <a:latin typeface="Calibri"/>
                <a:cs typeface="Calibri"/>
              </a:rPr>
              <a:t> </a:t>
            </a:r>
            <a:r>
              <a:rPr sz="1450" spc="-10" dirty="0">
                <a:latin typeface="Calibri"/>
                <a:cs typeface="Calibri"/>
              </a:rPr>
              <a:t>teams</a:t>
            </a:r>
            <a:r>
              <a:rPr sz="1450" spc="-80" dirty="0"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to</a:t>
            </a:r>
            <a:r>
              <a:rPr sz="1450" spc="-35" dirty="0">
                <a:latin typeface="Calibri"/>
                <a:cs typeface="Calibri"/>
              </a:rPr>
              <a:t> </a:t>
            </a:r>
            <a:r>
              <a:rPr sz="1450" spc="-25" dirty="0">
                <a:latin typeface="Calibri"/>
                <a:cs typeface="Calibri"/>
              </a:rPr>
              <a:t>respond</a:t>
            </a:r>
            <a:r>
              <a:rPr sz="1450" spc="-120" dirty="0">
                <a:latin typeface="Calibri"/>
                <a:cs typeface="Calibri"/>
              </a:rPr>
              <a:t> </a:t>
            </a:r>
            <a:r>
              <a:rPr sz="1450" spc="-25" dirty="0">
                <a:latin typeface="Calibri"/>
                <a:cs typeface="Calibri"/>
              </a:rPr>
              <a:t>to </a:t>
            </a:r>
            <a:r>
              <a:rPr sz="1450" spc="-20" dirty="0">
                <a:latin typeface="Calibri"/>
                <a:cs typeface="Calibri"/>
              </a:rPr>
              <a:t>misinformation</a:t>
            </a:r>
            <a:r>
              <a:rPr sz="1450" spc="-80" dirty="0">
                <a:latin typeface="Calibri"/>
                <a:cs typeface="Calibri"/>
              </a:rPr>
              <a:t> </a:t>
            </a:r>
            <a:r>
              <a:rPr sz="1450" spc="-20" dirty="0">
                <a:latin typeface="Calibri"/>
                <a:cs typeface="Calibri"/>
              </a:rPr>
              <a:t>and</a:t>
            </a:r>
            <a:r>
              <a:rPr sz="1450" spc="-80" dirty="0">
                <a:latin typeface="Calibri"/>
                <a:cs typeface="Calibri"/>
              </a:rPr>
              <a:t> </a:t>
            </a:r>
            <a:r>
              <a:rPr sz="1450" spc="-30" dirty="0">
                <a:latin typeface="Calibri"/>
                <a:cs typeface="Calibri"/>
              </a:rPr>
              <a:t>support</a:t>
            </a:r>
            <a:r>
              <a:rPr sz="1450" spc="-40" dirty="0">
                <a:latin typeface="Calibri"/>
                <a:cs typeface="Calibri"/>
              </a:rPr>
              <a:t> </a:t>
            </a:r>
            <a:r>
              <a:rPr sz="1450" spc="-10" dirty="0">
                <a:latin typeface="Calibri"/>
                <a:cs typeface="Calibri"/>
              </a:rPr>
              <a:t>national</a:t>
            </a:r>
            <a:r>
              <a:rPr sz="1450" spc="-40" dirty="0">
                <a:latin typeface="Calibri"/>
                <a:cs typeface="Calibri"/>
              </a:rPr>
              <a:t> </a:t>
            </a:r>
            <a:r>
              <a:rPr sz="1450" spc="-10" dirty="0">
                <a:latin typeface="Calibri"/>
                <a:cs typeface="Calibri"/>
              </a:rPr>
              <a:t>partners.</a:t>
            </a:r>
            <a:endParaRPr sz="1450">
              <a:latin typeface="Calibri"/>
              <a:cs typeface="Calibri"/>
            </a:endParaRPr>
          </a:p>
          <a:p>
            <a:pPr marL="327660" marR="54610" indent="-315595">
              <a:lnSpc>
                <a:spcPct val="110500"/>
              </a:lnSpc>
              <a:spcBef>
                <a:spcPts val="640"/>
              </a:spcBef>
              <a:buClr>
                <a:srgbClr val="000000"/>
              </a:buClr>
              <a:buFont typeface="Calibri"/>
              <a:buChar char="●"/>
              <a:tabLst>
                <a:tab pos="327660" algn="l"/>
                <a:tab pos="328295" algn="l"/>
              </a:tabLst>
            </a:pPr>
            <a:r>
              <a:rPr sz="1450" b="1" spc="-10" dirty="0">
                <a:solidFill>
                  <a:srgbClr val="4670C4"/>
                </a:solidFill>
                <a:latin typeface="Calibri"/>
                <a:cs typeface="Calibri"/>
              </a:rPr>
              <a:t>Close</a:t>
            </a:r>
            <a:r>
              <a:rPr sz="1450" b="1" spc="-75" dirty="0">
                <a:solidFill>
                  <a:srgbClr val="4670C4"/>
                </a:solidFill>
                <a:latin typeface="Calibri"/>
                <a:cs typeface="Calibri"/>
              </a:rPr>
              <a:t> </a:t>
            </a:r>
            <a:r>
              <a:rPr sz="1450" b="1" spc="-10" dirty="0">
                <a:solidFill>
                  <a:srgbClr val="4670C4"/>
                </a:solidFill>
                <a:latin typeface="Calibri"/>
                <a:cs typeface="Calibri"/>
              </a:rPr>
              <a:t>collaboration</a:t>
            </a:r>
            <a:r>
              <a:rPr sz="1450" b="1" spc="-45" dirty="0">
                <a:solidFill>
                  <a:srgbClr val="4670C4"/>
                </a:solidFill>
                <a:latin typeface="Calibri"/>
                <a:cs typeface="Calibri"/>
              </a:rPr>
              <a:t> </a:t>
            </a:r>
            <a:r>
              <a:rPr sz="1450" b="1" spc="-35" dirty="0">
                <a:solidFill>
                  <a:srgbClr val="4670C4"/>
                </a:solidFill>
                <a:latin typeface="Calibri"/>
                <a:cs typeface="Calibri"/>
              </a:rPr>
              <a:t>with</a:t>
            </a:r>
            <a:r>
              <a:rPr sz="1450" b="1" spc="-40" dirty="0">
                <a:solidFill>
                  <a:srgbClr val="4670C4"/>
                </a:solidFill>
                <a:latin typeface="Calibri"/>
                <a:cs typeface="Calibri"/>
              </a:rPr>
              <a:t> </a:t>
            </a:r>
            <a:r>
              <a:rPr sz="1450" b="1" spc="-20" dirty="0">
                <a:solidFill>
                  <a:srgbClr val="4670C4"/>
                </a:solidFill>
                <a:latin typeface="Calibri"/>
                <a:cs typeface="Calibri"/>
              </a:rPr>
              <a:t>country</a:t>
            </a:r>
            <a:r>
              <a:rPr sz="1450" b="1" spc="-120" dirty="0">
                <a:solidFill>
                  <a:srgbClr val="4670C4"/>
                </a:solidFill>
                <a:latin typeface="Calibri"/>
                <a:cs typeface="Calibri"/>
              </a:rPr>
              <a:t> </a:t>
            </a:r>
            <a:r>
              <a:rPr sz="1450" b="1" dirty="0">
                <a:solidFill>
                  <a:srgbClr val="4670C4"/>
                </a:solidFill>
                <a:latin typeface="Calibri"/>
                <a:cs typeface="Calibri"/>
              </a:rPr>
              <a:t>staff</a:t>
            </a:r>
            <a:r>
              <a:rPr sz="1450" b="1" spc="-5" dirty="0">
                <a:solidFill>
                  <a:srgbClr val="4670C4"/>
                </a:solidFill>
                <a:latin typeface="Calibri"/>
                <a:cs typeface="Calibri"/>
              </a:rPr>
              <a:t> </a:t>
            </a:r>
            <a:r>
              <a:rPr sz="1450" spc="-20" dirty="0">
                <a:latin typeface="Calibri"/>
                <a:cs typeface="Calibri"/>
              </a:rPr>
              <a:t>is</a:t>
            </a:r>
            <a:r>
              <a:rPr sz="1450" spc="-75" dirty="0">
                <a:latin typeface="Calibri"/>
                <a:cs typeface="Calibri"/>
              </a:rPr>
              <a:t> </a:t>
            </a:r>
            <a:r>
              <a:rPr sz="1450" spc="-20" dirty="0">
                <a:latin typeface="Calibri"/>
                <a:cs typeface="Calibri"/>
              </a:rPr>
              <a:t>essential</a:t>
            </a:r>
            <a:r>
              <a:rPr sz="1450" spc="-80" dirty="0"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to</a:t>
            </a:r>
            <a:r>
              <a:rPr sz="1450" spc="-30" dirty="0">
                <a:latin typeface="Calibri"/>
                <a:cs typeface="Calibri"/>
              </a:rPr>
              <a:t> </a:t>
            </a:r>
            <a:r>
              <a:rPr sz="1450" spc="-10" dirty="0">
                <a:latin typeface="Calibri"/>
                <a:cs typeface="Calibri"/>
              </a:rPr>
              <a:t>making sure</a:t>
            </a:r>
            <a:r>
              <a:rPr sz="1450" dirty="0">
                <a:latin typeface="Calibri"/>
                <a:cs typeface="Calibri"/>
              </a:rPr>
              <a:t> the </a:t>
            </a:r>
            <a:r>
              <a:rPr sz="1450" spc="-25" dirty="0">
                <a:latin typeface="Calibri"/>
                <a:cs typeface="Calibri"/>
              </a:rPr>
              <a:t>VDO</a:t>
            </a:r>
            <a:r>
              <a:rPr sz="1450" spc="-80" dirty="0"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is</a:t>
            </a:r>
            <a:r>
              <a:rPr sz="1450" spc="-10" dirty="0">
                <a:latin typeface="Calibri"/>
                <a:cs typeface="Calibri"/>
              </a:rPr>
              <a:t> </a:t>
            </a:r>
            <a:r>
              <a:rPr sz="1450" spc="-25" dirty="0">
                <a:latin typeface="Calibri"/>
                <a:cs typeface="Calibri"/>
              </a:rPr>
              <a:t>responsive</a:t>
            </a:r>
            <a:r>
              <a:rPr sz="1450" spc="-80" dirty="0"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to</a:t>
            </a:r>
            <a:r>
              <a:rPr sz="1450" spc="-45" dirty="0">
                <a:latin typeface="Calibri"/>
                <a:cs typeface="Calibri"/>
              </a:rPr>
              <a:t> </a:t>
            </a:r>
            <a:r>
              <a:rPr sz="1450" spc="-20" dirty="0">
                <a:latin typeface="Calibri"/>
                <a:cs typeface="Calibri"/>
              </a:rPr>
              <a:t>country</a:t>
            </a:r>
            <a:r>
              <a:rPr sz="1450" spc="-95" dirty="0">
                <a:latin typeface="Calibri"/>
                <a:cs typeface="Calibri"/>
              </a:rPr>
              <a:t> </a:t>
            </a:r>
            <a:r>
              <a:rPr sz="1450" spc="-30" dirty="0">
                <a:latin typeface="Calibri"/>
                <a:cs typeface="Calibri"/>
              </a:rPr>
              <a:t>needs</a:t>
            </a:r>
            <a:r>
              <a:rPr sz="1450" spc="-90" dirty="0">
                <a:latin typeface="Calibri"/>
                <a:cs typeface="Calibri"/>
              </a:rPr>
              <a:t> </a:t>
            </a:r>
            <a:r>
              <a:rPr sz="1450" spc="-10" dirty="0">
                <a:latin typeface="Calibri"/>
                <a:cs typeface="Calibri"/>
              </a:rPr>
              <a:t>and</a:t>
            </a:r>
            <a:r>
              <a:rPr sz="1450" spc="-40" dirty="0">
                <a:latin typeface="Calibri"/>
                <a:cs typeface="Calibri"/>
              </a:rPr>
              <a:t> </a:t>
            </a:r>
            <a:r>
              <a:rPr sz="1450" spc="-25" dirty="0">
                <a:latin typeface="Calibri"/>
                <a:cs typeface="Calibri"/>
              </a:rPr>
              <a:t>useful</a:t>
            </a:r>
            <a:r>
              <a:rPr sz="1450" spc="-95" dirty="0"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in</a:t>
            </a:r>
            <a:r>
              <a:rPr sz="1450" spc="35" dirty="0">
                <a:latin typeface="Calibri"/>
                <a:cs typeface="Calibri"/>
              </a:rPr>
              <a:t> </a:t>
            </a:r>
            <a:r>
              <a:rPr sz="1450" spc="-10" dirty="0">
                <a:latin typeface="Calibri"/>
                <a:cs typeface="Calibri"/>
              </a:rPr>
              <a:t>real- world</a:t>
            </a:r>
            <a:r>
              <a:rPr sz="1450" spc="-114" dirty="0">
                <a:latin typeface="Calibri"/>
                <a:cs typeface="Calibri"/>
              </a:rPr>
              <a:t> </a:t>
            </a:r>
            <a:r>
              <a:rPr sz="1450" spc="-10" dirty="0">
                <a:latin typeface="Calibri"/>
                <a:cs typeface="Calibri"/>
              </a:rPr>
              <a:t>context.</a:t>
            </a:r>
            <a:endParaRPr sz="1450">
              <a:latin typeface="Calibri"/>
              <a:cs typeface="Calibri"/>
            </a:endParaRPr>
          </a:p>
          <a:p>
            <a:pPr marL="327660" marR="5080" indent="-315595">
              <a:lnSpc>
                <a:spcPct val="110500"/>
              </a:lnSpc>
              <a:spcBef>
                <a:spcPts val="640"/>
              </a:spcBef>
              <a:buClr>
                <a:srgbClr val="000000"/>
              </a:buClr>
              <a:buFont typeface="Calibri"/>
              <a:buChar char="●"/>
              <a:tabLst>
                <a:tab pos="327660" algn="l"/>
                <a:tab pos="328295" algn="l"/>
              </a:tabLst>
            </a:pPr>
            <a:r>
              <a:rPr sz="1450" b="1" dirty="0">
                <a:solidFill>
                  <a:srgbClr val="4670C4"/>
                </a:solidFill>
                <a:latin typeface="Calibri"/>
                <a:cs typeface="Calibri"/>
              </a:rPr>
              <a:t>Local</a:t>
            </a:r>
            <a:r>
              <a:rPr sz="1450" b="1" spc="-100" dirty="0">
                <a:solidFill>
                  <a:srgbClr val="4670C4"/>
                </a:solidFill>
                <a:latin typeface="Calibri"/>
                <a:cs typeface="Calibri"/>
              </a:rPr>
              <a:t> </a:t>
            </a:r>
            <a:r>
              <a:rPr sz="1450" b="1" dirty="0">
                <a:solidFill>
                  <a:srgbClr val="4670C4"/>
                </a:solidFill>
                <a:latin typeface="Calibri"/>
                <a:cs typeface="Calibri"/>
              </a:rPr>
              <a:t>and</a:t>
            </a:r>
            <a:r>
              <a:rPr sz="1450" b="1" spc="-25" dirty="0">
                <a:solidFill>
                  <a:srgbClr val="4670C4"/>
                </a:solidFill>
                <a:latin typeface="Calibri"/>
                <a:cs typeface="Calibri"/>
              </a:rPr>
              <a:t> </a:t>
            </a:r>
            <a:r>
              <a:rPr sz="1450" b="1" spc="-10" dirty="0">
                <a:solidFill>
                  <a:srgbClr val="4670C4"/>
                </a:solidFill>
                <a:latin typeface="Calibri"/>
                <a:cs typeface="Calibri"/>
              </a:rPr>
              <a:t>ethnic</a:t>
            </a:r>
            <a:r>
              <a:rPr sz="1450" b="1" spc="-105" dirty="0">
                <a:solidFill>
                  <a:srgbClr val="4670C4"/>
                </a:solidFill>
                <a:latin typeface="Calibri"/>
                <a:cs typeface="Calibri"/>
              </a:rPr>
              <a:t> </a:t>
            </a:r>
            <a:r>
              <a:rPr sz="1450" b="1" spc="-20" dirty="0">
                <a:solidFill>
                  <a:srgbClr val="4670C4"/>
                </a:solidFill>
                <a:latin typeface="Calibri"/>
                <a:cs typeface="Calibri"/>
              </a:rPr>
              <a:t>minority</a:t>
            </a:r>
            <a:r>
              <a:rPr sz="1450" b="1" spc="-15" dirty="0">
                <a:solidFill>
                  <a:srgbClr val="4670C4"/>
                </a:solidFill>
                <a:latin typeface="Calibri"/>
                <a:cs typeface="Calibri"/>
              </a:rPr>
              <a:t> </a:t>
            </a:r>
            <a:r>
              <a:rPr sz="1450" b="1" spc="-25" dirty="0">
                <a:solidFill>
                  <a:srgbClr val="4670C4"/>
                </a:solidFill>
                <a:latin typeface="Calibri"/>
                <a:cs typeface="Calibri"/>
              </a:rPr>
              <a:t>language</a:t>
            </a:r>
            <a:r>
              <a:rPr sz="1450" b="1" spc="-114" dirty="0">
                <a:solidFill>
                  <a:srgbClr val="4670C4"/>
                </a:solidFill>
                <a:latin typeface="Calibri"/>
                <a:cs typeface="Calibri"/>
              </a:rPr>
              <a:t> </a:t>
            </a:r>
            <a:r>
              <a:rPr sz="1450" spc="-10" dirty="0">
                <a:latin typeface="Calibri"/>
                <a:cs typeface="Calibri"/>
              </a:rPr>
              <a:t>social</a:t>
            </a:r>
            <a:r>
              <a:rPr sz="1450" spc="-65" dirty="0">
                <a:latin typeface="Calibri"/>
                <a:cs typeface="Calibri"/>
              </a:rPr>
              <a:t> </a:t>
            </a:r>
            <a:r>
              <a:rPr sz="1450" spc="-30" dirty="0">
                <a:latin typeface="Calibri"/>
                <a:cs typeface="Calibri"/>
              </a:rPr>
              <a:t>listening</a:t>
            </a:r>
            <a:r>
              <a:rPr sz="1450" spc="-100" dirty="0">
                <a:latin typeface="Calibri"/>
                <a:cs typeface="Calibri"/>
              </a:rPr>
              <a:t> </a:t>
            </a:r>
            <a:r>
              <a:rPr sz="1450" spc="-20" dirty="0">
                <a:latin typeface="Calibri"/>
                <a:cs typeface="Calibri"/>
              </a:rPr>
              <a:t>is</a:t>
            </a:r>
            <a:r>
              <a:rPr sz="1450" spc="-60" dirty="0">
                <a:latin typeface="Calibri"/>
                <a:cs typeface="Calibri"/>
              </a:rPr>
              <a:t> </a:t>
            </a:r>
            <a:r>
              <a:rPr sz="1450" spc="-20" dirty="0">
                <a:latin typeface="Calibri"/>
                <a:cs typeface="Calibri"/>
              </a:rPr>
              <a:t>needed</a:t>
            </a:r>
            <a:r>
              <a:rPr sz="1450" spc="-5" dirty="0">
                <a:latin typeface="Calibri"/>
                <a:cs typeface="Calibri"/>
              </a:rPr>
              <a:t> </a:t>
            </a:r>
            <a:r>
              <a:rPr sz="1450" spc="-25" dirty="0">
                <a:latin typeface="Calibri"/>
                <a:cs typeface="Calibri"/>
              </a:rPr>
              <a:t>to </a:t>
            </a:r>
            <a:r>
              <a:rPr sz="1450" spc="-30" dirty="0">
                <a:latin typeface="Calibri"/>
                <a:cs typeface="Calibri"/>
              </a:rPr>
              <a:t>understand</a:t>
            </a:r>
            <a:r>
              <a:rPr sz="1450" spc="-50" dirty="0">
                <a:latin typeface="Calibri"/>
                <a:cs typeface="Calibri"/>
              </a:rPr>
              <a:t> </a:t>
            </a:r>
            <a:r>
              <a:rPr sz="1450" spc="-10" dirty="0">
                <a:latin typeface="Calibri"/>
                <a:cs typeface="Calibri"/>
              </a:rPr>
              <a:t>online</a:t>
            </a:r>
            <a:r>
              <a:rPr sz="1450" dirty="0">
                <a:latin typeface="Calibri"/>
                <a:cs typeface="Calibri"/>
              </a:rPr>
              <a:t> </a:t>
            </a:r>
            <a:r>
              <a:rPr sz="1450" spc="-10" dirty="0">
                <a:latin typeface="Calibri"/>
                <a:cs typeface="Calibri"/>
              </a:rPr>
              <a:t>conversation.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720576" y="6377304"/>
            <a:ext cx="208279" cy="22097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250" spc="-25" dirty="0">
                <a:solidFill>
                  <a:srgbClr val="585858"/>
                </a:solidFill>
                <a:latin typeface="Arial"/>
                <a:cs typeface="Arial"/>
              </a:rPr>
              <a:t>63</a:t>
            </a:r>
            <a:endParaRPr sz="12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12189" y="2058797"/>
            <a:ext cx="4916170" cy="1663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7660" marR="117475" indent="-315595">
              <a:lnSpc>
                <a:spcPct val="110500"/>
              </a:lnSpc>
              <a:spcBef>
                <a:spcPts val="100"/>
              </a:spcBef>
              <a:buClr>
                <a:srgbClr val="585858"/>
              </a:buClr>
              <a:buChar char="●"/>
              <a:tabLst>
                <a:tab pos="327660" algn="l"/>
                <a:tab pos="328295" algn="l"/>
              </a:tabLst>
            </a:pPr>
            <a:r>
              <a:rPr sz="1450" dirty="0">
                <a:latin typeface="Calibri"/>
                <a:cs typeface="Calibri"/>
              </a:rPr>
              <a:t>This </a:t>
            </a:r>
            <a:r>
              <a:rPr sz="1450" spc="-20" dirty="0">
                <a:latin typeface="Calibri"/>
                <a:cs typeface="Calibri"/>
              </a:rPr>
              <a:t>is</a:t>
            </a:r>
            <a:r>
              <a:rPr sz="1450" spc="-85" dirty="0"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an</a:t>
            </a:r>
            <a:r>
              <a:rPr sz="1450" spc="-20" dirty="0">
                <a:latin typeface="Calibri"/>
                <a:cs typeface="Calibri"/>
              </a:rPr>
              <a:t> </a:t>
            </a:r>
            <a:r>
              <a:rPr sz="1450" b="1" spc="-10" dirty="0">
                <a:solidFill>
                  <a:srgbClr val="4670C4"/>
                </a:solidFill>
                <a:latin typeface="Calibri"/>
                <a:cs typeface="Calibri"/>
              </a:rPr>
              <a:t>unprecedented</a:t>
            </a:r>
            <a:r>
              <a:rPr sz="1450" b="1" spc="-50" dirty="0">
                <a:solidFill>
                  <a:srgbClr val="4670C4"/>
                </a:solidFill>
                <a:latin typeface="Calibri"/>
                <a:cs typeface="Calibri"/>
              </a:rPr>
              <a:t> </a:t>
            </a:r>
            <a:r>
              <a:rPr sz="1450" b="1" spc="-20" dirty="0">
                <a:solidFill>
                  <a:srgbClr val="4670C4"/>
                </a:solidFill>
                <a:latin typeface="Calibri"/>
                <a:cs typeface="Calibri"/>
              </a:rPr>
              <a:t>way</a:t>
            </a:r>
            <a:r>
              <a:rPr sz="1450" b="1" spc="-40" dirty="0">
                <a:solidFill>
                  <a:srgbClr val="4670C4"/>
                </a:solidFill>
                <a:latin typeface="Calibri"/>
                <a:cs typeface="Calibri"/>
              </a:rPr>
              <a:t> </a:t>
            </a:r>
            <a:r>
              <a:rPr sz="1450" b="1" dirty="0">
                <a:solidFill>
                  <a:srgbClr val="4670C4"/>
                </a:solidFill>
                <a:latin typeface="Calibri"/>
                <a:cs typeface="Calibri"/>
              </a:rPr>
              <a:t>of</a:t>
            </a:r>
            <a:r>
              <a:rPr sz="1450" b="1" spc="-50" dirty="0">
                <a:solidFill>
                  <a:srgbClr val="4670C4"/>
                </a:solidFill>
                <a:latin typeface="Calibri"/>
                <a:cs typeface="Calibri"/>
              </a:rPr>
              <a:t> </a:t>
            </a:r>
            <a:r>
              <a:rPr sz="1450" b="1" spc="-25" dirty="0">
                <a:solidFill>
                  <a:srgbClr val="4670C4"/>
                </a:solidFill>
                <a:latin typeface="Calibri"/>
                <a:cs typeface="Calibri"/>
              </a:rPr>
              <a:t>campaigning</a:t>
            </a:r>
            <a:r>
              <a:rPr sz="1450" b="1" spc="-85" dirty="0">
                <a:solidFill>
                  <a:srgbClr val="4670C4"/>
                </a:solidFill>
                <a:latin typeface="Calibri"/>
                <a:cs typeface="Calibri"/>
              </a:rPr>
              <a:t> </a:t>
            </a:r>
            <a:r>
              <a:rPr sz="1450" spc="-20" dirty="0">
                <a:latin typeface="Calibri"/>
                <a:cs typeface="Calibri"/>
              </a:rPr>
              <a:t>in</a:t>
            </a:r>
            <a:r>
              <a:rPr sz="1450" spc="-110" dirty="0"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UNICEF</a:t>
            </a:r>
            <a:r>
              <a:rPr sz="1450" spc="-100" dirty="0">
                <a:latin typeface="Calibri"/>
                <a:cs typeface="Calibri"/>
              </a:rPr>
              <a:t> </a:t>
            </a:r>
            <a:r>
              <a:rPr sz="1450" spc="-20" dirty="0">
                <a:latin typeface="Calibri"/>
                <a:cs typeface="Calibri"/>
              </a:rPr>
              <a:t>Viet Nam.</a:t>
            </a:r>
            <a:endParaRPr sz="1450">
              <a:latin typeface="Calibri"/>
              <a:cs typeface="Calibri"/>
            </a:endParaRPr>
          </a:p>
          <a:p>
            <a:pPr marL="327660" marR="5080" indent="-315595">
              <a:lnSpc>
                <a:spcPct val="115100"/>
              </a:lnSpc>
              <a:spcBef>
                <a:spcPts val="560"/>
              </a:spcBef>
              <a:buClr>
                <a:srgbClr val="585858"/>
              </a:buClr>
              <a:buChar char="●"/>
              <a:tabLst>
                <a:tab pos="327660" algn="l"/>
                <a:tab pos="328295" algn="l"/>
              </a:tabLst>
            </a:pPr>
            <a:r>
              <a:rPr sz="1450" dirty="0">
                <a:latin typeface="Calibri"/>
                <a:cs typeface="Calibri"/>
              </a:rPr>
              <a:t>Before</a:t>
            </a:r>
            <a:r>
              <a:rPr sz="1450" spc="-60" dirty="0">
                <a:latin typeface="Calibri"/>
                <a:cs typeface="Calibri"/>
              </a:rPr>
              <a:t> </a:t>
            </a:r>
            <a:r>
              <a:rPr sz="1450" spc="-30" dirty="0">
                <a:latin typeface="Calibri"/>
                <a:cs typeface="Calibri"/>
              </a:rPr>
              <a:t>the</a:t>
            </a:r>
            <a:r>
              <a:rPr sz="1450" spc="-55" dirty="0">
                <a:latin typeface="Calibri"/>
                <a:cs typeface="Calibri"/>
              </a:rPr>
              <a:t> </a:t>
            </a:r>
            <a:r>
              <a:rPr sz="1450" spc="-25" dirty="0">
                <a:latin typeface="Calibri"/>
                <a:cs typeface="Calibri"/>
              </a:rPr>
              <a:t>VDO,</a:t>
            </a:r>
            <a:r>
              <a:rPr sz="1450" spc="-105" dirty="0"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UNICEF</a:t>
            </a:r>
            <a:r>
              <a:rPr sz="1450" spc="-90" dirty="0">
                <a:latin typeface="Calibri"/>
                <a:cs typeface="Calibri"/>
              </a:rPr>
              <a:t> </a:t>
            </a:r>
            <a:r>
              <a:rPr sz="1450" spc="-20" dirty="0">
                <a:latin typeface="Calibri"/>
                <a:cs typeface="Calibri"/>
              </a:rPr>
              <a:t>Viet</a:t>
            </a:r>
            <a:r>
              <a:rPr sz="1450" spc="-65" dirty="0"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Nam</a:t>
            </a:r>
            <a:r>
              <a:rPr sz="1450" spc="-100" dirty="0">
                <a:latin typeface="Calibri"/>
                <a:cs typeface="Calibri"/>
              </a:rPr>
              <a:t> </a:t>
            </a:r>
            <a:r>
              <a:rPr sz="1450" spc="-20" dirty="0">
                <a:latin typeface="Calibri"/>
                <a:cs typeface="Calibri"/>
              </a:rPr>
              <a:t>had</a:t>
            </a:r>
            <a:r>
              <a:rPr sz="1450" spc="-105" dirty="0">
                <a:latin typeface="Calibri"/>
                <a:cs typeface="Calibri"/>
              </a:rPr>
              <a:t> </a:t>
            </a:r>
            <a:r>
              <a:rPr sz="1450" spc="-10" dirty="0">
                <a:latin typeface="Calibri"/>
                <a:cs typeface="Calibri"/>
              </a:rPr>
              <a:t>not</a:t>
            </a:r>
            <a:r>
              <a:rPr sz="1450" spc="-70" dirty="0">
                <a:latin typeface="Calibri"/>
                <a:cs typeface="Calibri"/>
              </a:rPr>
              <a:t> </a:t>
            </a:r>
            <a:r>
              <a:rPr sz="1450" spc="-20" dirty="0">
                <a:latin typeface="Calibri"/>
                <a:cs typeface="Calibri"/>
              </a:rPr>
              <a:t>used</a:t>
            </a:r>
            <a:r>
              <a:rPr sz="1450" spc="-15" dirty="0"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social</a:t>
            </a:r>
            <a:r>
              <a:rPr sz="1450" spc="-75" dirty="0">
                <a:latin typeface="Calibri"/>
                <a:cs typeface="Calibri"/>
              </a:rPr>
              <a:t> </a:t>
            </a:r>
            <a:r>
              <a:rPr sz="1450" spc="-10" dirty="0">
                <a:latin typeface="Calibri"/>
                <a:cs typeface="Calibri"/>
              </a:rPr>
              <a:t>listening </a:t>
            </a:r>
            <a:r>
              <a:rPr sz="1450" dirty="0">
                <a:latin typeface="Calibri"/>
                <a:cs typeface="Calibri"/>
              </a:rPr>
              <a:t>to</a:t>
            </a:r>
            <a:r>
              <a:rPr sz="1450" spc="-30" dirty="0">
                <a:latin typeface="Calibri"/>
                <a:cs typeface="Calibri"/>
              </a:rPr>
              <a:t> </a:t>
            </a:r>
            <a:r>
              <a:rPr sz="1450" spc="-10" dirty="0">
                <a:latin typeface="Calibri"/>
                <a:cs typeface="Calibri"/>
              </a:rPr>
              <a:t>inform</a:t>
            </a:r>
            <a:r>
              <a:rPr sz="1450" spc="-105" dirty="0"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a</a:t>
            </a:r>
            <a:r>
              <a:rPr sz="1450" spc="-35" dirty="0">
                <a:latin typeface="Calibri"/>
                <a:cs typeface="Calibri"/>
              </a:rPr>
              <a:t> </a:t>
            </a:r>
            <a:r>
              <a:rPr sz="1450" spc="-10" dirty="0">
                <a:latin typeface="Calibri"/>
                <a:cs typeface="Calibri"/>
              </a:rPr>
              <a:t>vaccination</a:t>
            </a:r>
            <a:r>
              <a:rPr sz="1450" spc="-110" dirty="0">
                <a:latin typeface="Calibri"/>
                <a:cs typeface="Calibri"/>
              </a:rPr>
              <a:t> </a:t>
            </a:r>
            <a:r>
              <a:rPr sz="1450" spc="-30" dirty="0">
                <a:latin typeface="Calibri"/>
                <a:cs typeface="Calibri"/>
              </a:rPr>
              <a:t>media</a:t>
            </a:r>
            <a:r>
              <a:rPr sz="1450" spc="-40" dirty="0">
                <a:latin typeface="Calibri"/>
                <a:cs typeface="Calibri"/>
              </a:rPr>
              <a:t> </a:t>
            </a:r>
            <a:r>
              <a:rPr sz="1450" spc="-20" dirty="0">
                <a:latin typeface="Calibri"/>
                <a:cs typeface="Calibri"/>
              </a:rPr>
              <a:t>campaign</a:t>
            </a:r>
            <a:r>
              <a:rPr sz="1450" spc="-110" dirty="0">
                <a:latin typeface="Calibri"/>
                <a:cs typeface="Calibri"/>
              </a:rPr>
              <a:t> </a:t>
            </a:r>
            <a:r>
              <a:rPr sz="1450" spc="-25" dirty="0">
                <a:latin typeface="Calibri"/>
                <a:cs typeface="Calibri"/>
              </a:rPr>
              <a:t>like</a:t>
            </a:r>
            <a:r>
              <a:rPr sz="1450" spc="-60" dirty="0"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Safe</a:t>
            </a:r>
            <a:r>
              <a:rPr sz="1450" spc="-60" dirty="0">
                <a:latin typeface="Calibri"/>
                <a:cs typeface="Calibri"/>
              </a:rPr>
              <a:t> </a:t>
            </a:r>
            <a:r>
              <a:rPr sz="1450" spc="-10" dirty="0">
                <a:latin typeface="Calibri"/>
                <a:cs typeface="Calibri"/>
              </a:rPr>
              <a:t>Journeys.</a:t>
            </a:r>
            <a:endParaRPr sz="1450">
              <a:latin typeface="Calibri"/>
              <a:cs typeface="Calibri"/>
            </a:endParaRPr>
          </a:p>
          <a:p>
            <a:pPr marL="327660" marR="250190" indent="-315595">
              <a:lnSpc>
                <a:spcPct val="115100"/>
              </a:lnSpc>
              <a:spcBef>
                <a:spcPts val="480"/>
              </a:spcBef>
              <a:buClr>
                <a:srgbClr val="585858"/>
              </a:buClr>
              <a:buChar char="●"/>
              <a:tabLst>
                <a:tab pos="327660" algn="l"/>
                <a:tab pos="328295" algn="l"/>
              </a:tabLst>
            </a:pPr>
            <a:r>
              <a:rPr sz="1450" dirty="0">
                <a:latin typeface="Calibri"/>
                <a:cs typeface="Calibri"/>
              </a:rPr>
              <a:t>Safe</a:t>
            </a:r>
            <a:r>
              <a:rPr sz="1450" spc="-70" dirty="0">
                <a:latin typeface="Calibri"/>
                <a:cs typeface="Calibri"/>
              </a:rPr>
              <a:t> </a:t>
            </a:r>
            <a:r>
              <a:rPr sz="1450" spc="-25" dirty="0">
                <a:latin typeface="Calibri"/>
                <a:cs typeface="Calibri"/>
              </a:rPr>
              <a:t>Journeys</a:t>
            </a:r>
            <a:r>
              <a:rPr sz="1450" spc="-75" dirty="0">
                <a:latin typeface="Calibri"/>
                <a:cs typeface="Calibri"/>
              </a:rPr>
              <a:t> </a:t>
            </a:r>
            <a:r>
              <a:rPr sz="1450" spc="-10" dirty="0">
                <a:latin typeface="Calibri"/>
                <a:cs typeface="Calibri"/>
              </a:rPr>
              <a:t>reached</a:t>
            </a:r>
            <a:r>
              <a:rPr sz="1450" spc="-95" dirty="0">
                <a:latin typeface="Calibri"/>
                <a:cs typeface="Calibri"/>
              </a:rPr>
              <a:t> </a:t>
            </a:r>
            <a:r>
              <a:rPr sz="1450" b="1" spc="-20" dirty="0">
                <a:solidFill>
                  <a:srgbClr val="4670C4"/>
                </a:solidFill>
                <a:latin typeface="Calibri"/>
                <a:cs typeface="Calibri"/>
              </a:rPr>
              <a:t>~25</a:t>
            </a:r>
            <a:r>
              <a:rPr sz="1450" b="1" spc="-85" dirty="0">
                <a:solidFill>
                  <a:srgbClr val="4670C4"/>
                </a:solidFill>
                <a:latin typeface="Calibri"/>
                <a:cs typeface="Calibri"/>
              </a:rPr>
              <a:t> </a:t>
            </a:r>
            <a:r>
              <a:rPr sz="1450" b="1" spc="-25" dirty="0">
                <a:solidFill>
                  <a:srgbClr val="4670C4"/>
                </a:solidFill>
                <a:latin typeface="Calibri"/>
                <a:cs typeface="Calibri"/>
              </a:rPr>
              <a:t>million</a:t>
            </a:r>
            <a:r>
              <a:rPr sz="1450" b="1" spc="-45" dirty="0">
                <a:solidFill>
                  <a:srgbClr val="4670C4"/>
                </a:solidFill>
                <a:latin typeface="Calibri"/>
                <a:cs typeface="Calibri"/>
              </a:rPr>
              <a:t> </a:t>
            </a:r>
            <a:r>
              <a:rPr sz="1450" b="1" spc="-10" dirty="0">
                <a:solidFill>
                  <a:srgbClr val="4670C4"/>
                </a:solidFill>
                <a:latin typeface="Calibri"/>
                <a:cs typeface="Calibri"/>
              </a:rPr>
              <a:t>people</a:t>
            </a:r>
            <a:r>
              <a:rPr sz="1450" b="1" spc="-60" dirty="0">
                <a:solidFill>
                  <a:srgbClr val="4670C4"/>
                </a:solidFill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in</a:t>
            </a:r>
            <a:r>
              <a:rPr sz="1450" spc="315" dirty="0">
                <a:latin typeface="Calibri"/>
                <a:cs typeface="Calibri"/>
              </a:rPr>
              <a:t> </a:t>
            </a:r>
            <a:r>
              <a:rPr sz="1450" spc="-25" dirty="0">
                <a:latin typeface="Calibri"/>
                <a:cs typeface="Calibri"/>
              </a:rPr>
              <a:t>phase</a:t>
            </a:r>
            <a:r>
              <a:rPr sz="1450" spc="-75" dirty="0"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1 of</a:t>
            </a:r>
            <a:r>
              <a:rPr sz="1450" spc="-30" dirty="0">
                <a:latin typeface="Calibri"/>
                <a:cs typeface="Calibri"/>
              </a:rPr>
              <a:t> </a:t>
            </a:r>
            <a:r>
              <a:rPr sz="1450" spc="-25" dirty="0">
                <a:latin typeface="Calibri"/>
                <a:cs typeface="Calibri"/>
              </a:rPr>
              <a:t>the </a:t>
            </a:r>
            <a:r>
              <a:rPr sz="1450" spc="-10" dirty="0">
                <a:latin typeface="Calibri"/>
                <a:cs typeface="Calibri"/>
              </a:rPr>
              <a:t>campaign.</a:t>
            </a:r>
            <a:endParaRPr sz="1450">
              <a:latin typeface="Calibri"/>
              <a:cs typeface="Calibri"/>
            </a:endParaRPr>
          </a:p>
        </p:txBody>
      </p:sp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31519" y="4053840"/>
            <a:ext cx="5394960" cy="197103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585959" y="2910839"/>
            <a:ext cx="335280" cy="335280"/>
          </a:xfrm>
          <a:custGeom>
            <a:avLst/>
            <a:gdLst/>
            <a:ahLst/>
            <a:cxnLst/>
            <a:rect l="l" t="t" r="r" b="b"/>
            <a:pathLst>
              <a:path w="335279" h="335280">
                <a:moveTo>
                  <a:pt x="0" y="167639"/>
                </a:moveTo>
                <a:lnTo>
                  <a:pt x="5988" y="123075"/>
                </a:lnTo>
                <a:lnTo>
                  <a:pt x="22888" y="83029"/>
                </a:lnTo>
                <a:lnTo>
                  <a:pt x="49101" y="49101"/>
                </a:lnTo>
                <a:lnTo>
                  <a:pt x="83029" y="22888"/>
                </a:lnTo>
                <a:lnTo>
                  <a:pt x="123075" y="5988"/>
                </a:lnTo>
                <a:lnTo>
                  <a:pt x="167640" y="0"/>
                </a:lnTo>
                <a:lnTo>
                  <a:pt x="212204" y="5988"/>
                </a:lnTo>
                <a:lnTo>
                  <a:pt x="252250" y="22888"/>
                </a:lnTo>
                <a:lnTo>
                  <a:pt x="286178" y="49101"/>
                </a:lnTo>
                <a:lnTo>
                  <a:pt x="312391" y="83029"/>
                </a:lnTo>
                <a:lnTo>
                  <a:pt x="329291" y="123075"/>
                </a:lnTo>
                <a:lnTo>
                  <a:pt x="335280" y="167639"/>
                </a:lnTo>
                <a:lnTo>
                  <a:pt x="329291" y="212204"/>
                </a:lnTo>
                <a:lnTo>
                  <a:pt x="312391" y="252250"/>
                </a:lnTo>
                <a:lnTo>
                  <a:pt x="286178" y="286178"/>
                </a:lnTo>
                <a:lnTo>
                  <a:pt x="252250" y="312391"/>
                </a:lnTo>
                <a:lnTo>
                  <a:pt x="212204" y="329291"/>
                </a:lnTo>
                <a:lnTo>
                  <a:pt x="167640" y="335280"/>
                </a:lnTo>
                <a:lnTo>
                  <a:pt x="123075" y="329291"/>
                </a:lnTo>
                <a:lnTo>
                  <a:pt x="83029" y="312391"/>
                </a:lnTo>
                <a:lnTo>
                  <a:pt x="49101" y="286178"/>
                </a:lnTo>
                <a:lnTo>
                  <a:pt x="22888" y="252250"/>
                </a:lnTo>
                <a:lnTo>
                  <a:pt x="5988" y="212204"/>
                </a:lnTo>
                <a:lnTo>
                  <a:pt x="0" y="167639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722359" y="3398520"/>
            <a:ext cx="487680" cy="487680"/>
          </a:xfrm>
          <a:custGeom>
            <a:avLst/>
            <a:gdLst/>
            <a:ahLst/>
            <a:cxnLst/>
            <a:rect l="l" t="t" r="r" b="b"/>
            <a:pathLst>
              <a:path w="487679" h="487679">
                <a:moveTo>
                  <a:pt x="0" y="243839"/>
                </a:moveTo>
                <a:lnTo>
                  <a:pt x="4955" y="194711"/>
                </a:lnTo>
                <a:lnTo>
                  <a:pt x="19169" y="148947"/>
                </a:lnTo>
                <a:lnTo>
                  <a:pt x="41656" y="107528"/>
                </a:lnTo>
                <a:lnTo>
                  <a:pt x="71437" y="71437"/>
                </a:lnTo>
                <a:lnTo>
                  <a:pt x="107528" y="41656"/>
                </a:lnTo>
                <a:lnTo>
                  <a:pt x="148947" y="19169"/>
                </a:lnTo>
                <a:lnTo>
                  <a:pt x="194711" y="4955"/>
                </a:lnTo>
                <a:lnTo>
                  <a:pt x="243840" y="0"/>
                </a:lnTo>
                <a:lnTo>
                  <a:pt x="292968" y="4955"/>
                </a:lnTo>
                <a:lnTo>
                  <a:pt x="338732" y="19169"/>
                </a:lnTo>
                <a:lnTo>
                  <a:pt x="380151" y="41656"/>
                </a:lnTo>
                <a:lnTo>
                  <a:pt x="416242" y="71437"/>
                </a:lnTo>
                <a:lnTo>
                  <a:pt x="446023" y="107528"/>
                </a:lnTo>
                <a:lnTo>
                  <a:pt x="468510" y="148947"/>
                </a:lnTo>
                <a:lnTo>
                  <a:pt x="482724" y="194711"/>
                </a:lnTo>
                <a:lnTo>
                  <a:pt x="487680" y="243839"/>
                </a:lnTo>
                <a:lnTo>
                  <a:pt x="482724" y="292968"/>
                </a:lnTo>
                <a:lnTo>
                  <a:pt x="468510" y="338732"/>
                </a:lnTo>
                <a:lnTo>
                  <a:pt x="446023" y="380151"/>
                </a:lnTo>
                <a:lnTo>
                  <a:pt x="416242" y="416242"/>
                </a:lnTo>
                <a:lnTo>
                  <a:pt x="380151" y="446023"/>
                </a:lnTo>
                <a:lnTo>
                  <a:pt x="338732" y="468510"/>
                </a:lnTo>
                <a:lnTo>
                  <a:pt x="292968" y="482724"/>
                </a:lnTo>
                <a:lnTo>
                  <a:pt x="243840" y="487679"/>
                </a:lnTo>
                <a:lnTo>
                  <a:pt x="194711" y="482724"/>
                </a:lnTo>
                <a:lnTo>
                  <a:pt x="148947" y="468510"/>
                </a:lnTo>
                <a:lnTo>
                  <a:pt x="107528" y="446023"/>
                </a:lnTo>
                <a:lnTo>
                  <a:pt x="71437" y="416242"/>
                </a:lnTo>
                <a:lnTo>
                  <a:pt x="41656" y="380151"/>
                </a:lnTo>
                <a:lnTo>
                  <a:pt x="19169" y="338732"/>
                </a:lnTo>
                <a:lnTo>
                  <a:pt x="4955" y="292968"/>
                </a:lnTo>
                <a:lnTo>
                  <a:pt x="0" y="243839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383837" y="3718877"/>
            <a:ext cx="182245" cy="172085"/>
          </a:xfrm>
          <a:prstGeom prst="rect">
            <a:avLst/>
          </a:prstGeom>
        </p:spPr>
      </p:pic>
      <p:sp>
        <p:nvSpPr>
          <p:cNvPr id="5" name="object 5"/>
          <p:cNvSpPr/>
          <p:nvPr/>
        </p:nvSpPr>
        <p:spPr>
          <a:xfrm>
            <a:off x="10429240" y="2138679"/>
            <a:ext cx="487680" cy="487680"/>
          </a:xfrm>
          <a:custGeom>
            <a:avLst/>
            <a:gdLst/>
            <a:ahLst/>
            <a:cxnLst/>
            <a:rect l="l" t="t" r="r" b="b"/>
            <a:pathLst>
              <a:path w="487679" h="487680">
                <a:moveTo>
                  <a:pt x="0" y="243840"/>
                </a:moveTo>
                <a:lnTo>
                  <a:pt x="4955" y="194711"/>
                </a:lnTo>
                <a:lnTo>
                  <a:pt x="19169" y="148947"/>
                </a:lnTo>
                <a:lnTo>
                  <a:pt x="41656" y="107528"/>
                </a:lnTo>
                <a:lnTo>
                  <a:pt x="71437" y="71437"/>
                </a:lnTo>
                <a:lnTo>
                  <a:pt x="107528" y="41656"/>
                </a:lnTo>
                <a:lnTo>
                  <a:pt x="148947" y="19169"/>
                </a:lnTo>
                <a:lnTo>
                  <a:pt x="194711" y="4955"/>
                </a:lnTo>
                <a:lnTo>
                  <a:pt x="243839" y="0"/>
                </a:lnTo>
                <a:lnTo>
                  <a:pt x="292968" y="4955"/>
                </a:lnTo>
                <a:lnTo>
                  <a:pt x="338732" y="19169"/>
                </a:lnTo>
                <a:lnTo>
                  <a:pt x="380151" y="41656"/>
                </a:lnTo>
                <a:lnTo>
                  <a:pt x="416242" y="71437"/>
                </a:lnTo>
                <a:lnTo>
                  <a:pt x="446023" y="107528"/>
                </a:lnTo>
                <a:lnTo>
                  <a:pt x="468510" y="148947"/>
                </a:lnTo>
                <a:lnTo>
                  <a:pt x="482724" y="194711"/>
                </a:lnTo>
                <a:lnTo>
                  <a:pt x="487679" y="243840"/>
                </a:lnTo>
                <a:lnTo>
                  <a:pt x="482724" y="292968"/>
                </a:lnTo>
                <a:lnTo>
                  <a:pt x="468510" y="338732"/>
                </a:lnTo>
                <a:lnTo>
                  <a:pt x="446023" y="380151"/>
                </a:lnTo>
                <a:lnTo>
                  <a:pt x="416242" y="416242"/>
                </a:lnTo>
                <a:lnTo>
                  <a:pt x="380151" y="446023"/>
                </a:lnTo>
                <a:lnTo>
                  <a:pt x="338732" y="468510"/>
                </a:lnTo>
                <a:lnTo>
                  <a:pt x="292968" y="482724"/>
                </a:lnTo>
                <a:lnTo>
                  <a:pt x="243839" y="487680"/>
                </a:lnTo>
                <a:lnTo>
                  <a:pt x="194711" y="482724"/>
                </a:lnTo>
                <a:lnTo>
                  <a:pt x="148947" y="468510"/>
                </a:lnTo>
                <a:lnTo>
                  <a:pt x="107528" y="446023"/>
                </a:lnTo>
                <a:lnTo>
                  <a:pt x="71437" y="416242"/>
                </a:lnTo>
                <a:lnTo>
                  <a:pt x="41656" y="380151"/>
                </a:lnTo>
                <a:lnTo>
                  <a:pt x="19169" y="338732"/>
                </a:lnTo>
                <a:lnTo>
                  <a:pt x="4955" y="292968"/>
                </a:lnTo>
                <a:lnTo>
                  <a:pt x="0" y="24384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673080" y="4323079"/>
            <a:ext cx="325120" cy="325120"/>
          </a:xfrm>
          <a:custGeom>
            <a:avLst/>
            <a:gdLst/>
            <a:ahLst/>
            <a:cxnLst/>
            <a:rect l="l" t="t" r="r" b="b"/>
            <a:pathLst>
              <a:path w="325120" h="325120">
                <a:moveTo>
                  <a:pt x="0" y="162560"/>
                </a:moveTo>
                <a:lnTo>
                  <a:pt x="5806" y="119341"/>
                </a:lnTo>
                <a:lnTo>
                  <a:pt x="22192" y="80508"/>
                </a:lnTo>
                <a:lnTo>
                  <a:pt x="47609" y="47609"/>
                </a:lnTo>
                <a:lnTo>
                  <a:pt x="80508" y="22192"/>
                </a:lnTo>
                <a:lnTo>
                  <a:pt x="119341" y="5806"/>
                </a:lnTo>
                <a:lnTo>
                  <a:pt x="162560" y="0"/>
                </a:lnTo>
                <a:lnTo>
                  <a:pt x="205778" y="5806"/>
                </a:lnTo>
                <a:lnTo>
                  <a:pt x="244611" y="22192"/>
                </a:lnTo>
                <a:lnTo>
                  <a:pt x="277510" y="47609"/>
                </a:lnTo>
                <a:lnTo>
                  <a:pt x="302927" y="80508"/>
                </a:lnTo>
                <a:lnTo>
                  <a:pt x="319313" y="119341"/>
                </a:lnTo>
                <a:lnTo>
                  <a:pt x="325120" y="162560"/>
                </a:lnTo>
                <a:lnTo>
                  <a:pt x="319313" y="205778"/>
                </a:lnTo>
                <a:lnTo>
                  <a:pt x="302927" y="244611"/>
                </a:lnTo>
                <a:lnTo>
                  <a:pt x="277510" y="277510"/>
                </a:lnTo>
                <a:lnTo>
                  <a:pt x="244611" y="302927"/>
                </a:lnTo>
                <a:lnTo>
                  <a:pt x="205778" y="319313"/>
                </a:lnTo>
                <a:lnTo>
                  <a:pt x="162560" y="325120"/>
                </a:lnTo>
                <a:lnTo>
                  <a:pt x="119341" y="319313"/>
                </a:lnTo>
                <a:lnTo>
                  <a:pt x="80508" y="302927"/>
                </a:lnTo>
                <a:lnTo>
                  <a:pt x="47609" y="277510"/>
                </a:lnTo>
                <a:lnTo>
                  <a:pt x="22192" y="244611"/>
                </a:lnTo>
                <a:lnTo>
                  <a:pt x="5806" y="205778"/>
                </a:lnTo>
                <a:lnTo>
                  <a:pt x="0" y="16256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object 7"/>
          <p:cNvGrpSpPr/>
          <p:nvPr/>
        </p:nvGrpSpPr>
        <p:grpSpPr>
          <a:xfrm>
            <a:off x="8961437" y="3881437"/>
            <a:ext cx="1045844" cy="1340485"/>
            <a:chOff x="8961437" y="3881437"/>
            <a:chExt cx="1045844" cy="1340485"/>
          </a:xfrm>
        </p:grpSpPr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835197" y="5049837"/>
              <a:ext cx="172085" cy="172085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8966200" y="3886200"/>
              <a:ext cx="961390" cy="1167765"/>
            </a:xfrm>
            <a:custGeom>
              <a:avLst/>
              <a:gdLst/>
              <a:ahLst/>
              <a:cxnLst/>
              <a:rect l="l" t="t" r="r" b="b"/>
              <a:pathLst>
                <a:path w="961390" h="1167764">
                  <a:moveTo>
                    <a:pt x="960881" y="1167638"/>
                  </a:moveTo>
                  <a:lnTo>
                    <a:pt x="960881" y="583819"/>
                  </a:lnTo>
                  <a:lnTo>
                    <a:pt x="0" y="583819"/>
                  </a:lnTo>
                  <a:lnTo>
                    <a:pt x="0" y="0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/>
          <p:nvPr/>
        </p:nvSpPr>
        <p:spPr>
          <a:xfrm>
            <a:off x="8966200" y="2729229"/>
            <a:ext cx="795020" cy="669290"/>
          </a:xfrm>
          <a:custGeom>
            <a:avLst/>
            <a:gdLst/>
            <a:ahLst/>
            <a:cxnLst/>
            <a:rect l="l" t="t" r="r" b="b"/>
            <a:pathLst>
              <a:path w="795020" h="669289">
                <a:moveTo>
                  <a:pt x="794639" y="181610"/>
                </a:moveTo>
                <a:lnTo>
                  <a:pt x="772392" y="127853"/>
                </a:lnTo>
                <a:lnTo>
                  <a:pt x="712009" y="78455"/>
                </a:lnTo>
                <a:lnTo>
                  <a:pt x="670496" y="56753"/>
                </a:lnTo>
                <a:lnTo>
                  <a:pt x="623024" y="37774"/>
                </a:lnTo>
                <a:lnTo>
                  <a:pt x="570785" y="22065"/>
                </a:lnTo>
                <a:lnTo>
                  <a:pt x="514970" y="10170"/>
                </a:lnTo>
                <a:lnTo>
                  <a:pt x="456772" y="2633"/>
                </a:lnTo>
                <a:lnTo>
                  <a:pt x="397382" y="0"/>
                </a:lnTo>
                <a:lnTo>
                  <a:pt x="364292" y="3040"/>
                </a:lnTo>
                <a:lnTo>
                  <a:pt x="298935" y="26328"/>
                </a:lnTo>
                <a:lnTo>
                  <a:pt x="236037" y="70267"/>
                </a:lnTo>
                <a:lnTo>
                  <a:pt x="206022" y="99121"/>
                </a:lnTo>
                <a:lnTo>
                  <a:pt x="177234" y="132105"/>
                </a:lnTo>
                <a:lnTo>
                  <a:pt x="149878" y="168876"/>
                </a:lnTo>
                <a:lnTo>
                  <a:pt x="124158" y="209089"/>
                </a:lnTo>
                <a:lnTo>
                  <a:pt x="100278" y="252401"/>
                </a:lnTo>
                <a:lnTo>
                  <a:pt x="78443" y="298468"/>
                </a:lnTo>
                <a:lnTo>
                  <a:pt x="58857" y="346945"/>
                </a:lnTo>
                <a:lnTo>
                  <a:pt x="41724" y="397488"/>
                </a:lnTo>
                <a:lnTo>
                  <a:pt x="27248" y="449754"/>
                </a:lnTo>
                <a:lnTo>
                  <a:pt x="15633" y="503399"/>
                </a:lnTo>
                <a:lnTo>
                  <a:pt x="7084" y="558078"/>
                </a:lnTo>
                <a:lnTo>
                  <a:pt x="1805" y="613447"/>
                </a:lnTo>
                <a:lnTo>
                  <a:pt x="0" y="669163"/>
                </a:lnTo>
              </a:path>
            </a:pathLst>
          </a:custGeom>
          <a:ln w="9525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" name="object 11"/>
          <p:cNvGrpSpPr/>
          <p:nvPr/>
        </p:nvGrpSpPr>
        <p:grpSpPr>
          <a:xfrm>
            <a:off x="9753917" y="2377757"/>
            <a:ext cx="916305" cy="1438275"/>
            <a:chOff x="9753917" y="2377757"/>
            <a:chExt cx="916305" cy="1438275"/>
          </a:xfrm>
        </p:grpSpPr>
        <p:sp>
          <p:nvSpPr>
            <p:cNvPr id="12" name="object 12"/>
            <p:cNvSpPr/>
            <p:nvPr/>
          </p:nvSpPr>
          <p:spPr>
            <a:xfrm>
              <a:off x="10469880" y="2626360"/>
              <a:ext cx="195580" cy="1096645"/>
            </a:xfrm>
            <a:custGeom>
              <a:avLst/>
              <a:gdLst/>
              <a:ahLst/>
              <a:cxnLst/>
              <a:rect l="l" t="t" r="r" b="b"/>
              <a:pathLst>
                <a:path w="195579" h="1096645">
                  <a:moveTo>
                    <a:pt x="0" y="1096137"/>
                  </a:moveTo>
                  <a:lnTo>
                    <a:pt x="0" y="548131"/>
                  </a:lnTo>
                  <a:lnTo>
                    <a:pt x="195579" y="548131"/>
                  </a:lnTo>
                  <a:lnTo>
                    <a:pt x="195579" y="0"/>
                  </a:lnTo>
                </a:path>
              </a:pathLst>
            </a:custGeom>
            <a:ln w="9525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9758680" y="2382520"/>
              <a:ext cx="668655" cy="1428750"/>
            </a:xfrm>
            <a:custGeom>
              <a:avLst/>
              <a:gdLst/>
              <a:ahLst/>
              <a:cxnLst/>
              <a:rect l="l" t="t" r="r" b="b"/>
              <a:pathLst>
                <a:path w="668654" h="1428750">
                  <a:moveTo>
                    <a:pt x="668654" y="0"/>
                  </a:moveTo>
                  <a:lnTo>
                    <a:pt x="618556" y="1951"/>
                  </a:lnTo>
                  <a:lnTo>
                    <a:pt x="568706" y="7671"/>
                  </a:lnTo>
                  <a:lnTo>
                    <a:pt x="519356" y="16964"/>
                  </a:lnTo>
                  <a:lnTo>
                    <a:pt x="470757" y="29629"/>
                  </a:lnTo>
                  <a:lnTo>
                    <a:pt x="423160" y="45469"/>
                  </a:lnTo>
                  <a:lnTo>
                    <a:pt x="376815" y="64286"/>
                  </a:lnTo>
                  <a:lnTo>
                    <a:pt x="331973" y="85882"/>
                  </a:lnTo>
                  <a:lnTo>
                    <a:pt x="288886" y="110057"/>
                  </a:lnTo>
                  <a:lnTo>
                    <a:pt x="247804" y="136613"/>
                  </a:lnTo>
                  <a:lnTo>
                    <a:pt x="208978" y="165353"/>
                  </a:lnTo>
                  <a:lnTo>
                    <a:pt x="172659" y="196079"/>
                  </a:lnTo>
                  <a:lnTo>
                    <a:pt x="139098" y="228590"/>
                  </a:lnTo>
                  <a:lnTo>
                    <a:pt x="108546" y="262691"/>
                  </a:lnTo>
                  <a:lnTo>
                    <a:pt x="81253" y="298181"/>
                  </a:lnTo>
                  <a:lnTo>
                    <a:pt x="57471" y="334863"/>
                  </a:lnTo>
                  <a:lnTo>
                    <a:pt x="37450" y="372538"/>
                  </a:lnTo>
                  <a:lnTo>
                    <a:pt x="21442" y="411009"/>
                  </a:lnTo>
                  <a:lnTo>
                    <a:pt x="9697" y="450076"/>
                  </a:lnTo>
                  <a:lnTo>
                    <a:pt x="2466" y="489542"/>
                  </a:lnTo>
                  <a:lnTo>
                    <a:pt x="0" y="529208"/>
                  </a:lnTo>
                </a:path>
                <a:path w="668654" h="1428750">
                  <a:moveTo>
                    <a:pt x="634746" y="1428241"/>
                  </a:moveTo>
                  <a:lnTo>
                    <a:pt x="587179" y="1426159"/>
                  </a:lnTo>
                  <a:lnTo>
                    <a:pt x="539851" y="1420054"/>
                  </a:lnTo>
                  <a:lnTo>
                    <a:pt x="492999" y="1410138"/>
                  </a:lnTo>
                  <a:lnTo>
                    <a:pt x="446861" y="1396622"/>
                  </a:lnTo>
                  <a:lnTo>
                    <a:pt x="401675" y="1379718"/>
                  </a:lnTo>
                  <a:lnTo>
                    <a:pt x="357679" y="1359637"/>
                  </a:lnTo>
                  <a:lnTo>
                    <a:pt x="315111" y="1336593"/>
                  </a:lnTo>
                  <a:lnTo>
                    <a:pt x="274210" y="1310796"/>
                  </a:lnTo>
                  <a:lnTo>
                    <a:pt x="235213" y="1282458"/>
                  </a:lnTo>
                  <a:lnTo>
                    <a:pt x="198358" y="1251791"/>
                  </a:lnTo>
                  <a:lnTo>
                    <a:pt x="163883" y="1219006"/>
                  </a:lnTo>
                  <a:lnTo>
                    <a:pt x="132027" y="1184316"/>
                  </a:lnTo>
                  <a:lnTo>
                    <a:pt x="103027" y="1147932"/>
                  </a:lnTo>
                  <a:lnTo>
                    <a:pt x="77121" y="1110066"/>
                  </a:lnTo>
                  <a:lnTo>
                    <a:pt x="54548" y="1070929"/>
                  </a:lnTo>
                  <a:lnTo>
                    <a:pt x="35545" y="1030734"/>
                  </a:lnTo>
                  <a:lnTo>
                    <a:pt x="20351" y="989691"/>
                  </a:lnTo>
                  <a:lnTo>
                    <a:pt x="9203" y="948013"/>
                  </a:lnTo>
                  <a:lnTo>
                    <a:pt x="2340" y="905912"/>
                  </a:lnTo>
                  <a:lnTo>
                    <a:pt x="0" y="863600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/>
          <p:nvPr/>
        </p:nvSpPr>
        <p:spPr>
          <a:xfrm>
            <a:off x="10002519" y="4648200"/>
            <a:ext cx="829944" cy="485140"/>
          </a:xfrm>
          <a:custGeom>
            <a:avLst/>
            <a:gdLst/>
            <a:ahLst/>
            <a:cxnLst/>
            <a:rect l="l" t="t" r="r" b="b"/>
            <a:pathLst>
              <a:path w="829945" h="485139">
                <a:moveTo>
                  <a:pt x="829436" y="0"/>
                </a:moveTo>
                <a:lnTo>
                  <a:pt x="819467" y="65935"/>
                </a:lnTo>
                <a:lnTo>
                  <a:pt x="790805" y="130773"/>
                </a:lnTo>
                <a:lnTo>
                  <a:pt x="745319" y="193421"/>
                </a:lnTo>
                <a:lnTo>
                  <a:pt x="716851" y="223582"/>
                </a:lnTo>
                <a:lnTo>
                  <a:pt x="684877" y="252787"/>
                </a:lnTo>
                <a:lnTo>
                  <a:pt x="649632" y="280898"/>
                </a:lnTo>
                <a:lnTo>
                  <a:pt x="611349" y="307780"/>
                </a:lnTo>
                <a:lnTo>
                  <a:pt x="570261" y="333295"/>
                </a:lnTo>
                <a:lnTo>
                  <a:pt x="526602" y="357308"/>
                </a:lnTo>
                <a:lnTo>
                  <a:pt x="480606" y="379681"/>
                </a:lnTo>
                <a:lnTo>
                  <a:pt x="432506" y="400279"/>
                </a:lnTo>
                <a:lnTo>
                  <a:pt x="382536" y="418964"/>
                </a:lnTo>
                <a:lnTo>
                  <a:pt x="330929" y="435601"/>
                </a:lnTo>
                <a:lnTo>
                  <a:pt x="277919" y="450053"/>
                </a:lnTo>
                <a:lnTo>
                  <a:pt x="223740" y="462183"/>
                </a:lnTo>
                <a:lnTo>
                  <a:pt x="168625" y="471855"/>
                </a:lnTo>
                <a:lnTo>
                  <a:pt x="112807" y="478933"/>
                </a:lnTo>
                <a:lnTo>
                  <a:pt x="56521" y="483279"/>
                </a:lnTo>
                <a:lnTo>
                  <a:pt x="0" y="484758"/>
                </a:lnTo>
              </a:path>
            </a:pathLst>
          </a:custGeom>
          <a:ln w="9525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561319" y="3804920"/>
            <a:ext cx="626110" cy="681355"/>
          </a:xfrm>
          <a:custGeom>
            <a:avLst/>
            <a:gdLst/>
            <a:ahLst/>
            <a:cxnLst/>
            <a:rect l="l" t="t" r="r" b="b"/>
            <a:pathLst>
              <a:path w="626109" h="681354">
                <a:moveTo>
                  <a:pt x="0" y="0"/>
                </a:moveTo>
                <a:lnTo>
                  <a:pt x="55180" y="1733"/>
                </a:lnTo>
                <a:lnTo>
                  <a:pt x="109975" y="6794"/>
                </a:lnTo>
                <a:lnTo>
                  <a:pt x="164004" y="14975"/>
                </a:lnTo>
                <a:lnTo>
                  <a:pt x="216884" y="26067"/>
                </a:lnTo>
                <a:lnTo>
                  <a:pt x="268233" y="39864"/>
                </a:lnTo>
                <a:lnTo>
                  <a:pt x="317670" y="56156"/>
                </a:lnTo>
                <a:lnTo>
                  <a:pt x="364812" y="74736"/>
                </a:lnTo>
                <a:lnTo>
                  <a:pt x="409277" y="95396"/>
                </a:lnTo>
                <a:lnTo>
                  <a:pt x="450684" y="117928"/>
                </a:lnTo>
                <a:lnTo>
                  <a:pt x="488650" y="142124"/>
                </a:lnTo>
                <a:lnTo>
                  <a:pt x="522793" y="167776"/>
                </a:lnTo>
                <a:lnTo>
                  <a:pt x="552731" y="194676"/>
                </a:lnTo>
                <a:lnTo>
                  <a:pt x="598466" y="251387"/>
                </a:lnTo>
                <a:lnTo>
                  <a:pt x="622798" y="310594"/>
                </a:lnTo>
                <a:lnTo>
                  <a:pt x="625982" y="340613"/>
                </a:lnTo>
                <a:lnTo>
                  <a:pt x="622744" y="397153"/>
                </a:lnTo>
                <a:lnTo>
                  <a:pt x="613525" y="452299"/>
                </a:lnTo>
                <a:lnTo>
                  <a:pt x="599073" y="504646"/>
                </a:lnTo>
                <a:lnTo>
                  <a:pt x="580133" y="552791"/>
                </a:lnTo>
                <a:lnTo>
                  <a:pt x="557452" y="595330"/>
                </a:lnTo>
                <a:lnTo>
                  <a:pt x="531777" y="630860"/>
                </a:lnTo>
                <a:lnTo>
                  <a:pt x="503853" y="657977"/>
                </a:lnTo>
                <a:lnTo>
                  <a:pt x="474427" y="675276"/>
                </a:lnTo>
                <a:lnTo>
                  <a:pt x="444246" y="68135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620077" y="4037965"/>
            <a:ext cx="2851785" cy="5994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750" b="1" dirty="0">
                <a:latin typeface="Arial"/>
                <a:cs typeface="Arial"/>
              </a:rPr>
              <a:t>THANK</a:t>
            </a:r>
            <a:r>
              <a:rPr sz="3750" b="1" spc="-145" dirty="0">
                <a:latin typeface="Arial"/>
                <a:cs typeface="Arial"/>
              </a:rPr>
              <a:t> </a:t>
            </a:r>
            <a:r>
              <a:rPr sz="3750" b="1" spc="-25" dirty="0">
                <a:latin typeface="Arial"/>
                <a:cs typeface="Arial"/>
              </a:rPr>
              <a:t>YOU</a:t>
            </a:r>
            <a:endParaRPr sz="3750">
              <a:latin typeface="Arial"/>
              <a:cs typeface="Arial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2448560" y="5750559"/>
            <a:ext cx="3860800" cy="762000"/>
            <a:chOff x="2448560" y="5750559"/>
            <a:chExt cx="3860800" cy="762000"/>
          </a:xfrm>
        </p:grpSpPr>
        <p:pic>
          <p:nvPicPr>
            <p:cNvPr id="18" name="object 1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094480" y="5821679"/>
              <a:ext cx="2214880" cy="548640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48560" y="5750559"/>
              <a:ext cx="1676400" cy="762000"/>
            </a:xfrm>
            <a:prstGeom prst="rect">
              <a:avLst/>
            </a:prstGeom>
          </p:spPr>
        </p:pic>
      </p:grpSp>
      <p:pic>
        <p:nvPicPr>
          <p:cNvPr id="20" name="object 2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0281919" y="5842000"/>
            <a:ext cx="1676400" cy="558800"/>
          </a:xfrm>
          <a:prstGeom prst="rect">
            <a:avLst/>
          </a:prstGeom>
        </p:spPr>
      </p:pic>
      <p:pic>
        <p:nvPicPr>
          <p:cNvPr id="21" name="object 2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487919" y="182879"/>
            <a:ext cx="3698239" cy="1290320"/>
          </a:xfrm>
          <a:prstGeom prst="rect">
            <a:avLst/>
          </a:prstGeom>
        </p:spPr>
      </p:pic>
      <p:pic>
        <p:nvPicPr>
          <p:cNvPr id="22" name="object 22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8442959" y="5984240"/>
            <a:ext cx="1706879" cy="314959"/>
          </a:xfrm>
          <a:prstGeom prst="rect">
            <a:avLst/>
          </a:prstGeom>
        </p:spPr>
      </p:pic>
      <p:pic>
        <p:nvPicPr>
          <p:cNvPr id="23" name="object 23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508000" y="182879"/>
            <a:ext cx="2316480" cy="1290320"/>
          </a:xfrm>
          <a:prstGeom prst="rect">
            <a:avLst/>
          </a:prstGeom>
        </p:spPr>
      </p:pic>
      <p:pic>
        <p:nvPicPr>
          <p:cNvPr id="24" name="object 24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6360159" y="5842000"/>
            <a:ext cx="1869439" cy="568960"/>
          </a:xfrm>
          <a:prstGeom prst="rect">
            <a:avLst/>
          </a:prstGeom>
        </p:spPr>
      </p:pic>
      <p:pic>
        <p:nvPicPr>
          <p:cNvPr id="25" name="object 25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300480" y="5821679"/>
            <a:ext cx="1036319" cy="640080"/>
          </a:xfrm>
          <a:prstGeom prst="rect">
            <a:avLst/>
          </a:prstGeom>
        </p:spPr>
      </p:pic>
      <p:pic>
        <p:nvPicPr>
          <p:cNvPr id="26" name="object 26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274320" y="5831840"/>
            <a:ext cx="802640" cy="609600"/>
          </a:xfrm>
          <a:prstGeom prst="rect">
            <a:avLst/>
          </a:prstGeom>
        </p:spPr>
      </p:pic>
      <p:pic>
        <p:nvPicPr>
          <p:cNvPr id="27" name="object 27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4450079" y="304800"/>
            <a:ext cx="1442720" cy="1300479"/>
          </a:xfrm>
          <a:prstGeom prst="rect">
            <a:avLst/>
          </a:prstGeom>
        </p:spPr>
      </p:pic>
      <p:sp>
        <p:nvSpPr>
          <p:cNvPr id="28" name="object 28"/>
          <p:cNvSpPr txBox="1"/>
          <p:nvPr/>
        </p:nvSpPr>
        <p:spPr>
          <a:xfrm>
            <a:off x="628650" y="2913696"/>
            <a:ext cx="4214495" cy="89090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25"/>
              </a:spcBef>
            </a:pPr>
            <a:r>
              <a:rPr sz="1600" i="1" spc="55" dirty="0">
                <a:solidFill>
                  <a:srgbClr val="FF0000"/>
                </a:solidFill>
                <a:latin typeface="Calibri"/>
                <a:cs typeface="Calibri"/>
              </a:rPr>
              <a:t>Giap</a:t>
            </a:r>
            <a:r>
              <a:rPr sz="1600" i="1" spc="1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i="1" spc="60" dirty="0">
                <a:solidFill>
                  <a:srgbClr val="FF0000"/>
                </a:solidFill>
                <a:latin typeface="Calibri"/>
                <a:cs typeface="Calibri"/>
              </a:rPr>
              <a:t>Nguyen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sz="1600" i="1" spc="55" dirty="0">
                <a:solidFill>
                  <a:srgbClr val="FF0000"/>
                </a:solidFill>
                <a:latin typeface="Calibri"/>
                <a:cs typeface="Calibri"/>
              </a:rPr>
              <a:t>Communication</a:t>
            </a:r>
            <a:r>
              <a:rPr sz="1600" i="1" spc="38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i="1" spc="45" dirty="0">
                <a:solidFill>
                  <a:srgbClr val="FF0000"/>
                </a:solidFill>
                <a:latin typeface="Calibri"/>
                <a:cs typeface="Calibri"/>
              </a:rPr>
              <a:t>Consultant,</a:t>
            </a:r>
            <a:r>
              <a:rPr sz="1600" i="1" spc="25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i="1" spc="130" dirty="0">
                <a:solidFill>
                  <a:srgbClr val="FF0000"/>
                </a:solidFill>
                <a:latin typeface="Calibri"/>
                <a:cs typeface="Calibri"/>
              </a:rPr>
              <a:t>UNICEF</a:t>
            </a:r>
            <a:r>
              <a:rPr sz="1600" i="1" spc="26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i="1" dirty="0">
                <a:solidFill>
                  <a:srgbClr val="FF0000"/>
                </a:solidFill>
                <a:latin typeface="Calibri"/>
                <a:cs typeface="Calibri"/>
              </a:rPr>
              <a:t>Viet</a:t>
            </a:r>
            <a:r>
              <a:rPr sz="1600" i="1" spc="114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i="1" spc="-25" dirty="0">
                <a:solidFill>
                  <a:srgbClr val="FF0000"/>
                </a:solidFill>
                <a:latin typeface="Calibri"/>
                <a:cs typeface="Calibri"/>
              </a:rPr>
              <a:t>Nam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05"/>
              </a:spcBef>
            </a:pPr>
            <a:r>
              <a:rPr sz="1600" i="1" spc="-10" dirty="0">
                <a:solidFill>
                  <a:srgbClr val="FF0000"/>
                </a:solidFill>
                <a:latin typeface="Calibri"/>
                <a:cs typeface="Calibri"/>
                <a:hlinkClick r:id="rId14"/>
              </a:rPr>
              <a:t>trnguyen@unicef.org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498</Words>
  <Application>Microsoft Office PowerPoint</Application>
  <PresentationFormat>Widescreen</PresentationFormat>
  <Paragraphs>48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Hearing and addressing people's vaccine-related concerns in Viet Nam</vt:lpstr>
      <vt:lpstr>The Problem</vt:lpstr>
      <vt:lpstr>The Solution</vt:lpstr>
      <vt:lpstr>Outcomes and Key Learnings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Hearing and addressing people's vaccine-related concerns in Viet Nam</dc:title>
  <dc:creator>RAMIREZ GONZALEZ, Alejandro</dc:creator>
  <cp:lastModifiedBy>RAMIREZ GONZALEZ, Alejandro</cp:lastModifiedBy>
  <cp:revision>1</cp:revision>
  <dcterms:created xsi:type="dcterms:W3CDTF">2022-07-08T08:06:22Z</dcterms:created>
  <dcterms:modified xsi:type="dcterms:W3CDTF">2022-07-08T08:07:22Z</dcterms:modified>
</cp:coreProperties>
</file>