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147374776" r:id="rId3"/>
    <p:sldId id="258" r:id="rId4"/>
    <p:sldId id="259" r:id="rId5"/>
    <p:sldId id="257" r:id="rId6"/>
    <p:sldId id="2147374771" r:id="rId7"/>
    <p:sldId id="2147374775" r:id="rId8"/>
    <p:sldId id="2147374772" r:id="rId9"/>
    <p:sldId id="267" r:id="rId10"/>
    <p:sldId id="2147374773" r:id="rId11"/>
    <p:sldId id="268" r:id="rId12"/>
    <p:sldId id="261" r:id="rId13"/>
    <p:sldId id="266" r:id="rId14"/>
    <p:sldId id="21473747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135B9-218A-4F45-9D1A-F876A0D7DC4B}" v="160" dt="2021-01-10T03:43:43.1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7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8B1AA-E8FE-4047-8FF6-47A45712E03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0B90543-EB6C-4D17-83CC-0AE1CF2EC66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Beneficiary Registration</a:t>
          </a:r>
        </a:p>
      </dgm:t>
    </dgm:pt>
    <dgm:pt modelId="{6630485B-088B-462F-B0AE-6F290E507A6F}" type="parTrans" cxnId="{1ACD8F5C-6F8F-4E90-8F5F-3C7C63E2CE89}">
      <dgm:prSet/>
      <dgm:spPr/>
      <dgm:t>
        <a:bodyPr/>
        <a:lstStyle/>
        <a:p>
          <a:endParaRPr lang="en-US"/>
        </a:p>
      </dgm:t>
    </dgm:pt>
    <dgm:pt modelId="{AE0BF4DD-43FF-4988-81A3-6BAEF192EC4D}" type="sibTrans" cxnId="{1ACD8F5C-6F8F-4E90-8F5F-3C7C63E2CE89}">
      <dgm:prSet/>
      <dgm:spPr/>
      <dgm:t>
        <a:bodyPr/>
        <a:lstStyle/>
        <a:p>
          <a:endParaRPr lang="en-US"/>
        </a:p>
      </dgm:t>
    </dgm:pt>
    <dgm:pt modelId="{69E1546B-39D8-4BE4-B685-1A3618EFF09D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Microplanning</a:t>
          </a:r>
        </a:p>
      </dgm:t>
    </dgm:pt>
    <dgm:pt modelId="{30C13146-3F2F-431B-AFFD-DF8BE041CBA4}" type="parTrans" cxnId="{2FA35F5A-B67E-47A7-AA8C-788C0B9176A4}">
      <dgm:prSet/>
      <dgm:spPr/>
      <dgm:t>
        <a:bodyPr/>
        <a:lstStyle/>
        <a:p>
          <a:endParaRPr lang="en-US"/>
        </a:p>
      </dgm:t>
    </dgm:pt>
    <dgm:pt modelId="{CE2A0DB8-BA3C-404E-981D-51E2E4444D7C}" type="sibTrans" cxnId="{2FA35F5A-B67E-47A7-AA8C-788C0B9176A4}">
      <dgm:prSet/>
      <dgm:spPr/>
      <dgm:t>
        <a:bodyPr/>
        <a:lstStyle/>
        <a:p>
          <a:endParaRPr lang="en-US"/>
        </a:p>
      </dgm:t>
    </dgm:pt>
    <dgm:pt modelId="{6D38CAC2-864B-4A88-AEA2-352E0CDA397C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Vaccination at planned site</a:t>
          </a:r>
        </a:p>
      </dgm:t>
    </dgm:pt>
    <dgm:pt modelId="{F613F531-C05D-42F7-8E06-BF005DAC954E}" type="parTrans" cxnId="{65CC0E4E-D501-429D-8312-9E29615F77C8}">
      <dgm:prSet/>
      <dgm:spPr/>
      <dgm:t>
        <a:bodyPr/>
        <a:lstStyle/>
        <a:p>
          <a:endParaRPr lang="en-US"/>
        </a:p>
      </dgm:t>
    </dgm:pt>
    <dgm:pt modelId="{55F25267-0DDA-4455-BAF7-5B437C37F639}" type="sibTrans" cxnId="{65CC0E4E-D501-429D-8312-9E29615F77C8}">
      <dgm:prSet/>
      <dgm:spPr/>
      <dgm:t>
        <a:bodyPr/>
        <a:lstStyle/>
        <a:p>
          <a:endParaRPr lang="en-US"/>
        </a:p>
      </dgm:t>
    </dgm:pt>
    <dgm:pt modelId="{68275365-FBA4-4E01-8290-CF875D32A081}" type="pres">
      <dgm:prSet presAssocID="{68A8B1AA-E8FE-4047-8FF6-47A45712E03B}" presName="CompostProcess" presStyleCnt="0">
        <dgm:presLayoutVars>
          <dgm:dir/>
          <dgm:resizeHandles val="exact"/>
        </dgm:presLayoutVars>
      </dgm:prSet>
      <dgm:spPr/>
    </dgm:pt>
    <dgm:pt modelId="{7FCC39E1-A8F3-4E18-BF71-AA9C333AF6C1}" type="pres">
      <dgm:prSet presAssocID="{68A8B1AA-E8FE-4047-8FF6-47A45712E03B}" presName="arrow" presStyleLbl="bgShp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0DD9311A-4423-4F22-A91F-BC9A0E4C5F53}" type="pres">
      <dgm:prSet presAssocID="{68A8B1AA-E8FE-4047-8FF6-47A45712E03B}" presName="linearProcess" presStyleCnt="0"/>
      <dgm:spPr/>
    </dgm:pt>
    <dgm:pt modelId="{797FC626-F8C6-451A-A002-408DA8974C5B}" type="pres">
      <dgm:prSet presAssocID="{90B90543-EB6C-4D17-83CC-0AE1CF2EC66C}" presName="textNode" presStyleLbl="node1" presStyleIdx="0" presStyleCnt="3">
        <dgm:presLayoutVars>
          <dgm:bulletEnabled val="1"/>
        </dgm:presLayoutVars>
      </dgm:prSet>
      <dgm:spPr/>
    </dgm:pt>
    <dgm:pt modelId="{E13DDC7D-C2C7-452F-9D54-BAD671768AF3}" type="pres">
      <dgm:prSet presAssocID="{AE0BF4DD-43FF-4988-81A3-6BAEF192EC4D}" presName="sibTrans" presStyleCnt="0"/>
      <dgm:spPr/>
    </dgm:pt>
    <dgm:pt modelId="{0E6ADC12-6551-4CCD-878F-02B9290C68F8}" type="pres">
      <dgm:prSet presAssocID="{69E1546B-39D8-4BE4-B685-1A3618EFF09D}" presName="textNode" presStyleLbl="node1" presStyleIdx="1" presStyleCnt="3">
        <dgm:presLayoutVars>
          <dgm:bulletEnabled val="1"/>
        </dgm:presLayoutVars>
      </dgm:prSet>
      <dgm:spPr/>
    </dgm:pt>
    <dgm:pt modelId="{453A3757-D48D-4A2E-AFCE-5A0154B252F2}" type="pres">
      <dgm:prSet presAssocID="{CE2A0DB8-BA3C-404E-981D-51E2E4444D7C}" presName="sibTrans" presStyleCnt="0"/>
      <dgm:spPr/>
    </dgm:pt>
    <dgm:pt modelId="{983CE715-A7D7-433F-BC1F-B270DE7CAD4C}" type="pres">
      <dgm:prSet presAssocID="{6D38CAC2-864B-4A88-AEA2-352E0CDA397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FA21434-9900-4FE6-B799-B3B7239EDA8F}" type="presOf" srcId="{69E1546B-39D8-4BE4-B685-1A3618EFF09D}" destId="{0E6ADC12-6551-4CCD-878F-02B9290C68F8}" srcOrd="0" destOrd="0" presId="urn:microsoft.com/office/officeart/2005/8/layout/hProcess9"/>
    <dgm:cxn modelId="{0E59753B-462C-484B-A28D-56541FE507F4}" type="presOf" srcId="{68A8B1AA-E8FE-4047-8FF6-47A45712E03B}" destId="{68275365-FBA4-4E01-8290-CF875D32A081}" srcOrd="0" destOrd="0" presId="urn:microsoft.com/office/officeart/2005/8/layout/hProcess9"/>
    <dgm:cxn modelId="{1ACD8F5C-6F8F-4E90-8F5F-3C7C63E2CE89}" srcId="{68A8B1AA-E8FE-4047-8FF6-47A45712E03B}" destId="{90B90543-EB6C-4D17-83CC-0AE1CF2EC66C}" srcOrd="0" destOrd="0" parTransId="{6630485B-088B-462F-B0AE-6F290E507A6F}" sibTransId="{AE0BF4DD-43FF-4988-81A3-6BAEF192EC4D}"/>
    <dgm:cxn modelId="{65CC0E4E-D501-429D-8312-9E29615F77C8}" srcId="{68A8B1AA-E8FE-4047-8FF6-47A45712E03B}" destId="{6D38CAC2-864B-4A88-AEA2-352E0CDA397C}" srcOrd="2" destOrd="0" parTransId="{F613F531-C05D-42F7-8E06-BF005DAC954E}" sibTransId="{55F25267-0DDA-4455-BAF7-5B437C37F639}"/>
    <dgm:cxn modelId="{2FA35F5A-B67E-47A7-AA8C-788C0B9176A4}" srcId="{68A8B1AA-E8FE-4047-8FF6-47A45712E03B}" destId="{69E1546B-39D8-4BE4-B685-1A3618EFF09D}" srcOrd="1" destOrd="0" parTransId="{30C13146-3F2F-431B-AFFD-DF8BE041CBA4}" sibTransId="{CE2A0DB8-BA3C-404E-981D-51E2E4444D7C}"/>
    <dgm:cxn modelId="{59FBD2CC-BEF3-4363-AF49-834766442DD0}" type="presOf" srcId="{90B90543-EB6C-4D17-83CC-0AE1CF2EC66C}" destId="{797FC626-F8C6-451A-A002-408DA8974C5B}" srcOrd="0" destOrd="0" presId="urn:microsoft.com/office/officeart/2005/8/layout/hProcess9"/>
    <dgm:cxn modelId="{75E27FF6-3BB7-42F7-95A1-98DAA19438FC}" type="presOf" srcId="{6D38CAC2-864B-4A88-AEA2-352E0CDA397C}" destId="{983CE715-A7D7-433F-BC1F-B270DE7CAD4C}" srcOrd="0" destOrd="0" presId="urn:microsoft.com/office/officeart/2005/8/layout/hProcess9"/>
    <dgm:cxn modelId="{4E8956A3-5F1A-46BF-94CD-2CFC3E807701}" type="presParOf" srcId="{68275365-FBA4-4E01-8290-CF875D32A081}" destId="{7FCC39E1-A8F3-4E18-BF71-AA9C333AF6C1}" srcOrd="0" destOrd="0" presId="urn:microsoft.com/office/officeart/2005/8/layout/hProcess9"/>
    <dgm:cxn modelId="{2E743422-45D8-4720-B24A-3B314A9F1107}" type="presParOf" srcId="{68275365-FBA4-4E01-8290-CF875D32A081}" destId="{0DD9311A-4423-4F22-A91F-BC9A0E4C5F53}" srcOrd="1" destOrd="0" presId="urn:microsoft.com/office/officeart/2005/8/layout/hProcess9"/>
    <dgm:cxn modelId="{1825F341-42CC-4637-9951-D8F03B42029E}" type="presParOf" srcId="{0DD9311A-4423-4F22-A91F-BC9A0E4C5F53}" destId="{797FC626-F8C6-451A-A002-408DA8974C5B}" srcOrd="0" destOrd="0" presId="urn:microsoft.com/office/officeart/2005/8/layout/hProcess9"/>
    <dgm:cxn modelId="{0F8F7CE0-BD53-4393-8DEF-C9414814FCDE}" type="presParOf" srcId="{0DD9311A-4423-4F22-A91F-BC9A0E4C5F53}" destId="{E13DDC7D-C2C7-452F-9D54-BAD671768AF3}" srcOrd="1" destOrd="0" presId="urn:microsoft.com/office/officeart/2005/8/layout/hProcess9"/>
    <dgm:cxn modelId="{1A961DF7-6FF0-447A-B186-B61BD631D13C}" type="presParOf" srcId="{0DD9311A-4423-4F22-A91F-BC9A0E4C5F53}" destId="{0E6ADC12-6551-4CCD-878F-02B9290C68F8}" srcOrd="2" destOrd="0" presId="urn:microsoft.com/office/officeart/2005/8/layout/hProcess9"/>
    <dgm:cxn modelId="{040B0376-57CB-4294-A22C-05EF086D969C}" type="presParOf" srcId="{0DD9311A-4423-4F22-A91F-BC9A0E4C5F53}" destId="{453A3757-D48D-4A2E-AFCE-5A0154B252F2}" srcOrd="3" destOrd="0" presId="urn:microsoft.com/office/officeart/2005/8/layout/hProcess9"/>
    <dgm:cxn modelId="{F2B1036C-2799-4951-9397-7ACC409AD7B7}" type="presParOf" srcId="{0DD9311A-4423-4F22-A91F-BC9A0E4C5F53}" destId="{983CE715-A7D7-433F-BC1F-B270DE7CAD4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C39E1-A8F3-4E18-BF71-AA9C333AF6C1}">
      <dsp:nvSpPr>
        <dsp:cNvPr id="0" name=""/>
        <dsp:cNvSpPr/>
      </dsp:nvSpPr>
      <dsp:spPr>
        <a:xfrm>
          <a:off x="856722" y="0"/>
          <a:ext cx="9709521" cy="3377809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FC626-F8C6-451A-A002-408DA8974C5B}">
      <dsp:nvSpPr>
        <dsp:cNvPr id="0" name=""/>
        <dsp:cNvSpPr/>
      </dsp:nvSpPr>
      <dsp:spPr>
        <a:xfrm>
          <a:off x="331031" y="1013342"/>
          <a:ext cx="3426889" cy="1351123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Beneficiary Registration</a:t>
          </a:r>
        </a:p>
      </dsp:txBody>
      <dsp:txXfrm>
        <a:off x="396987" y="1079298"/>
        <a:ext cx="3294977" cy="1219211"/>
      </dsp:txXfrm>
    </dsp:sp>
    <dsp:sp modelId="{0E6ADC12-6551-4CCD-878F-02B9290C68F8}">
      <dsp:nvSpPr>
        <dsp:cNvPr id="0" name=""/>
        <dsp:cNvSpPr/>
      </dsp:nvSpPr>
      <dsp:spPr>
        <a:xfrm>
          <a:off x="3998038" y="1013342"/>
          <a:ext cx="3426889" cy="1351123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Microplanning</a:t>
          </a:r>
        </a:p>
      </dsp:txBody>
      <dsp:txXfrm>
        <a:off x="4063994" y="1079298"/>
        <a:ext cx="3294977" cy="1219211"/>
      </dsp:txXfrm>
    </dsp:sp>
    <dsp:sp modelId="{983CE715-A7D7-433F-BC1F-B270DE7CAD4C}">
      <dsp:nvSpPr>
        <dsp:cNvPr id="0" name=""/>
        <dsp:cNvSpPr/>
      </dsp:nvSpPr>
      <dsp:spPr>
        <a:xfrm>
          <a:off x="7665044" y="1013342"/>
          <a:ext cx="3426889" cy="1351123"/>
        </a:xfrm>
        <a:prstGeom prst="round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Vaccination at planned site</a:t>
          </a:r>
        </a:p>
      </dsp:txBody>
      <dsp:txXfrm>
        <a:off x="7731000" y="1079298"/>
        <a:ext cx="3294977" cy="1219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49B44-578A-4E6F-B741-ADFBB1E55DAA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C0AF-49D7-4617-B695-6CF6E19516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8FE-96D5-4444-B454-783068FA6434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79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3013"/>
            <a:ext cx="5964237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608FE-96D5-4444-B454-783068FA6434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36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5E87A-6715-4094-835F-E8BD8D52E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A6135-359C-414B-B5D7-E40F957EC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63AD6-736C-4589-9A17-D6294F6DD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4BA4E-B0A1-4FA8-BB49-44ABD9EB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FF89B-5925-4A46-95E1-9839C7EFC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83233-72EC-47B1-BC73-C33C6ABDA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0DEDA-09BD-4320-9850-D21C27730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3E0E-7453-4ACE-B45C-D2824C459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27534-2AAF-4D4E-89DB-3245ED53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6A413-55B8-4124-A730-542660E5E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3294A-FA38-425E-891A-70667298F5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0465A-A3CD-40FF-B619-DA12E19A4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E7F34-307C-4344-986E-E5D398F0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1BDE5-3B9C-40A7-A746-8B159D80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0C36F-450D-4139-811E-4DD544E47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3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31350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05623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28236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3992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970731" y="2078266"/>
            <a:ext cx="2298160" cy="208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04FEC5A-FE9A-463C-92F8-C2BB350D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2930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77BB5-E8E7-4F1E-9950-7454DC90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01C4-3235-4C7E-86FA-67FA5A0B4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898F-0356-4C12-98BE-EB61003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C1982-0A37-4D41-BBB5-78ACE44B7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070B-CC83-4EF9-A5B6-19A7E031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3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B4A2C-C1F9-487C-9B18-2003F1AE9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59D2F-0CE3-42E6-94CF-BEA2B479D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C0A39-0CCB-44CC-BA64-E5996D7F6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542F9-644B-4A4A-9A15-4EE6AA610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5A472-BCA4-4D6E-8353-B9B40FF2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6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060F-B6A3-44FC-A088-95BC502E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EED1B-D5EE-487D-8362-BFF723C36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EF8F4-2C35-4639-88E0-F316197D2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DB9042-0A34-422E-A8A2-7B6FF812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210E3-5057-4D57-84C4-B37C5AF2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B88D7-36DF-4AC2-B065-C7FC0F50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1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FEBF7-22FC-41AC-B110-F443BCEC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E3A61-F029-4487-ADDF-D481F7666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2D2F5-0383-45C3-975F-40AE26443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7F5C7-8688-4E40-9CB6-B99E2D012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A003D0-7C11-4D36-9323-62F42A410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796B84-338A-48A9-B3E8-E0B2621DB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F301D-2ADD-48DB-9F6C-972C5ED1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8923E-F642-4C03-99FA-585AC48D2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8388-A873-4984-8FC4-DA1F141E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91F45-5F85-4404-92CD-3F23D96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D6BAF-4431-480A-B920-9352DF95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6D088-0F3B-4BAC-A32A-19B448E25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1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B970A-1952-493C-AACE-40F1C4782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16BF5-E808-4067-8E66-1E7242DCB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CD610-BBFA-448E-BA07-793A7E99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2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D45FC-AED4-4322-BE69-51B2F7F3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0872-6974-465D-8B3C-33B8F75CD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76526-1F0B-4B12-AF19-05E8DE281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386C-4350-42A8-ADC8-1247D6252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EC103-43C5-475B-A093-110969AA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30E4FF-6873-4C47-B61A-38B3B2F25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4CEB-3005-4E10-90B3-4F57EDFF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EEC93A-C528-4A3D-ACFE-0F1AFC75B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8F769-5121-45C5-8C06-09602AE7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1022-F800-4A6B-9FB2-C801471D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43DBB-8207-464E-B0E7-C2D0A77D0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AA242-2CC0-4C8A-991D-CF6AEA07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3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75C448-1CD4-4DF4-A0FD-4666CD16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AEDFA-BF27-46D7-A167-FAF09F348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57FC9-E52B-4460-9D3F-B158E5B43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4AA4-0A6F-4A21-A694-6DCA918A13B4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692BC-2644-46F8-B374-B2ED54491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CE525-44DB-4C50-9C58-161DE76E9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556CC-2B46-404B-ABA8-2D935720E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001AFEA-2442-4A9F-BA37-8C469F306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E789D-B1E4-4874-9E7D-7DECFC0B3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454" y="637046"/>
            <a:ext cx="6667850" cy="297147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Dry run for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Covid-19 Vaccination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DECE3-1893-4159-B664-1F1AAAACB6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523" y="3700594"/>
            <a:ext cx="6667850" cy="1963486"/>
          </a:xfrm>
        </p:spPr>
        <p:txBody>
          <a:bodyPr>
            <a:normAutofit/>
          </a:bodyPr>
          <a:lstStyle/>
          <a:p>
            <a:pPr algn="l"/>
            <a:endParaRPr lang="en-US" sz="2800" i="1" dirty="0">
              <a:solidFill>
                <a:srgbClr val="FFFFFF"/>
              </a:solidFill>
            </a:endParaRPr>
          </a:p>
          <a:p>
            <a:pPr algn="r"/>
            <a:r>
              <a:rPr lang="en-US" sz="2800" i="1" dirty="0">
                <a:solidFill>
                  <a:srgbClr val="FFFFFF"/>
                </a:solidFill>
              </a:rPr>
              <a:t>Dr Danish Ahmed</a:t>
            </a:r>
          </a:p>
          <a:p>
            <a:pPr algn="r"/>
            <a:r>
              <a:rPr lang="en-US" sz="2800" i="1" dirty="0">
                <a:solidFill>
                  <a:srgbClr val="FFFFFF"/>
                </a:solidFill>
              </a:rPr>
              <a:t>NPO Immunization; WCO-India</a:t>
            </a:r>
          </a:p>
          <a:p>
            <a:pPr algn="l"/>
            <a:endParaRPr lang="en-US" sz="2800" i="1" dirty="0">
              <a:solidFill>
                <a:srgbClr val="FFFFFF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872052">
            <a:off x="6113252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0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565992-EFAD-4AC2-8B61-A3B06F6E1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472" y="0"/>
            <a:ext cx="6096528" cy="34292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32BFD7-C2EC-40B0-A7CA-F781D31C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6" y="3429000"/>
            <a:ext cx="6096528" cy="34292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45FE98-01E7-4F62-A00F-BB4323A3B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72" y="3429000"/>
            <a:ext cx="6096528" cy="34292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65FE48-FA0F-4A74-A62F-A109D53E8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56" y="-297"/>
            <a:ext cx="6096528" cy="34292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406CB56-91F3-41B6-B810-4C701153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2194559"/>
            <a:ext cx="6372665" cy="1237957"/>
          </a:xfr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Follow all Processes for Vaccination at Session site</a:t>
            </a:r>
          </a:p>
        </p:txBody>
      </p:sp>
    </p:spTree>
    <p:extLst>
      <p:ext uri="{BB962C8B-B14F-4D97-AF65-F5344CB8AC3E}">
        <p14:creationId xmlns:p14="http://schemas.microsoft.com/office/powerpoint/2010/main" val="239720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16168-BA22-497A-BB6B-1D42C6AFC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871" y="1364566"/>
            <a:ext cx="10515600" cy="60631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D4035-F843-4540-9F14-416A4D7B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11" y="633046"/>
            <a:ext cx="10409360" cy="73152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02189F8-F2A0-464C-8F13-EAF39FBD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" y="32899"/>
            <a:ext cx="12170409" cy="728803"/>
          </a:xfr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Use Supervision Format from Op Guidelines</a:t>
            </a:r>
          </a:p>
        </p:txBody>
      </p:sp>
    </p:spTree>
    <p:extLst>
      <p:ext uri="{BB962C8B-B14F-4D97-AF65-F5344CB8AC3E}">
        <p14:creationId xmlns:p14="http://schemas.microsoft.com/office/powerpoint/2010/main" val="118475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DE64B-92AC-4E72-AF75-4C5276D45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8" y="97843"/>
            <a:ext cx="12192000" cy="760288"/>
          </a:xfr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Dry Run Activities – 2 January 2021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9F8C2B-2472-48A1-9056-E3A86EA5A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056299"/>
              </p:ext>
            </p:extLst>
          </p:nvPr>
        </p:nvGraphicFramePr>
        <p:xfrm>
          <a:off x="295420" y="953425"/>
          <a:ext cx="11648051" cy="5767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0359">
                  <a:extLst>
                    <a:ext uri="{9D8B030D-6E8A-4147-A177-3AD203B41FA5}">
                      <a16:colId xmlns:a16="http://schemas.microsoft.com/office/drawing/2014/main" val="3773971284"/>
                    </a:ext>
                  </a:extLst>
                </a:gridCol>
                <a:gridCol w="3217692">
                  <a:extLst>
                    <a:ext uri="{9D8B030D-6E8A-4147-A177-3AD203B41FA5}">
                      <a16:colId xmlns:a16="http://schemas.microsoft.com/office/drawing/2014/main" val="3946792264"/>
                    </a:ext>
                  </a:extLst>
                </a:gridCol>
              </a:tblGrid>
              <a:tr h="413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Administrator create user id for district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Administrator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760533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Administrator create facilities &amp; user id for teams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Administrator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91464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identify 25 test beneficiaries for each session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DIO &amp; concerned MO I/C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960277"/>
                  </a:ext>
                </a:extLst>
              </a:tr>
              <a:tr h="12195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Session site creation, Beneficiary data upload, Allocation of session (beneficiary / vaccinator) and vaccine, </a:t>
                      </a:r>
                    </a:p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 to CCP and Vaccinator about session site date / timing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Administrator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6012"/>
                  </a:ext>
                </a:extLst>
              </a:tr>
              <a:tr h="462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 Vaccination Officers 1-4 and Supervisor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BTF / MO I/C, DTF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92055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AVD planning at CCP and Mustering (bundling) of vaccine logistics 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 I/C, DTF, CCH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44853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r>
                        <a:rPr lang="en-US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Team members / Supervisors reaches session site, responsibilities allocated  to Vaccination Officer 1-4 and Session site prepared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Team Member/ Supervisor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958529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Beneficiary mobilization (25 HCWs) for session site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BTF &amp; DTF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611951"/>
                  </a:ext>
                </a:extLst>
              </a:tr>
              <a:tr h="4502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Conducting session as per guidelines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BTF / Supervisor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49921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Evening review meeting at Block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BTF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90116"/>
                  </a:ext>
                </a:extLst>
              </a:tr>
              <a:tr h="4135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Evening review meeting at District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DTF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602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68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5BF01-138A-4E37-98DF-B6717127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n-lt"/>
              </a:rPr>
              <a:t>Summary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1B08F-D120-4970-858E-73233768D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7485" y="1055580"/>
            <a:ext cx="7536157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Dry run is an opportunity to test of COVID-19 vaccination planning and processes</a:t>
            </a:r>
          </a:p>
          <a:p>
            <a:endParaRPr lang="en-US" sz="1100" dirty="0"/>
          </a:p>
          <a:p>
            <a:r>
              <a:rPr lang="en-US" dirty="0">
                <a:latin typeface="Calibri-Bold"/>
              </a:rPr>
              <a:t>DTF</a:t>
            </a:r>
            <a:r>
              <a:rPr lang="en-US" dirty="0">
                <a:latin typeface="Calibri" panose="020F0502020204030204" pitchFamily="34" charset="0"/>
              </a:rPr>
              <a:t> and BTF of blocks where sessions being planned are responsible for this exercise</a:t>
            </a:r>
          </a:p>
          <a:p>
            <a:endParaRPr lang="en-US" sz="1100" dirty="0"/>
          </a:p>
          <a:p>
            <a:r>
              <a:rPr lang="en-US" dirty="0"/>
              <a:t>STF will review feedback, guide further actions and provide feedback to MoHFW</a:t>
            </a:r>
          </a:p>
          <a:p>
            <a:endParaRPr lang="en-US" sz="1100" dirty="0"/>
          </a:p>
          <a:p>
            <a:r>
              <a:rPr lang="en-US" dirty="0"/>
              <a:t>Exercise will generate critical information on further refinement and provide confidence 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Email your feedback to MoHFW covid19vaccine.mohfw@gmail.com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2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C6046-793F-48E7-A47D-7D2125DF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605837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b="1" kern="12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Thanks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8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CDE05-A630-42AB-A0A5-CBE4176E6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13" y="0"/>
            <a:ext cx="5175849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D5489-D180-4421-ABED-7F173E50B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093" y="0"/>
            <a:ext cx="5124584" cy="6858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478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E01AB-9381-4AB5-8AC7-DB42302A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Objectives of Dry Run</a:t>
            </a:r>
            <a:br>
              <a:rPr lang="en-US" b="1" dirty="0">
                <a:solidFill>
                  <a:srgbClr val="FFFFFF"/>
                </a:solidFill>
              </a:rPr>
            </a:b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(2 Jan 2021)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9CBC6-07C4-47AA-81C6-76EE3AE8A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426" y="-27632"/>
            <a:ext cx="7741644" cy="6885631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Assess operational feasibility of using Co-WIN application in field environment;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Test linkages between planning, implementation and reporting mechanisms;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Identify challenges and guide way forward prior to actual implementation; and </a:t>
            </a:r>
          </a:p>
          <a:p>
            <a:pPr lv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200" dirty="0"/>
              <a:t>Provide confidence to programme managers at various levels</a:t>
            </a:r>
          </a:p>
        </p:txBody>
      </p:sp>
    </p:spTree>
    <p:extLst>
      <p:ext uri="{BB962C8B-B14F-4D97-AF65-F5344CB8AC3E}">
        <p14:creationId xmlns:p14="http://schemas.microsoft.com/office/powerpoint/2010/main" val="320989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E3F5-D565-41A9-AF45-8D59ED26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70"/>
            <a:ext cx="12192000" cy="853227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Scope for Dry 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A163-A0B9-4D82-AADF-905BFFD9A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6" y="956603"/>
            <a:ext cx="11704320" cy="5198647"/>
          </a:xfrm>
        </p:spPr>
        <p:txBody>
          <a:bodyPr>
            <a:normAutofit/>
          </a:bodyPr>
          <a:lstStyle/>
          <a:p>
            <a:r>
              <a:rPr lang="en-US" dirty="0"/>
              <a:t>Conducted in all districts with objectives to: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Assess operational feasibility of using Co-WIN application in field environment;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Test linkages between planning, implementation and reporting mechanisms;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Identify challenges and guide way forward prior to actual implementation; and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dirty="0"/>
              <a:t>Provide confidence to programme managers at various levels</a:t>
            </a:r>
          </a:p>
          <a:p>
            <a:r>
              <a:rPr lang="en-US" dirty="0"/>
              <a:t>End to end planning tested during dry run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27E9B-8C97-4992-A046-AC5039F94DF7}"/>
              </a:ext>
            </a:extLst>
          </p:cNvPr>
          <p:cNvSpPr txBox="1"/>
          <p:nvPr/>
        </p:nvSpPr>
        <p:spPr>
          <a:xfrm>
            <a:off x="492369" y="5862152"/>
            <a:ext cx="772316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Look for dry run learnings to </a:t>
            </a:r>
            <a:r>
              <a:rPr lang="en-US" sz="2400" b="1">
                <a:solidFill>
                  <a:schemeClr val="bg1"/>
                </a:solidFill>
              </a:rPr>
              <a:t>identify bottlenecks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1F848D8-CFD7-427B-BFF4-DBB1CFA42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067746"/>
              </p:ext>
            </p:extLst>
          </p:nvPr>
        </p:nvGraphicFramePr>
        <p:xfrm>
          <a:off x="548640" y="2912017"/>
          <a:ext cx="11422966" cy="337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93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8EE9-7375-4ECF-884C-A42CFA9A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66"/>
            <a:ext cx="12192000" cy="605546"/>
          </a:xfr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+mn-lt"/>
              </a:rPr>
              <a:t>Conducting the Dry Run – 2 January 2021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D22613-2E28-4D81-B832-600AF385B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17" y="717450"/>
            <a:ext cx="11793795" cy="59381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One-day exercise at district followed by review at State Task Force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Activities will include Session planning (Co-WIN and field), deployment of all logistics, teams and beneficiaries, and vaccination drill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Teams engaged in dry run should be trained on Operational Guidelines &amp; Co-WIN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State administrators will create district users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District administrators will create facilities Cold Chain Points, Session, and Vaccinator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Medical officer in-charge will identify 25 test beneficiaries (healthcare workers) for each session site for the dry run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District administrators will upload data of test beneficiaries in the Co-WIN test link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These test beneficiaries will also be at the session sites for simulation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Mobile number of medical officer in-charge will be used against the mobile numbers of beneficiaries to avoid confusion due to SMS generated during the dry run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dirty="0"/>
              <a:t>Test beneficiaries &amp; medical officer in-charges should be briefed that SMS generated or received are only for the dry run purpose.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7E280-0F33-47EE-B548-0028A6872CF3}"/>
              </a:ext>
            </a:extLst>
          </p:cNvPr>
          <p:cNvSpPr/>
          <p:nvPr/>
        </p:nvSpPr>
        <p:spPr>
          <a:xfrm>
            <a:off x="243457" y="6214796"/>
            <a:ext cx="1164374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Test Call Centre 104 / 1075 during the dry run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538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93;p12">
            <a:extLst>
              <a:ext uri="{FF2B5EF4-FFF2-40B4-BE49-F238E27FC236}">
                <a16:creationId xmlns:a16="http://schemas.microsoft.com/office/drawing/2014/main" id="{2D5D9762-41EE-4F24-895F-306FD1982D5C}"/>
              </a:ext>
            </a:extLst>
          </p:cNvPr>
          <p:cNvSpPr txBox="1">
            <a:spLocks/>
          </p:cNvSpPr>
          <p:nvPr/>
        </p:nvSpPr>
        <p:spPr>
          <a:xfrm>
            <a:off x="46893" y="934280"/>
            <a:ext cx="5753832" cy="592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b="1" dirty="0">
                <a:latin typeface="+mn-lt"/>
              </a:rPr>
              <a:t>Separate entry and exit </a:t>
            </a:r>
            <a:r>
              <a:rPr lang="en-IN" sz="2800" dirty="0">
                <a:latin typeface="+mn-lt"/>
              </a:rPr>
              <a:t>if possible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b="1" dirty="0">
                <a:latin typeface="+mn-lt"/>
              </a:rPr>
              <a:t>3 separate rooms or areas</a:t>
            </a:r>
          </a:p>
          <a:p>
            <a:pPr lvl="1">
              <a:buClrTx/>
              <a:buFontTx/>
              <a:buChar char="-"/>
            </a:pPr>
            <a:r>
              <a:rPr lang="en-IN" dirty="0">
                <a:latin typeface="+mn-lt"/>
              </a:rPr>
              <a:t>Waiting room</a:t>
            </a:r>
          </a:p>
          <a:p>
            <a:pPr lvl="1">
              <a:buClrTx/>
              <a:buFontTx/>
              <a:buChar char="-"/>
            </a:pPr>
            <a:r>
              <a:rPr lang="en-IN" dirty="0">
                <a:latin typeface="+mn-lt"/>
              </a:rPr>
              <a:t>Vaccination Room</a:t>
            </a:r>
          </a:p>
          <a:p>
            <a:pPr lvl="1">
              <a:buClrTx/>
              <a:buFontTx/>
              <a:buChar char="-"/>
            </a:pPr>
            <a:r>
              <a:rPr lang="en-IN" dirty="0">
                <a:latin typeface="+mn-lt"/>
              </a:rPr>
              <a:t>Observation Room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b="1" dirty="0">
                <a:latin typeface="+mn-lt"/>
              </a:rPr>
              <a:t>Adequate physical distance </a:t>
            </a:r>
            <a:r>
              <a:rPr lang="en-IN" sz="2800" dirty="0">
                <a:latin typeface="+mn-lt"/>
              </a:rPr>
              <a:t>between chairs/ seats in waiting rooms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dirty="0">
                <a:latin typeface="+mn-lt"/>
              </a:rPr>
              <a:t>Friendly to people with special need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IN" sz="2800" dirty="0">
              <a:latin typeface="+mn-lt"/>
            </a:endParaRPr>
          </a:p>
        </p:txBody>
      </p:sp>
      <p:sp>
        <p:nvSpPr>
          <p:cNvPr id="140" name="Google Shape;189;p12">
            <a:extLst>
              <a:ext uri="{FF2B5EF4-FFF2-40B4-BE49-F238E27FC236}">
                <a16:creationId xmlns:a16="http://schemas.microsoft.com/office/drawing/2014/main" id="{3C53CB59-123C-420C-BC42-6DC8C7746E2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610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r>
              <a:rPr lang="en-IN" dirty="0"/>
              <a:t>Layout Planning for Vaccination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D100B-FCF7-42B9-AEFA-F157DB7413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9" t="2668" r="751" b="5334"/>
          <a:stretch/>
        </p:blipFill>
        <p:spPr>
          <a:xfrm>
            <a:off x="5473148" y="1668142"/>
            <a:ext cx="6505492" cy="36169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9508382-F485-4F30-8A66-8A95A5C2C4EC}"/>
              </a:ext>
            </a:extLst>
          </p:cNvPr>
          <p:cNvSpPr/>
          <p:nvPr/>
        </p:nvSpPr>
        <p:spPr>
          <a:xfrm>
            <a:off x="224210" y="5801809"/>
            <a:ext cx="9564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IN" sz="2800" b="1" dirty="0"/>
              <a:t>  Arrangement of drinking water for</a:t>
            </a:r>
            <a:r>
              <a:rPr lang="en-IN" sz="2800" dirty="0"/>
              <a:t> beneficiaries at session site</a:t>
            </a:r>
          </a:p>
        </p:txBody>
      </p:sp>
    </p:spTree>
    <p:extLst>
      <p:ext uri="{BB962C8B-B14F-4D97-AF65-F5344CB8AC3E}">
        <p14:creationId xmlns:p14="http://schemas.microsoft.com/office/powerpoint/2010/main" val="5791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6344C-14C4-443C-817B-4140938A5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4"/>
            <a:ext cx="12192000" cy="605546"/>
          </a:xfr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n-lt"/>
              </a:rPr>
              <a:t>Assess Session Flow with Dummy Beneficiaries (HCW)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E234E-D5DC-4C5C-AB5D-0FF35AF71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15926"/>
            <a:ext cx="11105271" cy="6400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25 HCWs visit session site in 2 hour time slot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VO-1: Matches beneficiary names from list and allows entry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VO-2: Verifies beneficiary using Co-WIN application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Vaccinator officer follows </a:t>
            </a:r>
            <a:r>
              <a:rPr lang="en-US" dirty="0" err="1"/>
              <a:t>SoP</a:t>
            </a:r>
            <a:r>
              <a:rPr lang="en-US" dirty="0"/>
              <a:t> of vaccination (without vaccinating)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Vaccinator officer inform VO-2 about vaccination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VO-2 report vaccination in the Co-WIN app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VO-3 &amp; 4: Manage crowd, IPC messaging, support Vaccinator, 30 min wait after vaccination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VO-2 report 2-3 AEFIs in Co-WIN application at session site</a:t>
            </a:r>
          </a:p>
        </p:txBody>
      </p:sp>
    </p:spTree>
    <p:extLst>
      <p:ext uri="{BB962C8B-B14F-4D97-AF65-F5344CB8AC3E}">
        <p14:creationId xmlns:p14="http://schemas.microsoft.com/office/powerpoint/2010/main" val="257828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E749BC1B-F965-413C-AC21-CAEF06043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Google Shape;189;p12">
            <a:extLst>
              <a:ext uri="{FF2B5EF4-FFF2-40B4-BE49-F238E27FC236}">
                <a16:creationId xmlns:a16="http://schemas.microsoft.com/office/drawing/2014/main" id="{3C53CB59-123C-420C-BC42-6DC8C7746E29}"/>
              </a:ext>
            </a:extLst>
          </p:cNvPr>
          <p:cNvSpPr txBox="1">
            <a:spLocks/>
          </p:cNvSpPr>
          <p:nvPr/>
        </p:nvSpPr>
        <p:spPr>
          <a:xfrm>
            <a:off x="-276257" y="-29904"/>
            <a:ext cx="7075667" cy="18002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800" b="1">
                <a:solidFill>
                  <a:schemeClr val="bg1"/>
                </a:solidFill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Organize all Logistics     at Session Site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9082" y="939707"/>
            <a:ext cx="603494" cy="603494"/>
          </a:xfrm>
          <a:prstGeom prst="ellipse">
            <a:avLst/>
          </a:prstGeom>
          <a:noFill/>
          <a:ln w="1270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145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8" name="Picture 10" descr="A group of people standing outside of a building&#10;&#10;Description automatically generated">
            <a:extLst>
              <a:ext uri="{FF2B5EF4-FFF2-40B4-BE49-F238E27FC236}">
                <a16:creationId xmlns:a16="http://schemas.microsoft.com/office/drawing/2014/main" id="{1D0E4127-766B-4BE2-862E-747F9AD69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89" r="-5" b="16502"/>
          <a:stretch/>
        </p:blipFill>
        <p:spPr>
          <a:xfrm>
            <a:off x="7790404" y="-1240190"/>
            <a:ext cx="4431524" cy="4189625"/>
          </a:xfrm>
          <a:custGeom>
            <a:avLst/>
            <a:gdLst/>
            <a:ahLst/>
            <a:cxnLst/>
            <a:rect l="l" t="t" r="r" b="b"/>
            <a:pathLst>
              <a:path w="2701332" h="2553887">
                <a:moveTo>
                  <a:pt x="348631" y="0"/>
                </a:moveTo>
                <a:lnTo>
                  <a:pt x="2701332" y="0"/>
                </a:lnTo>
                <a:lnTo>
                  <a:pt x="2701332" y="2072295"/>
                </a:lnTo>
                <a:lnTo>
                  <a:pt x="2554656" y="2207207"/>
                </a:lnTo>
                <a:cubicBezTo>
                  <a:pt x="2285380" y="2424077"/>
                  <a:pt x="1943034" y="2553887"/>
                  <a:pt x="1570370" y="2553887"/>
                </a:cubicBezTo>
                <a:cubicBezTo>
                  <a:pt x="703078" y="2553887"/>
                  <a:pt x="0" y="1850809"/>
                  <a:pt x="0" y="983517"/>
                </a:cubicBezTo>
                <a:cubicBezTo>
                  <a:pt x="0" y="640496"/>
                  <a:pt x="109980" y="323163"/>
                  <a:pt x="296602" y="64855"/>
                </a:cubicBezTo>
                <a:close/>
              </a:path>
            </a:pathLst>
          </a:cu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A054EDF5-7644-4A95-AB88-057FAB414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598158" y="2804429"/>
            <a:ext cx="0" cy="1597708"/>
          </a:xfrm>
          <a:prstGeom prst="line">
            <a:avLst/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385468" y="3311355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619555D-3337-4F1A-9AFF-1DA3B921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050037" y="5349205"/>
            <a:ext cx="1835725" cy="1850365"/>
          </a:xfrm>
          <a:custGeom>
            <a:avLst/>
            <a:gdLst>
              <a:gd name="connsiteX0" fmla="*/ 1801138 w 1835725"/>
              <a:gd name="connsiteY0" fmla="*/ 1622662 h 1850365"/>
              <a:gd name="connsiteX1" fmla="*/ 1835717 w 1835725"/>
              <a:gd name="connsiteY1" fmla="*/ 1680254 h 1850365"/>
              <a:gd name="connsiteX2" fmla="*/ 1815722 w 1835725"/>
              <a:gd name="connsiteY2" fmla="*/ 1850365 h 1850365"/>
              <a:gd name="connsiteX3" fmla="*/ 1693039 w 1835725"/>
              <a:gd name="connsiteY3" fmla="*/ 1808259 h 1850365"/>
              <a:gd name="connsiteX4" fmla="*/ 1708939 w 1835725"/>
              <a:gd name="connsiteY4" fmla="*/ 1673301 h 1850365"/>
              <a:gd name="connsiteX5" fmla="*/ 1778129 w 1835725"/>
              <a:gd name="connsiteY5" fmla="*/ 1615979 h 1850365"/>
              <a:gd name="connsiteX6" fmla="*/ 1801138 w 1835725"/>
              <a:gd name="connsiteY6" fmla="*/ 1622662 h 1850365"/>
              <a:gd name="connsiteX7" fmla="*/ 1585229 w 1835725"/>
              <a:gd name="connsiteY7" fmla="*/ 764759 h 1850365"/>
              <a:gd name="connsiteX8" fmla="*/ 1623024 w 1835725"/>
              <a:gd name="connsiteY8" fmla="*/ 792810 h 1850365"/>
              <a:gd name="connsiteX9" fmla="*/ 1777614 w 1835725"/>
              <a:gd name="connsiteY9" fmla="*/ 1157141 h 1850365"/>
              <a:gd name="connsiteX10" fmla="*/ 1733799 w 1835725"/>
              <a:gd name="connsiteY10" fmla="*/ 1235532 h 1850365"/>
              <a:gd name="connsiteX11" fmla="*/ 1716464 w 1835725"/>
              <a:gd name="connsiteY11" fmla="*/ 1237722 h 1850365"/>
              <a:gd name="connsiteX12" fmla="*/ 1716464 w 1835725"/>
              <a:gd name="connsiteY12" fmla="*/ 1237913 h 1850365"/>
              <a:gd name="connsiteX13" fmla="*/ 1655409 w 1835725"/>
              <a:gd name="connsiteY13" fmla="*/ 1191717 h 1850365"/>
              <a:gd name="connsiteX14" fmla="*/ 1513200 w 1835725"/>
              <a:gd name="connsiteY14" fmla="*/ 856627 h 1850365"/>
              <a:gd name="connsiteX15" fmla="*/ 1538499 w 1835725"/>
              <a:gd name="connsiteY15" fmla="*/ 770415 h 1850365"/>
              <a:gd name="connsiteX16" fmla="*/ 1585229 w 1835725"/>
              <a:gd name="connsiteY16" fmla="*/ 764759 h 1850365"/>
              <a:gd name="connsiteX17" fmla="*/ 477919 w 1835725"/>
              <a:gd name="connsiteY17" fmla="*/ 21437 h 1850365"/>
              <a:gd name="connsiteX18" fmla="*/ 509236 w 1835725"/>
              <a:gd name="connsiteY18" fmla="*/ 84182 h 1850365"/>
              <a:gd name="connsiteX19" fmla="*/ 445829 w 1835725"/>
              <a:gd name="connsiteY19" fmla="*/ 139871 h 1850365"/>
              <a:gd name="connsiteX20" fmla="*/ 437447 w 1835725"/>
              <a:gd name="connsiteY20" fmla="*/ 139395 h 1850365"/>
              <a:gd name="connsiteX21" fmla="*/ 73211 w 1835725"/>
              <a:gd name="connsiteY21" fmla="*/ 137204 h 1850365"/>
              <a:gd name="connsiteX22" fmla="*/ 749 w 1835725"/>
              <a:gd name="connsiteY22" fmla="*/ 84082 h 1850365"/>
              <a:gd name="connsiteX23" fmla="*/ 53871 w 1835725"/>
              <a:gd name="connsiteY23" fmla="*/ 11621 h 1850365"/>
              <a:gd name="connsiteX24" fmla="*/ 58352 w 1835725"/>
              <a:gd name="connsiteY24" fmla="*/ 11093 h 1850365"/>
              <a:gd name="connsiteX25" fmla="*/ 454020 w 1835725"/>
              <a:gd name="connsiteY25" fmla="*/ 13474 h 1850365"/>
              <a:gd name="connsiteX26" fmla="*/ 477919 w 1835725"/>
              <a:gd name="connsiteY26" fmla="*/ 21437 h 1850365"/>
              <a:gd name="connsiteX27" fmla="*/ 957797 w 1835725"/>
              <a:gd name="connsiteY27" fmla="*/ 167970 h 1850365"/>
              <a:gd name="connsiteX28" fmla="*/ 1286982 w 1835725"/>
              <a:gd name="connsiteY28" fmla="*/ 387616 h 1850365"/>
              <a:gd name="connsiteX29" fmla="*/ 1293725 w 1835725"/>
              <a:gd name="connsiteY29" fmla="*/ 477075 h 1850365"/>
              <a:gd name="connsiteX30" fmla="*/ 1245453 w 1835725"/>
              <a:gd name="connsiteY30" fmla="*/ 499154 h 1850365"/>
              <a:gd name="connsiteX31" fmla="*/ 1245167 w 1835725"/>
              <a:gd name="connsiteY31" fmla="*/ 499154 h 1850365"/>
              <a:gd name="connsiteX32" fmla="*/ 1203638 w 1835725"/>
              <a:gd name="connsiteY32" fmla="*/ 484104 h 1850365"/>
              <a:gd name="connsiteX33" fmla="*/ 900647 w 1835725"/>
              <a:gd name="connsiteY33" fmla="*/ 281508 h 1850365"/>
              <a:gd name="connsiteX34" fmla="*/ 872454 w 1835725"/>
              <a:gd name="connsiteY34" fmla="*/ 196164 h 1850365"/>
              <a:gd name="connsiteX35" fmla="*/ 957797 w 1835725"/>
              <a:gd name="connsiteY35" fmla="*/ 167970 h 1850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35725" h="1850365">
                <a:moveTo>
                  <a:pt x="1801138" y="1622662"/>
                </a:moveTo>
                <a:cubicBezTo>
                  <a:pt x="1822106" y="1633400"/>
                  <a:pt x="1836117" y="1655372"/>
                  <a:pt x="1835717" y="1680254"/>
                </a:cubicBezTo>
                <a:lnTo>
                  <a:pt x="1815722" y="1850365"/>
                </a:lnTo>
                <a:lnTo>
                  <a:pt x="1693039" y="1808259"/>
                </a:lnTo>
                <a:lnTo>
                  <a:pt x="1708939" y="1673301"/>
                </a:ln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CF5E7AE0-415D-4236-B5E6-F2FC68DB9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1302" y="6106160"/>
            <a:ext cx="1804272" cy="746882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6" name="Picture 15" descr="Image result for injection practices are part of standard precautions">
            <a:extLst>
              <a:ext uri="{FF2B5EF4-FFF2-40B4-BE49-F238E27FC236}">
                <a16:creationId xmlns:a16="http://schemas.microsoft.com/office/drawing/2014/main" id="{15904AB7-FCD3-4794-A27E-21F909744A6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6211" y="1718253"/>
            <a:ext cx="2884743" cy="2254032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E655B-63D1-47DD-B7A4-6D6364282185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9" r="10314" b="5"/>
          <a:stretch/>
        </p:blipFill>
        <p:spPr>
          <a:xfrm>
            <a:off x="6541476" y="1884562"/>
            <a:ext cx="5650524" cy="4973438"/>
          </a:xfrm>
          <a:custGeom>
            <a:avLst/>
            <a:gdLst/>
            <a:ahLst/>
            <a:cxnLst/>
            <a:rect l="l" t="t" r="r" b="b"/>
            <a:pathLst>
              <a:path w="2644983" h="2452667">
                <a:moveTo>
                  <a:pt x="1542711" y="0"/>
                </a:moveTo>
                <a:cubicBezTo>
                  <a:pt x="1942094" y="0"/>
                  <a:pt x="2306029" y="151765"/>
                  <a:pt x="2579995" y="400769"/>
                </a:cubicBezTo>
                <a:lnTo>
                  <a:pt x="2644983" y="468935"/>
                </a:lnTo>
                <a:lnTo>
                  <a:pt x="2644983" y="2452667"/>
                </a:lnTo>
                <a:lnTo>
                  <a:pt x="299206" y="2452667"/>
                </a:lnTo>
                <a:lnTo>
                  <a:pt x="233100" y="2358504"/>
                </a:lnTo>
                <a:cubicBezTo>
                  <a:pt x="85367" y="2121846"/>
                  <a:pt x="0" y="1842248"/>
                  <a:pt x="0" y="1542711"/>
                </a:cubicBezTo>
                <a:cubicBezTo>
                  <a:pt x="0" y="690695"/>
                  <a:pt x="690695" y="0"/>
                  <a:pt x="154271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B6B97C-9F47-45EC-8144-9A1B0DB7410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06" r="3" b="10946"/>
          <a:stretch/>
        </p:blipFill>
        <p:spPr>
          <a:xfrm>
            <a:off x="451797" y="1941716"/>
            <a:ext cx="5408864" cy="5063641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7974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CC25ED7-FCBB-41FD-AD7C-759A1A70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" y="32899"/>
            <a:ext cx="12170409" cy="728803"/>
          </a:xfr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Use Session and Logistic Planning Format from Op Guidelines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7762A-A78A-4438-A4F4-067013A0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" y="777015"/>
            <a:ext cx="7810500" cy="3219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4F7DA-B8FF-4EB3-BF07-AAA318248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710" y="2438400"/>
            <a:ext cx="78867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710</Words>
  <Application>Microsoft Office PowerPoint</Application>
  <PresentationFormat>Widescreen</PresentationFormat>
  <Paragraphs>91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Calibri-Bold</vt:lpstr>
      <vt:lpstr>Wingdings</vt:lpstr>
      <vt:lpstr>Office Theme</vt:lpstr>
      <vt:lpstr>Dry run for  Covid-19 Vaccination</vt:lpstr>
      <vt:lpstr>PowerPoint Presentation</vt:lpstr>
      <vt:lpstr>Objectives of Dry Run  (2 Jan 2021)</vt:lpstr>
      <vt:lpstr>Scope for Dry rum</vt:lpstr>
      <vt:lpstr>Conducting the Dry Run – 2 January 2021</vt:lpstr>
      <vt:lpstr>PowerPoint Presentation</vt:lpstr>
      <vt:lpstr>Assess Session Flow with Dummy Beneficiaries (HCW)</vt:lpstr>
      <vt:lpstr>PowerPoint Presentation</vt:lpstr>
      <vt:lpstr>Use Session and Logistic Planning Format from Op Guidelines</vt:lpstr>
      <vt:lpstr>Follow all Processes for Vaccination at Session site</vt:lpstr>
      <vt:lpstr>Use Supervision Format from Op Guidelines</vt:lpstr>
      <vt:lpstr>Dry Run Activities – 2 January 2021</vt:lpstr>
      <vt:lpstr>Summary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Dry run for Covid-19 Vaccination</dc:title>
  <dc:creator>AHMED, Danish</dc:creator>
  <cp:lastModifiedBy>Joy Mitheu</cp:lastModifiedBy>
  <cp:revision>9</cp:revision>
  <dcterms:created xsi:type="dcterms:W3CDTF">2020-12-26T08:50:58Z</dcterms:created>
  <dcterms:modified xsi:type="dcterms:W3CDTF">2022-08-25T09:38:29Z</dcterms:modified>
</cp:coreProperties>
</file>