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344" r:id="rId3"/>
    <p:sldId id="345" r:id="rId4"/>
    <p:sldId id="346" r:id="rId5"/>
    <p:sldId id="348" r:id="rId6"/>
    <p:sldId id="34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9A75-D313-43D1-A7FD-ABE387536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6E9F0E-D8C7-4262-960D-95C7B84DC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5EE91-3405-4666-A7BB-BDE20DBA0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94D01-81A4-4FDE-A961-D06E86FF6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52479-CF89-4BD4-9CCA-26A8AE7D0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3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6F38A-5FF8-4CBA-AFFB-D6D802752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B2D4F-2FAD-401B-BCE8-E8673DA44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45A6B-DC43-4776-900B-F231C8AD0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C1970-155A-440F-BB1C-53E753E24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7D082-3BAD-48DE-BA20-0F135116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0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C6DE00-9540-4447-ACF2-D261E96F26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F908F0-9474-4725-B930-65F3E5138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4DCA8-7F50-4945-9660-74110B9E5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99A00-F45E-45AF-8DA4-FD09BD393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7D947-A92D-4E36-BD64-0AEF3C60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199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80757" y="2082419"/>
            <a:ext cx="4669155" cy="4243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58026" y="2216848"/>
            <a:ext cx="5127625" cy="366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pPr marL="13208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78787"/>
                </a:solidFill>
              </a:rPr>
              <a:t>‹N°›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455468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57859" y="375538"/>
            <a:ext cx="9409430" cy="575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pPr marL="13208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78787"/>
                </a:solidFill>
              </a:rPr>
              <a:t>‹N°›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241574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AB2D9-2248-4E44-9BBA-D3ADA3B1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C47DF-B649-471C-8999-C2A5ADCAB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920DC-CBAD-4706-87CB-5F64E94C0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07A10-F0ED-40B1-9100-0D1619576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0B0C7-D5BF-4012-8832-B43707EB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8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60963-D5CE-4E43-89B4-6E6BB307F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CEB35-E65C-49C3-BDD3-2573F6F86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2826C-4827-4FCA-B19C-D6B9BFAD6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6C4C5-256D-472A-A3A9-664FF0766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73714-F274-4EE3-9177-C3F4CBB15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1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96A00-68A2-493F-8F8B-4E1469033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39595-6548-46E8-AA91-3796D5614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3D477-D918-45A9-9127-BFBD70215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2FC4D-8C5E-4D26-BB70-F7078CDC7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375C6-181F-4F4A-9BC8-D4A4DB502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44E20-C450-42BB-B58A-9B6DF349F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4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BE4E0-B227-457F-B948-90E449056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F64AA-0AA1-4BF6-A222-FE578DC91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8C8DE-1F03-4D34-866C-E1282E4CB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3C5C20-4610-4786-A22E-966F70794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F1F8E6-24BA-438E-B95E-AD93984809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E4BB31-DAE6-4924-B868-FD0459CF0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E528B3-38AB-472C-88B5-035A652B1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3CF0F2-8B86-42BC-AF61-EDCFA30DC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5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860BE-9EE0-4EF4-B092-6DD6E051A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DCD17-FE12-449E-8D5F-E230D845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7290B0-94A0-422C-8DFB-FC8B8F39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E4692-FE12-4590-9DF1-48BD35AD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4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ADD660-0F3D-4F72-9F0B-2657D7E1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27D02F-2A13-4171-B9CE-77CBB5FB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1D675-E8F4-49CA-B1E6-3E111E84B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9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0CBF5-1641-4A8F-A19D-9660678F4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B700D-47FD-4BBA-AB6E-E8849809E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645F62-03D5-460C-A67B-7932D0B70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DB6F9-7D9F-4583-BF85-55C49093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D556D5-4712-4A19-86AD-C8E2511B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9E6191-EF19-42E3-BB50-82FAC4E2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0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FA59B-E1CE-43B0-B858-BB7A8EF0E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F0B1D2-729B-4DBF-93C8-10C86A614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E22688-6EE0-4A4A-910A-AB73187AF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B7D8E-2C61-4F5B-BB89-D1C80B3C8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394FD-3339-41A7-A0C9-243B45D0E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DA5210-2603-4077-B7F2-8F9E5239B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191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E397D-2CC0-4189-A430-8CDB3BBE9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F144AB-3850-4A82-B1DB-599594DAD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3F161-9C64-41E1-BAED-1E37C8C571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A1677-BD47-4636-AB84-31003962A1C3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27444-6676-49FC-B45D-7C1A527B1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3D7CD-C98B-44E9-8452-A471784CA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65A97-C836-44C2-B064-00B8AEEF92D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3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engagementhub.org/wp-content/uploads/sites/2/2022/05/20220524_SolidarityFund_CaseStudies_DRC.pdf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endocs.ids.ac.uk/opendocs/handle/20.500.12413/15423" TargetMode="External"/><Relationship Id="rId5" Type="http://schemas.openxmlformats.org/officeDocument/2006/relationships/hyperlink" Target="https://www.ghspjournal.org/content/9/2/332" TargetMode="External"/><Relationship Id="rId4" Type="http://schemas.openxmlformats.org/officeDocument/2006/relationships/hyperlink" Target="https://gh.bmj.com/content/7/2/e00597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jp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jpg"/><Relationship Id="rId4" Type="http://schemas.openxmlformats.org/officeDocument/2006/relationships/image" Target="../media/image21.jp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535679"/>
            <a:ext cx="12192000" cy="3139440"/>
            <a:chOff x="0" y="3535679"/>
            <a:chExt cx="12192000" cy="31394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946640" y="6126479"/>
              <a:ext cx="1991359" cy="54864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01760" y="6116319"/>
              <a:ext cx="883920" cy="52831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535679"/>
              <a:ext cx="3911599" cy="251968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11600" y="3535679"/>
              <a:ext cx="8280400" cy="2550160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20720" y="6350000"/>
            <a:ext cx="1767839" cy="3048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54800" y="6258559"/>
            <a:ext cx="1595120" cy="4572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28800" y="6278879"/>
            <a:ext cx="1280160" cy="44704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100320" y="6360159"/>
            <a:ext cx="1351280" cy="34544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3600" y="6309359"/>
            <a:ext cx="863599" cy="45720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0960" y="6329679"/>
            <a:ext cx="690880" cy="457198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55600" y="203200"/>
            <a:ext cx="1706880" cy="31495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0698480" y="71119"/>
            <a:ext cx="995679" cy="1310639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58228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90"/>
              </a:spcBef>
            </a:pPr>
            <a:r>
              <a:rPr sz="1850" b="1" spc="185" dirty="0">
                <a:solidFill>
                  <a:srgbClr val="C00000"/>
                </a:solidFill>
                <a:latin typeface="Calibri"/>
                <a:cs typeface="Calibri"/>
              </a:rPr>
              <a:t>Croix-</a:t>
            </a:r>
            <a:r>
              <a:rPr sz="1850" b="1" spc="280" dirty="0">
                <a:solidFill>
                  <a:srgbClr val="C00000"/>
                </a:solidFill>
                <a:latin typeface="Calibri"/>
                <a:cs typeface="Calibri"/>
              </a:rPr>
              <a:t>Rouge</a:t>
            </a:r>
            <a:r>
              <a:rPr sz="1850" b="1" spc="-1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50" b="1" spc="250" dirty="0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sz="1850" b="1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50" b="1" spc="155" dirty="0">
                <a:solidFill>
                  <a:srgbClr val="C00000"/>
                </a:solidFill>
                <a:latin typeface="Calibri"/>
                <a:cs typeface="Calibri"/>
              </a:rPr>
              <a:t>la</a:t>
            </a:r>
            <a:r>
              <a:rPr sz="1850" b="1" spc="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50" b="1" spc="229" dirty="0">
                <a:solidFill>
                  <a:srgbClr val="C00000"/>
                </a:solidFill>
                <a:latin typeface="Calibri"/>
                <a:cs typeface="Calibri"/>
              </a:rPr>
              <a:t>République</a:t>
            </a:r>
            <a:r>
              <a:rPr sz="1850" b="1" spc="-1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50" b="1" spc="220" dirty="0">
                <a:solidFill>
                  <a:srgbClr val="C00000"/>
                </a:solidFill>
                <a:latin typeface="Calibri"/>
                <a:cs typeface="Calibri"/>
              </a:rPr>
              <a:t>démocratique</a:t>
            </a:r>
            <a:r>
              <a:rPr sz="1850" b="1" spc="-1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50" b="1" spc="265" dirty="0">
                <a:solidFill>
                  <a:srgbClr val="C00000"/>
                </a:solidFill>
                <a:latin typeface="Calibri"/>
                <a:cs typeface="Calibri"/>
              </a:rPr>
              <a:t>du</a:t>
            </a:r>
            <a:r>
              <a:rPr sz="185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50" b="1" spc="270" dirty="0">
                <a:solidFill>
                  <a:srgbClr val="C00000"/>
                </a:solidFill>
                <a:latin typeface="Calibri"/>
                <a:cs typeface="Calibri"/>
              </a:rPr>
              <a:t>Congo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3189" y="6616144"/>
            <a:ext cx="584835" cy="158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0"/>
              </a:lnSpc>
            </a:pPr>
            <a:r>
              <a:rPr sz="1050" spc="-530" dirty="0">
                <a:latin typeface="Calibri"/>
                <a:cs typeface="Calibri"/>
              </a:rPr>
              <a:t>P</a:t>
            </a:r>
            <a:r>
              <a:rPr sz="1050" spc="-35" dirty="0">
                <a:latin typeface="Calibri"/>
                <a:cs typeface="Calibri"/>
              </a:rPr>
              <a:t>R</a:t>
            </a:r>
            <a:r>
              <a:rPr sz="1050" spc="-540" dirty="0">
                <a:latin typeface="Calibri"/>
                <a:cs typeface="Calibri"/>
              </a:rPr>
              <a:t>u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spc="-355" dirty="0">
                <a:latin typeface="Calibri"/>
                <a:cs typeface="Calibri"/>
              </a:rPr>
              <a:t>s</a:t>
            </a:r>
            <a:r>
              <a:rPr sz="1050" spc="-135" dirty="0">
                <a:latin typeface="Calibri"/>
                <a:cs typeface="Calibri"/>
              </a:rPr>
              <a:t>b</a:t>
            </a:r>
            <a:r>
              <a:rPr sz="1050" spc="-220" dirty="0">
                <a:latin typeface="Calibri"/>
                <a:cs typeface="Calibri"/>
              </a:rPr>
              <a:t>t</a:t>
            </a:r>
            <a:r>
              <a:rPr sz="1050" spc="-65" dirty="0">
                <a:latin typeface="Calibri"/>
                <a:cs typeface="Calibri"/>
              </a:rPr>
              <a:t>l</a:t>
            </a:r>
            <a:r>
              <a:rPr sz="1050" spc="-235" dirty="0">
                <a:latin typeface="Calibri"/>
                <a:cs typeface="Calibri"/>
              </a:rPr>
              <a:t>r</a:t>
            </a:r>
            <a:r>
              <a:rPr sz="1050" dirty="0">
                <a:latin typeface="Calibri"/>
                <a:cs typeface="Calibri"/>
              </a:rPr>
              <a:t>i</a:t>
            </a:r>
            <a:r>
              <a:rPr sz="1050" spc="-425" dirty="0">
                <a:latin typeface="Calibri"/>
                <a:cs typeface="Calibri"/>
              </a:rPr>
              <a:t>c</a:t>
            </a:r>
            <a:r>
              <a:rPr sz="1050" spc="75" dirty="0">
                <a:latin typeface="Calibri"/>
                <a:cs typeface="Calibri"/>
              </a:rPr>
              <a:t>i</a:t>
            </a:r>
            <a:r>
              <a:rPr sz="1050" spc="35" dirty="0">
                <a:latin typeface="Calibri"/>
                <a:cs typeface="Calibri"/>
              </a:rPr>
              <a:t>c</a:t>
            </a:r>
            <a:r>
              <a:rPr sz="1050" spc="-35" dirty="0">
                <a:latin typeface="Calibri"/>
                <a:cs typeface="Calibri"/>
              </a:rPr>
              <a:t>t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dirty="0">
                <a:latin typeface="Calibri"/>
                <a:cs typeface="Calibri"/>
              </a:rPr>
              <a:t>d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1512" y="1495742"/>
            <a:ext cx="8615045" cy="1900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385" dirty="0">
                <a:solidFill>
                  <a:srgbClr val="C00000"/>
                </a:solidFill>
                <a:latin typeface="Calibri"/>
                <a:cs typeface="Calibri"/>
              </a:rPr>
              <a:t>Écouter</a:t>
            </a:r>
            <a:r>
              <a:rPr sz="3200" b="1" spc="2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330" dirty="0">
                <a:solidFill>
                  <a:srgbClr val="C00000"/>
                </a:solidFill>
                <a:latin typeface="Calibri"/>
                <a:cs typeface="Calibri"/>
              </a:rPr>
              <a:t>et</a:t>
            </a:r>
            <a:r>
              <a:rPr sz="3200" b="1" spc="2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385" dirty="0">
                <a:solidFill>
                  <a:srgbClr val="C00000"/>
                </a:solidFill>
                <a:latin typeface="Calibri"/>
                <a:cs typeface="Calibri"/>
              </a:rPr>
              <a:t>agir</a:t>
            </a:r>
            <a:r>
              <a:rPr sz="3200" b="1" spc="2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380" dirty="0">
                <a:solidFill>
                  <a:srgbClr val="C00000"/>
                </a:solidFill>
                <a:latin typeface="Calibri"/>
                <a:cs typeface="Calibri"/>
              </a:rPr>
              <a:t>pour</a:t>
            </a:r>
            <a:r>
              <a:rPr sz="3200" b="1" spc="1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320" dirty="0">
                <a:solidFill>
                  <a:srgbClr val="C00000"/>
                </a:solidFill>
                <a:latin typeface="Calibri"/>
                <a:cs typeface="Calibri"/>
              </a:rPr>
              <a:t>les</a:t>
            </a:r>
            <a:r>
              <a:rPr sz="3200" b="1" spc="2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380" dirty="0">
                <a:solidFill>
                  <a:srgbClr val="C00000"/>
                </a:solidFill>
                <a:latin typeface="Calibri"/>
                <a:cs typeface="Calibri"/>
              </a:rPr>
              <a:t>plus</a:t>
            </a:r>
            <a:r>
              <a:rPr sz="3200" b="1" spc="2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200" b="1" spc="350" dirty="0">
                <a:solidFill>
                  <a:srgbClr val="C00000"/>
                </a:solidFill>
                <a:latin typeface="Calibri"/>
                <a:cs typeface="Calibri"/>
              </a:rPr>
              <a:t>vulnérables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55"/>
              </a:spcBef>
            </a:pPr>
            <a:r>
              <a:rPr sz="1450" b="1" spc="170" dirty="0">
                <a:latin typeface="Calibri"/>
                <a:cs typeface="Calibri"/>
              </a:rPr>
              <a:t>KALLY</a:t>
            </a:r>
            <a:r>
              <a:rPr sz="1450" b="1" spc="-65" dirty="0">
                <a:latin typeface="Calibri"/>
                <a:cs typeface="Calibri"/>
              </a:rPr>
              <a:t> </a:t>
            </a:r>
            <a:r>
              <a:rPr sz="1450" b="1" spc="60" dirty="0">
                <a:latin typeface="Calibri"/>
                <a:cs typeface="Calibri"/>
              </a:rPr>
              <a:t>MALUKU</a:t>
            </a:r>
            <a:r>
              <a:rPr sz="1450" b="1" spc="-85" dirty="0">
                <a:latin typeface="Calibri"/>
                <a:cs typeface="Calibri"/>
              </a:rPr>
              <a:t> </a:t>
            </a:r>
            <a:r>
              <a:rPr sz="1450" b="1" spc="35" dirty="0">
                <a:latin typeface="Calibri"/>
                <a:cs typeface="Calibri"/>
              </a:rPr>
              <a:t>MANKATU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Calibri"/>
              <a:cs typeface="Calibri"/>
            </a:endParaRPr>
          </a:p>
          <a:p>
            <a:pPr marL="12700">
              <a:lnSpc>
                <a:spcPts val="1710"/>
              </a:lnSpc>
            </a:pPr>
            <a:r>
              <a:rPr sz="1450" i="1" spc="145" dirty="0">
                <a:latin typeface="Calibri"/>
                <a:cs typeface="Calibri"/>
              </a:rPr>
              <a:t>DIRECTEUR</a:t>
            </a:r>
            <a:r>
              <a:rPr sz="1450" i="1" spc="-100" dirty="0">
                <a:latin typeface="Calibri"/>
                <a:cs typeface="Calibri"/>
              </a:rPr>
              <a:t> </a:t>
            </a:r>
            <a:r>
              <a:rPr sz="1450" i="1" spc="150" dirty="0">
                <a:latin typeface="Calibri"/>
                <a:cs typeface="Calibri"/>
              </a:rPr>
              <a:t>DE</a:t>
            </a:r>
            <a:r>
              <a:rPr sz="1450" i="1" spc="-65" dirty="0">
                <a:latin typeface="Calibri"/>
                <a:cs typeface="Calibri"/>
              </a:rPr>
              <a:t> </a:t>
            </a:r>
            <a:r>
              <a:rPr sz="1450" i="1" spc="80" dirty="0">
                <a:latin typeface="Calibri"/>
                <a:cs typeface="Calibri"/>
              </a:rPr>
              <a:t>COMMUNICATION,</a:t>
            </a:r>
            <a:endParaRPr sz="1450">
              <a:latin typeface="Calibri"/>
              <a:cs typeface="Calibri"/>
            </a:endParaRPr>
          </a:p>
          <a:p>
            <a:pPr marL="12700" marR="5471795">
              <a:lnSpc>
                <a:spcPts val="1680"/>
              </a:lnSpc>
              <a:spcBef>
                <a:spcPts val="80"/>
              </a:spcBef>
            </a:pPr>
            <a:r>
              <a:rPr sz="1450" i="1" spc="125" dirty="0">
                <a:latin typeface="Calibri"/>
                <a:cs typeface="Calibri"/>
              </a:rPr>
              <a:t>ENGAGEMENT</a:t>
            </a:r>
            <a:r>
              <a:rPr sz="1450" i="1" spc="-100" dirty="0">
                <a:latin typeface="Calibri"/>
                <a:cs typeface="Calibri"/>
              </a:rPr>
              <a:t> </a:t>
            </a:r>
            <a:r>
              <a:rPr sz="1450" i="1" spc="95" dirty="0">
                <a:latin typeface="Calibri"/>
                <a:cs typeface="Calibri"/>
              </a:rPr>
              <a:t>COMMUNAUTAIRE</a:t>
            </a:r>
            <a:r>
              <a:rPr sz="1450" i="1" spc="-150" dirty="0">
                <a:latin typeface="Calibri"/>
                <a:cs typeface="Calibri"/>
              </a:rPr>
              <a:t> </a:t>
            </a:r>
            <a:r>
              <a:rPr sz="1450" i="1" spc="114" dirty="0">
                <a:latin typeface="Calibri"/>
                <a:cs typeface="Calibri"/>
              </a:rPr>
              <a:t>ET </a:t>
            </a:r>
            <a:r>
              <a:rPr sz="1450" i="1" spc="110" dirty="0">
                <a:latin typeface="Calibri"/>
                <a:cs typeface="Calibri"/>
              </a:rPr>
              <a:t>REDEVABILITÉ</a:t>
            </a:r>
            <a:endParaRPr sz="1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1720576" y="6377304"/>
            <a:ext cx="208279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-25" dirty="0">
                <a:solidFill>
                  <a:srgbClr val="585858"/>
                </a:solidFill>
                <a:latin typeface="Arial"/>
                <a:cs typeface="Arial"/>
              </a:rPr>
              <a:t>89</a:t>
            </a:r>
            <a:endParaRPr sz="12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3189" y="6616144"/>
            <a:ext cx="584835" cy="158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0"/>
              </a:lnSpc>
            </a:pPr>
            <a:r>
              <a:rPr sz="1050" spc="-530" dirty="0">
                <a:latin typeface="Calibri"/>
                <a:cs typeface="Calibri"/>
              </a:rPr>
              <a:t>P</a:t>
            </a:r>
            <a:r>
              <a:rPr sz="1050" spc="-35" dirty="0">
                <a:latin typeface="Calibri"/>
                <a:cs typeface="Calibri"/>
              </a:rPr>
              <a:t>R</a:t>
            </a:r>
            <a:r>
              <a:rPr sz="1050" spc="-540" dirty="0">
                <a:latin typeface="Calibri"/>
                <a:cs typeface="Calibri"/>
              </a:rPr>
              <a:t>u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spc="-355" dirty="0">
                <a:latin typeface="Calibri"/>
                <a:cs typeface="Calibri"/>
              </a:rPr>
              <a:t>s</a:t>
            </a:r>
            <a:r>
              <a:rPr sz="1050" spc="-135" dirty="0">
                <a:latin typeface="Calibri"/>
                <a:cs typeface="Calibri"/>
              </a:rPr>
              <a:t>b</a:t>
            </a:r>
            <a:r>
              <a:rPr sz="1050" spc="-220" dirty="0">
                <a:latin typeface="Calibri"/>
                <a:cs typeface="Calibri"/>
              </a:rPr>
              <a:t>t</a:t>
            </a:r>
            <a:r>
              <a:rPr sz="1050" spc="-65" dirty="0">
                <a:latin typeface="Calibri"/>
                <a:cs typeface="Calibri"/>
              </a:rPr>
              <a:t>l</a:t>
            </a:r>
            <a:r>
              <a:rPr sz="1050" spc="-235" dirty="0">
                <a:latin typeface="Calibri"/>
                <a:cs typeface="Calibri"/>
              </a:rPr>
              <a:t>r</a:t>
            </a:r>
            <a:r>
              <a:rPr sz="1050" dirty="0">
                <a:latin typeface="Calibri"/>
                <a:cs typeface="Calibri"/>
              </a:rPr>
              <a:t>i</a:t>
            </a:r>
            <a:r>
              <a:rPr sz="1050" spc="-425" dirty="0">
                <a:latin typeface="Calibri"/>
                <a:cs typeface="Calibri"/>
              </a:rPr>
              <a:t>c</a:t>
            </a:r>
            <a:r>
              <a:rPr sz="1050" spc="75" dirty="0">
                <a:latin typeface="Calibri"/>
                <a:cs typeface="Calibri"/>
              </a:rPr>
              <a:t>i</a:t>
            </a:r>
            <a:r>
              <a:rPr sz="1050" spc="35" dirty="0">
                <a:latin typeface="Calibri"/>
                <a:cs typeface="Calibri"/>
              </a:rPr>
              <a:t>c</a:t>
            </a:r>
            <a:r>
              <a:rPr sz="1050" spc="-35" dirty="0">
                <a:latin typeface="Calibri"/>
                <a:cs typeface="Calibri"/>
              </a:rPr>
              <a:t>t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dirty="0">
                <a:latin typeface="Calibri"/>
                <a:cs typeface="Calibri"/>
              </a:rPr>
              <a:t>d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2469" y="1831022"/>
            <a:ext cx="5532755" cy="15621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7180" marR="5080" indent="-285115">
              <a:lnSpc>
                <a:spcPts val="1680"/>
              </a:lnSpc>
              <a:spcBef>
                <a:spcPts val="195"/>
              </a:spcBef>
              <a:buFont typeface="Segoe UI Symbol"/>
              <a:buChar char="❑"/>
              <a:tabLst>
                <a:tab pos="297815" algn="l"/>
              </a:tabLst>
            </a:pPr>
            <a:r>
              <a:rPr sz="1450" b="1" dirty="0">
                <a:latin typeface="Arial"/>
                <a:cs typeface="Arial"/>
              </a:rPr>
              <a:t>Acceptation</a:t>
            </a:r>
            <a:r>
              <a:rPr sz="1450" b="1" spc="15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élevée</a:t>
            </a:r>
            <a:r>
              <a:rPr sz="1450" b="1" spc="2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des</a:t>
            </a:r>
            <a:r>
              <a:rPr sz="1450" b="1" spc="20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vaccins</a:t>
            </a:r>
            <a:r>
              <a:rPr sz="1450" b="1" spc="204" dirty="0">
                <a:latin typeface="Arial"/>
                <a:cs typeface="Arial"/>
              </a:rPr>
              <a:t> </a:t>
            </a:r>
            <a:r>
              <a:rPr sz="1450" b="1" spc="-50" dirty="0">
                <a:latin typeface="Arial"/>
                <a:cs typeface="Arial"/>
              </a:rPr>
              <a:t>COVID-</a:t>
            </a:r>
            <a:r>
              <a:rPr sz="1450" b="1" dirty="0">
                <a:latin typeface="Arial"/>
                <a:cs typeface="Arial"/>
              </a:rPr>
              <a:t>19</a:t>
            </a:r>
            <a:r>
              <a:rPr sz="1450" b="1" spc="1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en</a:t>
            </a:r>
            <a:r>
              <a:rPr sz="1450" b="1" spc="220" dirty="0">
                <a:latin typeface="Arial"/>
                <a:cs typeface="Arial"/>
              </a:rPr>
              <a:t> </a:t>
            </a:r>
            <a:r>
              <a:rPr sz="1450" b="1" spc="-30" dirty="0">
                <a:latin typeface="Arial"/>
                <a:cs typeface="Arial"/>
              </a:rPr>
              <a:t>RDC</a:t>
            </a:r>
            <a:r>
              <a:rPr sz="1450" b="1" spc="9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comme </a:t>
            </a:r>
            <a:r>
              <a:rPr sz="1450" b="1" dirty="0">
                <a:latin typeface="Arial"/>
                <a:cs typeface="Arial"/>
              </a:rPr>
              <a:t>mesure </a:t>
            </a:r>
            <a:r>
              <a:rPr sz="1450" b="1" spc="50" dirty="0">
                <a:latin typeface="Arial"/>
                <a:cs typeface="Arial"/>
              </a:rPr>
              <a:t>préventivepour</a:t>
            </a:r>
            <a:r>
              <a:rPr sz="1450" b="1" spc="-60" dirty="0">
                <a:latin typeface="Arial"/>
                <a:cs typeface="Arial"/>
              </a:rPr>
              <a:t> </a:t>
            </a:r>
            <a:r>
              <a:rPr sz="1450" b="1" spc="85" dirty="0">
                <a:latin typeface="Arial"/>
                <a:cs typeface="Arial"/>
              </a:rPr>
              <a:t>lutter</a:t>
            </a:r>
            <a:r>
              <a:rPr sz="1450" b="1" spc="-7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contre le</a:t>
            </a:r>
            <a:r>
              <a:rPr sz="1450" b="1" spc="105" dirty="0">
                <a:latin typeface="Arial"/>
                <a:cs typeface="Arial"/>
              </a:rPr>
              <a:t> </a:t>
            </a:r>
            <a:r>
              <a:rPr sz="1450" b="1" spc="-35" dirty="0">
                <a:latin typeface="Arial"/>
                <a:cs typeface="Arial"/>
              </a:rPr>
              <a:t>COVID-</a:t>
            </a:r>
            <a:r>
              <a:rPr sz="1450" b="1" spc="-25" dirty="0">
                <a:latin typeface="Arial"/>
                <a:cs typeface="Arial"/>
              </a:rPr>
              <a:t>19</a:t>
            </a:r>
            <a:endParaRPr sz="1450">
              <a:latin typeface="Arial"/>
              <a:cs typeface="Arial"/>
            </a:endParaRPr>
          </a:p>
          <a:p>
            <a:pPr marL="368300" marR="6350" indent="-356235">
              <a:lnSpc>
                <a:spcPts val="1440"/>
              </a:lnSpc>
              <a:spcBef>
                <a:spcPts val="40"/>
              </a:spcBef>
              <a:tabLst>
                <a:tab pos="368300" algn="l"/>
              </a:tabLst>
            </a:pPr>
            <a:r>
              <a:rPr sz="1200" spc="-50" dirty="0">
                <a:latin typeface="Segoe UI Emoji"/>
                <a:cs typeface="Segoe UI Emoji"/>
              </a:rPr>
              <a:t>✔</a:t>
            </a:r>
            <a:r>
              <a:rPr sz="1200" dirty="0">
                <a:latin typeface="Segoe UI Emoji"/>
                <a:cs typeface="Segoe UI Emoji"/>
              </a:rPr>
              <a:t>	</a:t>
            </a:r>
            <a:r>
              <a:rPr sz="1200" i="1" dirty="0">
                <a:latin typeface="Calibri"/>
                <a:cs typeface="Calibri"/>
              </a:rPr>
              <a:t>Extrait</a:t>
            </a:r>
            <a:r>
              <a:rPr sz="1200" i="1" spc="120" dirty="0">
                <a:latin typeface="Calibri"/>
                <a:cs typeface="Calibri"/>
              </a:rPr>
              <a:t>  </a:t>
            </a:r>
            <a:r>
              <a:rPr sz="1200" i="1" spc="60" dirty="0">
                <a:latin typeface="Calibri"/>
                <a:cs typeface="Calibri"/>
              </a:rPr>
              <a:t>de</a:t>
            </a:r>
            <a:r>
              <a:rPr sz="1200" i="1" spc="459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l'enquête</a:t>
            </a:r>
            <a:r>
              <a:rPr sz="1200" i="1" spc="46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CAP</a:t>
            </a:r>
            <a:r>
              <a:rPr sz="1200" i="1" spc="4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(Février</a:t>
            </a:r>
            <a:r>
              <a:rPr sz="1200" i="1" spc="49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2022)</a:t>
            </a:r>
            <a:r>
              <a:rPr sz="1200" i="1" spc="465" dirty="0">
                <a:latin typeface="Calibri"/>
                <a:cs typeface="Calibri"/>
              </a:rPr>
              <a:t> </a:t>
            </a:r>
            <a:r>
              <a:rPr sz="1200" i="1" spc="60" dirty="0">
                <a:latin typeface="Calibri"/>
                <a:cs typeface="Calibri"/>
              </a:rPr>
              <a:t>de</a:t>
            </a:r>
            <a:r>
              <a:rPr sz="1200" i="1" spc="459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la</a:t>
            </a:r>
            <a:r>
              <a:rPr sz="1200" i="1" spc="4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Croix-Rouge</a:t>
            </a:r>
            <a:r>
              <a:rPr sz="1200" i="1" spc="455" dirty="0">
                <a:latin typeface="Calibri"/>
                <a:cs typeface="Calibri"/>
              </a:rPr>
              <a:t> </a:t>
            </a:r>
            <a:r>
              <a:rPr sz="1200" i="1" spc="45" dirty="0">
                <a:latin typeface="Calibri"/>
                <a:cs typeface="Calibri"/>
              </a:rPr>
              <a:t>concernant</a:t>
            </a:r>
            <a:r>
              <a:rPr sz="1200" i="1" spc="420" dirty="0">
                <a:latin typeface="Calibri"/>
                <a:cs typeface="Calibri"/>
              </a:rPr>
              <a:t> </a:t>
            </a:r>
            <a:r>
              <a:rPr sz="1200" i="1" spc="-25" dirty="0">
                <a:latin typeface="Calibri"/>
                <a:cs typeface="Calibri"/>
              </a:rPr>
              <a:t>les </a:t>
            </a:r>
            <a:r>
              <a:rPr sz="1200" i="1" dirty="0">
                <a:latin typeface="Calibri"/>
                <a:cs typeface="Calibri"/>
              </a:rPr>
              <a:t>attitudes</a:t>
            </a:r>
            <a:r>
              <a:rPr sz="1200" i="1" spc="2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et</a:t>
            </a:r>
            <a:r>
              <a:rPr sz="1200" i="1" spc="31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perceptions</a:t>
            </a:r>
            <a:r>
              <a:rPr sz="1200" i="1" spc="114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vis-à-vis</a:t>
            </a:r>
            <a:r>
              <a:rPr sz="1200" i="1" spc="245" dirty="0">
                <a:latin typeface="Calibri"/>
                <a:cs typeface="Calibri"/>
              </a:rPr>
              <a:t> </a:t>
            </a:r>
            <a:r>
              <a:rPr sz="1200" i="1" spc="60" dirty="0">
                <a:latin typeface="Calibri"/>
                <a:cs typeface="Calibri"/>
              </a:rPr>
              <a:t>de</a:t>
            </a:r>
            <a:r>
              <a:rPr sz="1200" i="1" spc="24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la</a:t>
            </a:r>
            <a:r>
              <a:rPr sz="1200" i="1" spc="22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vaccination</a:t>
            </a:r>
            <a:r>
              <a:rPr sz="1200" i="1" spc="19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contre</a:t>
            </a:r>
            <a:r>
              <a:rPr sz="1200" i="1" spc="254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le</a:t>
            </a:r>
            <a:r>
              <a:rPr sz="1200" i="1" spc="24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COVID-</a:t>
            </a:r>
            <a:r>
              <a:rPr sz="1200" i="1" spc="-25" dirty="0">
                <a:latin typeface="Calibri"/>
                <a:cs typeface="Calibri"/>
              </a:rPr>
              <a:t>19</a:t>
            </a:r>
            <a:endParaRPr sz="1200">
              <a:latin typeface="Calibri"/>
              <a:cs typeface="Calibri"/>
            </a:endParaRPr>
          </a:p>
          <a:p>
            <a:pPr marR="2285365" algn="ctr">
              <a:lnSpc>
                <a:spcPts val="1395"/>
              </a:lnSpc>
            </a:pPr>
            <a:r>
              <a:rPr sz="1200" spc="-45" dirty="0">
                <a:latin typeface="Arial"/>
                <a:cs typeface="Arial"/>
              </a:rPr>
              <a:t>Êtes-</a:t>
            </a:r>
            <a:r>
              <a:rPr sz="1200" dirty="0">
                <a:latin typeface="Arial"/>
                <a:cs typeface="Arial"/>
              </a:rPr>
              <a:t>vous</a:t>
            </a:r>
            <a:r>
              <a:rPr sz="1200" spc="1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prêt</a:t>
            </a:r>
            <a:r>
              <a:rPr sz="1200" spc="1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à</a:t>
            </a:r>
            <a:r>
              <a:rPr sz="1200" spc="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vous</a:t>
            </a:r>
            <a:r>
              <a:rPr sz="1200" spc="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faire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vacciner</a:t>
            </a:r>
            <a:endParaRPr sz="1200">
              <a:latin typeface="Arial"/>
              <a:cs typeface="Arial"/>
            </a:endParaRPr>
          </a:p>
          <a:p>
            <a:pPr marR="191770" algn="ctr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Oui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56,23%</a:t>
            </a:r>
            <a:r>
              <a:rPr sz="1200" spc="48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Non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30,49%</a:t>
            </a:r>
            <a:r>
              <a:rPr sz="1200" b="1" spc="365" dirty="0">
                <a:latin typeface="Arial"/>
                <a:cs typeface="Arial"/>
              </a:rPr>
              <a:t> </a:t>
            </a:r>
            <a:r>
              <a:rPr sz="1200" b="1" spc="-130" dirty="0">
                <a:latin typeface="Arial"/>
                <a:cs typeface="Arial"/>
              </a:rPr>
              <a:t>Je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</a:t>
            </a:r>
            <a:r>
              <a:rPr sz="1200" spc="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sais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pas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13,28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%.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68300" algn="l"/>
              </a:tabLst>
            </a:pPr>
            <a:r>
              <a:rPr sz="1200" spc="-50" dirty="0">
                <a:latin typeface="Segoe UI Emoji"/>
                <a:cs typeface="Segoe UI Emoji"/>
              </a:rPr>
              <a:t>✔</a:t>
            </a:r>
            <a:r>
              <a:rPr sz="1200" dirty="0">
                <a:latin typeface="Segoe UI Emoji"/>
                <a:cs typeface="Segoe UI Emoji"/>
              </a:rPr>
              <a:t>	</a:t>
            </a:r>
            <a:r>
              <a:rPr sz="1200" i="1" dirty="0">
                <a:latin typeface="Calibri"/>
                <a:cs typeface="Calibri"/>
              </a:rPr>
              <a:t>D'après</a:t>
            </a:r>
            <a:r>
              <a:rPr sz="1200" i="1" spc="25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les</a:t>
            </a:r>
            <a:r>
              <a:rPr sz="1200" i="1" spc="13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résultats</a:t>
            </a:r>
            <a:r>
              <a:rPr sz="1200" i="1" spc="260" dirty="0">
                <a:latin typeface="Calibri"/>
                <a:cs typeface="Calibri"/>
              </a:rPr>
              <a:t> </a:t>
            </a:r>
            <a:r>
              <a:rPr sz="1200" i="1" spc="60" dirty="0">
                <a:latin typeface="Calibri"/>
                <a:cs typeface="Calibri"/>
              </a:rPr>
              <a:t>de</a:t>
            </a:r>
            <a:r>
              <a:rPr sz="1200" i="1" spc="135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l'UCLA</a:t>
            </a:r>
            <a:r>
              <a:rPr sz="1200" i="1" spc="155" dirty="0">
                <a:latin typeface="Calibri"/>
                <a:cs typeface="Calibri"/>
              </a:rPr>
              <a:t> </a:t>
            </a:r>
            <a:r>
              <a:rPr sz="1200" i="1" spc="-20" dirty="0">
                <a:latin typeface="Calibri"/>
                <a:cs typeface="Calibri"/>
              </a:rPr>
              <a:t>/KSPH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88279" y="3367341"/>
            <a:ext cx="76263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Arial"/>
                <a:cs typeface="Arial"/>
              </a:rPr>
              <a:t>COVID19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70" dirty="0"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7504" y="3367341"/>
            <a:ext cx="2909570" cy="758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Voulez-</a:t>
            </a:r>
            <a:r>
              <a:rPr sz="1200" dirty="0">
                <a:latin typeface="Arial"/>
                <a:cs typeface="Arial"/>
              </a:rPr>
              <a:t>vous</a:t>
            </a:r>
            <a:r>
              <a:rPr sz="1200" spc="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vous</a:t>
            </a:r>
            <a:r>
              <a:rPr sz="1200" spc="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faire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vacciner</a:t>
            </a:r>
            <a:r>
              <a:rPr sz="1200" spc="10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contre</a:t>
            </a:r>
            <a:r>
              <a:rPr sz="1200" spc="17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la </a:t>
            </a:r>
            <a:r>
              <a:rPr sz="1200" dirty="0">
                <a:latin typeface="Arial"/>
                <a:cs typeface="Arial"/>
              </a:rPr>
              <a:t>Oui</a:t>
            </a:r>
            <a:r>
              <a:rPr sz="1200" spc="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86,8%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dans</a:t>
            </a:r>
            <a:r>
              <a:rPr sz="1200" spc="4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l'ensemble</a:t>
            </a:r>
            <a:endParaRPr sz="1200">
              <a:latin typeface="Arial"/>
              <a:cs typeface="Arial"/>
            </a:endParaRPr>
          </a:p>
          <a:p>
            <a:pPr marL="12700" marR="784225">
              <a:lnSpc>
                <a:spcPct val="100000"/>
              </a:lnSpc>
              <a:spcBef>
                <a:spcPts val="5"/>
              </a:spcBef>
            </a:pPr>
            <a:r>
              <a:rPr sz="1200" spc="50" dirty="0">
                <a:latin typeface="Arial"/>
                <a:cs typeface="Arial"/>
              </a:rPr>
              <a:t>Morbidité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auto</a:t>
            </a:r>
            <a:r>
              <a:rPr sz="1200" spc="1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déclarée</a:t>
            </a:r>
            <a:r>
              <a:rPr sz="1200" spc="1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: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25" dirty="0">
                <a:latin typeface="Arial"/>
                <a:cs typeface="Arial"/>
              </a:rPr>
              <a:t>100 </a:t>
            </a:r>
            <a:r>
              <a:rPr sz="1200" dirty="0">
                <a:latin typeface="Arial"/>
                <a:cs typeface="Arial"/>
              </a:rPr>
              <a:t>55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ans</a:t>
            </a:r>
            <a:r>
              <a:rPr sz="1200" spc="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plus</a:t>
            </a:r>
            <a:r>
              <a:rPr sz="1200" spc="1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: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100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0" dirty="0"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2469" y="4517326"/>
            <a:ext cx="5541010" cy="11004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7180" marR="5080" indent="-285115" algn="just">
              <a:lnSpc>
                <a:spcPct val="99000"/>
              </a:lnSpc>
              <a:spcBef>
                <a:spcPts val="110"/>
              </a:spcBef>
              <a:buFont typeface="Segoe UI Symbol"/>
              <a:buChar char="❑"/>
              <a:tabLst>
                <a:tab pos="297815" algn="l"/>
              </a:tabLst>
            </a:pPr>
            <a:r>
              <a:rPr sz="1450" b="1" dirty="0">
                <a:latin typeface="Arial"/>
                <a:cs typeface="Arial"/>
              </a:rPr>
              <a:t>Ecoute</a:t>
            </a:r>
            <a:r>
              <a:rPr sz="1450" b="1" spc="24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systématique</a:t>
            </a:r>
            <a:r>
              <a:rPr sz="1450" b="1" spc="25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des</a:t>
            </a:r>
            <a:r>
              <a:rPr sz="1450" b="1" spc="229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communautés</a:t>
            </a:r>
            <a:r>
              <a:rPr sz="1450" b="1" spc="220" dirty="0">
                <a:latin typeface="Arial"/>
                <a:cs typeface="Arial"/>
              </a:rPr>
              <a:t>  </a:t>
            </a:r>
            <a:r>
              <a:rPr sz="1450" b="1" spc="60" dirty="0">
                <a:latin typeface="Arial"/>
                <a:cs typeface="Arial"/>
              </a:rPr>
              <a:t>à</a:t>
            </a:r>
            <a:r>
              <a:rPr sz="1450" b="1" spc="19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travers</a:t>
            </a:r>
            <a:r>
              <a:rPr sz="1450" b="1" spc="190" dirty="0">
                <a:latin typeface="Arial"/>
                <a:cs typeface="Arial"/>
              </a:rPr>
              <a:t>  </a:t>
            </a:r>
            <a:r>
              <a:rPr sz="1450" b="1" spc="-25" dirty="0">
                <a:latin typeface="Arial"/>
                <a:cs typeface="Arial"/>
              </a:rPr>
              <a:t>le </a:t>
            </a:r>
            <a:r>
              <a:rPr sz="1450" b="1" dirty="0">
                <a:latin typeface="Arial"/>
                <a:cs typeface="Arial"/>
              </a:rPr>
              <a:t>Mécanisme</a:t>
            </a:r>
            <a:r>
              <a:rPr sz="1450" b="1" spc="17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</a:t>
            </a:r>
            <a:r>
              <a:rPr sz="1450" b="1" spc="16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rétroaction</a:t>
            </a:r>
            <a:r>
              <a:rPr sz="1450" b="1" spc="15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</a:t>
            </a:r>
            <a:r>
              <a:rPr sz="1450" b="1" spc="16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la</a:t>
            </a:r>
            <a:r>
              <a:rPr sz="1450" b="1" spc="140" dirty="0">
                <a:latin typeface="Arial"/>
                <a:cs typeface="Arial"/>
              </a:rPr>
              <a:t> </a:t>
            </a:r>
            <a:r>
              <a:rPr sz="1450" b="1" spc="-45" dirty="0">
                <a:latin typeface="Arial"/>
                <a:cs typeface="Arial"/>
              </a:rPr>
              <a:t>Croix-</a:t>
            </a:r>
            <a:r>
              <a:rPr sz="1450" b="1" dirty="0">
                <a:latin typeface="Arial"/>
                <a:cs typeface="Arial"/>
              </a:rPr>
              <a:t>Rouge</a:t>
            </a:r>
            <a:r>
              <a:rPr sz="1450" b="1" spc="1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(en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moyenne, </a:t>
            </a:r>
            <a:r>
              <a:rPr sz="1450" dirty="0">
                <a:latin typeface="Arial"/>
                <a:cs typeface="Arial"/>
              </a:rPr>
              <a:t>4</a:t>
            </a:r>
            <a:r>
              <a:rPr sz="1450" spc="13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000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feedback</a:t>
            </a:r>
            <a:r>
              <a:rPr sz="1450" spc="-10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data</a:t>
            </a:r>
            <a:r>
              <a:rPr sz="1450" spc="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points </a:t>
            </a:r>
            <a:r>
              <a:rPr sz="1450" spc="-10" dirty="0">
                <a:latin typeface="Arial"/>
                <a:cs typeface="Arial"/>
              </a:rPr>
              <a:t>mensuelement)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45"/>
              </a:spcBef>
            </a:pPr>
            <a:r>
              <a:rPr sz="1450" dirty="0">
                <a:latin typeface="Segoe UI Emoji"/>
                <a:cs typeface="Segoe UI Emoji"/>
              </a:rPr>
              <a:t>✔</a:t>
            </a:r>
            <a:r>
              <a:rPr sz="1450" i="1" dirty="0">
                <a:latin typeface="Calibri"/>
                <a:cs typeface="Calibri"/>
              </a:rPr>
              <a:t>Rapport</a:t>
            </a:r>
            <a:r>
              <a:rPr sz="1450" i="1" spc="110" dirty="0">
                <a:latin typeface="Calibri"/>
                <a:cs typeface="Calibri"/>
              </a:rPr>
              <a:t> </a:t>
            </a:r>
            <a:r>
              <a:rPr sz="1450" i="1" dirty="0">
                <a:latin typeface="Calibri"/>
                <a:cs typeface="Calibri"/>
              </a:rPr>
              <a:t>Feedback</a:t>
            </a:r>
            <a:r>
              <a:rPr sz="1450" i="1" spc="145" dirty="0">
                <a:latin typeface="Calibri"/>
                <a:cs typeface="Calibri"/>
              </a:rPr>
              <a:t> </a:t>
            </a:r>
            <a:r>
              <a:rPr sz="1450" i="1" dirty="0">
                <a:latin typeface="Calibri"/>
                <a:cs typeface="Calibri"/>
              </a:rPr>
              <a:t>Mai</a:t>
            </a:r>
            <a:r>
              <a:rPr sz="1450" i="1" spc="45" dirty="0">
                <a:latin typeface="Calibri"/>
                <a:cs typeface="Calibri"/>
              </a:rPr>
              <a:t> </a:t>
            </a:r>
            <a:r>
              <a:rPr sz="1450" i="1" spc="55" dirty="0">
                <a:latin typeface="Calibri"/>
                <a:cs typeface="Calibri"/>
              </a:rPr>
              <a:t>2022</a:t>
            </a:r>
            <a:r>
              <a:rPr sz="1450" i="1" spc="10" dirty="0">
                <a:latin typeface="Calibri"/>
                <a:cs typeface="Calibri"/>
              </a:rPr>
              <a:t> </a:t>
            </a:r>
            <a:r>
              <a:rPr sz="1450" i="1" spc="-50" dirty="0">
                <a:latin typeface="Calibri"/>
                <a:cs typeface="Calibri"/>
              </a:rPr>
              <a:t>-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68387" y="5585777"/>
            <a:ext cx="4070350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71500" indent="-559435">
              <a:lnSpc>
                <a:spcPct val="100000"/>
              </a:lnSpc>
              <a:spcBef>
                <a:spcPts val="90"/>
              </a:spcBef>
              <a:buChar char="•"/>
              <a:tabLst>
                <a:tab pos="571500" algn="l"/>
                <a:tab pos="572135" algn="l"/>
              </a:tabLst>
            </a:pPr>
            <a:r>
              <a:rPr sz="1850" spc="-120" dirty="0">
                <a:latin typeface="Arial"/>
                <a:cs typeface="Arial"/>
              </a:rPr>
              <a:t>«</a:t>
            </a:r>
            <a:r>
              <a:rPr sz="18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Nous</a:t>
            </a:r>
            <a:r>
              <a:rPr sz="1450" spc="-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avons</a:t>
            </a:r>
            <a:r>
              <a:rPr sz="1450" spc="-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écouté</a:t>
            </a:r>
            <a:r>
              <a:rPr sz="1450" spc="-114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qu’il</a:t>
            </a:r>
            <a:r>
              <a:rPr sz="1450" spc="-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y</a:t>
            </a:r>
            <a:r>
              <a:rPr sz="1450" spc="-114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le</a:t>
            </a:r>
            <a:r>
              <a:rPr sz="1450" spc="-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vaccin,</a:t>
            </a:r>
            <a:r>
              <a:rPr sz="1450" spc="-145" dirty="0">
                <a:latin typeface="Arial"/>
                <a:cs typeface="Arial"/>
              </a:rPr>
              <a:t> </a:t>
            </a:r>
            <a:r>
              <a:rPr sz="1450" spc="45" dirty="0">
                <a:latin typeface="Arial"/>
                <a:cs typeface="Arial"/>
              </a:rPr>
              <a:t>où</a:t>
            </a:r>
            <a:endParaRPr sz="14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88279" y="5636577"/>
            <a:ext cx="539115" cy="2457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10" dirty="0">
                <a:latin typeface="Arial"/>
                <a:cs typeface="Arial"/>
              </a:rPr>
              <a:t>allons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24305" y="5860415"/>
            <a:ext cx="1601470" cy="2457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dirty="0">
                <a:latin typeface="Arial"/>
                <a:cs typeface="Arial"/>
              </a:rPr>
              <a:t>nous</a:t>
            </a:r>
            <a:r>
              <a:rPr sz="1450" spc="-70" dirty="0">
                <a:latin typeface="Arial"/>
                <a:cs typeface="Arial"/>
              </a:rPr>
              <a:t> </a:t>
            </a:r>
            <a:r>
              <a:rPr sz="1450" spc="45" dirty="0">
                <a:latin typeface="Arial"/>
                <a:cs typeface="Arial"/>
              </a:rPr>
              <a:t>prendre</a:t>
            </a:r>
            <a:r>
              <a:rPr sz="1450" spc="-20" dirty="0">
                <a:latin typeface="Arial"/>
                <a:cs typeface="Arial"/>
              </a:rPr>
              <a:t> </a:t>
            </a:r>
            <a:r>
              <a:rPr sz="1450" spc="-80" dirty="0">
                <a:latin typeface="Arial"/>
                <a:cs typeface="Arial"/>
              </a:rPr>
              <a:t>ça?</a:t>
            </a:r>
            <a:r>
              <a:rPr sz="1450" spc="-70" dirty="0">
                <a:latin typeface="Arial"/>
                <a:cs typeface="Arial"/>
              </a:rPr>
              <a:t> </a:t>
            </a:r>
            <a:r>
              <a:rPr sz="1450" spc="-50" dirty="0">
                <a:latin typeface="Arial"/>
                <a:cs typeface="Arial"/>
              </a:rPr>
              <a:t>»</a:t>
            </a:r>
            <a:endParaRPr sz="14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68387" y="6287770"/>
            <a:ext cx="3896360" cy="2457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71500" indent="-559435">
              <a:lnSpc>
                <a:spcPct val="100000"/>
              </a:lnSpc>
              <a:spcBef>
                <a:spcPts val="90"/>
              </a:spcBef>
              <a:buChar char="•"/>
              <a:tabLst>
                <a:tab pos="571500" algn="l"/>
                <a:tab pos="572135" algn="l"/>
              </a:tabLst>
            </a:pPr>
            <a:r>
              <a:rPr sz="1450" spc="-105" dirty="0">
                <a:latin typeface="Arial"/>
                <a:cs typeface="Arial"/>
              </a:rPr>
              <a:t>«</a:t>
            </a:r>
            <a:r>
              <a:rPr sz="1450" spc="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Pourquoi</a:t>
            </a:r>
            <a:r>
              <a:rPr sz="1450" spc="-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vous</a:t>
            </a:r>
            <a:r>
              <a:rPr sz="1450" spc="-3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ne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marchez</a:t>
            </a:r>
            <a:r>
              <a:rPr sz="1450" spc="-1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pas</a:t>
            </a:r>
            <a:r>
              <a:rPr sz="1450" spc="-3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avec</a:t>
            </a:r>
            <a:r>
              <a:rPr sz="1450" spc="-35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le</a:t>
            </a:r>
            <a:endParaRPr sz="14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88279" y="6287770"/>
            <a:ext cx="767715" cy="2457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-25" dirty="0">
                <a:latin typeface="Arial"/>
                <a:cs typeface="Arial"/>
              </a:rPr>
              <a:t>vaccin?</a:t>
            </a:r>
            <a:r>
              <a:rPr sz="1450" spc="-70" dirty="0">
                <a:latin typeface="Arial"/>
                <a:cs typeface="Arial"/>
              </a:rPr>
              <a:t> </a:t>
            </a:r>
            <a:r>
              <a:rPr sz="1450" spc="-50" dirty="0">
                <a:latin typeface="Arial"/>
                <a:cs typeface="Arial"/>
              </a:rPr>
              <a:t>»</a:t>
            </a:r>
            <a:endParaRPr sz="14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69758" y="2079625"/>
            <a:ext cx="4205605" cy="2381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5420" indent="-173355">
              <a:lnSpc>
                <a:spcPts val="1670"/>
              </a:lnSpc>
              <a:spcBef>
                <a:spcPts val="90"/>
              </a:spcBef>
              <a:buSzPct val="93103"/>
              <a:buFont typeface="Segoe UI Symbol"/>
              <a:buChar char="❑"/>
              <a:tabLst>
                <a:tab pos="186055" algn="l"/>
              </a:tabLst>
            </a:pPr>
            <a:r>
              <a:rPr sz="1450" b="1" spc="40" dirty="0">
                <a:latin typeface="Arial"/>
                <a:cs typeface="Arial"/>
              </a:rPr>
              <a:t>Offre/Demande</a:t>
            </a:r>
            <a:endParaRPr sz="1450">
              <a:latin typeface="Arial"/>
              <a:cs typeface="Arial"/>
            </a:endParaRPr>
          </a:p>
          <a:p>
            <a:pPr marL="185420" indent="-173355">
              <a:lnSpc>
                <a:spcPts val="1670"/>
              </a:lnSpc>
              <a:buChar char="•"/>
              <a:tabLst>
                <a:tab pos="186055" algn="l"/>
              </a:tabLst>
            </a:pPr>
            <a:r>
              <a:rPr sz="1450" dirty="0">
                <a:latin typeface="Arial"/>
                <a:cs typeface="Arial"/>
              </a:rPr>
              <a:t>Accessibilité</a:t>
            </a:r>
            <a:r>
              <a:rPr sz="1450" spc="9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limitée</a:t>
            </a:r>
            <a:r>
              <a:rPr sz="1450" spc="5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aux</a:t>
            </a:r>
            <a:r>
              <a:rPr sz="1450" spc="80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sites</a:t>
            </a:r>
            <a:r>
              <a:rPr sz="1450" spc="110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de</a:t>
            </a:r>
            <a:r>
              <a:rPr sz="1450" spc="95" dirty="0">
                <a:latin typeface="Arial"/>
                <a:cs typeface="Arial"/>
              </a:rPr>
              <a:t>  </a:t>
            </a:r>
            <a:r>
              <a:rPr sz="1450" spc="-10" dirty="0">
                <a:latin typeface="Arial"/>
                <a:cs typeface="Arial"/>
              </a:rPr>
              <a:t>vaccination</a:t>
            </a:r>
            <a:endParaRPr sz="1450">
              <a:latin typeface="Arial"/>
              <a:cs typeface="Arial"/>
            </a:endParaRPr>
          </a:p>
          <a:p>
            <a:pPr marL="185420">
              <a:lnSpc>
                <a:spcPts val="1710"/>
              </a:lnSpc>
              <a:spcBef>
                <a:spcPts val="20"/>
              </a:spcBef>
            </a:pPr>
            <a:r>
              <a:rPr sz="1450" spc="-10" dirty="0">
                <a:latin typeface="Arial"/>
                <a:cs typeface="Arial"/>
              </a:rPr>
              <a:t>(Coût</a:t>
            </a:r>
            <a:r>
              <a:rPr sz="1450" spc="-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</a:t>
            </a:r>
            <a:r>
              <a:rPr sz="1450" spc="114" dirty="0">
                <a:latin typeface="Arial"/>
                <a:cs typeface="Arial"/>
              </a:rPr>
              <a:t> </a:t>
            </a:r>
            <a:r>
              <a:rPr sz="1450" spc="55" dirty="0">
                <a:latin typeface="Arial"/>
                <a:cs typeface="Arial"/>
              </a:rPr>
              <a:t>transport</a:t>
            </a:r>
            <a:r>
              <a:rPr sz="1450" spc="-114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et</a:t>
            </a:r>
            <a:r>
              <a:rPr sz="1450" spc="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Eloignement</a:t>
            </a:r>
            <a:r>
              <a:rPr sz="1450" spc="-1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</a:t>
            </a:r>
            <a:r>
              <a:rPr sz="1450" spc="-9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sites)</a:t>
            </a:r>
            <a:endParaRPr sz="1450">
              <a:latin typeface="Arial"/>
              <a:cs typeface="Arial"/>
            </a:endParaRPr>
          </a:p>
          <a:p>
            <a:pPr marL="185420" indent="-173355">
              <a:lnSpc>
                <a:spcPts val="1710"/>
              </a:lnSpc>
              <a:buChar char="•"/>
              <a:tabLst>
                <a:tab pos="186055" algn="l"/>
              </a:tabLst>
            </a:pPr>
            <a:r>
              <a:rPr sz="1450" dirty="0">
                <a:latin typeface="Arial"/>
                <a:cs typeface="Arial"/>
              </a:rPr>
              <a:t>Campagnes</a:t>
            </a:r>
            <a:r>
              <a:rPr sz="1450" spc="-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concentrés</a:t>
            </a:r>
            <a:r>
              <a:rPr sz="1450" spc="-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dans</a:t>
            </a:r>
            <a:r>
              <a:rPr sz="1450" spc="-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les</a:t>
            </a:r>
            <a:r>
              <a:rPr sz="1450" spc="-5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villes</a:t>
            </a:r>
            <a:endParaRPr sz="1450">
              <a:latin typeface="Arial"/>
              <a:cs typeface="Arial"/>
            </a:endParaRPr>
          </a:p>
          <a:p>
            <a:pPr marL="185420" marR="5080" indent="-173355" algn="just">
              <a:lnSpc>
                <a:spcPct val="101299"/>
              </a:lnSpc>
              <a:spcBef>
                <a:spcPts val="1525"/>
              </a:spcBef>
              <a:buSzPct val="93103"/>
              <a:buFont typeface="Segoe UI Symbol"/>
              <a:buChar char="❑"/>
              <a:tabLst>
                <a:tab pos="186055" algn="l"/>
              </a:tabLst>
            </a:pPr>
            <a:r>
              <a:rPr sz="1450" b="1" dirty="0">
                <a:latin typeface="Arial"/>
                <a:cs typeface="Arial"/>
              </a:rPr>
              <a:t>Stratégies</a:t>
            </a:r>
            <a:r>
              <a:rPr sz="1450" b="1" spc="45" dirty="0">
                <a:latin typeface="Arial"/>
                <a:cs typeface="Arial"/>
              </a:rPr>
              <a:t> </a:t>
            </a:r>
            <a:r>
              <a:rPr sz="1450" b="1" spc="-204" dirty="0">
                <a:latin typeface="Arial"/>
                <a:cs typeface="Arial"/>
              </a:rPr>
              <a:t>CREC</a:t>
            </a:r>
            <a:r>
              <a:rPr sz="1450" b="1" spc="10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non</a:t>
            </a:r>
            <a:r>
              <a:rPr sz="1450" b="1" spc="150" dirty="0">
                <a:latin typeface="Arial"/>
                <a:cs typeface="Arial"/>
              </a:rPr>
              <a:t> </a:t>
            </a:r>
            <a:r>
              <a:rPr sz="1450" b="1" spc="-20" dirty="0">
                <a:latin typeface="Arial"/>
                <a:cs typeface="Arial"/>
              </a:rPr>
              <a:t>inclusives</a:t>
            </a:r>
            <a:r>
              <a:rPr sz="1450" b="1" spc="30" dirty="0">
                <a:latin typeface="Arial"/>
                <a:cs typeface="Arial"/>
              </a:rPr>
              <a:t> </a:t>
            </a:r>
            <a:r>
              <a:rPr sz="1450" spc="55" dirty="0">
                <a:latin typeface="Arial"/>
                <a:cs typeface="Arial"/>
              </a:rPr>
              <a:t>pour</a:t>
            </a:r>
            <a:r>
              <a:rPr sz="1450" spc="9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atteindre </a:t>
            </a:r>
            <a:r>
              <a:rPr sz="1450" dirty="0">
                <a:latin typeface="Arial"/>
                <a:cs typeface="Arial"/>
              </a:rPr>
              <a:t>les</a:t>
            </a:r>
            <a:r>
              <a:rPr sz="1450" spc="-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plus</a:t>
            </a:r>
            <a:r>
              <a:rPr sz="1450" spc="-4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vulnérables</a:t>
            </a:r>
            <a:endParaRPr sz="1450">
              <a:latin typeface="Arial"/>
              <a:cs typeface="Arial"/>
            </a:endParaRPr>
          </a:p>
          <a:p>
            <a:pPr marL="185420" marR="5080" indent="-173355" algn="just">
              <a:lnSpc>
                <a:spcPct val="99000"/>
              </a:lnSpc>
              <a:spcBef>
                <a:spcPts val="1560"/>
              </a:spcBef>
              <a:buSzPct val="93103"/>
              <a:buFont typeface="Segoe UI Symbol"/>
              <a:buChar char="❑"/>
              <a:tabLst>
                <a:tab pos="186055" algn="l"/>
              </a:tabLst>
            </a:pPr>
            <a:r>
              <a:rPr sz="1450" b="1" dirty="0">
                <a:latin typeface="Arial"/>
                <a:cs typeface="Arial"/>
              </a:rPr>
              <a:t>Difficultés</a:t>
            </a:r>
            <a:r>
              <a:rPr sz="1450" b="1" spc="165" dirty="0">
                <a:latin typeface="Arial"/>
                <a:cs typeface="Arial"/>
              </a:rPr>
              <a:t> </a:t>
            </a:r>
            <a:r>
              <a:rPr sz="1450" b="1" spc="-30" dirty="0">
                <a:latin typeface="Arial"/>
                <a:cs typeface="Arial"/>
              </a:rPr>
              <a:t>d’accès</a:t>
            </a:r>
            <a:r>
              <a:rPr sz="1450" b="1" spc="17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aux</a:t>
            </a:r>
            <a:r>
              <a:rPr sz="1450" b="1" spc="2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informations</a:t>
            </a:r>
            <a:r>
              <a:rPr sz="1450" b="1" spc="175" dirty="0">
                <a:latin typeface="Arial"/>
                <a:cs typeface="Arial"/>
              </a:rPr>
              <a:t> </a:t>
            </a:r>
            <a:r>
              <a:rPr sz="1450" spc="70" dirty="0">
                <a:latin typeface="Arial"/>
                <a:cs typeface="Arial"/>
              </a:rPr>
              <a:t>pour</a:t>
            </a:r>
            <a:r>
              <a:rPr sz="1450" spc="13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les </a:t>
            </a:r>
            <a:r>
              <a:rPr sz="1450" dirty="0">
                <a:latin typeface="Arial"/>
                <a:cs typeface="Arial"/>
              </a:rPr>
              <a:t>personnes</a:t>
            </a:r>
            <a:r>
              <a:rPr sz="1450" spc="27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âgées,</a:t>
            </a:r>
            <a:r>
              <a:rPr sz="1450" spc="2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les</a:t>
            </a:r>
            <a:r>
              <a:rPr sz="1450" spc="18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groupes</a:t>
            </a:r>
            <a:r>
              <a:rPr sz="1450" spc="1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minoritaires</a:t>
            </a:r>
            <a:r>
              <a:rPr sz="1450" spc="1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et</a:t>
            </a:r>
            <a:r>
              <a:rPr sz="1450" spc="204" dirty="0">
                <a:latin typeface="Arial"/>
                <a:cs typeface="Arial"/>
              </a:rPr>
              <a:t> </a:t>
            </a:r>
            <a:r>
              <a:rPr sz="1450" spc="-50" dirty="0">
                <a:latin typeface="Arial"/>
                <a:cs typeface="Arial"/>
              </a:rPr>
              <a:t>à </a:t>
            </a:r>
            <a:r>
              <a:rPr sz="1450" dirty="0">
                <a:latin typeface="Arial"/>
                <a:cs typeface="Arial"/>
              </a:rPr>
              <a:t>des</a:t>
            </a:r>
            <a:r>
              <a:rPr sz="1450" spc="-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personnes</a:t>
            </a:r>
            <a:r>
              <a:rPr sz="1450" spc="-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à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spc="60" dirty="0">
                <a:latin typeface="Arial"/>
                <a:cs typeface="Arial"/>
              </a:rPr>
              <a:t>mobilité</a:t>
            </a:r>
            <a:r>
              <a:rPr sz="1450" spc="-110" dirty="0">
                <a:latin typeface="Arial"/>
                <a:cs typeface="Arial"/>
              </a:rPr>
              <a:t> </a:t>
            </a:r>
            <a:r>
              <a:rPr sz="1450" spc="35" dirty="0">
                <a:latin typeface="Arial"/>
                <a:cs typeface="Arial"/>
              </a:rPr>
              <a:t>réduite</a:t>
            </a:r>
            <a:endParaRPr sz="145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472278" y="493828"/>
            <a:ext cx="4280991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229" dirty="0">
                <a:solidFill>
                  <a:srgbClr val="C00000"/>
                </a:solidFill>
                <a:latin typeface="Century Gothic"/>
                <a:cs typeface="Century Gothic"/>
              </a:rPr>
              <a:t>Le</a:t>
            </a:r>
            <a:r>
              <a:rPr sz="3600" b="1" spc="40" dirty="0">
                <a:solidFill>
                  <a:srgbClr val="C00000"/>
                </a:solidFill>
                <a:latin typeface="Century Gothic"/>
                <a:cs typeface="Century Gothic"/>
              </a:rPr>
              <a:t> </a:t>
            </a:r>
            <a:r>
              <a:rPr sz="3600" b="1" spc="114" dirty="0">
                <a:solidFill>
                  <a:srgbClr val="C00000"/>
                </a:solidFill>
                <a:latin typeface="Century Gothic"/>
                <a:cs typeface="Century Gothic"/>
              </a:rPr>
              <a:t>problème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12469" y="1259458"/>
            <a:ext cx="2685415" cy="3067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50" b="1" spc="265" dirty="0">
                <a:solidFill>
                  <a:srgbClr val="C00000"/>
                </a:solidFill>
                <a:latin typeface="Calibri"/>
                <a:cs typeface="Calibri"/>
              </a:rPr>
              <a:t>Aperçu</a:t>
            </a:r>
            <a:r>
              <a:rPr sz="1850" b="1" spc="-17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50" b="1" spc="250" dirty="0">
                <a:solidFill>
                  <a:srgbClr val="C00000"/>
                </a:solidFill>
                <a:latin typeface="Calibri"/>
                <a:cs typeface="Calibri"/>
              </a:rPr>
              <a:t>de</a:t>
            </a:r>
            <a:r>
              <a:rPr sz="185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50" b="1" spc="155" dirty="0">
                <a:solidFill>
                  <a:srgbClr val="C00000"/>
                </a:solidFill>
                <a:latin typeface="Calibri"/>
                <a:cs typeface="Calibri"/>
              </a:rPr>
              <a:t>la</a:t>
            </a:r>
            <a:r>
              <a:rPr sz="1850" b="1" spc="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850" b="1" spc="175" dirty="0">
                <a:solidFill>
                  <a:srgbClr val="C00000"/>
                </a:solidFill>
                <a:latin typeface="Calibri"/>
                <a:cs typeface="Calibri"/>
              </a:rPr>
              <a:t>situation</a:t>
            </a:r>
            <a:endParaRPr sz="1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29679" y="1148080"/>
            <a:ext cx="4795520" cy="306832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21615" y="2411412"/>
            <a:ext cx="17208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585858"/>
                </a:solidFill>
                <a:latin typeface="Courier New"/>
                <a:cs typeface="Courier New"/>
              </a:rPr>
              <a:t>o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615" y="3347402"/>
            <a:ext cx="172085" cy="3187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585858"/>
                </a:solidFill>
                <a:latin typeface="Courier New"/>
                <a:cs typeface="Courier New"/>
              </a:rPr>
              <a:t>o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1615" y="4069778"/>
            <a:ext cx="172085" cy="210947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 marR="5080">
              <a:lnSpc>
                <a:spcPts val="2240"/>
              </a:lnSpc>
              <a:spcBef>
                <a:spcPts val="229"/>
              </a:spcBef>
            </a:pPr>
            <a:r>
              <a:rPr sz="1900" spc="-50" dirty="0">
                <a:solidFill>
                  <a:srgbClr val="585858"/>
                </a:solidFill>
                <a:latin typeface="Courier New"/>
                <a:cs typeface="Courier New"/>
              </a:rPr>
              <a:t>o o</a:t>
            </a: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580"/>
              </a:spcBef>
            </a:pPr>
            <a:r>
              <a:rPr sz="1900" spc="10" dirty="0">
                <a:solidFill>
                  <a:srgbClr val="585858"/>
                </a:solidFill>
                <a:latin typeface="Courier New"/>
                <a:cs typeface="Courier New"/>
              </a:rPr>
              <a:t>o</a:t>
            </a:r>
            <a:endParaRPr sz="1900">
              <a:latin typeface="Courier New"/>
              <a:cs typeface="Courier New"/>
            </a:endParaRPr>
          </a:p>
          <a:p>
            <a:pPr marL="12700" marR="5080">
              <a:lnSpc>
                <a:spcPct val="172300"/>
              </a:lnSpc>
              <a:spcBef>
                <a:spcPts val="75"/>
              </a:spcBef>
            </a:pPr>
            <a:r>
              <a:rPr sz="1900" spc="-50" dirty="0">
                <a:solidFill>
                  <a:srgbClr val="585858"/>
                </a:solidFill>
                <a:latin typeface="Courier New"/>
                <a:cs typeface="Courier New"/>
              </a:rPr>
              <a:t>o o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615" y="1760601"/>
            <a:ext cx="5959475" cy="4630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3580" indent="-691515" algn="just">
              <a:lnSpc>
                <a:spcPts val="1845"/>
              </a:lnSpc>
              <a:buClr>
                <a:srgbClr val="585858"/>
              </a:buClr>
              <a:buSzPct val="131034"/>
              <a:buFont typeface="Courier New"/>
              <a:buChar char="o"/>
              <a:tabLst>
                <a:tab pos="704215" algn="l"/>
              </a:tabLst>
            </a:pPr>
            <a:r>
              <a:rPr sz="1450" dirty="0">
                <a:latin typeface="Arial"/>
                <a:cs typeface="Arial"/>
              </a:rPr>
              <a:t>Mise</a:t>
            </a:r>
            <a:r>
              <a:rPr sz="1450" spc="4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en</a:t>
            </a:r>
            <a:r>
              <a:rPr sz="1450" spc="4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place</a:t>
            </a:r>
            <a:r>
              <a:rPr sz="1450" spc="4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d’un</a:t>
            </a:r>
            <a:r>
              <a:rPr sz="1450" spc="459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site</a:t>
            </a:r>
            <a:r>
              <a:rPr sz="1450" b="1" spc="5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provisoire</a:t>
            </a:r>
            <a:r>
              <a:rPr sz="1450" b="1" spc="9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de</a:t>
            </a:r>
            <a:r>
              <a:rPr sz="1450" b="1" spc="5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vaccination</a:t>
            </a:r>
            <a:r>
              <a:rPr sz="1450" b="1" spc="49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CR</a:t>
            </a:r>
            <a:r>
              <a:rPr sz="1450" b="1" spc="405" dirty="0">
                <a:latin typeface="Arial"/>
                <a:cs typeface="Arial"/>
              </a:rPr>
              <a:t> </a:t>
            </a:r>
            <a:r>
              <a:rPr sz="1450" spc="-50" dirty="0">
                <a:latin typeface="Arial"/>
                <a:cs typeface="Arial"/>
              </a:rPr>
              <a:t>à</a:t>
            </a:r>
            <a:endParaRPr sz="1450">
              <a:latin typeface="Arial"/>
              <a:cs typeface="Arial"/>
            </a:endParaRPr>
          </a:p>
          <a:p>
            <a:pPr marL="703580" algn="just">
              <a:lnSpc>
                <a:spcPts val="1635"/>
              </a:lnSpc>
            </a:pPr>
            <a:r>
              <a:rPr sz="1450" dirty="0">
                <a:latin typeface="Arial"/>
                <a:cs typeface="Arial"/>
              </a:rPr>
              <a:t>Maluku</a:t>
            </a:r>
            <a:r>
              <a:rPr sz="1450" spc="285" dirty="0">
                <a:latin typeface="Arial"/>
                <a:cs typeface="Arial"/>
              </a:rPr>
              <a:t>  </a:t>
            </a:r>
            <a:r>
              <a:rPr sz="1450" spc="75" dirty="0">
                <a:latin typeface="Arial"/>
                <a:cs typeface="Arial"/>
              </a:rPr>
              <a:t>pour</a:t>
            </a:r>
            <a:r>
              <a:rPr sz="1450" spc="31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répondre</a:t>
            </a:r>
            <a:r>
              <a:rPr sz="1450" spc="29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à</a:t>
            </a:r>
            <a:r>
              <a:rPr sz="1450" spc="33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la</a:t>
            </a:r>
            <a:r>
              <a:rPr sz="1450" spc="33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demande</a:t>
            </a:r>
            <a:r>
              <a:rPr sz="1450" spc="330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de</a:t>
            </a:r>
            <a:r>
              <a:rPr sz="1450" spc="290" dirty="0">
                <a:latin typeface="Arial"/>
                <a:cs typeface="Arial"/>
              </a:rPr>
              <a:t>  </a:t>
            </a:r>
            <a:r>
              <a:rPr sz="1450" spc="-10" dirty="0">
                <a:latin typeface="Arial"/>
                <a:cs typeface="Arial"/>
              </a:rPr>
              <a:t>populations</a:t>
            </a:r>
            <a:endParaRPr sz="1450">
              <a:latin typeface="Arial"/>
              <a:cs typeface="Arial"/>
            </a:endParaRPr>
          </a:p>
          <a:p>
            <a:pPr marL="703580" algn="just">
              <a:lnSpc>
                <a:spcPts val="1710"/>
              </a:lnSpc>
            </a:pPr>
            <a:r>
              <a:rPr sz="1450" dirty="0">
                <a:latin typeface="Arial"/>
                <a:cs typeface="Arial"/>
              </a:rPr>
              <a:t>excentrées</a:t>
            </a:r>
            <a:r>
              <a:rPr sz="1450" spc="-3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sites</a:t>
            </a:r>
            <a:r>
              <a:rPr sz="1450" spc="-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réguliers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</a:t>
            </a:r>
            <a:r>
              <a:rPr sz="1450" spc="-8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vaccination</a:t>
            </a:r>
            <a:endParaRPr sz="1450">
              <a:latin typeface="Arial"/>
              <a:cs typeface="Arial"/>
            </a:endParaRPr>
          </a:p>
          <a:p>
            <a:pPr marL="703580" marR="10160" algn="just">
              <a:lnSpc>
                <a:spcPct val="98200"/>
              </a:lnSpc>
              <a:spcBef>
                <a:spcPts val="535"/>
              </a:spcBef>
            </a:pPr>
            <a:r>
              <a:rPr sz="1450" dirty="0">
                <a:latin typeface="Arial"/>
                <a:cs typeface="Arial"/>
              </a:rPr>
              <a:t>Organisation</a:t>
            </a:r>
            <a:r>
              <a:rPr sz="1450" spc="18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des</a:t>
            </a:r>
            <a:r>
              <a:rPr sz="1450" spc="325" dirty="0">
                <a:latin typeface="Arial"/>
                <a:cs typeface="Arial"/>
              </a:rPr>
              <a:t> </a:t>
            </a:r>
            <a:r>
              <a:rPr sz="1450" b="1" spc="-30" dirty="0">
                <a:latin typeface="Arial"/>
                <a:cs typeface="Arial"/>
              </a:rPr>
              <a:t>sessions</a:t>
            </a:r>
            <a:r>
              <a:rPr sz="1450" b="1" spc="204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d’information</a:t>
            </a:r>
            <a:r>
              <a:rPr sz="1450" b="1" spc="2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sur</a:t>
            </a:r>
            <a:r>
              <a:rPr sz="1450" b="1" spc="28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la</a:t>
            </a:r>
            <a:r>
              <a:rPr sz="1450" b="1" spc="225" dirty="0">
                <a:latin typeface="Arial"/>
                <a:cs typeface="Arial"/>
              </a:rPr>
              <a:t> </a:t>
            </a:r>
            <a:r>
              <a:rPr sz="1450" b="1" spc="-50" dirty="0">
                <a:latin typeface="Arial"/>
                <a:cs typeface="Arial"/>
              </a:rPr>
              <a:t>COVID-</a:t>
            </a:r>
            <a:r>
              <a:rPr sz="1450" b="1" dirty="0">
                <a:latin typeface="Arial"/>
                <a:cs typeface="Arial"/>
              </a:rPr>
              <a:t>19</a:t>
            </a:r>
            <a:r>
              <a:rPr sz="1450" b="1" spc="95" dirty="0">
                <a:latin typeface="Arial"/>
                <a:cs typeface="Arial"/>
              </a:rPr>
              <a:t> </a:t>
            </a:r>
            <a:r>
              <a:rPr sz="1450" b="1" spc="10" dirty="0">
                <a:latin typeface="Arial"/>
                <a:cs typeface="Arial"/>
              </a:rPr>
              <a:t>à </a:t>
            </a:r>
            <a:r>
              <a:rPr sz="1450" b="1" dirty="0">
                <a:latin typeface="Arial"/>
                <a:cs typeface="Arial"/>
              </a:rPr>
              <a:t>l’attention</a:t>
            </a:r>
            <a:r>
              <a:rPr sz="1450" b="1" spc="47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des</a:t>
            </a:r>
            <a:r>
              <a:rPr sz="1450" b="1" spc="38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personnes</a:t>
            </a:r>
            <a:r>
              <a:rPr sz="1450" b="1" spc="38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</a:t>
            </a:r>
            <a:r>
              <a:rPr sz="1450" b="1" spc="4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troisième</a:t>
            </a:r>
            <a:r>
              <a:rPr sz="1450" b="1" spc="4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âgé</a:t>
            </a:r>
            <a:r>
              <a:rPr sz="1450" dirty="0">
                <a:latin typeface="Arial"/>
                <a:cs typeface="Arial"/>
              </a:rPr>
              <a:t>,</a:t>
            </a:r>
            <a:r>
              <a:rPr sz="1450" spc="3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personnes</a:t>
            </a:r>
            <a:r>
              <a:rPr sz="1450" spc="310" dirty="0">
                <a:latin typeface="Arial"/>
                <a:cs typeface="Arial"/>
              </a:rPr>
              <a:t> </a:t>
            </a:r>
            <a:r>
              <a:rPr sz="1450" spc="-50" dirty="0">
                <a:latin typeface="Arial"/>
                <a:cs typeface="Arial"/>
              </a:rPr>
              <a:t>à </a:t>
            </a:r>
            <a:r>
              <a:rPr sz="1450" spc="50" dirty="0">
                <a:latin typeface="Arial"/>
                <a:cs typeface="Arial"/>
              </a:rPr>
              <a:t>mobilité</a:t>
            </a:r>
            <a:r>
              <a:rPr sz="1450" spc="7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réduite,</a:t>
            </a:r>
            <a:r>
              <a:rPr sz="1450" spc="270" dirty="0">
                <a:latin typeface="Arial"/>
                <a:cs typeface="Arial"/>
              </a:rPr>
              <a:t>   </a:t>
            </a:r>
            <a:r>
              <a:rPr sz="1450" dirty="0">
                <a:latin typeface="Arial"/>
                <a:cs typeface="Arial"/>
              </a:rPr>
              <a:t>groupes</a:t>
            </a:r>
            <a:r>
              <a:rPr sz="1450" spc="10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spéciaux</a:t>
            </a:r>
            <a:r>
              <a:rPr sz="1450" spc="270" dirty="0">
                <a:latin typeface="Arial"/>
                <a:cs typeface="Arial"/>
              </a:rPr>
              <a:t>   </a:t>
            </a:r>
            <a:r>
              <a:rPr sz="1450" dirty="0">
                <a:latin typeface="Arial"/>
                <a:cs typeface="Arial"/>
              </a:rPr>
              <a:t>(albinos=</a:t>
            </a:r>
            <a:r>
              <a:rPr sz="1450" spc="80" dirty="0">
                <a:latin typeface="Arial"/>
                <a:cs typeface="Arial"/>
              </a:rPr>
              <a:t>  </a:t>
            </a:r>
            <a:r>
              <a:rPr sz="1450" spc="-10" dirty="0">
                <a:latin typeface="Arial"/>
                <a:cs typeface="Arial"/>
              </a:rPr>
              <a:t>personnes marginalisées)</a:t>
            </a:r>
            <a:endParaRPr sz="1450">
              <a:latin typeface="Arial"/>
              <a:cs typeface="Arial"/>
            </a:endParaRPr>
          </a:p>
          <a:p>
            <a:pPr marL="703580" marR="5080" algn="just">
              <a:lnSpc>
                <a:spcPts val="1680"/>
              </a:lnSpc>
              <a:spcBef>
                <a:spcPts val="610"/>
              </a:spcBef>
            </a:pPr>
            <a:r>
              <a:rPr sz="1450" b="1" dirty="0">
                <a:latin typeface="Arial"/>
                <a:cs typeface="Arial"/>
              </a:rPr>
              <a:t>Adaptation</a:t>
            </a:r>
            <a:r>
              <a:rPr sz="1450" b="1" spc="9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des</a:t>
            </a:r>
            <a:r>
              <a:rPr sz="1450" b="1" spc="55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messages</a:t>
            </a:r>
            <a:r>
              <a:rPr sz="1450" b="1" spc="55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dans</a:t>
            </a:r>
            <a:r>
              <a:rPr sz="1450" b="1" spc="10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les</a:t>
            </a:r>
            <a:r>
              <a:rPr sz="1450" b="1" spc="55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langues</a:t>
            </a:r>
            <a:r>
              <a:rPr sz="1450" b="1" spc="95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locales</a:t>
            </a:r>
            <a:r>
              <a:rPr sz="1450" b="1" spc="55" dirty="0">
                <a:latin typeface="Arial"/>
                <a:cs typeface="Arial"/>
              </a:rPr>
              <a:t>  </a:t>
            </a:r>
            <a:r>
              <a:rPr sz="1450" b="1" spc="-25" dirty="0">
                <a:latin typeface="Arial"/>
                <a:cs typeface="Arial"/>
              </a:rPr>
              <a:t>et </a:t>
            </a:r>
            <a:r>
              <a:rPr sz="1450" b="1" dirty="0">
                <a:latin typeface="Arial"/>
                <a:cs typeface="Arial"/>
              </a:rPr>
              <a:t>canaux</a:t>
            </a:r>
            <a:r>
              <a:rPr sz="1450" b="1" spc="4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</a:t>
            </a:r>
            <a:r>
              <a:rPr sz="1450" b="1" spc="40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confiance</a:t>
            </a:r>
            <a:r>
              <a:rPr sz="1450" b="1" spc="47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des</a:t>
            </a:r>
            <a:r>
              <a:rPr sz="1450" b="1" spc="459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communautés</a:t>
            </a:r>
            <a:r>
              <a:rPr sz="1450" b="1" spc="4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(Radio,</a:t>
            </a:r>
            <a:r>
              <a:rPr sz="1450" spc="42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Réseaux </a:t>
            </a:r>
            <a:r>
              <a:rPr sz="1450" dirty="0">
                <a:latin typeface="Arial"/>
                <a:cs typeface="Arial"/>
              </a:rPr>
              <a:t>sociaux,</a:t>
            </a:r>
            <a:r>
              <a:rPr sz="1450" spc="-10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Cinéma</a:t>
            </a:r>
            <a:r>
              <a:rPr sz="1450" spc="-50" dirty="0">
                <a:latin typeface="Arial"/>
                <a:cs typeface="Arial"/>
              </a:rPr>
              <a:t> </a:t>
            </a:r>
            <a:r>
              <a:rPr sz="1450" spc="45" dirty="0">
                <a:latin typeface="Arial"/>
                <a:cs typeface="Arial"/>
              </a:rPr>
              <a:t>mobile</a:t>
            </a:r>
            <a:endParaRPr sz="1450">
              <a:latin typeface="Arial"/>
              <a:cs typeface="Arial"/>
            </a:endParaRPr>
          </a:p>
          <a:p>
            <a:pPr marL="703580" algn="just">
              <a:lnSpc>
                <a:spcPct val="100000"/>
              </a:lnSpc>
              <a:spcBef>
                <a:spcPts val="540"/>
              </a:spcBef>
            </a:pPr>
            <a:r>
              <a:rPr sz="1450" dirty="0">
                <a:latin typeface="Arial"/>
                <a:cs typeface="Arial"/>
              </a:rPr>
              <a:t>Engagement</a:t>
            </a:r>
            <a:r>
              <a:rPr sz="1450" spc="-125" dirty="0">
                <a:latin typeface="Arial"/>
                <a:cs typeface="Arial"/>
              </a:rPr>
              <a:t> </a:t>
            </a:r>
            <a:r>
              <a:rPr sz="1450" spc="-30" dirty="0">
                <a:latin typeface="Arial"/>
                <a:cs typeface="Arial"/>
              </a:rPr>
              <a:t>avec</a:t>
            </a:r>
            <a:r>
              <a:rPr sz="1450" spc="-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les</a:t>
            </a:r>
            <a:r>
              <a:rPr sz="1450" spc="-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groupes</a:t>
            </a:r>
            <a:r>
              <a:rPr sz="1450" spc="-10" dirty="0">
                <a:latin typeface="Arial"/>
                <a:cs typeface="Arial"/>
              </a:rPr>
              <a:t> sociaux</a:t>
            </a:r>
            <a:endParaRPr sz="1450">
              <a:latin typeface="Arial"/>
              <a:cs typeface="Arial"/>
            </a:endParaRPr>
          </a:p>
          <a:p>
            <a:pPr marL="703580" marR="9525" algn="just">
              <a:lnSpc>
                <a:spcPts val="1680"/>
              </a:lnSpc>
              <a:spcBef>
                <a:spcPts val="610"/>
              </a:spcBef>
            </a:pPr>
            <a:r>
              <a:rPr sz="1450" b="1" dirty="0">
                <a:latin typeface="Arial"/>
                <a:cs typeface="Arial"/>
              </a:rPr>
              <a:t>Vaccination</a:t>
            </a:r>
            <a:r>
              <a:rPr sz="1450" b="1" spc="85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publique</a:t>
            </a:r>
            <a:r>
              <a:rPr sz="1450" b="1" spc="105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des</a:t>
            </a:r>
            <a:r>
              <a:rPr sz="1450" b="1" spc="9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volontaires</a:t>
            </a:r>
            <a:r>
              <a:rPr sz="1450" b="1" spc="9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de</a:t>
            </a:r>
            <a:r>
              <a:rPr sz="1450" spc="85" dirty="0">
                <a:latin typeface="Arial"/>
                <a:cs typeface="Arial"/>
              </a:rPr>
              <a:t>  </a:t>
            </a:r>
            <a:r>
              <a:rPr sz="1450" dirty="0">
                <a:latin typeface="Arial"/>
                <a:cs typeface="Arial"/>
              </a:rPr>
              <a:t>la</a:t>
            </a:r>
            <a:r>
              <a:rPr sz="1450" spc="90" dirty="0">
                <a:latin typeface="Arial"/>
                <a:cs typeface="Arial"/>
              </a:rPr>
              <a:t>  </a:t>
            </a:r>
            <a:r>
              <a:rPr sz="1450" spc="-10" dirty="0">
                <a:latin typeface="Arial"/>
                <a:cs typeface="Arial"/>
              </a:rPr>
              <a:t>Croix-Rouge </a:t>
            </a:r>
            <a:r>
              <a:rPr sz="1450" spc="75" dirty="0">
                <a:latin typeface="Arial"/>
                <a:cs typeface="Arial"/>
              </a:rPr>
              <a:t>pour</a:t>
            </a:r>
            <a:r>
              <a:rPr sz="1450" spc="-114" dirty="0">
                <a:latin typeface="Arial"/>
                <a:cs typeface="Arial"/>
              </a:rPr>
              <a:t> </a:t>
            </a:r>
            <a:r>
              <a:rPr sz="1450" spc="65" dirty="0">
                <a:latin typeface="Arial"/>
                <a:cs typeface="Arial"/>
              </a:rPr>
              <a:t>prêcherpar</a:t>
            </a:r>
            <a:r>
              <a:rPr sz="1450" spc="-3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l’exemple</a:t>
            </a:r>
            <a:endParaRPr sz="1450">
              <a:latin typeface="Arial"/>
              <a:cs typeface="Arial"/>
            </a:endParaRPr>
          </a:p>
          <a:p>
            <a:pPr marL="703580" marR="10795" algn="just">
              <a:lnSpc>
                <a:spcPct val="101299"/>
              </a:lnSpc>
              <a:spcBef>
                <a:spcPts val="434"/>
              </a:spcBef>
            </a:pPr>
            <a:r>
              <a:rPr sz="1450" b="1" spc="-10" dirty="0">
                <a:latin typeface="Arial"/>
                <a:cs typeface="Arial"/>
              </a:rPr>
              <a:t>Pré-</a:t>
            </a:r>
            <a:r>
              <a:rPr sz="1450" b="1" dirty="0">
                <a:latin typeface="Arial"/>
                <a:cs typeface="Arial"/>
              </a:rPr>
              <a:t>enregistrements</a:t>
            </a:r>
            <a:r>
              <a:rPr sz="1450" b="1" spc="9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des</a:t>
            </a:r>
            <a:r>
              <a:rPr sz="1450" b="1" spc="114" dirty="0">
                <a:latin typeface="Arial"/>
                <a:cs typeface="Arial"/>
              </a:rPr>
              <a:t> </a:t>
            </a:r>
            <a:r>
              <a:rPr sz="1450" b="1" spc="-20" dirty="0">
                <a:latin typeface="Arial"/>
                <a:cs typeface="Arial"/>
              </a:rPr>
              <a:t>cibles</a:t>
            </a:r>
            <a:r>
              <a:rPr sz="1450" b="1" spc="10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volontaires</a:t>
            </a:r>
            <a:r>
              <a:rPr sz="1450" b="1" spc="114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à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la</a:t>
            </a:r>
            <a:r>
              <a:rPr sz="1450" spc="10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vaccination </a:t>
            </a:r>
            <a:r>
              <a:rPr sz="1450" spc="-30" dirty="0">
                <a:latin typeface="Arial"/>
                <a:cs typeface="Arial"/>
              </a:rPr>
              <a:t>(Par</a:t>
            </a:r>
            <a:r>
              <a:rPr sz="1450" spc="-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exemple</a:t>
            </a:r>
            <a:r>
              <a:rPr sz="1450" spc="-13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13</a:t>
            </a:r>
            <a:r>
              <a:rPr sz="1450" spc="-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224</a:t>
            </a:r>
            <a:r>
              <a:rPr sz="1450" spc="6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au</a:t>
            </a:r>
            <a:r>
              <a:rPr sz="1450" spc="-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cours</a:t>
            </a:r>
            <a:r>
              <a:rPr sz="1450" spc="-65" dirty="0">
                <a:latin typeface="Arial"/>
                <a:cs typeface="Arial"/>
              </a:rPr>
              <a:t> </a:t>
            </a:r>
            <a:r>
              <a:rPr sz="1450" spc="70" dirty="0">
                <a:latin typeface="Arial"/>
                <a:cs typeface="Arial"/>
              </a:rPr>
              <a:t>du</a:t>
            </a:r>
            <a:r>
              <a:rPr sz="1450" spc="-20" dirty="0">
                <a:latin typeface="Arial"/>
                <a:cs typeface="Arial"/>
              </a:rPr>
              <a:t> </a:t>
            </a:r>
            <a:r>
              <a:rPr sz="1450" spc="60" dirty="0">
                <a:latin typeface="Arial"/>
                <a:cs typeface="Arial"/>
              </a:rPr>
              <a:t>mois</a:t>
            </a:r>
            <a:r>
              <a:rPr sz="1450" spc="-6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</a:t>
            </a:r>
            <a:r>
              <a:rPr sz="1450" spc="-1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Mai</a:t>
            </a:r>
            <a:r>
              <a:rPr sz="1450" spc="-6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2022)</a:t>
            </a:r>
            <a:endParaRPr sz="1450">
              <a:latin typeface="Arial"/>
              <a:cs typeface="Arial"/>
            </a:endParaRPr>
          </a:p>
          <a:p>
            <a:pPr marL="703580" marR="14604" algn="just">
              <a:lnSpc>
                <a:spcPts val="1680"/>
              </a:lnSpc>
              <a:spcBef>
                <a:spcPts val="610"/>
              </a:spcBef>
            </a:pPr>
            <a:r>
              <a:rPr sz="1450" dirty="0">
                <a:latin typeface="Arial"/>
                <a:cs typeface="Arial"/>
              </a:rPr>
              <a:t>Appui logistique</a:t>
            </a:r>
            <a:r>
              <a:rPr sz="1450" spc="1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(transport)</a:t>
            </a:r>
            <a:r>
              <a:rPr sz="1450" spc="14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aux</a:t>
            </a:r>
            <a:r>
              <a:rPr sz="1450" spc="49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agents</a:t>
            </a:r>
            <a:r>
              <a:rPr sz="1450" spc="10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</a:t>
            </a:r>
            <a:r>
              <a:rPr sz="1450" spc="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vaccination</a:t>
            </a:r>
            <a:r>
              <a:rPr sz="1450" spc="7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vers</a:t>
            </a:r>
            <a:r>
              <a:rPr sz="1450" spc="10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les </a:t>
            </a:r>
            <a:r>
              <a:rPr sz="1450" dirty="0">
                <a:latin typeface="Arial"/>
                <a:cs typeface="Arial"/>
              </a:rPr>
              <a:t>zones</a:t>
            </a:r>
            <a:r>
              <a:rPr sz="1450" spc="-120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reculées</a:t>
            </a:r>
            <a:endParaRPr sz="1450">
              <a:latin typeface="Arial"/>
              <a:cs typeface="Arial"/>
            </a:endParaRPr>
          </a:p>
          <a:p>
            <a:pPr marL="703580" marR="11430" algn="just">
              <a:lnSpc>
                <a:spcPct val="101299"/>
              </a:lnSpc>
              <a:spcBef>
                <a:spcPts val="440"/>
              </a:spcBef>
            </a:pPr>
            <a:r>
              <a:rPr sz="1450" b="1" dirty="0">
                <a:latin typeface="Arial"/>
                <a:cs typeface="Arial"/>
              </a:rPr>
              <a:t>Appui</a:t>
            </a:r>
            <a:r>
              <a:rPr sz="1450" b="1" spc="19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logistique</a:t>
            </a:r>
            <a:r>
              <a:rPr sz="1450" b="1" spc="185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(Bus</a:t>
            </a:r>
            <a:r>
              <a:rPr sz="1450" b="1" spc="215" dirty="0">
                <a:latin typeface="Arial"/>
                <a:cs typeface="Arial"/>
              </a:rPr>
              <a:t>  </a:t>
            </a:r>
            <a:r>
              <a:rPr sz="1450" b="1" spc="-45" dirty="0">
                <a:latin typeface="Arial"/>
                <a:cs typeface="Arial"/>
              </a:rPr>
              <a:t>Croix-</a:t>
            </a:r>
            <a:r>
              <a:rPr sz="1450" b="1" dirty="0">
                <a:latin typeface="Arial"/>
                <a:cs typeface="Arial"/>
              </a:rPr>
              <a:t>Rouge)</a:t>
            </a:r>
            <a:r>
              <a:rPr sz="1450" b="1" spc="21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des</a:t>
            </a:r>
            <a:r>
              <a:rPr sz="1450" b="1" spc="180" dirty="0">
                <a:latin typeface="Arial"/>
                <a:cs typeface="Arial"/>
              </a:rPr>
              <a:t>  </a:t>
            </a:r>
            <a:r>
              <a:rPr sz="1450" b="1" dirty="0">
                <a:latin typeface="Arial"/>
                <a:cs typeface="Arial"/>
              </a:rPr>
              <a:t>personnes</a:t>
            </a:r>
            <a:r>
              <a:rPr sz="1450" b="1" spc="145" dirty="0">
                <a:latin typeface="Arial"/>
                <a:cs typeface="Arial"/>
              </a:rPr>
              <a:t>  </a:t>
            </a:r>
            <a:r>
              <a:rPr sz="1450" b="1" spc="5" dirty="0">
                <a:latin typeface="Arial"/>
                <a:cs typeface="Arial"/>
              </a:rPr>
              <a:t>à </a:t>
            </a:r>
            <a:r>
              <a:rPr sz="1450" b="1" dirty="0">
                <a:latin typeface="Arial"/>
                <a:cs typeface="Arial"/>
              </a:rPr>
              <a:t>mobilité</a:t>
            </a:r>
            <a:r>
              <a:rPr sz="1450" b="1" spc="-70" dirty="0">
                <a:latin typeface="Arial"/>
                <a:cs typeface="Arial"/>
              </a:rPr>
              <a:t> </a:t>
            </a:r>
            <a:r>
              <a:rPr sz="1450" b="1" spc="50" dirty="0">
                <a:latin typeface="Arial"/>
                <a:cs typeface="Arial"/>
              </a:rPr>
              <a:t>réduite</a:t>
            </a:r>
            <a:r>
              <a:rPr sz="1450" b="1" spc="-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vers</a:t>
            </a:r>
            <a:r>
              <a:rPr sz="1450" spc="4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les</a:t>
            </a:r>
            <a:r>
              <a:rPr sz="1450" spc="-5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sites</a:t>
            </a:r>
            <a:r>
              <a:rPr sz="1450" spc="-5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de </a:t>
            </a:r>
            <a:r>
              <a:rPr sz="1450" spc="-10" dirty="0">
                <a:latin typeface="Arial"/>
                <a:cs typeface="Arial"/>
              </a:rPr>
              <a:t>vaccination</a:t>
            </a:r>
            <a:endParaRPr sz="14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765356" y="430624"/>
            <a:ext cx="3569175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b="1" spc="475" dirty="0">
                <a:solidFill>
                  <a:srgbClr val="C00000"/>
                </a:solidFill>
                <a:latin typeface="Calibri"/>
                <a:cs typeface="Calibri"/>
              </a:rPr>
              <a:t>La</a:t>
            </a:r>
            <a:r>
              <a:rPr sz="3600" b="1" spc="1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3600" b="1" spc="335" dirty="0">
                <a:solidFill>
                  <a:srgbClr val="C00000"/>
                </a:solidFill>
                <a:latin typeface="Calibri"/>
                <a:cs typeface="Calibri"/>
              </a:rPr>
              <a:t>Solution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75677" y="1203261"/>
            <a:ext cx="1139190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b="1" spc="90" dirty="0">
                <a:solidFill>
                  <a:srgbClr val="C00000"/>
                </a:solidFill>
                <a:latin typeface="Century Gothic"/>
                <a:cs typeface="Century Gothic"/>
              </a:rPr>
              <a:t>ACTIONS</a:t>
            </a:r>
            <a:endParaRPr sz="1850">
              <a:latin typeface="Century Gothic"/>
              <a:cs typeface="Century Gothic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309359" y="3261359"/>
            <a:ext cx="5882640" cy="3251200"/>
            <a:chOff x="6309359" y="3261359"/>
            <a:chExt cx="5882640" cy="3251200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08719" y="3261359"/>
              <a:ext cx="3383279" cy="322072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09359" y="3596639"/>
              <a:ext cx="2499360" cy="2915920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11720576" y="6392733"/>
            <a:ext cx="208279" cy="207645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250" spc="-25" dirty="0">
                <a:solidFill>
                  <a:srgbClr val="585858"/>
                </a:solidFill>
                <a:latin typeface="Arial"/>
                <a:cs typeface="Arial"/>
              </a:rPr>
              <a:t>90</a:t>
            </a:r>
            <a:endParaRPr sz="12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189" y="6616144"/>
            <a:ext cx="584835" cy="158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0"/>
              </a:lnSpc>
            </a:pPr>
            <a:r>
              <a:rPr sz="1050" spc="-530" dirty="0">
                <a:latin typeface="Calibri"/>
                <a:cs typeface="Calibri"/>
              </a:rPr>
              <a:t>P</a:t>
            </a:r>
            <a:r>
              <a:rPr sz="1050" spc="-35" dirty="0">
                <a:latin typeface="Calibri"/>
                <a:cs typeface="Calibri"/>
              </a:rPr>
              <a:t>R</a:t>
            </a:r>
            <a:r>
              <a:rPr sz="1050" spc="-540" dirty="0">
                <a:latin typeface="Calibri"/>
                <a:cs typeface="Calibri"/>
              </a:rPr>
              <a:t>u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spc="-355" dirty="0">
                <a:latin typeface="Calibri"/>
                <a:cs typeface="Calibri"/>
              </a:rPr>
              <a:t>s</a:t>
            </a:r>
            <a:r>
              <a:rPr sz="1050" spc="-135" dirty="0">
                <a:latin typeface="Calibri"/>
                <a:cs typeface="Calibri"/>
              </a:rPr>
              <a:t>b</a:t>
            </a:r>
            <a:r>
              <a:rPr sz="1050" spc="-220" dirty="0">
                <a:latin typeface="Calibri"/>
                <a:cs typeface="Calibri"/>
              </a:rPr>
              <a:t>t</a:t>
            </a:r>
            <a:r>
              <a:rPr sz="1050" spc="-65" dirty="0">
                <a:latin typeface="Calibri"/>
                <a:cs typeface="Calibri"/>
              </a:rPr>
              <a:t>l</a:t>
            </a:r>
            <a:r>
              <a:rPr sz="1050" spc="-235" dirty="0">
                <a:latin typeface="Calibri"/>
                <a:cs typeface="Calibri"/>
              </a:rPr>
              <a:t>r</a:t>
            </a:r>
            <a:r>
              <a:rPr sz="1050" dirty="0">
                <a:latin typeface="Calibri"/>
                <a:cs typeface="Calibri"/>
              </a:rPr>
              <a:t>i</a:t>
            </a:r>
            <a:r>
              <a:rPr sz="1050" spc="-425" dirty="0">
                <a:latin typeface="Calibri"/>
                <a:cs typeface="Calibri"/>
              </a:rPr>
              <a:t>c</a:t>
            </a:r>
            <a:r>
              <a:rPr sz="1050" spc="75" dirty="0">
                <a:latin typeface="Calibri"/>
                <a:cs typeface="Calibri"/>
              </a:rPr>
              <a:t>i</a:t>
            </a:r>
            <a:r>
              <a:rPr sz="1050" spc="35" dirty="0">
                <a:latin typeface="Calibri"/>
                <a:cs typeface="Calibri"/>
              </a:rPr>
              <a:t>c</a:t>
            </a:r>
            <a:r>
              <a:rPr sz="1050" spc="-35" dirty="0">
                <a:latin typeface="Calibri"/>
                <a:cs typeface="Calibri"/>
              </a:rPr>
              <a:t>t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dirty="0">
                <a:latin typeface="Calibri"/>
                <a:cs typeface="Calibri"/>
              </a:rPr>
              <a:t>d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9" y="6628844"/>
            <a:ext cx="559435" cy="132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0"/>
              </a:lnSpc>
            </a:pPr>
            <a:r>
              <a:rPr sz="1050" spc="-535" dirty="0">
                <a:latin typeface="Calibri"/>
                <a:cs typeface="Calibri"/>
              </a:rPr>
              <a:t>P</a:t>
            </a:r>
            <a:r>
              <a:rPr sz="1050" spc="-40" dirty="0">
                <a:latin typeface="Calibri"/>
                <a:cs typeface="Calibri"/>
              </a:rPr>
              <a:t>R</a:t>
            </a:r>
            <a:r>
              <a:rPr sz="1050" spc="-545" dirty="0">
                <a:latin typeface="Calibri"/>
                <a:cs typeface="Calibri"/>
              </a:rPr>
              <a:t>u</a:t>
            </a:r>
            <a:r>
              <a:rPr sz="1050" spc="-50" dirty="0">
                <a:latin typeface="Calibri"/>
                <a:cs typeface="Calibri"/>
              </a:rPr>
              <a:t>e</a:t>
            </a:r>
            <a:r>
              <a:rPr sz="1050" spc="-360" dirty="0">
                <a:latin typeface="Calibri"/>
                <a:cs typeface="Calibri"/>
              </a:rPr>
              <a:t>s</a:t>
            </a:r>
            <a:r>
              <a:rPr sz="1050" spc="-140" dirty="0">
                <a:latin typeface="Calibri"/>
                <a:cs typeface="Calibri"/>
              </a:rPr>
              <a:t>b</a:t>
            </a:r>
            <a:r>
              <a:rPr sz="1050" spc="-225" dirty="0">
                <a:latin typeface="Calibri"/>
                <a:cs typeface="Calibri"/>
              </a:rPr>
              <a:t>t</a:t>
            </a:r>
            <a:r>
              <a:rPr sz="1050" spc="-70" dirty="0">
                <a:latin typeface="Calibri"/>
                <a:cs typeface="Calibri"/>
              </a:rPr>
              <a:t>l</a:t>
            </a:r>
            <a:r>
              <a:rPr sz="1050" spc="-240" dirty="0">
                <a:latin typeface="Calibri"/>
                <a:cs typeface="Calibri"/>
              </a:rPr>
              <a:t>r</a:t>
            </a:r>
            <a:r>
              <a:rPr sz="1050" spc="-5" dirty="0">
                <a:latin typeface="Calibri"/>
                <a:cs typeface="Calibri"/>
              </a:rPr>
              <a:t>i</a:t>
            </a:r>
            <a:r>
              <a:rPr sz="1050" spc="-430" dirty="0">
                <a:latin typeface="Calibri"/>
                <a:cs typeface="Calibri"/>
              </a:rPr>
              <a:t>c</a:t>
            </a:r>
            <a:r>
              <a:rPr sz="1050" spc="70" dirty="0">
                <a:latin typeface="Calibri"/>
                <a:cs typeface="Calibri"/>
              </a:rPr>
              <a:t>i</a:t>
            </a:r>
            <a:r>
              <a:rPr sz="1050" spc="30" dirty="0">
                <a:latin typeface="Calibri"/>
                <a:cs typeface="Calibri"/>
              </a:rPr>
              <a:t>c</a:t>
            </a:r>
            <a:r>
              <a:rPr sz="1050" spc="-40" dirty="0">
                <a:latin typeface="Calibri"/>
                <a:cs typeface="Calibri"/>
              </a:rPr>
              <a:t>t</a:t>
            </a:r>
            <a:r>
              <a:rPr sz="1050" spc="-50" dirty="0">
                <a:latin typeface="Calibri"/>
                <a:cs typeface="Calibri"/>
              </a:rPr>
              <a:t>e</a:t>
            </a:r>
            <a:r>
              <a:rPr sz="1050" spc="-5" dirty="0">
                <a:latin typeface="Calibri"/>
                <a:cs typeface="Calibri"/>
              </a:rPr>
              <a:t>d</a:t>
            </a:r>
            <a:endParaRPr sz="105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7015480" y="1549717"/>
            <a:ext cx="4913630" cy="5048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100"/>
              </a:spcBef>
            </a:pPr>
            <a:r>
              <a:rPr sz="2400" b="1" spc="85" dirty="0">
                <a:solidFill>
                  <a:srgbClr val="C00000"/>
                </a:solidFill>
                <a:latin typeface="Century Gothic"/>
                <a:cs typeface="Century Gothic"/>
              </a:rPr>
              <a:t>Key</a:t>
            </a:r>
            <a:r>
              <a:rPr sz="2400" b="1" spc="-15" dirty="0">
                <a:solidFill>
                  <a:srgbClr val="C00000"/>
                </a:solidFill>
                <a:latin typeface="Century Gothic"/>
                <a:cs typeface="Century Gothic"/>
              </a:rPr>
              <a:t> </a:t>
            </a:r>
            <a:r>
              <a:rPr sz="2400" b="1" spc="155" dirty="0">
                <a:solidFill>
                  <a:srgbClr val="C00000"/>
                </a:solidFill>
                <a:latin typeface="Century Gothic"/>
                <a:cs typeface="Century Gothic"/>
              </a:rPr>
              <a:t>Learnings</a:t>
            </a:r>
            <a:endParaRPr sz="2400" dirty="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485"/>
              </a:spcBef>
            </a:pPr>
            <a:r>
              <a:rPr sz="1250" b="1" dirty="0">
                <a:latin typeface="Arial"/>
                <a:cs typeface="Arial"/>
              </a:rPr>
              <a:t>Le</a:t>
            </a:r>
            <a:r>
              <a:rPr sz="1250" b="1" spc="25" dirty="0">
                <a:latin typeface="Arial"/>
                <a:cs typeface="Arial"/>
              </a:rPr>
              <a:t> </a:t>
            </a:r>
            <a:r>
              <a:rPr sz="1250" b="1" spc="55" dirty="0">
                <a:latin typeface="Arial"/>
                <a:cs typeface="Arial"/>
              </a:rPr>
              <a:t>Retour</a:t>
            </a:r>
            <a:r>
              <a:rPr sz="1250" b="1" spc="-40" dirty="0">
                <a:latin typeface="Arial"/>
                <a:cs typeface="Arial"/>
              </a:rPr>
              <a:t> </a:t>
            </a:r>
            <a:r>
              <a:rPr sz="1250" b="1" spc="60" dirty="0">
                <a:latin typeface="Arial"/>
                <a:cs typeface="Arial"/>
              </a:rPr>
              <a:t>d’information</a:t>
            </a:r>
            <a:r>
              <a:rPr sz="1250" b="1" spc="105" dirty="0">
                <a:latin typeface="Arial"/>
                <a:cs typeface="Arial"/>
              </a:rPr>
              <a:t> </a:t>
            </a:r>
            <a:r>
              <a:rPr sz="1250" b="1" spc="60" dirty="0">
                <a:latin typeface="Arial"/>
                <a:cs typeface="Arial"/>
              </a:rPr>
              <a:t>Communautaire:</a:t>
            </a:r>
            <a:endParaRPr sz="1250" dirty="0">
              <a:latin typeface="Arial"/>
              <a:cs typeface="Arial"/>
            </a:endParaRPr>
          </a:p>
          <a:p>
            <a:pPr marL="297180" marR="694690" indent="-285115">
              <a:lnSpc>
                <a:spcPts val="1280"/>
              </a:lnSpc>
              <a:spcBef>
                <a:spcPts val="1205"/>
              </a:spcBef>
              <a:buSzPct val="88000"/>
              <a:buChar char="●"/>
              <a:tabLst>
                <a:tab pos="297180" algn="l"/>
                <a:tab pos="297815" algn="l"/>
              </a:tabLst>
            </a:pPr>
            <a:r>
              <a:rPr sz="1250" dirty="0">
                <a:latin typeface="Arial"/>
                <a:cs typeface="Arial"/>
              </a:rPr>
              <a:t>Offre</a:t>
            </a:r>
            <a:r>
              <a:rPr sz="1250" spc="10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à</a:t>
            </a:r>
            <a:r>
              <a:rPr sz="1250" spc="114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la</a:t>
            </a:r>
            <a:r>
              <a:rPr sz="1250" spc="25" dirty="0">
                <a:latin typeface="Arial"/>
                <a:cs typeface="Arial"/>
              </a:rPr>
              <a:t> </a:t>
            </a:r>
            <a:r>
              <a:rPr sz="1250" spc="85" dirty="0">
                <a:latin typeface="Arial"/>
                <a:cs typeface="Arial"/>
              </a:rPr>
              <a:t>communauté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spc="95" dirty="0">
                <a:latin typeface="Arial"/>
                <a:cs typeface="Arial"/>
              </a:rPr>
              <a:t>un</a:t>
            </a:r>
            <a:r>
              <a:rPr sz="1250" spc="65" dirty="0">
                <a:latin typeface="Arial"/>
                <a:cs typeface="Arial"/>
              </a:rPr>
              <a:t> </a:t>
            </a:r>
            <a:r>
              <a:rPr sz="1250" b="1" spc="55" dirty="0">
                <a:latin typeface="Arial"/>
                <a:cs typeface="Arial"/>
              </a:rPr>
              <a:t>moyen</a:t>
            </a:r>
            <a:r>
              <a:rPr sz="1250" b="1" spc="15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de</a:t>
            </a:r>
            <a:r>
              <a:rPr sz="1250" b="1" spc="60" dirty="0">
                <a:latin typeface="Arial"/>
                <a:cs typeface="Arial"/>
              </a:rPr>
              <a:t> partager</a:t>
            </a:r>
            <a:r>
              <a:rPr sz="1250" b="1" spc="175" dirty="0">
                <a:latin typeface="Arial"/>
                <a:cs typeface="Arial"/>
              </a:rPr>
              <a:t> </a:t>
            </a:r>
            <a:r>
              <a:rPr sz="1250" b="1" spc="-25" dirty="0">
                <a:latin typeface="Arial"/>
                <a:cs typeface="Arial"/>
              </a:rPr>
              <a:t>les </a:t>
            </a:r>
            <a:r>
              <a:rPr sz="1250" b="1" dirty="0">
                <a:latin typeface="Arial"/>
                <a:cs typeface="Arial"/>
              </a:rPr>
              <a:t>questions,</a:t>
            </a:r>
            <a:r>
              <a:rPr sz="1250" b="1" spc="25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préoccupations</a:t>
            </a:r>
            <a:r>
              <a:rPr sz="1250" b="1" spc="470" dirty="0">
                <a:latin typeface="Arial"/>
                <a:cs typeface="Arial"/>
              </a:rPr>
              <a:t> </a:t>
            </a:r>
            <a:r>
              <a:rPr sz="1250" b="1" spc="75" dirty="0">
                <a:latin typeface="Arial"/>
                <a:cs typeface="Arial"/>
              </a:rPr>
              <a:t>et</a:t>
            </a:r>
            <a:r>
              <a:rPr sz="1250" b="1" spc="345" dirty="0">
                <a:latin typeface="Arial"/>
                <a:cs typeface="Arial"/>
              </a:rPr>
              <a:t> </a:t>
            </a:r>
            <a:r>
              <a:rPr sz="1250" b="1" spc="-10" dirty="0">
                <a:latin typeface="Arial"/>
                <a:cs typeface="Arial"/>
              </a:rPr>
              <a:t>suggestions</a:t>
            </a:r>
            <a:endParaRPr sz="1250" dirty="0">
              <a:latin typeface="Arial"/>
              <a:cs typeface="Arial"/>
            </a:endParaRPr>
          </a:p>
          <a:p>
            <a:pPr marL="297180" marR="191770" indent="-285115" algn="just">
              <a:lnSpc>
                <a:spcPct val="82800"/>
              </a:lnSpc>
              <a:spcBef>
                <a:spcPts val="1240"/>
              </a:spcBef>
              <a:buSzPct val="88000"/>
              <a:buChar char="●"/>
              <a:tabLst>
                <a:tab pos="297815" algn="l"/>
              </a:tabLst>
            </a:pPr>
            <a:r>
              <a:rPr sz="1250" spc="45" dirty="0">
                <a:latin typeface="Arial"/>
                <a:cs typeface="Arial"/>
              </a:rPr>
              <a:t>favorise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la</a:t>
            </a:r>
            <a:r>
              <a:rPr sz="1250" spc="17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confiance</a:t>
            </a:r>
            <a:r>
              <a:rPr sz="1250" b="1" spc="5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de</a:t>
            </a:r>
            <a:r>
              <a:rPr sz="1250" b="1" spc="100" dirty="0">
                <a:latin typeface="Arial"/>
                <a:cs typeface="Arial"/>
              </a:rPr>
              <a:t> </a:t>
            </a:r>
            <a:r>
              <a:rPr sz="1250" b="1" spc="60" dirty="0">
                <a:latin typeface="Arial"/>
                <a:cs typeface="Arial"/>
              </a:rPr>
              <a:t>la</a:t>
            </a:r>
            <a:r>
              <a:rPr sz="1250" b="1" spc="85" dirty="0">
                <a:latin typeface="Arial"/>
                <a:cs typeface="Arial"/>
              </a:rPr>
              <a:t> </a:t>
            </a:r>
            <a:r>
              <a:rPr sz="1250" b="1" spc="80" dirty="0">
                <a:latin typeface="Arial"/>
                <a:cs typeface="Arial"/>
              </a:rPr>
              <a:t>communauté,</a:t>
            </a:r>
            <a:r>
              <a:rPr sz="1250" b="1" spc="85" dirty="0">
                <a:latin typeface="Arial"/>
                <a:cs typeface="Arial"/>
              </a:rPr>
              <a:t> </a:t>
            </a:r>
            <a:r>
              <a:rPr sz="1250" b="1" spc="75" dirty="0">
                <a:latin typeface="Arial"/>
                <a:cs typeface="Arial"/>
              </a:rPr>
              <a:t>augmente</a:t>
            </a:r>
            <a:r>
              <a:rPr sz="1250" b="1" spc="10" dirty="0">
                <a:latin typeface="Arial"/>
                <a:cs typeface="Arial"/>
              </a:rPr>
              <a:t> </a:t>
            </a:r>
            <a:r>
              <a:rPr sz="1250" b="1" spc="-25" dirty="0">
                <a:latin typeface="Arial"/>
                <a:cs typeface="Arial"/>
              </a:rPr>
              <a:t>les </a:t>
            </a:r>
            <a:r>
              <a:rPr sz="1250" b="1" spc="60" dirty="0">
                <a:latin typeface="Arial"/>
                <a:cs typeface="Arial"/>
              </a:rPr>
              <a:t>niveaux</a:t>
            </a:r>
            <a:r>
              <a:rPr sz="1250" b="1" spc="-35" dirty="0">
                <a:latin typeface="Arial"/>
                <a:cs typeface="Arial"/>
              </a:rPr>
              <a:t> </a:t>
            </a:r>
            <a:r>
              <a:rPr sz="1250" b="1" spc="55" dirty="0">
                <a:latin typeface="Arial"/>
                <a:cs typeface="Arial"/>
              </a:rPr>
              <a:t>d'appropriation</a:t>
            </a:r>
            <a:r>
              <a:rPr sz="1250" b="1" spc="220" dirty="0">
                <a:latin typeface="Arial"/>
                <a:cs typeface="Arial"/>
              </a:rPr>
              <a:t> </a:t>
            </a:r>
            <a:r>
              <a:rPr sz="1250" spc="60" dirty="0">
                <a:latin typeface="Arial"/>
                <a:cs typeface="Arial"/>
              </a:rPr>
              <a:t>et</a:t>
            </a:r>
            <a:r>
              <a:rPr sz="1250" spc="20" dirty="0">
                <a:latin typeface="Arial"/>
                <a:cs typeface="Arial"/>
              </a:rPr>
              <a:t> </a:t>
            </a:r>
            <a:r>
              <a:rPr sz="1250" spc="65" dirty="0">
                <a:latin typeface="Arial"/>
                <a:cs typeface="Arial"/>
              </a:rPr>
              <a:t>améliore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65" dirty="0">
                <a:latin typeface="Arial"/>
                <a:cs typeface="Arial"/>
              </a:rPr>
              <a:t>l'impact</a:t>
            </a:r>
            <a:r>
              <a:rPr sz="1250" spc="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des</a:t>
            </a:r>
            <a:r>
              <a:rPr sz="1250" spc="20" dirty="0">
                <a:latin typeface="Arial"/>
                <a:cs typeface="Arial"/>
              </a:rPr>
              <a:t> </a:t>
            </a:r>
            <a:r>
              <a:rPr sz="1250" spc="55" dirty="0">
                <a:latin typeface="Arial"/>
                <a:cs typeface="Arial"/>
              </a:rPr>
              <a:t>efforts </a:t>
            </a:r>
            <a:r>
              <a:rPr sz="1250" spc="60" dirty="0">
                <a:latin typeface="Arial"/>
                <a:cs typeface="Arial"/>
              </a:rPr>
              <a:t>de</a:t>
            </a:r>
            <a:r>
              <a:rPr sz="1250" spc="-30" dirty="0">
                <a:latin typeface="Arial"/>
                <a:cs typeface="Arial"/>
              </a:rPr>
              <a:t> </a:t>
            </a:r>
            <a:r>
              <a:rPr sz="1250" spc="45" dirty="0">
                <a:latin typeface="Arial"/>
                <a:cs typeface="Arial"/>
              </a:rPr>
              <a:t>réponse.</a:t>
            </a:r>
            <a:endParaRPr sz="12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●"/>
            </a:pPr>
            <a:endParaRPr sz="2150" dirty="0">
              <a:latin typeface="Arial"/>
              <a:cs typeface="Arial"/>
            </a:endParaRPr>
          </a:p>
          <a:p>
            <a:pPr marL="297180" marR="302260" indent="-285115">
              <a:lnSpc>
                <a:spcPct val="83700"/>
              </a:lnSpc>
              <a:buSzPct val="88000"/>
              <a:buFont typeface="Arial"/>
              <a:buChar char="●"/>
              <a:tabLst>
                <a:tab pos="297180" algn="l"/>
                <a:tab pos="297815" algn="l"/>
              </a:tabLst>
            </a:pPr>
            <a:r>
              <a:rPr sz="1250" b="1" spc="70" dirty="0">
                <a:latin typeface="Arial"/>
                <a:cs typeface="Arial"/>
              </a:rPr>
              <a:t>Donne</a:t>
            </a:r>
            <a:r>
              <a:rPr sz="1250" b="1" spc="-2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accès</a:t>
            </a:r>
            <a:r>
              <a:rPr sz="1250" b="1" spc="120" dirty="0">
                <a:latin typeface="Arial"/>
                <a:cs typeface="Arial"/>
              </a:rPr>
              <a:t> </a:t>
            </a:r>
            <a:r>
              <a:rPr sz="1250" b="1" spc="80" dirty="0">
                <a:latin typeface="Arial"/>
                <a:cs typeface="Arial"/>
              </a:rPr>
              <a:t>aux</a:t>
            </a:r>
            <a:r>
              <a:rPr sz="1250" b="1" dirty="0">
                <a:latin typeface="Arial"/>
                <a:cs typeface="Arial"/>
              </a:rPr>
              <a:t> acteurs</a:t>
            </a:r>
            <a:r>
              <a:rPr sz="1250" b="1" spc="114" dirty="0">
                <a:latin typeface="Arial"/>
                <a:cs typeface="Arial"/>
              </a:rPr>
              <a:t> </a:t>
            </a:r>
            <a:r>
              <a:rPr sz="1250" b="1" spc="75" dirty="0">
                <a:latin typeface="Arial"/>
                <a:cs typeface="Arial"/>
              </a:rPr>
              <a:t>humanitaires</a:t>
            </a:r>
            <a:r>
              <a:rPr sz="1250" b="1" spc="30" dirty="0">
                <a:latin typeface="Arial"/>
                <a:cs typeface="Arial"/>
              </a:rPr>
              <a:t> </a:t>
            </a:r>
            <a:r>
              <a:rPr sz="1250" b="1" spc="50" dirty="0">
                <a:latin typeface="Arial"/>
                <a:cs typeface="Arial"/>
              </a:rPr>
              <a:t>et gouvernements</a:t>
            </a:r>
            <a:r>
              <a:rPr sz="1250" b="1" spc="215" dirty="0">
                <a:latin typeface="Arial"/>
                <a:cs typeface="Arial"/>
              </a:rPr>
              <a:t> </a:t>
            </a:r>
            <a:r>
              <a:rPr sz="1250" b="1" spc="75" dirty="0">
                <a:latin typeface="Arial"/>
                <a:cs typeface="Arial"/>
              </a:rPr>
              <a:t>à</a:t>
            </a:r>
            <a:r>
              <a:rPr sz="1250" b="1" spc="5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des</a:t>
            </a:r>
            <a:r>
              <a:rPr sz="1250" b="1" spc="125" dirty="0">
                <a:latin typeface="Arial"/>
                <a:cs typeface="Arial"/>
              </a:rPr>
              <a:t> </a:t>
            </a:r>
            <a:r>
              <a:rPr sz="1250" b="1" spc="65" dirty="0">
                <a:latin typeface="Arial"/>
                <a:cs typeface="Arial"/>
              </a:rPr>
              <a:t>informations</a:t>
            </a:r>
            <a:r>
              <a:rPr sz="1250" b="1" spc="3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essentielles</a:t>
            </a:r>
            <a:r>
              <a:rPr sz="1250" b="1" spc="285" dirty="0">
                <a:latin typeface="Arial"/>
                <a:cs typeface="Arial"/>
              </a:rPr>
              <a:t> </a:t>
            </a:r>
            <a:r>
              <a:rPr sz="1250" spc="75" dirty="0">
                <a:latin typeface="Arial"/>
                <a:cs typeface="Arial"/>
              </a:rPr>
              <a:t>pour </a:t>
            </a:r>
            <a:r>
              <a:rPr sz="1250" spc="70" dirty="0">
                <a:latin typeface="Arial"/>
                <a:cs typeface="Arial"/>
              </a:rPr>
              <a:t>mieux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85" dirty="0">
                <a:latin typeface="Arial"/>
                <a:cs typeface="Arial"/>
              </a:rPr>
              <a:t>comprendre</a:t>
            </a:r>
            <a:r>
              <a:rPr sz="1250" spc="-9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les</a:t>
            </a:r>
            <a:r>
              <a:rPr sz="1250" spc="30" dirty="0">
                <a:latin typeface="Arial"/>
                <a:cs typeface="Arial"/>
              </a:rPr>
              <a:t> </a:t>
            </a:r>
            <a:r>
              <a:rPr sz="1250" spc="70" dirty="0">
                <a:latin typeface="Arial"/>
                <a:cs typeface="Arial"/>
              </a:rPr>
              <a:t>populations</a:t>
            </a:r>
            <a:r>
              <a:rPr sz="1250" spc="2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cibles, </a:t>
            </a:r>
            <a:r>
              <a:rPr sz="1250" spc="60" dirty="0">
                <a:latin typeface="Arial"/>
                <a:cs typeface="Arial"/>
              </a:rPr>
              <a:t>Projets/programmes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ts val="1350"/>
              </a:lnSpc>
              <a:spcBef>
                <a:spcPts val="985"/>
              </a:spcBef>
            </a:pPr>
            <a:r>
              <a:rPr sz="1250" spc="-20" dirty="0">
                <a:latin typeface="Arial"/>
                <a:cs typeface="Arial"/>
              </a:rPr>
              <a:t>Ces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3</a:t>
            </a:r>
            <a:r>
              <a:rPr sz="1250" spc="9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aspects</a:t>
            </a:r>
            <a:r>
              <a:rPr sz="1250" spc="-45" dirty="0">
                <a:latin typeface="Arial"/>
                <a:cs typeface="Arial"/>
              </a:rPr>
              <a:t> </a:t>
            </a:r>
            <a:r>
              <a:rPr sz="1250" spc="65" dirty="0">
                <a:latin typeface="Arial"/>
                <a:cs typeface="Arial"/>
              </a:rPr>
              <a:t>créent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les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spc="65" dirty="0">
                <a:latin typeface="Arial"/>
                <a:cs typeface="Arial"/>
              </a:rPr>
              <a:t>conditions</a:t>
            </a:r>
            <a:r>
              <a:rPr sz="1250" spc="-45" dirty="0">
                <a:latin typeface="Arial"/>
                <a:cs typeface="Arial"/>
              </a:rPr>
              <a:t> </a:t>
            </a:r>
            <a:r>
              <a:rPr sz="1250" spc="50" dirty="0">
                <a:latin typeface="Arial"/>
                <a:cs typeface="Arial"/>
              </a:rPr>
              <a:t>d’une</a:t>
            </a:r>
            <a:r>
              <a:rPr sz="1250" spc="105" dirty="0">
                <a:latin typeface="Arial"/>
                <a:cs typeface="Arial"/>
              </a:rPr>
              <a:t> </a:t>
            </a:r>
            <a:r>
              <a:rPr sz="1250" spc="70" dirty="0">
                <a:latin typeface="Arial"/>
                <a:cs typeface="Arial"/>
              </a:rPr>
              <a:t>réponse</a:t>
            </a:r>
            <a:r>
              <a:rPr sz="1250" spc="-75" dirty="0">
                <a:latin typeface="Arial"/>
                <a:cs typeface="Arial"/>
              </a:rPr>
              <a:t> </a:t>
            </a:r>
            <a:r>
              <a:rPr sz="1250" spc="30" dirty="0">
                <a:latin typeface="Arial"/>
                <a:cs typeface="Arial"/>
              </a:rPr>
              <a:t>plus</a:t>
            </a:r>
            <a:endParaRPr sz="1250" dirty="0">
              <a:latin typeface="Arial"/>
              <a:cs typeface="Arial"/>
            </a:endParaRPr>
          </a:p>
          <a:p>
            <a:pPr marL="12700">
              <a:lnSpc>
                <a:spcPts val="1350"/>
              </a:lnSpc>
            </a:pPr>
            <a:r>
              <a:rPr sz="1250" spc="70" dirty="0">
                <a:latin typeface="Arial"/>
                <a:cs typeface="Arial"/>
              </a:rPr>
              <a:t>complète</a:t>
            </a:r>
            <a:r>
              <a:rPr sz="1250" spc="-30" dirty="0">
                <a:latin typeface="Arial"/>
                <a:cs typeface="Arial"/>
              </a:rPr>
              <a:t> </a:t>
            </a:r>
            <a:r>
              <a:rPr sz="1250" spc="60" dirty="0">
                <a:latin typeface="Arial"/>
                <a:cs typeface="Arial"/>
              </a:rPr>
              <a:t>et</a:t>
            </a:r>
            <a:r>
              <a:rPr sz="1250" spc="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inclusive</a:t>
            </a:r>
            <a:endParaRPr sz="1250" dirty="0">
              <a:latin typeface="Arial"/>
              <a:cs typeface="Arial"/>
            </a:endParaRPr>
          </a:p>
          <a:p>
            <a:pPr marL="12700" marR="339725">
              <a:lnSpc>
                <a:spcPct val="82800"/>
              </a:lnSpc>
              <a:spcBef>
                <a:spcPts val="1325"/>
              </a:spcBef>
            </a:pPr>
            <a:r>
              <a:rPr sz="1250" b="1" dirty="0">
                <a:latin typeface="Arial"/>
                <a:cs typeface="Arial"/>
              </a:rPr>
              <a:t>S’assurer</a:t>
            </a:r>
            <a:r>
              <a:rPr sz="1250" b="1" spc="20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de</a:t>
            </a:r>
            <a:r>
              <a:rPr sz="1250" b="1" spc="9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boucler</a:t>
            </a:r>
            <a:r>
              <a:rPr sz="1250" b="1" spc="105" dirty="0">
                <a:latin typeface="Arial"/>
                <a:cs typeface="Arial"/>
              </a:rPr>
              <a:t> </a:t>
            </a:r>
            <a:r>
              <a:rPr sz="1250" b="1" spc="60" dirty="0">
                <a:latin typeface="Arial"/>
                <a:cs typeface="Arial"/>
              </a:rPr>
              <a:t>la</a:t>
            </a:r>
            <a:r>
              <a:rPr sz="1250" b="1" spc="7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boucle</a:t>
            </a:r>
            <a:r>
              <a:rPr sz="1250" b="1" spc="135" dirty="0">
                <a:latin typeface="Arial"/>
                <a:cs typeface="Arial"/>
              </a:rPr>
              <a:t> </a:t>
            </a:r>
            <a:r>
              <a:rPr sz="1250" spc="95" dirty="0">
                <a:latin typeface="Arial"/>
                <a:cs typeface="Arial"/>
              </a:rPr>
              <a:t>du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95" dirty="0">
                <a:latin typeface="Arial"/>
                <a:cs typeface="Arial"/>
              </a:rPr>
              <a:t>retour</a:t>
            </a:r>
            <a:r>
              <a:rPr sz="1250" spc="-15" dirty="0">
                <a:latin typeface="Arial"/>
                <a:cs typeface="Arial"/>
              </a:rPr>
              <a:t> </a:t>
            </a:r>
            <a:r>
              <a:rPr sz="1250" spc="75" dirty="0">
                <a:latin typeface="Arial"/>
                <a:cs typeface="Arial"/>
              </a:rPr>
              <a:t>d’information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spc="-50" dirty="0">
                <a:latin typeface="Arial"/>
                <a:cs typeface="Arial"/>
              </a:rPr>
              <a:t>à </a:t>
            </a:r>
            <a:r>
              <a:rPr sz="1250" spc="60" dirty="0">
                <a:latin typeface="Arial"/>
                <a:cs typeface="Arial"/>
              </a:rPr>
              <a:t>travers</a:t>
            </a:r>
            <a:r>
              <a:rPr sz="1250" spc="3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des</a:t>
            </a:r>
            <a:r>
              <a:rPr sz="1250" spc="150" dirty="0">
                <a:latin typeface="Arial"/>
                <a:cs typeface="Arial"/>
              </a:rPr>
              <a:t> </a:t>
            </a:r>
            <a:r>
              <a:rPr sz="1250" spc="60" dirty="0">
                <a:latin typeface="Arial"/>
                <a:cs typeface="Arial"/>
              </a:rPr>
              <a:t>mesures</a:t>
            </a:r>
            <a:r>
              <a:rPr sz="1250" spc="1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adaptées</a:t>
            </a:r>
            <a:r>
              <a:rPr sz="1250" spc="150" dirty="0">
                <a:latin typeface="Arial"/>
                <a:cs typeface="Arial"/>
              </a:rPr>
              <a:t> </a:t>
            </a:r>
            <a:r>
              <a:rPr sz="1250" spc="60" dirty="0">
                <a:latin typeface="Arial"/>
                <a:cs typeface="Arial"/>
              </a:rPr>
              <a:t>et</a:t>
            </a:r>
            <a:r>
              <a:rPr sz="1250" spc="1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inspirées</a:t>
            </a:r>
            <a:r>
              <a:rPr sz="1250" spc="1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des</a:t>
            </a:r>
            <a:r>
              <a:rPr sz="1250" spc="1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intelligences </a:t>
            </a:r>
            <a:r>
              <a:rPr sz="1250" spc="60" dirty="0">
                <a:latin typeface="Arial"/>
                <a:cs typeface="Arial"/>
              </a:rPr>
              <a:t>communautaires</a:t>
            </a:r>
            <a:endParaRPr sz="1250" dirty="0">
              <a:latin typeface="Arial"/>
              <a:cs typeface="Arial"/>
            </a:endParaRPr>
          </a:p>
          <a:p>
            <a:pPr marL="12700" marR="157480">
              <a:lnSpc>
                <a:spcPct val="82800"/>
              </a:lnSpc>
              <a:spcBef>
                <a:spcPts val="1240"/>
              </a:spcBef>
            </a:pPr>
            <a:r>
              <a:rPr sz="1250" b="1" spc="55" dirty="0">
                <a:latin typeface="Arial"/>
                <a:cs typeface="Arial"/>
              </a:rPr>
              <a:t>Définir</a:t>
            </a:r>
            <a:r>
              <a:rPr sz="1250" b="1" spc="6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des</a:t>
            </a:r>
            <a:r>
              <a:rPr sz="1250" b="1" spc="85" dirty="0">
                <a:latin typeface="Arial"/>
                <a:cs typeface="Arial"/>
              </a:rPr>
              <a:t> </a:t>
            </a:r>
            <a:r>
              <a:rPr sz="1250" b="1" spc="50" dirty="0">
                <a:latin typeface="Arial"/>
                <a:cs typeface="Arial"/>
              </a:rPr>
              <a:t>indicateurs</a:t>
            </a:r>
            <a:r>
              <a:rPr sz="1250" b="1" spc="90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clairs</a:t>
            </a:r>
            <a:r>
              <a:rPr sz="1250" b="1" spc="130" dirty="0">
                <a:latin typeface="Arial"/>
                <a:cs typeface="Arial"/>
              </a:rPr>
              <a:t> </a:t>
            </a:r>
            <a:r>
              <a:rPr sz="1250" spc="70" dirty="0">
                <a:latin typeface="Arial"/>
                <a:cs typeface="Arial"/>
              </a:rPr>
              <a:t>sur</a:t>
            </a:r>
            <a:r>
              <a:rPr sz="1250" spc="3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les</a:t>
            </a:r>
            <a:r>
              <a:rPr sz="1250" spc="30" dirty="0">
                <a:latin typeface="Arial"/>
                <a:cs typeface="Arial"/>
              </a:rPr>
              <a:t> </a:t>
            </a:r>
            <a:r>
              <a:rPr sz="1250" spc="55" dirty="0">
                <a:latin typeface="Arial"/>
                <a:cs typeface="Arial"/>
              </a:rPr>
              <a:t>rôles</a:t>
            </a:r>
            <a:r>
              <a:rPr sz="1250" spc="-60" dirty="0">
                <a:latin typeface="Arial"/>
                <a:cs typeface="Arial"/>
              </a:rPr>
              <a:t> </a:t>
            </a:r>
            <a:r>
              <a:rPr sz="1250" spc="60" dirty="0">
                <a:latin typeface="Arial"/>
                <a:cs typeface="Arial"/>
              </a:rPr>
              <a:t>et</a:t>
            </a:r>
            <a:r>
              <a:rPr sz="1250" spc="25" dirty="0">
                <a:latin typeface="Arial"/>
                <a:cs typeface="Arial"/>
              </a:rPr>
              <a:t> </a:t>
            </a:r>
            <a:r>
              <a:rPr sz="1250" spc="45" dirty="0">
                <a:latin typeface="Arial"/>
                <a:cs typeface="Arial"/>
              </a:rPr>
              <a:t>responsabilités </a:t>
            </a:r>
            <a:r>
              <a:rPr sz="1250" spc="65" dirty="0">
                <a:latin typeface="Arial"/>
                <a:cs typeface="Arial"/>
              </a:rPr>
              <a:t>concernant</a:t>
            </a:r>
            <a:r>
              <a:rPr sz="1250" spc="-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les</a:t>
            </a:r>
            <a:r>
              <a:rPr sz="1250" spc="20" dirty="0">
                <a:latin typeface="Arial"/>
                <a:cs typeface="Arial"/>
              </a:rPr>
              <a:t> </a:t>
            </a:r>
            <a:r>
              <a:rPr sz="1250" spc="60" dirty="0">
                <a:latin typeface="Arial"/>
                <a:cs typeface="Arial"/>
              </a:rPr>
              <a:t>personnes</a:t>
            </a:r>
            <a:r>
              <a:rPr sz="1250" spc="25" dirty="0">
                <a:latin typeface="Arial"/>
                <a:cs typeface="Arial"/>
              </a:rPr>
              <a:t> </a:t>
            </a:r>
            <a:r>
              <a:rPr sz="1250" spc="75" dirty="0">
                <a:latin typeface="Arial"/>
                <a:cs typeface="Arial"/>
              </a:rPr>
              <a:t>qui</a:t>
            </a:r>
            <a:r>
              <a:rPr sz="1250" spc="-10" dirty="0">
                <a:latin typeface="Arial"/>
                <a:cs typeface="Arial"/>
              </a:rPr>
              <a:t> </a:t>
            </a:r>
            <a:r>
              <a:rPr sz="1250" spc="100" dirty="0">
                <a:latin typeface="Arial"/>
                <a:cs typeface="Arial"/>
              </a:rPr>
              <a:t>ont</a:t>
            </a:r>
            <a:r>
              <a:rPr sz="1250" spc="20" dirty="0">
                <a:latin typeface="Arial"/>
                <a:cs typeface="Arial"/>
              </a:rPr>
              <a:t> </a:t>
            </a:r>
            <a:r>
              <a:rPr sz="1250" spc="60" dirty="0">
                <a:latin typeface="Arial"/>
                <a:cs typeface="Arial"/>
              </a:rPr>
              <a:t>pris</a:t>
            </a:r>
            <a:r>
              <a:rPr sz="1250" spc="-65" dirty="0">
                <a:latin typeface="Arial"/>
                <a:cs typeface="Arial"/>
              </a:rPr>
              <a:t> </a:t>
            </a:r>
            <a:r>
              <a:rPr sz="1250" spc="95" dirty="0">
                <a:latin typeface="Arial"/>
                <a:cs typeface="Arial"/>
              </a:rPr>
              <a:t>ou</a:t>
            </a:r>
            <a:r>
              <a:rPr sz="1250" spc="100" dirty="0">
                <a:latin typeface="Arial"/>
                <a:cs typeface="Arial"/>
              </a:rPr>
              <a:t> </a:t>
            </a:r>
            <a:r>
              <a:rPr sz="1250" spc="95" dirty="0">
                <a:latin typeface="Arial"/>
                <a:cs typeface="Arial"/>
              </a:rPr>
              <a:t>prendront</a:t>
            </a:r>
            <a:r>
              <a:rPr sz="1250" spc="-60" dirty="0">
                <a:latin typeface="Arial"/>
                <a:cs typeface="Arial"/>
              </a:rPr>
              <a:t> </a:t>
            </a:r>
            <a:r>
              <a:rPr sz="1250" spc="-25" dirty="0">
                <a:latin typeface="Arial"/>
                <a:cs typeface="Arial"/>
              </a:rPr>
              <a:t>des </a:t>
            </a:r>
            <a:r>
              <a:rPr sz="1250" spc="55" dirty="0">
                <a:latin typeface="Arial"/>
                <a:cs typeface="Arial"/>
              </a:rPr>
              <a:t>mesures</a:t>
            </a:r>
            <a:r>
              <a:rPr sz="1250" spc="15" dirty="0">
                <a:latin typeface="Arial"/>
                <a:cs typeface="Arial"/>
              </a:rPr>
              <a:t> </a:t>
            </a:r>
            <a:r>
              <a:rPr sz="1250" spc="100" dirty="0">
                <a:latin typeface="Arial"/>
                <a:cs typeface="Arial"/>
              </a:rPr>
              <a:t>pour</a:t>
            </a:r>
            <a:r>
              <a:rPr sz="1250" spc="-60" dirty="0">
                <a:latin typeface="Arial"/>
                <a:cs typeface="Arial"/>
              </a:rPr>
              <a:t> </a:t>
            </a:r>
            <a:r>
              <a:rPr sz="1250" spc="80" dirty="0">
                <a:latin typeface="Arial"/>
                <a:cs typeface="Arial"/>
              </a:rPr>
              <a:t>traiter</a:t>
            </a:r>
            <a:r>
              <a:rPr sz="1250" spc="-6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les</a:t>
            </a:r>
            <a:r>
              <a:rPr sz="1250" spc="100" dirty="0">
                <a:latin typeface="Arial"/>
                <a:cs typeface="Arial"/>
              </a:rPr>
              <a:t> </a:t>
            </a:r>
            <a:r>
              <a:rPr sz="1250" spc="70" dirty="0">
                <a:latin typeface="Arial"/>
                <a:cs typeface="Arial"/>
              </a:rPr>
              <a:t>problèmes</a:t>
            </a:r>
            <a:r>
              <a:rPr sz="1250" spc="-75" dirty="0">
                <a:latin typeface="Arial"/>
                <a:cs typeface="Arial"/>
              </a:rPr>
              <a:t> </a:t>
            </a:r>
            <a:r>
              <a:rPr sz="1250" spc="55" dirty="0">
                <a:latin typeface="Arial"/>
                <a:cs typeface="Arial"/>
              </a:rPr>
              <a:t>mis</a:t>
            </a:r>
            <a:r>
              <a:rPr sz="1250" spc="95" dirty="0">
                <a:latin typeface="Arial"/>
                <a:cs typeface="Arial"/>
              </a:rPr>
              <a:t> </a:t>
            </a:r>
            <a:r>
              <a:rPr sz="1250" spc="55" dirty="0">
                <a:latin typeface="Arial"/>
                <a:cs typeface="Arial"/>
              </a:rPr>
              <a:t>en</a:t>
            </a:r>
            <a:r>
              <a:rPr sz="125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évidence.</a:t>
            </a:r>
            <a:endParaRPr sz="1250" dirty="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1220"/>
              </a:spcBef>
            </a:pPr>
            <a:r>
              <a:rPr sz="1250" spc="-25" dirty="0">
                <a:solidFill>
                  <a:srgbClr val="585858"/>
                </a:solidFill>
                <a:latin typeface="Arial"/>
                <a:cs typeface="Arial"/>
              </a:rPr>
              <a:t>91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25410" y="475453"/>
            <a:ext cx="10515600" cy="532902"/>
          </a:xfrm>
          <a:prstGeom prst="rect">
            <a:avLst/>
          </a:prstGeom>
        </p:spPr>
        <p:txBody>
          <a:bodyPr vert="horz" wrap="square" lIns="0" tIns="101028" rIns="0" bIns="0" rtlCol="0">
            <a:spAutoFit/>
          </a:bodyPr>
          <a:lstStyle/>
          <a:p>
            <a:pPr marL="2179955">
              <a:lnSpc>
                <a:spcPct val="100000"/>
              </a:lnSpc>
              <a:spcBef>
                <a:spcPts val="100"/>
              </a:spcBef>
            </a:pPr>
            <a:r>
              <a:rPr sz="2800" b="1" spc="370" dirty="0">
                <a:solidFill>
                  <a:srgbClr val="C00000"/>
                </a:solidFill>
                <a:latin typeface="Calibri"/>
                <a:cs typeface="Calibri"/>
              </a:rPr>
              <a:t>Résultats</a:t>
            </a:r>
            <a:r>
              <a:rPr sz="2800" b="1" spc="3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800" b="1" spc="330" dirty="0">
                <a:solidFill>
                  <a:srgbClr val="C00000"/>
                </a:solidFill>
                <a:latin typeface="Calibri"/>
                <a:cs typeface="Calibri"/>
              </a:rPr>
              <a:t>et</a:t>
            </a:r>
            <a:r>
              <a:rPr sz="2800" b="1" spc="2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800" b="1" spc="405" dirty="0">
                <a:solidFill>
                  <a:srgbClr val="C00000"/>
                </a:solidFill>
                <a:latin typeface="Calibri"/>
                <a:cs typeface="Calibri"/>
              </a:rPr>
              <a:t>apprentissages</a:t>
            </a:r>
            <a:r>
              <a:rPr sz="2800" b="1" spc="1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800" b="1" spc="365" dirty="0">
                <a:solidFill>
                  <a:srgbClr val="C00000"/>
                </a:solidFill>
                <a:latin typeface="Calibri"/>
                <a:cs typeface="Calibri"/>
              </a:rPr>
              <a:t>clés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528319" y="1384300"/>
            <a:ext cx="6398260" cy="4366260"/>
            <a:chOff x="528319" y="1384300"/>
            <a:chExt cx="6398260" cy="436626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8319" y="2225039"/>
              <a:ext cx="5699760" cy="352552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328919" y="2616200"/>
              <a:ext cx="772160" cy="2448560"/>
            </a:xfrm>
            <a:custGeom>
              <a:avLst/>
              <a:gdLst/>
              <a:ahLst/>
              <a:cxnLst/>
              <a:rect l="l" t="t" r="r" b="b"/>
              <a:pathLst>
                <a:path w="772160" h="2448560">
                  <a:moveTo>
                    <a:pt x="386079" y="0"/>
                  </a:moveTo>
                  <a:lnTo>
                    <a:pt x="342582" y="7683"/>
                  </a:lnTo>
                  <a:lnTo>
                    <a:pt x="300498" y="30182"/>
                  </a:lnTo>
                  <a:lnTo>
                    <a:pt x="260087" y="66669"/>
                  </a:lnTo>
                  <a:lnTo>
                    <a:pt x="221612" y="116318"/>
                  </a:lnTo>
                  <a:lnTo>
                    <a:pt x="185331" y="178303"/>
                  </a:lnTo>
                  <a:lnTo>
                    <a:pt x="168096" y="213662"/>
                  </a:lnTo>
                  <a:lnTo>
                    <a:pt x="151507" y="251795"/>
                  </a:lnTo>
                  <a:lnTo>
                    <a:pt x="135597" y="292598"/>
                  </a:lnTo>
                  <a:lnTo>
                    <a:pt x="120399" y="335969"/>
                  </a:lnTo>
                  <a:lnTo>
                    <a:pt x="105945" y="381802"/>
                  </a:lnTo>
                  <a:lnTo>
                    <a:pt x="92269" y="429997"/>
                  </a:lnTo>
                  <a:lnTo>
                    <a:pt x="79401" y="480448"/>
                  </a:lnTo>
                  <a:lnTo>
                    <a:pt x="67376" y="533052"/>
                  </a:lnTo>
                  <a:lnTo>
                    <a:pt x="56226" y="587707"/>
                  </a:lnTo>
                  <a:lnTo>
                    <a:pt x="45983" y="644309"/>
                  </a:lnTo>
                  <a:lnTo>
                    <a:pt x="36680" y="702754"/>
                  </a:lnTo>
                  <a:lnTo>
                    <a:pt x="28349" y="762940"/>
                  </a:lnTo>
                  <a:lnTo>
                    <a:pt x="21023" y="824762"/>
                  </a:lnTo>
                  <a:lnTo>
                    <a:pt x="14735" y="888117"/>
                  </a:lnTo>
                  <a:lnTo>
                    <a:pt x="9517" y="952903"/>
                  </a:lnTo>
                  <a:lnTo>
                    <a:pt x="5402" y="1019015"/>
                  </a:lnTo>
                  <a:lnTo>
                    <a:pt x="2422" y="1086351"/>
                  </a:lnTo>
                  <a:lnTo>
                    <a:pt x="611" y="1154807"/>
                  </a:lnTo>
                  <a:lnTo>
                    <a:pt x="0" y="1224280"/>
                  </a:lnTo>
                  <a:lnTo>
                    <a:pt x="611" y="1293752"/>
                  </a:lnTo>
                  <a:lnTo>
                    <a:pt x="2422" y="1362208"/>
                  </a:lnTo>
                  <a:lnTo>
                    <a:pt x="5402" y="1429544"/>
                  </a:lnTo>
                  <a:lnTo>
                    <a:pt x="9517" y="1495656"/>
                  </a:lnTo>
                  <a:lnTo>
                    <a:pt x="14735" y="1560442"/>
                  </a:lnTo>
                  <a:lnTo>
                    <a:pt x="21023" y="1623797"/>
                  </a:lnTo>
                  <a:lnTo>
                    <a:pt x="28349" y="1685619"/>
                  </a:lnTo>
                  <a:lnTo>
                    <a:pt x="36680" y="1745805"/>
                  </a:lnTo>
                  <a:lnTo>
                    <a:pt x="45983" y="1804250"/>
                  </a:lnTo>
                  <a:lnTo>
                    <a:pt x="56226" y="1860852"/>
                  </a:lnTo>
                  <a:lnTo>
                    <a:pt x="67376" y="1915507"/>
                  </a:lnTo>
                  <a:lnTo>
                    <a:pt x="79401" y="1968111"/>
                  </a:lnTo>
                  <a:lnTo>
                    <a:pt x="92269" y="2018562"/>
                  </a:lnTo>
                  <a:lnTo>
                    <a:pt x="105945" y="2066757"/>
                  </a:lnTo>
                  <a:lnTo>
                    <a:pt x="120399" y="2112590"/>
                  </a:lnTo>
                  <a:lnTo>
                    <a:pt x="135597" y="2155961"/>
                  </a:lnTo>
                  <a:lnTo>
                    <a:pt x="151507" y="2196764"/>
                  </a:lnTo>
                  <a:lnTo>
                    <a:pt x="168096" y="2234897"/>
                  </a:lnTo>
                  <a:lnTo>
                    <a:pt x="185331" y="2270256"/>
                  </a:lnTo>
                  <a:lnTo>
                    <a:pt x="221612" y="2332241"/>
                  </a:lnTo>
                  <a:lnTo>
                    <a:pt x="260087" y="2381890"/>
                  </a:lnTo>
                  <a:lnTo>
                    <a:pt x="300498" y="2418377"/>
                  </a:lnTo>
                  <a:lnTo>
                    <a:pt x="342582" y="2440876"/>
                  </a:lnTo>
                  <a:lnTo>
                    <a:pt x="386079" y="2448560"/>
                  </a:lnTo>
                  <a:lnTo>
                    <a:pt x="407989" y="2446621"/>
                  </a:lnTo>
                  <a:lnTo>
                    <a:pt x="450812" y="2431427"/>
                  </a:lnTo>
                  <a:lnTo>
                    <a:pt x="492092" y="2401831"/>
                  </a:lnTo>
                  <a:lnTo>
                    <a:pt x="531568" y="2358659"/>
                  </a:lnTo>
                  <a:lnTo>
                    <a:pt x="568978" y="2302739"/>
                  </a:lnTo>
                  <a:lnTo>
                    <a:pt x="604063" y="2234897"/>
                  </a:lnTo>
                  <a:lnTo>
                    <a:pt x="620652" y="2196764"/>
                  </a:lnTo>
                  <a:lnTo>
                    <a:pt x="636562" y="2155961"/>
                  </a:lnTo>
                  <a:lnTo>
                    <a:pt x="651760" y="2112590"/>
                  </a:lnTo>
                  <a:lnTo>
                    <a:pt x="666214" y="2066757"/>
                  </a:lnTo>
                  <a:lnTo>
                    <a:pt x="679890" y="2018562"/>
                  </a:lnTo>
                  <a:lnTo>
                    <a:pt x="692758" y="1968111"/>
                  </a:lnTo>
                  <a:lnTo>
                    <a:pt x="704783" y="1915507"/>
                  </a:lnTo>
                  <a:lnTo>
                    <a:pt x="715933" y="1860852"/>
                  </a:lnTo>
                  <a:lnTo>
                    <a:pt x="726176" y="1804250"/>
                  </a:lnTo>
                  <a:lnTo>
                    <a:pt x="735479" y="1745805"/>
                  </a:lnTo>
                  <a:lnTo>
                    <a:pt x="743810" y="1685619"/>
                  </a:lnTo>
                  <a:lnTo>
                    <a:pt x="751136" y="1623797"/>
                  </a:lnTo>
                  <a:lnTo>
                    <a:pt x="757424" y="1560442"/>
                  </a:lnTo>
                  <a:lnTo>
                    <a:pt x="762642" y="1495656"/>
                  </a:lnTo>
                  <a:lnTo>
                    <a:pt x="766757" y="1429544"/>
                  </a:lnTo>
                  <a:lnTo>
                    <a:pt x="769737" y="1362208"/>
                  </a:lnTo>
                  <a:lnTo>
                    <a:pt x="771548" y="1293752"/>
                  </a:lnTo>
                  <a:lnTo>
                    <a:pt x="772159" y="1224280"/>
                  </a:lnTo>
                  <a:lnTo>
                    <a:pt x="771548" y="1154807"/>
                  </a:lnTo>
                  <a:lnTo>
                    <a:pt x="769737" y="1086351"/>
                  </a:lnTo>
                  <a:lnTo>
                    <a:pt x="766757" y="1019015"/>
                  </a:lnTo>
                  <a:lnTo>
                    <a:pt x="762642" y="952903"/>
                  </a:lnTo>
                  <a:lnTo>
                    <a:pt x="757424" y="888117"/>
                  </a:lnTo>
                  <a:lnTo>
                    <a:pt x="751136" y="824762"/>
                  </a:lnTo>
                  <a:lnTo>
                    <a:pt x="743810" y="762940"/>
                  </a:lnTo>
                  <a:lnTo>
                    <a:pt x="735479" y="702754"/>
                  </a:lnTo>
                  <a:lnTo>
                    <a:pt x="726176" y="644309"/>
                  </a:lnTo>
                  <a:lnTo>
                    <a:pt x="715933" y="587707"/>
                  </a:lnTo>
                  <a:lnTo>
                    <a:pt x="704783" y="533052"/>
                  </a:lnTo>
                  <a:lnTo>
                    <a:pt x="692758" y="480448"/>
                  </a:lnTo>
                  <a:lnTo>
                    <a:pt x="679890" y="429997"/>
                  </a:lnTo>
                  <a:lnTo>
                    <a:pt x="666214" y="381802"/>
                  </a:lnTo>
                  <a:lnTo>
                    <a:pt x="651760" y="335969"/>
                  </a:lnTo>
                  <a:lnTo>
                    <a:pt x="636562" y="292598"/>
                  </a:lnTo>
                  <a:lnTo>
                    <a:pt x="620652" y="251795"/>
                  </a:lnTo>
                  <a:lnTo>
                    <a:pt x="604063" y="213662"/>
                  </a:lnTo>
                  <a:lnTo>
                    <a:pt x="586828" y="178303"/>
                  </a:lnTo>
                  <a:lnTo>
                    <a:pt x="550547" y="116318"/>
                  </a:lnTo>
                  <a:lnTo>
                    <a:pt x="512072" y="66669"/>
                  </a:lnTo>
                  <a:lnTo>
                    <a:pt x="471661" y="30182"/>
                  </a:lnTo>
                  <a:lnTo>
                    <a:pt x="429577" y="7683"/>
                  </a:lnTo>
                  <a:lnTo>
                    <a:pt x="386079" y="0"/>
                  </a:lnTo>
                  <a:close/>
                </a:path>
              </a:pathLst>
            </a:custGeom>
            <a:solidFill>
              <a:srgbClr val="FFAB40">
                <a:alpha val="2588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28919" y="2616200"/>
              <a:ext cx="772160" cy="2448560"/>
            </a:xfrm>
            <a:custGeom>
              <a:avLst/>
              <a:gdLst/>
              <a:ahLst/>
              <a:cxnLst/>
              <a:rect l="l" t="t" r="r" b="b"/>
              <a:pathLst>
                <a:path w="772160" h="2448560">
                  <a:moveTo>
                    <a:pt x="0" y="1224280"/>
                  </a:moveTo>
                  <a:lnTo>
                    <a:pt x="611" y="1154807"/>
                  </a:lnTo>
                  <a:lnTo>
                    <a:pt x="2422" y="1086351"/>
                  </a:lnTo>
                  <a:lnTo>
                    <a:pt x="5402" y="1019015"/>
                  </a:lnTo>
                  <a:lnTo>
                    <a:pt x="9517" y="952903"/>
                  </a:lnTo>
                  <a:lnTo>
                    <a:pt x="14735" y="888117"/>
                  </a:lnTo>
                  <a:lnTo>
                    <a:pt x="21023" y="824762"/>
                  </a:lnTo>
                  <a:lnTo>
                    <a:pt x="28349" y="762940"/>
                  </a:lnTo>
                  <a:lnTo>
                    <a:pt x="36680" y="702754"/>
                  </a:lnTo>
                  <a:lnTo>
                    <a:pt x="45983" y="644309"/>
                  </a:lnTo>
                  <a:lnTo>
                    <a:pt x="56226" y="587707"/>
                  </a:lnTo>
                  <a:lnTo>
                    <a:pt x="67376" y="533052"/>
                  </a:lnTo>
                  <a:lnTo>
                    <a:pt x="79401" y="480448"/>
                  </a:lnTo>
                  <a:lnTo>
                    <a:pt x="92269" y="429997"/>
                  </a:lnTo>
                  <a:lnTo>
                    <a:pt x="105945" y="381802"/>
                  </a:lnTo>
                  <a:lnTo>
                    <a:pt x="120399" y="335969"/>
                  </a:lnTo>
                  <a:lnTo>
                    <a:pt x="135597" y="292598"/>
                  </a:lnTo>
                  <a:lnTo>
                    <a:pt x="151507" y="251795"/>
                  </a:lnTo>
                  <a:lnTo>
                    <a:pt x="168096" y="213662"/>
                  </a:lnTo>
                  <a:lnTo>
                    <a:pt x="185331" y="178303"/>
                  </a:lnTo>
                  <a:lnTo>
                    <a:pt x="221612" y="116318"/>
                  </a:lnTo>
                  <a:lnTo>
                    <a:pt x="260087" y="66669"/>
                  </a:lnTo>
                  <a:lnTo>
                    <a:pt x="300498" y="30182"/>
                  </a:lnTo>
                  <a:lnTo>
                    <a:pt x="342582" y="7683"/>
                  </a:lnTo>
                  <a:lnTo>
                    <a:pt x="386079" y="0"/>
                  </a:lnTo>
                  <a:lnTo>
                    <a:pt x="407989" y="1938"/>
                  </a:lnTo>
                  <a:lnTo>
                    <a:pt x="450812" y="17132"/>
                  </a:lnTo>
                  <a:lnTo>
                    <a:pt x="492092" y="46728"/>
                  </a:lnTo>
                  <a:lnTo>
                    <a:pt x="531568" y="89900"/>
                  </a:lnTo>
                  <a:lnTo>
                    <a:pt x="568978" y="145820"/>
                  </a:lnTo>
                  <a:lnTo>
                    <a:pt x="604063" y="213662"/>
                  </a:lnTo>
                  <a:lnTo>
                    <a:pt x="620652" y="251795"/>
                  </a:lnTo>
                  <a:lnTo>
                    <a:pt x="636562" y="292598"/>
                  </a:lnTo>
                  <a:lnTo>
                    <a:pt x="651760" y="335969"/>
                  </a:lnTo>
                  <a:lnTo>
                    <a:pt x="666214" y="381802"/>
                  </a:lnTo>
                  <a:lnTo>
                    <a:pt x="679890" y="429997"/>
                  </a:lnTo>
                  <a:lnTo>
                    <a:pt x="692758" y="480448"/>
                  </a:lnTo>
                  <a:lnTo>
                    <a:pt x="704783" y="533052"/>
                  </a:lnTo>
                  <a:lnTo>
                    <a:pt x="715933" y="587707"/>
                  </a:lnTo>
                  <a:lnTo>
                    <a:pt x="726176" y="644309"/>
                  </a:lnTo>
                  <a:lnTo>
                    <a:pt x="735479" y="702754"/>
                  </a:lnTo>
                  <a:lnTo>
                    <a:pt x="743810" y="762940"/>
                  </a:lnTo>
                  <a:lnTo>
                    <a:pt x="751136" y="824762"/>
                  </a:lnTo>
                  <a:lnTo>
                    <a:pt x="757424" y="888117"/>
                  </a:lnTo>
                  <a:lnTo>
                    <a:pt x="762642" y="952903"/>
                  </a:lnTo>
                  <a:lnTo>
                    <a:pt x="766757" y="1019015"/>
                  </a:lnTo>
                  <a:lnTo>
                    <a:pt x="769737" y="1086351"/>
                  </a:lnTo>
                  <a:lnTo>
                    <a:pt x="771548" y="1154807"/>
                  </a:lnTo>
                  <a:lnTo>
                    <a:pt x="772159" y="1224280"/>
                  </a:lnTo>
                  <a:lnTo>
                    <a:pt x="771548" y="1293752"/>
                  </a:lnTo>
                  <a:lnTo>
                    <a:pt x="769737" y="1362208"/>
                  </a:lnTo>
                  <a:lnTo>
                    <a:pt x="766757" y="1429544"/>
                  </a:lnTo>
                  <a:lnTo>
                    <a:pt x="762642" y="1495656"/>
                  </a:lnTo>
                  <a:lnTo>
                    <a:pt x="757424" y="1560442"/>
                  </a:lnTo>
                  <a:lnTo>
                    <a:pt x="751136" y="1623797"/>
                  </a:lnTo>
                  <a:lnTo>
                    <a:pt x="743810" y="1685619"/>
                  </a:lnTo>
                  <a:lnTo>
                    <a:pt x="735479" y="1745805"/>
                  </a:lnTo>
                  <a:lnTo>
                    <a:pt x="726176" y="1804250"/>
                  </a:lnTo>
                  <a:lnTo>
                    <a:pt x="715933" y="1860852"/>
                  </a:lnTo>
                  <a:lnTo>
                    <a:pt x="704783" y="1915507"/>
                  </a:lnTo>
                  <a:lnTo>
                    <a:pt x="692758" y="1968111"/>
                  </a:lnTo>
                  <a:lnTo>
                    <a:pt x="679890" y="2018562"/>
                  </a:lnTo>
                  <a:lnTo>
                    <a:pt x="666214" y="2066757"/>
                  </a:lnTo>
                  <a:lnTo>
                    <a:pt x="651760" y="2112590"/>
                  </a:lnTo>
                  <a:lnTo>
                    <a:pt x="636562" y="2155961"/>
                  </a:lnTo>
                  <a:lnTo>
                    <a:pt x="620652" y="2196764"/>
                  </a:lnTo>
                  <a:lnTo>
                    <a:pt x="604063" y="2234897"/>
                  </a:lnTo>
                  <a:lnTo>
                    <a:pt x="586828" y="2270256"/>
                  </a:lnTo>
                  <a:lnTo>
                    <a:pt x="550547" y="2332241"/>
                  </a:lnTo>
                  <a:lnTo>
                    <a:pt x="512072" y="2381890"/>
                  </a:lnTo>
                  <a:lnTo>
                    <a:pt x="471661" y="2418377"/>
                  </a:lnTo>
                  <a:lnTo>
                    <a:pt x="429577" y="2440876"/>
                  </a:lnTo>
                  <a:lnTo>
                    <a:pt x="386079" y="2448560"/>
                  </a:lnTo>
                  <a:lnTo>
                    <a:pt x="364170" y="2446621"/>
                  </a:lnTo>
                  <a:lnTo>
                    <a:pt x="321347" y="2431427"/>
                  </a:lnTo>
                  <a:lnTo>
                    <a:pt x="280067" y="2401831"/>
                  </a:lnTo>
                  <a:lnTo>
                    <a:pt x="240591" y="2358659"/>
                  </a:lnTo>
                  <a:lnTo>
                    <a:pt x="203181" y="2302739"/>
                  </a:lnTo>
                  <a:lnTo>
                    <a:pt x="168096" y="2234897"/>
                  </a:lnTo>
                  <a:lnTo>
                    <a:pt x="151507" y="2196764"/>
                  </a:lnTo>
                  <a:lnTo>
                    <a:pt x="135597" y="2155961"/>
                  </a:lnTo>
                  <a:lnTo>
                    <a:pt x="120399" y="2112590"/>
                  </a:lnTo>
                  <a:lnTo>
                    <a:pt x="105945" y="2066757"/>
                  </a:lnTo>
                  <a:lnTo>
                    <a:pt x="92269" y="2018562"/>
                  </a:lnTo>
                  <a:lnTo>
                    <a:pt x="79401" y="1968111"/>
                  </a:lnTo>
                  <a:lnTo>
                    <a:pt x="67376" y="1915507"/>
                  </a:lnTo>
                  <a:lnTo>
                    <a:pt x="56226" y="1860852"/>
                  </a:lnTo>
                  <a:lnTo>
                    <a:pt x="45983" y="1804250"/>
                  </a:lnTo>
                  <a:lnTo>
                    <a:pt x="36680" y="1745805"/>
                  </a:lnTo>
                  <a:lnTo>
                    <a:pt x="28349" y="1685619"/>
                  </a:lnTo>
                  <a:lnTo>
                    <a:pt x="21023" y="1623797"/>
                  </a:lnTo>
                  <a:lnTo>
                    <a:pt x="14735" y="1560442"/>
                  </a:lnTo>
                  <a:lnTo>
                    <a:pt x="9517" y="1495656"/>
                  </a:lnTo>
                  <a:lnTo>
                    <a:pt x="5402" y="1429544"/>
                  </a:lnTo>
                  <a:lnTo>
                    <a:pt x="2422" y="1362208"/>
                  </a:lnTo>
                  <a:lnTo>
                    <a:pt x="611" y="1293752"/>
                  </a:lnTo>
                  <a:lnTo>
                    <a:pt x="0" y="1224280"/>
                  </a:lnTo>
                  <a:close/>
                </a:path>
              </a:pathLst>
            </a:custGeom>
            <a:ln w="25400">
              <a:solidFill>
                <a:srgbClr val="B97B2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47719" y="1397000"/>
              <a:ext cx="3566160" cy="863600"/>
            </a:xfrm>
            <a:custGeom>
              <a:avLst/>
              <a:gdLst/>
              <a:ahLst/>
              <a:cxnLst/>
              <a:rect l="l" t="t" r="r" b="b"/>
              <a:pathLst>
                <a:path w="3566159" h="863600">
                  <a:moveTo>
                    <a:pt x="0" y="431800"/>
                  </a:moveTo>
                  <a:lnTo>
                    <a:pt x="13213" y="378961"/>
                  </a:lnTo>
                  <a:lnTo>
                    <a:pt x="36226" y="344768"/>
                  </a:lnTo>
                  <a:lnTo>
                    <a:pt x="70066" y="311531"/>
                  </a:lnTo>
                  <a:lnTo>
                    <a:pt x="114275" y="279361"/>
                  </a:lnTo>
                  <a:lnTo>
                    <a:pt x="168393" y="248369"/>
                  </a:lnTo>
                  <a:lnTo>
                    <a:pt x="231963" y="218666"/>
                  </a:lnTo>
                  <a:lnTo>
                    <a:pt x="304524" y="190363"/>
                  </a:lnTo>
                  <a:lnTo>
                    <a:pt x="344033" y="176771"/>
                  </a:lnTo>
                  <a:lnTo>
                    <a:pt x="385618" y="163571"/>
                  </a:lnTo>
                  <a:lnTo>
                    <a:pt x="429222" y="150777"/>
                  </a:lnTo>
                  <a:lnTo>
                    <a:pt x="474787" y="138402"/>
                  </a:lnTo>
                  <a:lnTo>
                    <a:pt x="522255" y="126460"/>
                  </a:lnTo>
                  <a:lnTo>
                    <a:pt x="571570" y="114965"/>
                  </a:lnTo>
                  <a:lnTo>
                    <a:pt x="622674" y="103932"/>
                  </a:lnTo>
                  <a:lnTo>
                    <a:pt x="675510" y="93373"/>
                  </a:lnTo>
                  <a:lnTo>
                    <a:pt x="730020" y="83303"/>
                  </a:lnTo>
                  <a:lnTo>
                    <a:pt x="786147" y="73736"/>
                  </a:lnTo>
                  <a:lnTo>
                    <a:pt x="843833" y="64686"/>
                  </a:lnTo>
                  <a:lnTo>
                    <a:pt x="903022" y="56166"/>
                  </a:lnTo>
                  <a:lnTo>
                    <a:pt x="963656" y="48191"/>
                  </a:lnTo>
                  <a:lnTo>
                    <a:pt x="1025677" y="40773"/>
                  </a:lnTo>
                  <a:lnTo>
                    <a:pt x="1089028" y="33928"/>
                  </a:lnTo>
                  <a:lnTo>
                    <a:pt x="1153653" y="27669"/>
                  </a:lnTo>
                  <a:lnTo>
                    <a:pt x="1219492" y="22010"/>
                  </a:lnTo>
                  <a:lnTo>
                    <a:pt x="1286490" y="16965"/>
                  </a:lnTo>
                  <a:lnTo>
                    <a:pt x="1354588" y="12547"/>
                  </a:lnTo>
                  <a:lnTo>
                    <a:pt x="1423730" y="8771"/>
                  </a:lnTo>
                  <a:lnTo>
                    <a:pt x="1493857" y="5650"/>
                  </a:lnTo>
                  <a:lnTo>
                    <a:pt x="1564913" y="3199"/>
                  </a:lnTo>
                  <a:lnTo>
                    <a:pt x="1636841" y="1431"/>
                  </a:lnTo>
                  <a:lnTo>
                    <a:pt x="1709582" y="360"/>
                  </a:lnTo>
                  <a:lnTo>
                    <a:pt x="1783079" y="0"/>
                  </a:lnTo>
                  <a:lnTo>
                    <a:pt x="1856577" y="360"/>
                  </a:lnTo>
                  <a:lnTo>
                    <a:pt x="1929318" y="1431"/>
                  </a:lnTo>
                  <a:lnTo>
                    <a:pt x="2001246" y="3199"/>
                  </a:lnTo>
                  <a:lnTo>
                    <a:pt x="2072302" y="5650"/>
                  </a:lnTo>
                  <a:lnTo>
                    <a:pt x="2142429" y="8771"/>
                  </a:lnTo>
                  <a:lnTo>
                    <a:pt x="2211571" y="12547"/>
                  </a:lnTo>
                  <a:lnTo>
                    <a:pt x="2279669" y="16965"/>
                  </a:lnTo>
                  <a:lnTo>
                    <a:pt x="2346667" y="22010"/>
                  </a:lnTo>
                  <a:lnTo>
                    <a:pt x="2412506" y="27669"/>
                  </a:lnTo>
                  <a:lnTo>
                    <a:pt x="2477131" y="33928"/>
                  </a:lnTo>
                  <a:lnTo>
                    <a:pt x="2540482" y="40773"/>
                  </a:lnTo>
                  <a:lnTo>
                    <a:pt x="2602503" y="48191"/>
                  </a:lnTo>
                  <a:lnTo>
                    <a:pt x="2663137" y="56166"/>
                  </a:lnTo>
                  <a:lnTo>
                    <a:pt x="2722326" y="64686"/>
                  </a:lnTo>
                  <a:lnTo>
                    <a:pt x="2780012" y="73736"/>
                  </a:lnTo>
                  <a:lnTo>
                    <a:pt x="2836139" y="83303"/>
                  </a:lnTo>
                  <a:lnTo>
                    <a:pt x="2890649" y="93373"/>
                  </a:lnTo>
                  <a:lnTo>
                    <a:pt x="2943485" y="103932"/>
                  </a:lnTo>
                  <a:lnTo>
                    <a:pt x="2994589" y="114965"/>
                  </a:lnTo>
                  <a:lnTo>
                    <a:pt x="3043904" y="126460"/>
                  </a:lnTo>
                  <a:lnTo>
                    <a:pt x="3091372" y="138402"/>
                  </a:lnTo>
                  <a:lnTo>
                    <a:pt x="3136937" y="150777"/>
                  </a:lnTo>
                  <a:lnTo>
                    <a:pt x="3180541" y="163571"/>
                  </a:lnTo>
                  <a:lnTo>
                    <a:pt x="3222126" y="176771"/>
                  </a:lnTo>
                  <a:lnTo>
                    <a:pt x="3261635" y="190363"/>
                  </a:lnTo>
                  <a:lnTo>
                    <a:pt x="3299011" y="204333"/>
                  </a:lnTo>
                  <a:lnTo>
                    <a:pt x="3367133" y="233350"/>
                  </a:lnTo>
                  <a:lnTo>
                    <a:pt x="3426035" y="263711"/>
                  </a:lnTo>
                  <a:lnTo>
                    <a:pt x="3475256" y="295306"/>
                  </a:lnTo>
                  <a:lnTo>
                    <a:pt x="3514338" y="328023"/>
                  </a:lnTo>
                  <a:lnTo>
                    <a:pt x="3542822" y="361752"/>
                  </a:lnTo>
                  <a:lnTo>
                    <a:pt x="3560249" y="396381"/>
                  </a:lnTo>
                  <a:lnTo>
                    <a:pt x="3566159" y="431800"/>
                  </a:lnTo>
                  <a:lnTo>
                    <a:pt x="3564672" y="449600"/>
                  </a:lnTo>
                  <a:lnTo>
                    <a:pt x="3542822" y="501847"/>
                  </a:lnTo>
                  <a:lnTo>
                    <a:pt x="3514338" y="535576"/>
                  </a:lnTo>
                  <a:lnTo>
                    <a:pt x="3475256" y="568293"/>
                  </a:lnTo>
                  <a:lnTo>
                    <a:pt x="3426035" y="599888"/>
                  </a:lnTo>
                  <a:lnTo>
                    <a:pt x="3367133" y="630249"/>
                  </a:lnTo>
                  <a:lnTo>
                    <a:pt x="3299011" y="659266"/>
                  </a:lnTo>
                  <a:lnTo>
                    <a:pt x="3261635" y="673236"/>
                  </a:lnTo>
                  <a:lnTo>
                    <a:pt x="3222126" y="686828"/>
                  </a:lnTo>
                  <a:lnTo>
                    <a:pt x="3180541" y="700028"/>
                  </a:lnTo>
                  <a:lnTo>
                    <a:pt x="3136937" y="712822"/>
                  </a:lnTo>
                  <a:lnTo>
                    <a:pt x="3091372" y="725197"/>
                  </a:lnTo>
                  <a:lnTo>
                    <a:pt x="3043904" y="737139"/>
                  </a:lnTo>
                  <a:lnTo>
                    <a:pt x="2994589" y="748634"/>
                  </a:lnTo>
                  <a:lnTo>
                    <a:pt x="2943485" y="759667"/>
                  </a:lnTo>
                  <a:lnTo>
                    <a:pt x="2890649" y="770226"/>
                  </a:lnTo>
                  <a:lnTo>
                    <a:pt x="2836139" y="780296"/>
                  </a:lnTo>
                  <a:lnTo>
                    <a:pt x="2780012" y="789863"/>
                  </a:lnTo>
                  <a:lnTo>
                    <a:pt x="2722326" y="798913"/>
                  </a:lnTo>
                  <a:lnTo>
                    <a:pt x="2663137" y="807433"/>
                  </a:lnTo>
                  <a:lnTo>
                    <a:pt x="2602503" y="815408"/>
                  </a:lnTo>
                  <a:lnTo>
                    <a:pt x="2540482" y="822826"/>
                  </a:lnTo>
                  <a:lnTo>
                    <a:pt x="2477131" y="829671"/>
                  </a:lnTo>
                  <a:lnTo>
                    <a:pt x="2412506" y="835930"/>
                  </a:lnTo>
                  <a:lnTo>
                    <a:pt x="2346667" y="841589"/>
                  </a:lnTo>
                  <a:lnTo>
                    <a:pt x="2279669" y="846634"/>
                  </a:lnTo>
                  <a:lnTo>
                    <a:pt x="2211571" y="851052"/>
                  </a:lnTo>
                  <a:lnTo>
                    <a:pt x="2142429" y="854828"/>
                  </a:lnTo>
                  <a:lnTo>
                    <a:pt x="2072302" y="857949"/>
                  </a:lnTo>
                  <a:lnTo>
                    <a:pt x="2001246" y="860400"/>
                  </a:lnTo>
                  <a:lnTo>
                    <a:pt x="1929318" y="862168"/>
                  </a:lnTo>
                  <a:lnTo>
                    <a:pt x="1856577" y="863239"/>
                  </a:lnTo>
                  <a:lnTo>
                    <a:pt x="1783079" y="863600"/>
                  </a:lnTo>
                  <a:lnTo>
                    <a:pt x="1709582" y="863239"/>
                  </a:lnTo>
                  <a:lnTo>
                    <a:pt x="1636841" y="862168"/>
                  </a:lnTo>
                  <a:lnTo>
                    <a:pt x="1564913" y="860400"/>
                  </a:lnTo>
                  <a:lnTo>
                    <a:pt x="1493857" y="857949"/>
                  </a:lnTo>
                  <a:lnTo>
                    <a:pt x="1423730" y="854828"/>
                  </a:lnTo>
                  <a:lnTo>
                    <a:pt x="1354588" y="851052"/>
                  </a:lnTo>
                  <a:lnTo>
                    <a:pt x="1286490" y="846634"/>
                  </a:lnTo>
                  <a:lnTo>
                    <a:pt x="1219492" y="841589"/>
                  </a:lnTo>
                  <a:lnTo>
                    <a:pt x="1153653" y="835930"/>
                  </a:lnTo>
                  <a:lnTo>
                    <a:pt x="1089028" y="829671"/>
                  </a:lnTo>
                  <a:lnTo>
                    <a:pt x="1025677" y="822826"/>
                  </a:lnTo>
                  <a:lnTo>
                    <a:pt x="963656" y="815408"/>
                  </a:lnTo>
                  <a:lnTo>
                    <a:pt x="903022" y="807433"/>
                  </a:lnTo>
                  <a:lnTo>
                    <a:pt x="843833" y="798913"/>
                  </a:lnTo>
                  <a:lnTo>
                    <a:pt x="786147" y="789863"/>
                  </a:lnTo>
                  <a:lnTo>
                    <a:pt x="730020" y="780296"/>
                  </a:lnTo>
                  <a:lnTo>
                    <a:pt x="675510" y="770226"/>
                  </a:lnTo>
                  <a:lnTo>
                    <a:pt x="622674" y="759667"/>
                  </a:lnTo>
                  <a:lnTo>
                    <a:pt x="571570" y="748634"/>
                  </a:lnTo>
                  <a:lnTo>
                    <a:pt x="522255" y="737139"/>
                  </a:lnTo>
                  <a:lnTo>
                    <a:pt x="474787" y="725197"/>
                  </a:lnTo>
                  <a:lnTo>
                    <a:pt x="429222" y="712822"/>
                  </a:lnTo>
                  <a:lnTo>
                    <a:pt x="385618" y="700028"/>
                  </a:lnTo>
                  <a:lnTo>
                    <a:pt x="344033" y="686828"/>
                  </a:lnTo>
                  <a:lnTo>
                    <a:pt x="304524" y="673236"/>
                  </a:lnTo>
                  <a:lnTo>
                    <a:pt x="267148" y="659266"/>
                  </a:lnTo>
                  <a:lnTo>
                    <a:pt x="199026" y="630249"/>
                  </a:lnTo>
                  <a:lnTo>
                    <a:pt x="140124" y="599888"/>
                  </a:lnTo>
                  <a:lnTo>
                    <a:pt x="90903" y="568293"/>
                  </a:lnTo>
                  <a:lnTo>
                    <a:pt x="51821" y="535576"/>
                  </a:lnTo>
                  <a:lnTo>
                    <a:pt x="23337" y="501847"/>
                  </a:lnTo>
                  <a:lnTo>
                    <a:pt x="5910" y="467218"/>
                  </a:lnTo>
                  <a:lnTo>
                    <a:pt x="0" y="431800"/>
                  </a:lnTo>
                  <a:close/>
                </a:path>
              </a:pathLst>
            </a:custGeom>
            <a:ln w="25400">
              <a:solidFill>
                <a:srgbClr val="2F60B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172720" y="5994400"/>
            <a:ext cx="6350000" cy="833119"/>
          </a:xfrm>
          <a:custGeom>
            <a:avLst/>
            <a:gdLst/>
            <a:ahLst/>
            <a:cxnLst/>
            <a:rect l="l" t="t" r="r" b="b"/>
            <a:pathLst>
              <a:path w="6350000" h="833120">
                <a:moveTo>
                  <a:pt x="6350000" y="0"/>
                </a:moveTo>
                <a:lnTo>
                  <a:pt x="0" y="0"/>
                </a:lnTo>
                <a:lnTo>
                  <a:pt x="0" y="833119"/>
                </a:lnTo>
                <a:lnTo>
                  <a:pt x="6350000" y="833119"/>
                </a:lnTo>
                <a:lnTo>
                  <a:pt x="6350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55270" y="6035357"/>
            <a:ext cx="611949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Arial"/>
                <a:cs typeface="Arial"/>
              </a:rPr>
              <a:t>Système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rétroaction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communautaire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Croix-</a:t>
            </a:r>
            <a:r>
              <a:rPr sz="1200" dirty="0">
                <a:latin typeface="Arial"/>
                <a:cs typeface="Arial"/>
              </a:rPr>
              <a:t>Rouge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mis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place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pour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écouter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et </a:t>
            </a:r>
            <a:r>
              <a:rPr sz="1200" dirty="0">
                <a:latin typeface="Arial"/>
                <a:cs typeface="Arial"/>
              </a:rPr>
              <a:t>agir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sur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perception</a:t>
            </a:r>
            <a:r>
              <a:rPr sz="1200" spc="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7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les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préoccupations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des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gens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concernant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COVID19</a:t>
            </a:r>
            <a:r>
              <a:rPr sz="1200" spc="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d'autres </a:t>
            </a:r>
            <a:r>
              <a:rPr sz="1200" dirty="0">
                <a:latin typeface="Arial"/>
                <a:cs typeface="Arial"/>
              </a:rPr>
              <a:t>maladies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infectieuses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surveillées</a:t>
            </a:r>
            <a:r>
              <a:rPr sz="1200" spc="9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gouvernement</a:t>
            </a:r>
            <a:r>
              <a:rPr sz="1200" spc="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RDC.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feedback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collectés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et </a:t>
            </a:r>
            <a:r>
              <a:rPr sz="1200" spc="-10" dirty="0">
                <a:latin typeface="Arial"/>
                <a:cs typeface="Arial"/>
              </a:rPr>
              <a:t>analysés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mensuellement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informe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oriente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les</a:t>
            </a:r>
            <a:r>
              <a:rPr sz="1200" spc="-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stratégies</a:t>
            </a:r>
            <a:r>
              <a:rPr sz="1200" spc="8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CREC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85971" y="1540573"/>
            <a:ext cx="206121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1120" algn="just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Augmentation</a:t>
            </a:r>
            <a:r>
              <a:rPr sz="1200" spc="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du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nombre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de </a:t>
            </a:r>
            <a:r>
              <a:rPr sz="1200" spc="-10" dirty="0">
                <a:latin typeface="Arial"/>
                <a:cs typeface="Arial"/>
              </a:rPr>
              <a:t>questions/suggestions</a:t>
            </a:r>
            <a:r>
              <a:rPr sz="1200" spc="1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sur</a:t>
            </a:r>
            <a:r>
              <a:rPr sz="1200" spc="-45" dirty="0">
                <a:latin typeface="Arial"/>
                <a:cs typeface="Arial"/>
              </a:rPr>
              <a:t> </a:t>
            </a:r>
            <a:r>
              <a:rPr sz="1200" spc="-25" dirty="0">
                <a:latin typeface="Arial"/>
                <a:cs typeface="Arial"/>
              </a:rPr>
              <a:t>les </a:t>
            </a:r>
            <a:r>
              <a:rPr sz="1200" dirty="0">
                <a:latin typeface="Arial"/>
                <a:cs typeface="Arial"/>
              </a:rPr>
              <a:t>vaccins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et baisse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rumeurs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677920" y="1595119"/>
            <a:ext cx="1788795" cy="1382395"/>
            <a:chOff x="3677920" y="1595119"/>
            <a:chExt cx="1788795" cy="1382395"/>
          </a:xfrm>
        </p:grpSpPr>
        <p:sp>
          <p:nvSpPr>
            <p:cNvPr id="15" name="object 15"/>
            <p:cNvSpPr/>
            <p:nvPr/>
          </p:nvSpPr>
          <p:spPr>
            <a:xfrm>
              <a:off x="4444873" y="2244089"/>
              <a:ext cx="1021715" cy="733425"/>
            </a:xfrm>
            <a:custGeom>
              <a:avLst/>
              <a:gdLst/>
              <a:ahLst/>
              <a:cxnLst/>
              <a:rect l="l" t="t" r="r" b="b"/>
              <a:pathLst>
                <a:path w="1021714" h="733425">
                  <a:moveTo>
                    <a:pt x="976845" y="658112"/>
                  </a:moveTo>
                  <a:lnTo>
                    <a:pt x="945641" y="661035"/>
                  </a:lnTo>
                  <a:lnTo>
                    <a:pt x="990726" y="733298"/>
                  </a:lnTo>
                  <a:lnTo>
                    <a:pt x="1014971" y="670940"/>
                  </a:lnTo>
                  <a:lnTo>
                    <a:pt x="978535" y="670940"/>
                  </a:lnTo>
                  <a:lnTo>
                    <a:pt x="976845" y="658112"/>
                  </a:lnTo>
                  <a:close/>
                </a:path>
                <a:path w="1021714" h="733425">
                  <a:moveTo>
                    <a:pt x="989432" y="656934"/>
                  </a:moveTo>
                  <a:lnTo>
                    <a:pt x="976845" y="658112"/>
                  </a:lnTo>
                  <a:lnTo>
                    <a:pt x="978535" y="670940"/>
                  </a:lnTo>
                  <a:lnTo>
                    <a:pt x="991107" y="669289"/>
                  </a:lnTo>
                  <a:lnTo>
                    <a:pt x="989432" y="656934"/>
                  </a:lnTo>
                  <a:close/>
                </a:path>
                <a:path w="1021714" h="733425">
                  <a:moveTo>
                    <a:pt x="1021588" y="653923"/>
                  </a:moveTo>
                  <a:lnTo>
                    <a:pt x="989432" y="656934"/>
                  </a:lnTo>
                  <a:lnTo>
                    <a:pt x="991107" y="669289"/>
                  </a:lnTo>
                  <a:lnTo>
                    <a:pt x="978535" y="670940"/>
                  </a:lnTo>
                  <a:lnTo>
                    <a:pt x="1014971" y="670940"/>
                  </a:lnTo>
                  <a:lnTo>
                    <a:pt x="1021588" y="653923"/>
                  </a:lnTo>
                  <a:close/>
                </a:path>
                <a:path w="1021714" h="733425">
                  <a:moveTo>
                    <a:pt x="253" y="0"/>
                  </a:moveTo>
                  <a:lnTo>
                    <a:pt x="0" y="12700"/>
                  </a:lnTo>
                  <a:lnTo>
                    <a:pt x="46354" y="13715"/>
                  </a:lnTo>
                  <a:lnTo>
                    <a:pt x="92455" y="16890"/>
                  </a:lnTo>
                  <a:lnTo>
                    <a:pt x="138302" y="21971"/>
                  </a:lnTo>
                  <a:lnTo>
                    <a:pt x="184023" y="28956"/>
                  </a:lnTo>
                  <a:lnTo>
                    <a:pt x="229235" y="37846"/>
                  </a:lnTo>
                  <a:lnTo>
                    <a:pt x="274065" y="48513"/>
                  </a:lnTo>
                  <a:lnTo>
                    <a:pt x="318262" y="60833"/>
                  </a:lnTo>
                  <a:lnTo>
                    <a:pt x="361950" y="74930"/>
                  </a:lnTo>
                  <a:lnTo>
                    <a:pt x="404875" y="90550"/>
                  </a:lnTo>
                  <a:lnTo>
                    <a:pt x="446913" y="107696"/>
                  </a:lnTo>
                  <a:lnTo>
                    <a:pt x="488188" y="126237"/>
                  </a:lnTo>
                  <a:lnTo>
                    <a:pt x="528447" y="146304"/>
                  </a:lnTo>
                  <a:lnTo>
                    <a:pt x="567563" y="167639"/>
                  </a:lnTo>
                  <a:lnTo>
                    <a:pt x="605536" y="190119"/>
                  </a:lnTo>
                  <a:lnTo>
                    <a:pt x="642238" y="213868"/>
                  </a:lnTo>
                  <a:lnTo>
                    <a:pt x="677544" y="238760"/>
                  </a:lnTo>
                  <a:lnTo>
                    <a:pt x="711453" y="264668"/>
                  </a:lnTo>
                  <a:lnTo>
                    <a:pt x="743838" y="291592"/>
                  </a:lnTo>
                  <a:lnTo>
                    <a:pt x="774446" y="319405"/>
                  </a:lnTo>
                  <a:lnTo>
                    <a:pt x="803401" y="348107"/>
                  </a:lnTo>
                  <a:lnTo>
                    <a:pt x="830706" y="377571"/>
                  </a:lnTo>
                  <a:lnTo>
                    <a:pt x="855852" y="407797"/>
                  </a:lnTo>
                  <a:lnTo>
                    <a:pt x="879221" y="438531"/>
                  </a:lnTo>
                  <a:lnTo>
                    <a:pt x="919352" y="501904"/>
                  </a:lnTo>
                  <a:lnTo>
                    <a:pt x="943610" y="550418"/>
                  </a:lnTo>
                  <a:lnTo>
                    <a:pt x="962405" y="599694"/>
                  </a:lnTo>
                  <a:lnTo>
                    <a:pt x="975740" y="649732"/>
                  </a:lnTo>
                  <a:lnTo>
                    <a:pt x="976845" y="658112"/>
                  </a:lnTo>
                  <a:lnTo>
                    <a:pt x="989432" y="656934"/>
                  </a:lnTo>
                  <a:lnTo>
                    <a:pt x="979677" y="612648"/>
                  </a:lnTo>
                  <a:lnTo>
                    <a:pt x="962278" y="561848"/>
                  </a:lnTo>
                  <a:lnTo>
                    <a:pt x="939164" y="511937"/>
                  </a:lnTo>
                  <a:lnTo>
                    <a:pt x="910843" y="462914"/>
                  </a:lnTo>
                  <a:lnTo>
                    <a:pt x="889380" y="430911"/>
                  </a:lnTo>
                  <a:lnTo>
                    <a:pt x="865631" y="399542"/>
                  </a:lnTo>
                  <a:lnTo>
                    <a:pt x="839977" y="368935"/>
                  </a:lnTo>
                  <a:lnTo>
                    <a:pt x="812291" y="339089"/>
                  </a:lnTo>
                  <a:lnTo>
                    <a:pt x="782954" y="310007"/>
                  </a:lnTo>
                  <a:lnTo>
                    <a:pt x="751966" y="281813"/>
                  </a:lnTo>
                  <a:lnTo>
                    <a:pt x="719201" y="254635"/>
                  </a:lnTo>
                  <a:lnTo>
                    <a:pt x="684911" y="228346"/>
                  </a:lnTo>
                  <a:lnTo>
                    <a:pt x="649097" y="203200"/>
                  </a:lnTo>
                  <a:lnTo>
                    <a:pt x="612013" y="179197"/>
                  </a:lnTo>
                  <a:lnTo>
                    <a:pt x="573659" y="156463"/>
                  </a:lnTo>
                  <a:lnTo>
                    <a:pt x="534035" y="134874"/>
                  </a:lnTo>
                  <a:lnTo>
                    <a:pt x="493394" y="114681"/>
                  </a:lnTo>
                  <a:lnTo>
                    <a:pt x="451738" y="95885"/>
                  </a:lnTo>
                  <a:lnTo>
                    <a:pt x="409193" y="78612"/>
                  </a:lnTo>
                  <a:lnTo>
                    <a:pt x="365887" y="62864"/>
                  </a:lnTo>
                  <a:lnTo>
                    <a:pt x="321690" y="48640"/>
                  </a:lnTo>
                  <a:lnTo>
                    <a:pt x="276987" y="36068"/>
                  </a:lnTo>
                  <a:lnTo>
                    <a:pt x="231648" y="25400"/>
                  </a:lnTo>
                  <a:lnTo>
                    <a:pt x="185927" y="16383"/>
                  </a:lnTo>
                  <a:lnTo>
                    <a:pt x="139700" y="9271"/>
                  </a:lnTo>
                  <a:lnTo>
                    <a:pt x="93344" y="4190"/>
                  </a:lnTo>
                  <a:lnTo>
                    <a:pt x="46736" y="1143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3A7E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77920" y="1595119"/>
              <a:ext cx="457200" cy="4572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022985" y="2004631"/>
            <a:ext cx="8066405" cy="36398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30"/>
              </a:spcBef>
            </a:pPr>
            <a:r>
              <a:rPr sz="1650" u="sng" spc="5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Adapting</a:t>
            </a:r>
            <a:r>
              <a:rPr sz="1650" u="sng" spc="8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650" u="sng" spc="7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an</a:t>
            </a:r>
            <a:r>
              <a:rPr sz="1650" u="sng" spc="5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Ebola</a:t>
            </a:r>
            <a:r>
              <a:rPr sz="165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650" u="sng" spc="5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feedback</a:t>
            </a:r>
            <a:r>
              <a:rPr sz="1650" u="sng" spc="-3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650" u="sng" spc="7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mechanism</a:t>
            </a:r>
            <a:r>
              <a:rPr sz="1650" u="sng" spc="8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650" u="sng" spc="114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for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650" u="sng" spc="-5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COVID-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3"/>
              </a:rPr>
              <a:t>19</a:t>
            </a:r>
            <a:r>
              <a:rPr sz="1650" spc="220" dirty="0">
                <a:solidFill>
                  <a:srgbClr val="0096A7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-</a:t>
            </a:r>
            <a:r>
              <a:rPr sz="165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110" dirty="0">
                <a:solidFill>
                  <a:srgbClr val="585858"/>
                </a:solidFill>
                <a:latin typeface="Arial"/>
                <a:cs typeface="Arial"/>
              </a:rPr>
              <a:t>IFRC</a:t>
            </a:r>
            <a:r>
              <a:rPr sz="165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case</a:t>
            </a:r>
            <a:r>
              <a:rPr sz="1650" spc="60" dirty="0">
                <a:solidFill>
                  <a:srgbClr val="585858"/>
                </a:solidFill>
                <a:latin typeface="Arial"/>
                <a:cs typeface="Arial"/>
              </a:rPr>
              <a:t> study</a:t>
            </a:r>
            <a:r>
              <a:rPr sz="165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1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>
              <a:latin typeface="Arial"/>
              <a:cs typeface="Arial"/>
            </a:endParaRPr>
          </a:p>
          <a:p>
            <a:pPr marL="12700" marR="5080">
              <a:lnSpc>
                <a:spcPct val="107200"/>
              </a:lnSpc>
            </a:pP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‘The</a:t>
            </a:r>
            <a:r>
              <a:rPr sz="165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6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response</a:t>
            </a:r>
            <a:r>
              <a:rPr sz="1650" u="sng" spc="-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is</a:t>
            </a:r>
            <a:r>
              <a:rPr sz="1650" u="sng" spc="6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like</a:t>
            </a:r>
            <a:r>
              <a:rPr sz="1650" u="sng" spc="8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a</a:t>
            </a:r>
            <a:r>
              <a:rPr sz="1650" u="sng" spc="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big</a:t>
            </a:r>
            <a:r>
              <a:rPr sz="1650" u="sng" spc="2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ship’:</a:t>
            </a:r>
            <a:r>
              <a:rPr sz="1650" u="sng" spc="9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community</a:t>
            </a:r>
            <a:r>
              <a:rPr sz="1650" u="sng" spc="1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5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feedback</a:t>
            </a:r>
            <a:r>
              <a:rPr sz="1650" u="sng" spc="5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as</a:t>
            </a:r>
            <a:r>
              <a:rPr sz="1650" u="sng" spc="-2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a</a:t>
            </a:r>
            <a:r>
              <a:rPr sz="1650" u="sng" spc="8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case</a:t>
            </a:r>
            <a:r>
              <a:rPr sz="1650" u="sng" spc="-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6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study</a:t>
            </a:r>
            <a:r>
              <a:rPr sz="1650" u="sng" spc="10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1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of</a:t>
            </a:r>
            <a:r>
              <a:rPr sz="1650" u="sng" spc="-3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evidence</a:t>
            </a:r>
            <a:r>
              <a:rPr sz="1650" spc="-10" dirty="0">
                <a:solidFill>
                  <a:srgbClr val="0096A7"/>
                </a:solidFill>
                <a:latin typeface="Arial"/>
                <a:cs typeface="Arial"/>
                <a:hlinkClick r:id="rId4"/>
              </a:rPr>
              <a:t> </a:t>
            </a:r>
            <a:r>
              <a:rPr sz="1650" u="sng" spc="7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uptake</a:t>
            </a:r>
            <a:r>
              <a:rPr sz="1650" u="sng" spc="9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8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and</a:t>
            </a:r>
            <a:r>
              <a:rPr sz="1650" u="sng" spc="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use</a:t>
            </a:r>
            <a:r>
              <a:rPr sz="1650" u="sng" spc="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6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in</a:t>
            </a:r>
            <a:r>
              <a:rPr sz="1650" u="sng" spc="9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7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sz="1650" u="sng" spc="14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2018–2020</a:t>
            </a:r>
            <a:r>
              <a:rPr sz="1650" u="sng" spc="17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Ebola</a:t>
            </a:r>
            <a:r>
              <a:rPr sz="1650" u="sng" spc="2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6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epidemic</a:t>
            </a:r>
            <a:r>
              <a:rPr sz="1650" u="sng" spc="8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6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in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7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sz="1650" u="sng" spc="10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6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Democratic</a:t>
            </a:r>
            <a:r>
              <a:rPr sz="1650" u="sng" spc="17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Republic</a:t>
            </a:r>
            <a:r>
              <a:rPr sz="1650" u="sng" spc="8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of</a:t>
            </a:r>
            <a:r>
              <a:rPr sz="1650" spc="85" dirty="0">
                <a:solidFill>
                  <a:srgbClr val="0096A7"/>
                </a:solidFill>
                <a:latin typeface="Arial"/>
                <a:cs typeface="Arial"/>
                <a:hlinkClick r:id="rId4"/>
              </a:rPr>
              <a:t> </a:t>
            </a:r>
            <a:r>
              <a:rPr sz="1650" u="sng" spc="7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sz="1650" u="sng" spc="3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sz="165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4"/>
              </a:rPr>
              <a:t>Congo</a:t>
            </a: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650" spc="-70" dirty="0">
                <a:solidFill>
                  <a:srgbClr val="585858"/>
                </a:solidFill>
                <a:latin typeface="Arial"/>
                <a:cs typeface="Arial"/>
              </a:rPr>
              <a:t>BMJ</a:t>
            </a:r>
            <a:r>
              <a:rPr sz="165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110" dirty="0">
                <a:solidFill>
                  <a:srgbClr val="585858"/>
                </a:solidFill>
                <a:latin typeface="Arial"/>
                <a:cs typeface="Arial"/>
              </a:rPr>
              <a:t>·</a:t>
            </a:r>
            <a:r>
              <a:rPr sz="165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Feb</a:t>
            </a:r>
            <a:r>
              <a:rPr sz="165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23,</a:t>
            </a:r>
            <a:r>
              <a:rPr sz="165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1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50">
              <a:latin typeface="Arial"/>
              <a:cs typeface="Arial"/>
            </a:endParaRPr>
          </a:p>
          <a:p>
            <a:pPr marL="12700" marR="100965">
              <a:lnSpc>
                <a:spcPct val="105200"/>
              </a:lnSpc>
            </a:pPr>
            <a:r>
              <a:rPr sz="1650" u="sng" spc="7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New</a:t>
            </a:r>
            <a:r>
              <a:rPr sz="1650" u="sng" spc="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7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Mixed</a:t>
            </a:r>
            <a:r>
              <a:rPr sz="1650" u="sng" spc="4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8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Methods</a:t>
            </a:r>
            <a:r>
              <a:rPr sz="1650" u="sng" spc="3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6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Approach</a:t>
            </a:r>
            <a:r>
              <a:rPr sz="1650" u="sng" spc="-4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1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for</a:t>
            </a:r>
            <a:r>
              <a:rPr sz="1650" u="sng" spc="7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9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Monitoring</a:t>
            </a:r>
            <a:r>
              <a:rPr sz="165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8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Community</a:t>
            </a:r>
            <a:r>
              <a:rPr sz="1650" u="sng" spc="6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5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Perceptions</a:t>
            </a:r>
            <a:r>
              <a:rPr sz="1650" u="sng" spc="3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1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of</a:t>
            </a:r>
            <a:r>
              <a:rPr sz="1650" u="sng" spc="-5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Ebola</a:t>
            </a:r>
            <a:r>
              <a:rPr sz="1650" spc="-10" dirty="0">
                <a:solidFill>
                  <a:srgbClr val="0096A7"/>
                </a:solidFill>
                <a:latin typeface="Arial"/>
                <a:cs typeface="Arial"/>
                <a:hlinkClick r:id="rId5"/>
              </a:rPr>
              <a:t> </a:t>
            </a:r>
            <a:r>
              <a:rPr sz="1650" u="sng" spc="8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and</a:t>
            </a:r>
            <a:r>
              <a:rPr sz="1650" u="sng" spc="-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Response</a:t>
            </a:r>
            <a:r>
              <a:rPr sz="1650" u="sng" spc="9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5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Efforts</a:t>
            </a:r>
            <a:r>
              <a:rPr sz="1650" u="sng" spc="7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6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in</a:t>
            </a:r>
            <a:r>
              <a:rPr sz="1650" u="sng" spc="-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7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the</a:t>
            </a:r>
            <a:r>
              <a:rPr sz="1650" u="sng" spc="9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6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Democratic</a:t>
            </a:r>
            <a:r>
              <a:rPr sz="1650" u="sng" spc="7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Republic</a:t>
            </a:r>
            <a:r>
              <a:rPr sz="1650" u="sng" spc="16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1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of</a:t>
            </a:r>
            <a:r>
              <a:rPr sz="1650" u="sng" spc="-2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7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the</a:t>
            </a:r>
            <a:r>
              <a:rPr sz="1650" u="sng" spc="9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 </a:t>
            </a:r>
            <a:r>
              <a:rPr sz="165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5"/>
              </a:rPr>
              <a:t>Congo</a:t>
            </a: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Global</a:t>
            </a:r>
            <a:r>
              <a:rPr sz="1650" spc="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Health:</a:t>
            </a:r>
            <a:r>
              <a:rPr sz="1650" spc="1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Science</a:t>
            </a:r>
            <a:r>
              <a:rPr sz="1650" spc="1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8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165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Practice</a:t>
            </a:r>
            <a:r>
              <a:rPr sz="1650" spc="1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110" dirty="0">
                <a:solidFill>
                  <a:srgbClr val="585858"/>
                </a:solidFill>
                <a:latin typeface="Arial"/>
                <a:cs typeface="Arial"/>
              </a:rPr>
              <a:t>·</a:t>
            </a:r>
            <a:r>
              <a:rPr sz="1650" spc="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585858"/>
                </a:solidFill>
                <a:latin typeface="Arial"/>
                <a:cs typeface="Arial"/>
              </a:rPr>
              <a:t>Jun</a:t>
            </a:r>
            <a:r>
              <a:rPr sz="1650" spc="1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30,</a:t>
            </a:r>
            <a:r>
              <a:rPr sz="1650" spc="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585858"/>
                </a:solidFill>
                <a:latin typeface="Arial"/>
                <a:cs typeface="Arial"/>
              </a:rPr>
              <a:t>2021</a:t>
            </a:r>
            <a:endParaRPr sz="1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950">
              <a:latin typeface="Arial"/>
              <a:cs typeface="Arial"/>
            </a:endParaRPr>
          </a:p>
          <a:p>
            <a:pPr marL="12700" marR="2788920">
              <a:lnSpc>
                <a:spcPct val="105200"/>
              </a:lnSpc>
            </a:pPr>
            <a:r>
              <a:rPr sz="1650" u="sng" spc="-2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Real-</a:t>
            </a:r>
            <a:r>
              <a:rPr sz="1650" u="sng" spc="5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Time</a:t>
            </a:r>
            <a:r>
              <a:rPr sz="1650" u="sng" spc="6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Ebola</a:t>
            </a:r>
            <a:r>
              <a:rPr sz="1650" u="sng" spc="16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650" u="sng" spc="8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Community</a:t>
            </a:r>
            <a:r>
              <a:rPr sz="1650" u="sng" spc="17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650" u="sng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Feedback</a:t>
            </a:r>
            <a:r>
              <a:rPr sz="1650" u="sng" spc="4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 </a:t>
            </a:r>
            <a:r>
              <a:rPr sz="1650" u="sng" spc="55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Arial"/>
                <a:cs typeface="Arial"/>
                <a:hlinkClick r:id="rId6"/>
              </a:rPr>
              <a:t>Mechanism</a:t>
            </a:r>
            <a:r>
              <a:rPr sz="1650" spc="55" dirty="0">
                <a:solidFill>
                  <a:srgbClr val="0096A7"/>
                </a:solidFill>
                <a:latin typeface="Arial"/>
                <a:cs typeface="Arial"/>
              </a:rPr>
              <a:t> </a:t>
            </a:r>
            <a:r>
              <a:rPr sz="1650" spc="60" dirty="0">
                <a:solidFill>
                  <a:srgbClr val="585858"/>
                </a:solidFill>
                <a:latin typeface="Arial"/>
                <a:cs typeface="Arial"/>
              </a:rPr>
              <a:t>Institute</a:t>
            </a:r>
            <a:r>
              <a:rPr sz="1650" spc="1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110" dirty="0">
                <a:solidFill>
                  <a:srgbClr val="585858"/>
                </a:solidFill>
                <a:latin typeface="Arial"/>
                <a:cs typeface="Arial"/>
              </a:rPr>
              <a:t>od</a:t>
            </a:r>
            <a:r>
              <a:rPr sz="165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75" dirty="0">
                <a:solidFill>
                  <a:srgbClr val="585858"/>
                </a:solidFill>
                <a:latin typeface="Arial"/>
                <a:cs typeface="Arial"/>
              </a:rPr>
              <a:t>Development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 Studies</a:t>
            </a:r>
            <a:r>
              <a:rPr sz="165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40" dirty="0">
                <a:solidFill>
                  <a:srgbClr val="585858"/>
                </a:solidFill>
                <a:latin typeface="Arial"/>
                <a:cs typeface="Arial"/>
              </a:rPr>
              <a:t>(IDS)</a:t>
            </a:r>
            <a:r>
              <a:rPr sz="165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110" dirty="0">
                <a:solidFill>
                  <a:srgbClr val="585858"/>
                </a:solidFill>
                <a:latin typeface="Arial"/>
                <a:cs typeface="Arial"/>
              </a:rPr>
              <a:t>·</a:t>
            </a:r>
            <a:r>
              <a:rPr sz="165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10" dirty="0">
                <a:solidFill>
                  <a:srgbClr val="585858"/>
                </a:solidFill>
                <a:latin typeface="Arial"/>
                <a:cs typeface="Arial"/>
              </a:rPr>
              <a:t>Jun</a:t>
            </a:r>
            <a:r>
              <a:rPr sz="165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585858"/>
                </a:solidFill>
                <a:latin typeface="Arial"/>
                <a:cs typeface="Arial"/>
              </a:rPr>
              <a:t>16,</a:t>
            </a:r>
            <a:r>
              <a:rPr sz="165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1650" spc="-20" dirty="0">
                <a:solidFill>
                  <a:srgbClr val="585858"/>
                </a:solidFill>
                <a:latin typeface="Arial"/>
                <a:cs typeface="Arial"/>
              </a:rPr>
              <a:t>2020</a:t>
            </a:r>
            <a:endParaRPr sz="16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3189" y="6616144"/>
            <a:ext cx="584835" cy="158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0"/>
              </a:lnSpc>
            </a:pPr>
            <a:r>
              <a:rPr sz="1050" spc="-530" dirty="0">
                <a:latin typeface="Calibri"/>
                <a:cs typeface="Calibri"/>
              </a:rPr>
              <a:t>P</a:t>
            </a:r>
            <a:r>
              <a:rPr sz="1050" spc="-35" dirty="0">
                <a:latin typeface="Calibri"/>
                <a:cs typeface="Calibri"/>
              </a:rPr>
              <a:t>R</a:t>
            </a:r>
            <a:r>
              <a:rPr sz="1050" spc="-540" dirty="0">
                <a:latin typeface="Calibri"/>
                <a:cs typeface="Calibri"/>
              </a:rPr>
              <a:t>u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spc="-355" dirty="0">
                <a:latin typeface="Calibri"/>
                <a:cs typeface="Calibri"/>
              </a:rPr>
              <a:t>s</a:t>
            </a:r>
            <a:r>
              <a:rPr sz="1050" spc="-135" dirty="0">
                <a:latin typeface="Calibri"/>
                <a:cs typeface="Calibri"/>
              </a:rPr>
              <a:t>b</a:t>
            </a:r>
            <a:r>
              <a:rPr sz="1050" spc="-220" dirty="0">
                <a:latin typeface="Calibri"/>
                <a:cs typeface="Calibri"/>
              </a:rPr>
              <a:t>t</a:t>
            </a:r>
            <a:r>
              <a:rPr sz="1050" spc="-65" dirty="0">
                <a:latin typeface="Calibri"/>
                <a:cs typeface="Calibri"/>
              </a:rPr>
              <a:t>l</a:t>
            </a:r>
            <a:r>
              <a:rPr sz="1050" spc="-235" dirty="0">
                <a:latin typeface="Calibri"/>
                <a:cs typeface="Calibri"/>
              </a:rPr>
              <a:t>r</a:t>
            </a:r>
            <a:r>
              <a:rPr sz="1050" dirty="0">
                <a:latin typeface="Calibri"/>
                <a:cs typeface="Calibri"/>
              </a:rPr>
              <a:t>i</a:t>
            </a:r>
            <a:r>
              <a:rPr sz="1050" spc="-425" dirty="0">
                <a:latin typeface="Calibri"/>
                <a:cs typeface="Calibri"/>
              </a:rPr>
              <a:t>c</a:t>
            </a:r>
            <a:r>
              <a:rPr sz="1050" spc="75" dirty="0">
                <a:latin typeface="Calibri"/>
                <a:cs typeface="Calibri"/>
              </a:rPr>
              <a:t>i</a:t>
            </a:r>
            <a:r>
              <a:rPr sz="1050" spc="35" dirty="0">
                <a:latin typeface="Calibri"/>
                <a:cs typeface="Calibri"/>
              </a:rPr>
              <a:t>c</a:t>
            </a:r>
            <a:r>
              <a:rPr sz="1050" spc="-35" dirty="0">
                <a:latin typeface="Calibri"/>
                <a:cs typeface="Calibri"/>
              </a:rPr>
              <a:t>t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dirty="0">
                <a:latin typeface="Calibri"/>
                <a:cs typeface="Calibri"/>
              </a:rPr>
              <a:t>d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80744" y="1262443"/>
            <a:ext cx="164655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b="1" spc="300" dirty="0">
                <a:solidFill>
                  <a:srgbClr val="C00000"/>
                </a:solidFill>
                <a:latin typeface="Calibri"/>
                <a:cs typeface="Calibri"/>
              </a:rPr>
              <a:t>RÉFÉRENCES</a:t>
            </a:r>
            <a:endParaRPr sz="1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85920" y="71119"/>
            <a:ext cx="8006080" cy="5374640"/>
            <a:chOff x="4185920" y="71119"/>
            <a:chExt cx="8006080" cy="5374640"/>
          </a:xfrm>
        </p:grpSpPr>
        <p:sp>
          <p:nvSpPr>
            <p:cNvPr id="3" name="object 3"/>
            <p:cNvSpPr/>
            <p:nvPr/>
          </p:nvSpPr>
          <p:spPr>
            <a:xfrm>
              <a:off x="8722360" y="2910840"/>
              <a:ext cx="1198880" cy="975360"/>
            </a:xfrm>
            <a:custGeom>
              <a:avLst/>
              <a:gdLst/>
              <a:ahLst/>
              <a:cxnLst/>
              <a:rect l="l" t="t" r="r" b="b"/>
              <a:pathLst>
                <a:path w="1198879" h="975360">
                  <a:moveTo>
                    <a:pt x="863600" y="167639"/>
                  </a:moveTo>
                  <a:lnTo>
                    <a:pt x="869588" y="123075"/>
                  </a:lnTo>
                  <a:lnTo>
                    <a:pt x="886488" y="83029"/>
                  </a:lnTo>
                  <a:lnTo>
                    <a:pt x="912701" y="49101"/>
                  </a:lnTo>
                  <a:lnTo>
                    <a:pt x="946629" y="22888"/>
                  </a:lnTo>
                  <a:lnTo>
                    <a:pt x="986675" y="5988"/>
                  </a:lnTo>
                  <a:lnTo>
                    <a:pt x="1031240" y="0"/>
                  </a:lnTo>
                  <a:lnTo>
                    <a:pt x="1075804" y="5988"/>
                  </a:lnTo>
                  <a:lnTo>
                    <a:pt x="1115850" y="22888"/>
                  </a:lnTo>
                  <a:lnTo>
                    <a:pt x="1149778" y="49101"/>
                  </a:lnTo>
                  <a:lnTo>
                    <a:pt x="1175991" y="83029"/>
                  </a:lnTo>
                  <a:lnTo>
                    <a:pt x="1192891" y="123075"/>
                  </a:lnTo>
                  <a:lnTo>
                    <a:pt x="1198880" y="167639"/>
                  </a:lnTo>
                  <a:lnTo>
                    <a:pt x="1192891" y="212204"/>
                  </a:lnTo>
                  <a:lnTo>
                    <a:pt x="1175991" y="252250"/>
                  </a:lnTo>
                  <a:lnTo>
                    <a:pt x="1149778" y="286178"/>
                  </a:lnTo>
                  <a:lnTo>
                    <a:pt x="1115850" y="312391"/>
                  </a:lnTo>
                  <a:lnTo>
                    <a:pt x="1075804" y="329291"/>
                  </a:lnTo>
                  <a:lnTo>
                    <a:pt x="1031240" y="335280"/>
                  </a:lnTo>
                  <a:lnTo>
                    <a:pt x="986675" y="329291"/>
                  </a:lnTo>
                  <a:lnTo>
                    <a:pt x="946629" y="312391"/>
                  </a:lnTo>
                  <a:lnTo>
                    <a:pt x="912701" y="286178"/>
                  </a:lnTo>
                  <a:lnTo>
                    <a:pt x="886488" y="252250"/>
                  </a:lnTo>
                  <a:lnTo>
                    <a:pt x="869588" y="212204"/>
                  </a:lnTo>
                  <a:lnTo>
                    <a:pt x="863600" y="167639"/>
                  </a:lnTo>
                  <a:close/>
                </a:path>
                <a:path w="1198879" h="975360">
                  <a:moveTo>
                    <a:pt x="0" y="731520"/>
                  </a:moveTo>
                  <a:lnTo>
                    <a:pt x="4955" y="682391"/>
                  </a:lnTo>
                  <a:lnTo>
                    <a:pt x="19169" y="636627"/>
                  </a:lnTo>
                  <a:lnTo>
                    <a:pt x="41656" y="595208"/>
                  </a:lnTo>
                  <a:lnTo>
                    <a:pt x="71437" y="559117"/>
                  </a:lnTo>
                  <a:lnTo>
                    <a:pt x="107528" y="529336"/>
                  </a:lnTo>
                  <a:lnTo>
                    <a:pt x="148947" y="506849"/>
                  </a:lnTo>
                  <a:lnTo>
                    <a:pt x="194711" y="492635"/>
                  </a:lnTo>
                  <a:lnTo>
                    <a:pt x="243840" y="487680"/>
                  </a:lnTo>
                  <a:lnTo>
                    <a:pt x="292968" y="492635"/>
                  </a:lnTo>
                  <a:lnTo>
                    <a:pt x="338732" y="506849"/>
                  </a:lnTo>
                  <a:lnTo>
                    <a:pt x="380151" y="529336"/>
                  </a:lnTo>
                  <a:lnTo>
                    <a:pt x="416242" y="559117"/>
                  </a:lnTo>
                  <a:lnTo>
                    <a:pt x="446023" y="595208"/>
                  </a:lnTo>
                  <a:lnTo>
                    <a:pt x="468510" y="636627"/>
                  </a:lnTo>
                  <a:lnTo>
                    <a:pt x="482724" y="682391"/>
                  </a:lnTo>
                  <a:lnTo>
                    <a:pt x="487680" y="731520"/>
                  </a:lnTo>
                  <a:lnTo>
                    <a:pt x="482724" y="780648"/>
                  </a:lnTo>
                  <a:lnTo>
                    <a:pt x="468510" y="826412"/>
                  </a:lnTo>
                  <a:lnTo>
                    <a:pt x="446023" y="867831"/>
                  </a:lnTo>
                  <a:lnTo>
                    <a:pt x="416242" y="903922"/>
                  </a:lnTo>
                  <a:lnTo>
                    <a:pt x="380151" y="933703"/>
                  </a:lnTo>
                  <a:lnTo>
                    <a:pt x="338732" y="956190"/>
                  </a:lnTo>
                  <a:lnTo>
                    <a:pt x="292968" y="970404"/>
                  </a:lnTo>
                  <a:lnTo>
                    <a:pt x="243840" y="975360"/>
                  </a:lnTo>
                  <a:lnTo>
                    <a:pt x="194711" y="970404"/>
                  </a:lnTo>
                  <a:lnTo>
                    <a:pt x="148947" y="956190"/>
                  </a:lnTo>
                  <a:lnTo>
                    <a:pt x="107528" y="933703"/>
                  </a:lnTo>
                  <a:lnTo>
                    <a:pt x="71437" y="903922"/>
                  </a:lnTo>
                  <a:lnTo>
                    <a:pt x="41656" y="867831"/>
                  </a:lnTo>
                  <a:lnTo>
                    <a:pt x="19169" y="826412"/>
                  </a:lnTo>
                  <a:lnTo>
                    <a:pt x="4955" y="780648"/>
                  </a:lnTo>
                  <a:lnTo>
                    <a:pt x="0" y="7315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35197" y="5049837"/>
              <a:ext cx="172085" cy="17208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8966200" y="3886199"/>
              <a:ext cx="961390" cy="1167765"/>
            </a:xfrm>
            <a:custGeom>
              <a:avLst/>
              <a:gdLst/>
              <a:ahLst/>
              <a:cxnLst/>
              <a:rect l="l" t="t" r="r" b="b"/>
              <a:pathLst>
                <a:path w="961390" h="1167764">
                  <a:moveTo>
                    <a:pt x="960881" y="1167638"/>
                  </a:moveTo>
                  <a:lnTo>
                    <a:pt x="960881" y="583819"/>
                  </a:lnTo>
                  <a:lnTo>
                    <a:pt x="0" y="583819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966200" y="2729230"/>
              <a:ext cx="795020" cy="669290"/>
            </a:xfrm>
            <a:custGeom>
              <a:avLst/>
              <a:gdLst/>
              <a:ahLst/>
              <a:cxnLst/>
              <a:rect l="l" t="t" r="r" b="b"/>
              <a:pathLst>
                <a:path w="795020" h="669289">
                  <a:moveTo>
                    <a:pt x="794639" y="181610"/>
                  </a:moveTo>
                  <a:lnTo>
                    <a:pt x="772392" y="127853"/>
                  </a:lnTo>
                  <a:lnTo>
                    <a:pt x="712009" y="78455"/>
                  </a:lnTo>
                  <a:lnTo>
                    <a:pt x="670496" y="56753"/>
                  </a:lnTo>
                  <a:lnTo>
                    <a:pt x="623024" y="37774"/>
                  </a:lnTo>
                  <a:lnTo>
                    <a:pt x="570785" y="22065"/>
                  </a:lnTo>
                  <a:lnTo>
                    <a:pt x="514970" y="10170"/>
                  </a:lnTo>
                  <a:lnTo>
                    <a:pt x="456772" y="2633"/>
                  </a:lnTo>
                  <a:lnTo>
                    <a:pt x="397382" y="0"/>
                  </a:lnTo>
                  <a:lnTo>
                    <a:pt x="364292" y="3040"/>
                  </a:lnTo>
                  <a:lnTo>
                    <a:pt x="298935" y="26328"/>
                  </a:lnTo>
                  <a:lnTo>
                    <a:pt x="236037" y="70267"/>
                  </a:lnTo>
                  <a:lnTo>
                    <a:pt x="206022" y="99121"/>
                  </a:lnTo>
                  <a:lnTo>
                    <a:pt x="177234" y="132105"/>
                  </a:lnTo>
                  <a:lnTo>
                    <a:pt x="149878" y="168876"/>
                  </a:lnTo>
                  <a:lnTo>
                    <a:pt x="124158" y="209089"/>
                  </a:lnTo>
                  <a:lnTo>
                    <a:pt x="100278" y="252401"/>
                  </a:lnTo>
                  <a:lnTo>
                    <a:pt x="78443" y="298468"/>
                  </a:lnTo>
                  <a:lnTo>
                    <a:pt x="58857" y="346945"/>
                  </a:lnTo>
                  <a:lnTo>
                    <a:pt x="41724" y="397488"/>
                  </a:lnTo>
                  <a:lnTo>
                    <a:pt x="27248" y="449754"/>
                  </a:lnTo>
                  <a:lnTo>
                    <a:pt x="15633" y="503399"/>
                  </a:lnTo>
                  <a:lnTo>
                    <a:pt x="7084" y="558078"/>
                  </a:lnTo>
                  <a:lnTo>
                    <a:pt x="1805" y="613447"/>
                  </a:lnTo>
                  <a:lnTo>
                    <a:pt x="0" y="669163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83837" y="3718877"/>
              <a:ext cx="182245" cy="17208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0429240" y="2138680"/>
              <a:ext cx="487680" cy="487680"/>
            </a:xfrm>
            <a:custGeom>
              <a:avLst/>
              <a:gdLst/>
              <a:ahLst/>
              <a:cxnLst/>
              <a:rect l="l" t="t" r="r" b="b"/>
              <a:pathLst>
                <a:path w="487679" h="487680">
                  <a:moveTo>
                    <a:pt x="0" y="243840"/>
                  </a:moveTo>
                  <a:lnTo>
                    <a:pt x="4955" y="194711"/>
                  </a:lnTo>
                  <a:lnTo>
                    <a:pt x="19169" y="148947"/>
                  </a:lnTo>
                  <a:lnTo>
                    <a:pt x="41656" y="107528"/>
                  </a:lnTo>
                  <a:lnTo>
                    <a:pt x="71437" y="71437"/>
                  </a:lnTo>
                  <a:lnTo>
                    <a:pt x="107528" y="41656"/>
                  </a:lnTo>
                  <a:lnTo>
                    <a:pt x="148947" y="19169"/>
                  </a:lnTo>
                  <a:lnTo>
                    <a:pt x="194711" y="4955"/>
                  </a:lnTo>
                  <a:lnTo>
                    <a:pt x="243839" y="0"/>
                  </a:lnTo>
                  <a:lnTo>
                    <a:pt x="292968" y="4955"/>
                  </a:lnTo>
                  <a:lnTo>
                    <a:pt x="338732" y="19169"/>
                  </a:lnTo>
                  <a:lnTo>
                    <a:pt x="380151" y="41656"/>
                  </a:lnTo>
                  <a:lnTo>
                    <a:pt x="416242" y="71437"/>
                  </a:lnTo>
                  <a:lnTo>
                    <a:pt x="446023" y="107528"/>
                  </a:lnTo>
                  <a:lnTo>
                    <a:pt x="468510" y="148947"/>
                  </a:lnTo>
                  <a:lnTo>
                    <a:pt x="482724" y="194711"/>
                  </a:lnTo>
                  <a:lnTo>
                    <a:pt x="487679" y="243840"/>
                  </a:lnTo>
                  <a:lnTo>
                    <a:pt x="482724" y="292968"/>
                  </a:lnTo>
                  <a:lnTo>
                    <a:pt x="468510" y="338732"/>
                  </a:lnTo>
                  <a:lnTo>
                    <a:pt x="446023" y="380151"/>
                  </a:lnTo>
                  <a:lnTo>
                    <a:pt x="416242" y="416242"/>
                  </a:lnTo>
                  <a:lnTo>
                    <a:pt x="380151" y="446023"/>
                  </a:lnTo>
                  <a:lnTo>
                    <a:pt x="338732" y="468510"/>
                  </a:lnTo>
                  <a:lnTo>
                    <a:pt x="292968" y="482724"/>
                  </a:lnTo>
                  <a:lnTo>
                    <a:pt x="243839" y="487680"/>
                  </a:lnTo>
                  <a:lnTo>
                    <a:pt x="194711" y="482724"/>
                  </a:lnTo>
                  <a:lnTo>
                    <a:pt x="148947" y="468510"/>
                  </a:lnTo>
                  <a:lnTo>
                    <a:pt x="107528" y="446023"/>
                  </a:lnTo>
                  <a:lnTo>
                    <a:pt x="71437" y="416242"/>
                  </a:lnTo>
                  <a:lnTo>
                    <a:pt x="41656" y="380151"/>
                  </a:lnTo>
                  <a:lnTo>
                    <a:pt x="19169" y="338732"/>
                  </a:lnTo>
                  <a:lnTo>
                    <a:pt x="4955" y="292968"/>
                  </a:lnTo>
                  <a:lnTo>
                    <a:pt x="0" y="24384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469879" y="2626359"/>
              <a:ext cx="195580" cy="1096645"/>
            </a:xfrm>
            <a:custGeom>
              <a:avLst/>
              <a:gdLst/>
              <a:ahLst/>
              <a:cxnLst/>
              <a:rect l="l" t="t" r="r" b="b"/>
              <a:pathLst>
                <a:path w="195579" h="1096645">
                  <a:moveTo>
                    <a:pt x="0" y="1096137"/>
                  </a:moveTo>
                  <a:lnTo>
                    <a:pt x="0" y="548131"/>
                  </a:lnTo>
                  <a:lnTo>
                    <a:pt x="195579" y="548131"/>
                  </a:lnTo>
                  <a:lnTo>
                    <a:pt x="195579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758679" y="2382519"/>
              <a:ext cx="1239520" cy="2265680"/>
            </a:xfrm>
            <a:custGeom>
              <a:avLst/>
              <a:gdLst/>
              <a:ahLst/>
              <a:cxnLst/>
              <a:rect l="l" t="t" r="r" b="b"/>
              <a:pathLst>
                <a:path w="1239520" h="2265679">
                  <a:moveTo>
                    <a:pt x="668654" y="0"/>
                  </a:moveTo>
                  <a:lnTo>
                    <a:pt x="618556" y="1951"/>
                  </a:lnTo>
                  <a:lnTo>
                    <a:pt x="568706" y="7671"/>
                  </a:lnTo>
                  <a:lnTo>
                    <a:pt x="519356" y="16964"/>
                  </a:lnTo>
                  <a:lnTo>
                    <a:pt x="470757" y="29629"/>
                  </a:lnTo>
                  <a:lnTo>
                    <a:pt x="423160" y="45469"/>
                  </a:lnTo>
                  <a:lnTo>
                    <a:pt x="376815" y="64286"/>
                  </a:lnTo>
                  <a:lnTo>
                    <a:pt x="331973" y="85882"/>
                  </a:lnTo>
                  <a:lnTo>
                    <a:pt x="288886" y="110057"/>
                  </a:lnTo>
                  <a:lnTo>
                    <a:pt x="247804" y="136613"/>
                  </a:lnTo>
                  <a:lnTo>
                    <a:pt x="208978" y="165353"/>
                  </a:lnTo>
                  <a:lnTo>
                    <a:pt x="172659" y="196079"/>
                  </a:lnTo>
                  <a:lnTo>
                    <a:pt x="139098" y="228590"/>
                  </a:lnTo>
                  <a:lnTo>
                    <a:pt x="108546" y="262691"/>
                  </a:lnTo>
                  <a:lnTo>
                    <a:pt x="81253" y="298181"/>
                  </a:lnTo>
                  <a:lnTo>
                    <a:pt x="57471" y="334863"/>
                  </a:lnTo>
                  <a:lnTo>
                    <a:pt x="37450" y="372538"/>
                  </a:lnTo>
                  <a:lnTo>
                    <a:pt x="21442" y="411009"/>
                  </a:lnTo>
                  <a:lnTo>
                    <a:pt x="9697" y="450076"/>
                  </a:lnTo>
                  <a:lnTo>
                    <a:pt x="2466" y="489542"/>
                  </a:lnTo>
                  <a:lnTo>
                    <a:pt x="0" y="529208"/>
                  </a:lnTo>
                </a:path>
                <a:path w="1239520" h="2265679">
                  <a:moveTo>
                    <a:pt x="634746" y="1428241"/>
                  </a:moveTo>
                  <a:lnTo>
                    <a:pt x="587179" y="1426159"/>
                  </a:lnTo>
                  <a:lnTo>
                    <a:pt x="539851" y="1420054"/>
                  </a:lnTo>
                  <a:lnTo>
                    <a:pt x="492999" y="1410138"/>
                  </a:lnTo>
                  <a:lnTo>
                    <a:pt x="446861" y="1396622"/>
                  </a:lnTo>
                  <a:lnTo>
                    <a:pt x="401675" y="1379718"/>
                  </a:lnTo>
                  <a:lnTo>
                    <a:pt x="357679" y="1359637"/>
                  </a:lnTo>
                  <a:lnTo>
                    <a:pt x="315111" y="1336593"/>
                  </a:lnTo>
                  <a:lnTo>
                    <a:pt x="274210" y="1310796"/>
                  </a:lnTo>
                  <a:lnTo>
                    <a:pt x="235213" y="1282458"/>
                  </a:lnTo>
                  <a:lnTo>
                    <a:pt x="198358" y="1251791"/>
                  </a:lnTo>
                  <a:lnTo>
                    <a:pt x="163883" y="1219006"/>
                  </a:lnTo>
                  <a:lnTo>
                    <a:pt x="132027" y="1184316"/>
                  </a:lnTo>
                  <a:lnTo>
                    <a:pt x="103027" y="1147932"/>
                  </a:lnTo>
                  <a:lnTo>
                    <a:pt x="77121" y="1110066"/>
                  </a:lnTo>
                  <a:lnTo>
                    <a:pt x="54548" y="1070929"/>
                  </a:lnTo>
                  <a:lnTo>
                    <a:pt x="35545" y="1030734"/>
                  </a:lnTo>
                  <a:lnTo>
                    <a:pt x="20351" y="989691"/>
                  </a:lnTo>
                  <a:lnTo>
                    <a:pt x="9203" y="948013"/>
                  </a:lnTo>
                  <a:lnTo>
                    <a:pt x="2340" y="905912"/>
                  </a:lnTo>
                  <a:lnTo>
                    <a:pt x="0" y="863600"/>
                  </a:lnTo>
                </a:path>
                <a:path w="1239520" h="2265679">
                  <a:moveTo>
                    <a:pt x="914400" y="2103119"/>
                  </a:moveTo>
                  <a:lnTo>
                    <a:pt x="920206" y="2059901"/>
                  </a:lnTo>
                  <a:lnTo>
                    <a:pt x="936592" y="2021068"/>
                  </a:lnTo>
                  <a:lnTo>
                    <a:pt x="962009" y="1988169"/>
                  </a:lnTo>
                  <a:lnTo>
                    <a:pt x="994908" y="1962752"/>
                  </a:lnTo>
                  <a:lnTo>
                    <a:pt x="1033741" y="1946366"/>
                  </a:lnTo>
                  <a:lnTo>
                    <a:pt x="1076960" y="1940559"/>
                  </a:lnTo>
                  <a:lnTo>
                    <a:pt x="1120178" y="1946366"/>
                  </a:lnTo>
                  <a:lnTo>
                    <a:pt x="1159011" y="1962752"/>
                  </a:lnTo>
                  <a:lnTo>
                    <a:pt x="1191910" y="1988169"/>
                  </a:lnTo>
                  <a:lnTo>
                    <a:pt x="1217327" y="2021068"/>
                  </a:lnTo>
                  <a:lnTo>
                    <a:pt x="1233713" y="2059901"/>
                  </a:lnTo>
                  <a:lnTo>
                    <a:pt x="1239520" y="2103119"/>
                  </a:lnTo>
                  <a:lnTo>
                    <a:pt x="1233713" y="2146338"/>
                  </a:lnTo>
                  <a:lnTo>
                    <a:pt x="1217327" y="2185171"/>
                  </a:lnTo>
                  <a:lnTo>
                    <a:pt x="1191910" y="2218070"/>
                  </a:lnTo>
                  <a:lnTo>
                    <a:pt x="1159011" y="2243487"/>
                  </a:lnTo>
                  <a:lnTo>
                    <a:pt x="1120178" y="2259873"/>
                  </a:lnTo>
                  <a:lnTo>
                    <a:pt x="1076960" y="2265679"/>
                  </a:lnTo>
                  <a:lnTo>
                    <a:pt x="1033741" y="2259873"/>
                  </a:lnTo>
                  <a:lnTo>
                    <a:pt x="994908" y="2243487"/>
                  </a:lnTo>
                  <a:lnTo>
                    <a:pt x="962009" y="2218070"/>
                  </a:lnTo>
                  <a:lnTo>
                    <a:pt x="936592" y="2185171"/>
                  </a:lnTo>
                  <a:lnTo>
                    <a:pt x="920206" y="2146338"/>
                  </a:lnTo>
                  <a:lnTo>
                    <a:pt x="914400" y="210311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002520" y="4648199"/>
              <a:ext cx="829944" cy="485140"/>
            </a:xfrm>
            <a:custGeom>
              <a:avLst/>
              <a:gdLst/>
              <a:ahLst/>
              <a:cxnLst/>
              <a:rect l="l" t="t" r="r" b="b"/>
              <a:pathLst>
                <a:path w="829945" h="485139">
                  <a:moveTo>
                    <a:pt x="829436" y="0"/>
                  </a:moveTo>
                  <a:lnTo>
                    <a:pt x="819467" y="65935"/>
                  </a:lnTo>
                  <a:lnTo>
                    <a:pt x="790805" y="130773"/>
                  </a:lnTo>
                  <a:lnTo>
                    <a:pt x="745319" y="193421"/>
                  </a:lnTo>
                  <a:lnTo>
                    <a:pt x="716851" y="223582"/>
                  </a:lnTo>
                  <a:lnTo>
                    <a:pt x="684877" y="252787"/>
                  </a:lnTo>
                  <a:lnTo>
                    <a:pt x="649632" y="280898"/>
                  </a:lnTo>
                  <a:lnTo>
                    <a:pt x="611349" y="307780"/>
                  </a:lnTo>
                  <a:lnTo>
                    <a:pt x="570261" y="333295"/>
                  </a:lnTo>
                  <a:lnTo>
                    <a:pt x="526602" y="357308"/>
                  </a:lnTo>
                  <a:lnTo>
                    <a:pt x="480606" y="379681"/>
                  </a:lnTo>
                  <a:lnTo>
                    <a:pt x="432506" y="400279"/>
                  </a:lnTo>
                  <a:lnTo>
                    <a:pt x="382536" y="418964"/>
                  </a:lnTo>
                  <a:lnTo>
                    <a:pt x="330929" y="435601"/>
                  </a:lnTo>
                  <a:lnTo>
                    <a:pt x="277919" y="450053"/>
                  </a:lnTo>
                  <a:lnTo>
                    <a:pt x="223740" y="462183"/>
                  </a:lnTo>
                  <a:lnTo>
                    <a:pt x="168625" y="471855"/>
                  </a:lnTo>
                  <a:lnTo>
                    <a:pt x="112807" y="478933"/>
                  </a:lnTo>
                  <a:lnTo>
                    <a:pt x="56521" y="483279"/>
                  </a:lnTo>
                  <a:lnTo>
                    <a:pt x="0" y="484758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561320" y="3804919"/>
              <a:ext cx="626110" cy="681355"/>
            </a:xfrm>
            <a:custGeom>
              <a:avLst/>
              <a:gdLst/>
              <a:ahLst/>
              <a:cxnLst/>
              <a:rect l="l" t="t" r="r" b="b"/>
              <a:pathLst>
                <a:path w="626109" h="681354">
                  <a:moveTo>
                    <a:pt x="0" y="0"/>
                  </a:moveTo>
                  <a:lnTo>
                    <a:pt x="55180" y="1733"/>
                  </a:lnTo>
                  <a:lnTo>
                    <a:pt x="109975" y="6794"/>
                  </a:lnTo>
                  <a:lnTo>
                    <a:pt x="164004" y="14975"/>
                  </a:lnTo>
                  <a:lnTo>
                    <a:pt x="216884" y="26067"/>
                  </a:lnTo>
                  <a:lnTo>
                    <a:pt x="268233" y="39864"/>
                  </a:lnTo>
                  <a:lnTo>
                    <a:pt x="317670" y="56156"/>
                  </a:lnTo>
                  <a:lnTo>
                    <a:pt x="364812" y="74736"/>
                  </a:lnTo>
                  <a:lnTo>
                    <a:pt x="409277" y="95396"/>
                  </a:lnTo>
                  <a:lnTo>
                    <a:pt x="450684" y="117928"/>
                  </a:lnTo>
                  <a:lnTo>
                    <a:pt x="488650" y="142124"/>
                  </a:lnTo>
                  <a:lnTo>
                    <a:pt x="522793" y="167776"/>
                  </a:lnTo>
                  <a:lnTo>
                    <a:pt x="552731" y="194676"/>
                  </a:lnTo>
                  <a:lnTo>
                    <a:pt x="598466" y="251387"/>
                  </a:lnTo>
                  <a:lnTo>
                    <a:pt x="622798" y="310594"/>
                  </a:lnTo>
                  <a:lnTo>
                    <a:pt x="625982" y="340613"/>
                  </a:lnTo>
                  <a:lnTo>
                    <a:pt x="622744" y="397153"/>
                  </a:lnTo>
                  <a:lnTo>
                    <a:pt x="613525" y="452299"/>
                  </a:lnTo>
                  <a:lnTo>
                    <a:pt x="599073" y="504646"/>
                  </a:lnTo>
                  <a:lnTo>
                    <a:pt x="580133" y="552791"/>
                  </a:lnTo>
                  <a:lnTo>
                    <a:pt x="557452" y="595330"/>
                  </a:lnTo>
                  <a:lnTo>
                    <a:pt x="531777" y="630860"/>
                  </a:lnTo>
                  <a:lnTo>
                    <a:pt x="503853" y="657977"/>
                  </a:lnTo>
                  <a:lnTo>
                    <a:pt x="474427" y="675276"/>
                  </a:lnTo>
                  <a:lnTo>
                    <a:pt x="444246" y="681354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85920" y="71119"/>
              <a:ext cx="8006080" cy="5374640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85119" y="5831840"/>
            <a:ext cx="1473200" cy="56896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377680" y="5872479"/>
            <a:ext cx="944879" cy="650240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1940560" y="5994400"/>
            <a:ext cx="2936240" cy="518159"/>
            <a:chOff x="1940560" y="5994400"/>
            <a:chExt cx="2936240" cy="518159"/>
          </a:xfrm>
        </p:grpSpPr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180080" y="6035040"/>
              <a:ext cx="1696720" cy="38608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40560" y="5994400"/>
              <a:ext cx="1280160" cy="518159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924800" y="6055359"/>
            <a:ext cx="1280159" cy="375920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82079" y="6035040"/>
            <a:ext cx="1371600" cy="386080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927600" y="6045200"/>
            <a:ext cx="1432560" cy="39624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46480" y="6035040"/>
            <a:ext cx="812800" cy="447039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74320" y="6045200"/>
            <a:ext cx="609599" cy="41655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431482" y="4154804"/>
            <a:ext cx="2851785" cy="5994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750" b="1" dirty="0">
                <a:latin typeface="Arial"/>
                <a:cs typeface="Arial"/>
              </a:rPr>
              <a:t>THANK</a:t>
            </a:r>
            <a:r>
              <a:rPr sz="3750" b="1" spc="-145" dirty="0">
                <a:latin typeface="Arial"/>
                <a:cs typeface="Arial"/>
              </a:rPr>
              <a:t> </a:t>
            </a:r>
            <a:r>
              <a:rPr sz="3750" b="1" spc="-25" dirty="0">
                <a:latin typeface="Arial"/>
                <a:cs typeface="Arial"/>
              </a:rPr>
              <a:t>YOU</a:t>
            </a:r>
            <a:endParaRPr sz="37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3189" y="6616144"/>
            <a:ext cx="584835" cy="158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0"/>
              </a:lnSpc>
            </a:pPr>
            <a:r>
              <a:rPr sz="1050" spc="-530" dirty="0">
                <a:latin typeface="Calibri"/>
                <a:cs typeface="Calibri"/>
              </a:rPr>
              <a:t>P</a:t>
            </a:r>
            <a:r>
              <a:rPr sz="1050" spc="-35" dirty="0">
                <a:latin typeface="Calibri"/>
                <a:cs typeface="Calibri"/>
              </a:rPr>
              <a:t>R</a:t>
            </a:r>
            <a:r>
              <a:rPr sz="1050" spc="-540" dirty="0">
                <a:latin typeface="Calibri"/>
                <a:cs typeface="Calibri"/>
              </a:rPr>
              <a:t>u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spc="-355" dirty="0">
                <a:latin typeface="Calibri"/>
                <a:cs typeface="Calibri"/>
              </a:rPr>
              <a:t>s</a:t>
            </a:r>
            <a:r>
              <a:rPr sz="1050" spc="-135" dirty="0">
                <a:latin typeface="Calibri"/>
                <a:cs typeface="Calibri"/>
              </a:rPr>
              <a:t>b</a:t>
            </a:r>
            <a:r>
              <a:rPr sz="1050" spc="-220" dirty="0">
                <a:latin typeface="Calibri"/>
                <a:cs typeface="Calibri"/>
              </a:rPr>
              <a:t>t</a:t>
            </a:r>
            <a:r>
              <a:rPr sz="1050" spc="-65" dirty="0">
                <a:latin typeface="Calibri"/>
                <a:cs typeface="Calibri"/>
              </a:rPr>
              <a:t>l</a:t>
            </a:r>
            <a:r>
              <a:rPr sz="1050" spc="-235" dirty="0">
                <a:latin typeface="Calibri"/>
                <a:cs typeface="Calibri"/>
              </a:rPr>
              <a:t>r</a:t>
            </a:r>
            <a:r>
              <a:rPr sz="1050" dirty="0">
                <a:latin typeface="Calibri"/>
                <a:cs typeface="Calibri"/>
              </a:rPr>
              <a:t>i</a:t>
            </a:r>
            <a:r>
              <a:rPr sz="1050" spc="-425" dirty="0">
                <a:latin typeface="Calibri"/>
                <a:cs typeface="Calibri"/>
              </a:rPr>
              <a:t>c</a:t>
            </a:r>
            <a:r>
              <a:rPr sz="1050" spc="75" dirty="0">
                <a:latin typeface="Calibri"/>
                <a:cs typeface="Calibri"/>
              </a:rPr>
              <a:t>i</a:t>
            </a:r>
            <a:r>
              <a:rPr sz="1050" spc="35" dirty="0">
                <a:latin typeface="Calibri"/>
                <a:cs typeface="Calibri"/>
              </a:rPr>
              <a:t>c</a:t>
            </a:r>
            <a:r>
              <a:rPr sz="1050" spc="-35" dirty="0">
                <a:latin typeface="Calibri"/>
                <a:cs typeface="Calibri"/>
              </a:rPr>
              <a:t>t</a:t>
            </a:r>
            <a:r>
              <a:rPr sz="1050" spc="-45" dirty="0">
                <a:latin typeface="Calibri"/>
                <a:cs typeface="Calibri"/>
              </a:rPr>
              <a:t>e</a:t>
            </a:r>
            <a:r>
              <a:rPr sz="1050" dirty="0">
                <a:latin typeface="Calibri"/>
                <a:cs typeface="Calibri"/>
              </a:rPr>
              <a:t>d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1822" y="1277366"/>
            <a:ext cx="2222500" cy="245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50" spc="150" dirty="0">
                <a:solidFill>
                  <a:srgbClr val="FF0000"/>
                </a:solidFill>
                <a:latin typeface="Calibri"/>
                <a:cs typeface="Calibri"/>
              </a:rPr>
              <a:t>KALLY</a:t>
            </a:r>
            <a:r>
              <a:rPr sz="145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spc="75" dirty="0">
                <a:solidFill>
                  <a:srgbClr val="FF0000"/>
                </a:solidFill>
                <a:latin typeface="Calibri"/>
                <a:cs typeface="Calibri"/>
              </a:rPr>
              <a:t>MALUKU</a:t>
            </a:r>
            <a:r>
              <a:rPr sz="1450" spc="-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spc="55" dirty="0">
                <a:solidFill>
                  <a:srgbClr val="FF0000"/>
                </a:solidFill>
                <a:latin typeface="Calibri"/>
                <a:cs typeface="Calibri"/>
              </a:rPr>
              <a:t>MANKATU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1822" y="1704022"/>
            <a:ext cx="3042285" cy="6731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195"/>
              </a:spcBef>
            </a:pPr>
            <a:r>
              <a:rPr sz="1450" spc="114" dirty="0">
                <a:solidFill>
                  <a:srgbClr val="FF0000"/>
                </a:solidFill>
                <a:latin typeface="Calibri"/>
                <a:cs typeface="Calibri"/>
              </a:rPr>
              <a:t>DIRECTEUR</a:t>
            </a:r>
            <a:r>
              <a:rPr sz="145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spc="100" dirty="0">
                <a:solidFill>
                  <a:srgbClr val="FF0000"/>
                </a:solidFill>
                <a:latin typeface="Calibri"/>
                <a:cs typeface="Calibri"/>
              </a:rPr>
              <a:t>DE</a:t>
            </a:r>
            <a:r>
              <a:rPr sz="145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spc="40" dirty="0">
                <a:solidFill>
                  <a:srgbClr val="FF0000"/>
                </a:solidFill>
                <a:latin typeface="Calibri"/>
                <a:cs typeface="Calibri"/>
              </a:rPr>
              <a:t>COMMUNICATION, </a:t>
            </a:r>
            <a:r>
              <a:rPr sz="1450" spc="90" dirty="0">
                <a:solidFill>
                  <a:srgbClr val="FF0000"/>
                </a:solidFill>
                <a:latin typeface="Calibri"/>
                <a:cs typeface="Calibri"/>
              </a:rPr>
              <a:t>ENGAGEMENT</a:t>
            </a:r>
            <a:r>
              <a:rPr sz="145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spc="50" dirty="0">
                <a:solidFill>
                  <a:srgbClr val="FF0000"/>
                </a:solidFill>
                <a:latin typeface="Calibri"/>
                <a:cs typeface="Calibri"/>
              </a:rPr>
              <a:t>COMMUNAUTAIRE</a:t>
            </a:r>
            <a:r>
              <a:rPr sz="1450" spc="-114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spc="100" dirty="0">
                <a:solidFill>
                  <a:srgbClr val="FF0000"/>
                </a:solidFill>
                <a:latin typeface="Calibri"/>
                <a:cs typeface="Calibri"/>
              </a:rPr>
              <a:t>ET </a:t>
            </a:r>
            <a:r>
              <a:rPr sz="1450" spc="75" dirty="0">
                <a:solidFill>
                  <a:srgbClr val="FF0000"/>
                </a:solidFill>
                <a:latin typeface="Calibri"/>
                <a:cs typeface="Calibri"/>
              </a:rPr>
              <a:t>REDEVABILITE</a:t>
            </a:r>
            <a:endParaRPr sz="1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684</Words>
  <Application>Microsoft Office PowerPoint</Application>
  <PresentationFormat>Grand écran</PresentationFormat>
  <Paragraphs>82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Office Theme</vt:lpstr>
      <vt:lpstr>Croix-Rouge de la République démocratique du Congo</vt:lpstr>
      <vt:lpstr>Le problème</vt:lpstr>
      <vt:lpstr>La Solution</vt:lpstr>
      <vt:lpstr>Résultats et apprentissages clés</vt:lpstr>
      <vt:lpstr>RÉFÉRENCES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Croix-Rouge de la République démocratique du Congo</dc:title>
  <dc:creator>RAMIREZ GONZALEZ, Alejandro</dc:creator>
  <cp:lastModifiedBy>RAMIREZ GONZALEZ, Alejandro</cp:lastModifiedBy>
  <cp:revision>2</cp:revision>
  <dcterms:created xsi:type="dcterms:W3CDTF">2022-07-08T08:17:01Z</dcterms:created>
  <dcterms:modified xsi:type="dcterms:W3CDTF">2022-09-20T11:57:29Z</dcterms:modified>
</cp:coreProperties>
</file>