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89" r:id="rId4"/>
    <p:sldMasterId id="2147483660" r:id="rId5"/>
    <p:sldMasterId id="2147483746" r:id="rId6"/>
    <p:sldMasterId id="2147483764" r:id="rId7"/>
  </p:sldMasterIdLst>
  <p:notesMasterIdLst>
    <p:notesMasterId r:id="rId34"/>
  </p:notesMasterIdLst>
  <p:sldIdLst>
    <p:sldId id="296" r:id="rId8"/>
    <p:sldId id="384" r:id="rId9"/>
    <p:sldId id="391" r:id="rId10"/>
    <p:sldId id="401" r:id="rId11"/>
    <p:sldId id="383" r:id="rId12"/>
    <p:sldId id="394" r:id="rId13"/>
    <p:sldId id="350" r:id="rId14"/>
    <p:sldId id="351" r:id="rId15"/>
    <p:sldId id="300" r:id="rId16"/>
    <p:sldId id="392" r:id="rId17"/>
    <p:sldId id="377" r:id="rId18"/>
    <p:sldId id="378" r:id="rId19"/>
    <p:sldId id="379" r:id="rId20"/>
    <p:sldId id="358" r:id="rId21"/>
    <p:sldId id="375" r:id="rId22"/>
    <p:sldId id="359" r:id="rId23"/>
    <p:sldId id="400" r:id="rId24"/>
    <p:sldId id="386" r:id="rId25"/>
    <p:sldId id="258" r:id="rId26"/>
    <p:sldId id="382" r:id="rId27"/>
    <p:sldId id="264" r:id="rId28"/>
    <p:sldId id="387" r:id="rId29"/>
    <p:sldId id="388" r:id="rId30"/>
    <p:sldId id="389" r:id="rId31"/>
    <p:sldId id="390" r:id="rId32"/>
    <p:sldId id="4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43DA12-5831-1BE3-581A-13119E699926}" name="folayinka@usaid.gov" initials="fo" userId="S::urn:spo:guest#folayinka@usaid.gov::" providerId="AD"/>
  <p188:author id="{DAC0B12C-38F6-7542-FC4D-9FB6C4F3F5F3}" name="Sarah Nabia" initials="SN" userId="S::snabia1@jh.edu::f5e79049-15af-4250-a706-f9c2d5788aa1" providerId="AD"/>
  <p188:author id="{4B87A654-9B3E-1BF5-C362-EC6D386F6974}" name="VILAJELIU, Alba" initials="VA" userId="S::avilajeliu@who.int::7a937d65-dd19-4d78-b565-80ebca80e53d" providerId="AD"/>
  <p188:author id="{901E3E67-76DF-DA16-A9AB-660AA2EE52A6}" name="Chizoba Barbara Wonodi" initials="CW" userId="S::cwonodi1@jh.edu::79212d5c-f0af-4e0a-852d-473421a1f553" providerId="AD"/>
  <p188:author id="{03FEC66A-AC76-6CD8-63BE-35D91BA468E0}" name="VILAJELIU, Alba" initials="VA" userId="VILAJELIU, Alba" providerId="None"/>
  <p188:author id="{389F9F71-A3C3-4429-88F3-E698789E790C}" name="avilajeliu@who.int" initials="av" userId="S::urn:spo:guest#avilajeliu@who.int::" providerId="AD"/>
  <p188:author id="{5163C98F-BC02-CBC5-FBA0-658F1786AAAE}" name="Elina Urli Hodges" initials="EH" userId="HU023IPURVZ3m9p/rh7teogddbW4xIedRY782+PAKts=" providerId="None"/>
  <p188:author id="{F41446C8-5DA7-CAA4-D424-EE38904EEBC6}" name="Bagshaw, Katharine (GH/MCHN:Credence/GHTP)" initials="B(" userId="S::kbagshaw_usaid.gov#ext#@live.johnshopkins.edu::441c40d3-a862-4ffa-95f1-fc11c0e5e9d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Thompson" initials="ET" lastIdx="12" clrIdx="0">
    <p:extLst>
      <p:ext uri="{19B8F6BF-5375-455C-9EA6-DF929625EA0E}">
        <p15:presenceInfo xmlns:p15="http://schemas.microsoft.com/office/powerpoint/2012/main" userId="S-1-12-1-1884600009-1239435301-286489999-3588467668" providerId="AD"/>
      </p:ext>
    </p:extLst>
  </p:cmAuthor>
  <p:cmAuthor id="2" name="Chizoba Barbara Wonodi" initials="CBW" lastIdx="2" clrIdx="1">
    <p:extLst>
      <p:ext uri="{19B8F6BF-5375-455C-9EA6-DF929625EA0E}">
        <p15:presenceInfo xmlns:p15="http://schemas.microsoft.com/office/powerpoint/2012/main" userId="S::cwonodi1@jh.edu::79212d5c-f0af-4e0a-852d-473421a1f5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69A"/>
    <a:srgbClr val="FBFCFF"/>
    <a:srgbClr val="D4E9EA"/>
    <a:srgbClr val="F9BFD2"/>
    <a:srgbClr val="A4E3E6"/>
    <a:srgbClr val="6CA7AC"/>
    <a:srgbClr val="763E7D"/>
    <a:srgbClr val="FFFFFF"/>
    <a:srgbClr val="C4114C"/>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3" autoAdjust="0"/>
    <p:restoredTop sz="94719"/>
  </p:normalViewPr>
  <p:slideViewPr>
    <p:cSldViewPr snapToGrid="0">
      <p:cViewPr varScale="1">
        <p:scale>
          <a:sx n="108" d="100"/>
          <a:sy n="108"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CEFB64-D769-924C-9AB3-41D0DF3A699B}" type="doc">
      <dgm:prSet loTypeId="urn:microsoft.com/office/officeart/2005/8/layout/process3" loCatId="" qsTypeId="urn:microsoft.com/office/officeart/2005/8/quickstyle/simple1" qsCatId="simple" csTypeId="urn:microsoft.com/office/officeart/2005/8/colors/accent5_4" csCatId="accent5" phldr="1"/>
      <dgm:spPr/>
      <dgm:t>
        <a:bodyPr/>
        <a:lstStyle/>
        <a:p>
          <a:endParaRPr lang="en-GB"/>
        </a:p>
      </dgm:t>
    </dgm:pt>
    <dgm:pt modelId="{262D96B2-8DE1-7844-B29C-0DB25F1666C7}">
      <dgm:prSet phldrT="[Text]" custT="1"/>
      <dgm:spPr/>
      <dgm:t>
        <a:bodyPr/>
        <a:lstStyle/>
        <a:p>
          <a:pPr rtl="0"/>
          <a:r>
            <a:rPr lang="en-GB" sz="1050" b="1" dirty="0">
              <a:latin typeface="Arial Narrow" panose="020B0606020202030204" pitchFamily="34" charset="0"/>
            </a:rPr>
            <a:t>Appointment</a:t>
          </a:r>
          <a:r>
            <a:rPr lang="en-GB" sz="1050" b="1" i="0" dirty="0">
              <a:latin typeface="Arial Narrow" panose="020B0606020202030204" pitchFamily="34" charset="0"/>
            </a:rPr>
            <a:t> &amp; mobilization</a:t>
          </a:r>
          <a:endParaRPr lang="en-GB" sz="1050" b="0" i="1" dirty="0">
            <a:latin typeface="Arial Narrow" panose="020B0606020202030204" pitchFamily="34" charset="0"/>
          </a:endParaRPr>
        </a:p>
      </dgm:t>
    </dgm:pt>
    <dgm:pt modelId="{5CFAB04F-0EF5-274C-85C5-E51D4129E55F}" type="parTrans" cxnId="{4F7B521D-0931-9B41-8147-99C8F6487D95}">
      <dgm:prSet/>
      <dgm:spPr/>
      <dgm:t>
        <a:bodyPr/>
        <a:lstStyle/>
        <a:p>
          <a:endParaRPr lang="en-GB"/>
        </a:p>
      </dgm:t>
    </dgm:pt>
    <dgm:pt modelId="{66F283F5-8A8D-C64A-A99E-78BFB058ADFA}" type="sibTrans" cxnId="{4F7B521D-0931-9B41-8147-99C8F6487D95}">
      <dgm:prSet/>
      <dgm:spPr/>
      <dgm:t>
        <a:bodyPr/>
        <a:lstStyle/>
        <a:p>
          <a:endParaRPr lang="en-GB" dirty="0"/>
        </a:p>
      </dgm:t>
    </dgm:pt>
    <dgm:pt modelId="{941F7EAE-4B6D-FC4A-9C56-73657E66B4FF}">
      <dgm:prSet phldrT="[Text]" custT="1"/>
      <dgm:spPr/>
      <dgm:t>
        <a:bodyPr/>
        <a:lstStyle/>
        <a:p>
          <a:r>
            <a:rPr lang="en-GB" sz="1050" dirty="0">
              <a:latin typeface="Arial Narrow" panose="020B0606020202030204" pitchFamily="34" charset="0"/>
            </a:rPr>
            <a:t>Facility-initiated appointment system with flexibility to reschedule [SA</a:t>
          </a:r>
          <a:r>
            <a:rPr lang="en-GB" sz="1050" baseline="30000" dirty="0">
              <a:latin typeface="Arial Narrow" panose="020B0606020202030204" pitchFamily="34" charset="0"/>
            </a:rPr>
            <a:t>9</a:t>
          </a:r>
          <a:r>
            <a:rPr lang="en-GB" sz="1050" baseline="0" dirty="0">
              <a:latin typeface="Arial Narrow" panose="020B0606020202030204" pitchFamily="34" charset="0"/>
            </a:rPr>
            <a:t>]</a:t>
          </a:r>
        </a:p>
      </dgm:t>
    </dgm:pt>
    <dgm:pt modelId="{14880811-3D3E-E042-B5BB-47083D1CF311}" type="parTrans" cxnId="{6578D58A-78FB-D744-910F-76585E9423C2}">
      <dgm:prSet/>
      <dgm:spPr/>
      <dgm:t>
        <a:bodyPr/>
        <a:lstStyle/>
        <a:p>
          <a:endParaRPr lang="en-GB"/>
        </a:p>
      </dgm:t>
    </dgm:pt>
    <dgm:pt modelId="{E5470BCD-FA07-8C45-A605-D7D108F09516}" type="sibTrans" cxnId="{6578D58A-78FB-D744-910F-76585E9423C2}">
      <dgm:prSet/>
      <dgm:spPr/>
      <dgm:t>
        <a:bodyPr/>
        <a:lstStyle/>
        <a:p>
          <a:endParaRPr lang="en-GB"/>
        </a:p>
      </dgm:t>
    </dgm:pt>
    <dgm:pt modelId="{EEFC6943-BE00-A944-9EC3-A4FE415853F4}">
      <dgm:prSet phldrT="[Text]" custT="1"/>
      <dgm:spPr/>
      <dgm:t>
        <a:bodyPr/>
        <a:lstStyle/>
        <a:p>
          <a:r>
            <a:rPr lang="en-GB" sz="1050" dirty="0">
              <a:latin typeface="Arial Narrow" panose="020B0606020202030204" pitchFamily="34" charset="0"/>
            </a:rPr>
            <a:t>User-initiated, centralized system for qualifying prioritized groups [USA</a:t>
          </a:r>
          <a:r>
            <a:rPr lang="en-GB" sz="1050" baseline="30000" dirty="0">
              <a:latin typeface="Arial Narrow" panose="020B0606020202030204" pitchFamily="34" charset="0"/>
            </a:rPr>
            <a:t>15</a:t>
          </a:r>
          <a:r>
            <a:rPr lang="en-GB" sz="1050" baseline="0" dirty="0">
              <a:latin typeface="Arial Narrow" panose="020B0606020202030204" pitchFamily="34" charset="0"/>
            </a:rPr>
            <a:t>]</a:t>
          </a:r>
        </a:p>
      </dgm:t>
    </dgm:pt>
    <dgm:pt modelId="{74C3EC5D-1700-634A-ADD3-48DBF7100F89}" type="parTrans" cxnId="{E90EC510-2750-ED47-98C1-EAB47A81CE1A}">
      <dgm:prSet/>
      <dgm:spPr/>
      <dgm:t>
        <a:bodyPr/>
        <a:lstStyle/>
        <a:p>
          <a:endParaRPr lang="en-GB"/>
        </a:p>
      </dgm:t>
    </dgm:pt>
    <dgm:pt modelId="{661AF27A-65F2-4B44-9703-1220E2C28A80}" type="sibTrans" cxnId="{E90EC510-2750-ED47-98C1-EAB47A81CE1A}">
      <dgm:prSet/>
      <dgm:spPr/>
      <dgm:t>
        <a:bodyPr/>
        <a:lstStyle/>
        <a:p>
          <a:endParaRPr lang="en-GB"/>
        </a:p>
      </dgm:t>
    </dgm:pt>
    <dgm:pt modelId="{23DB33B1-D536-FA4E-BB21-323659C2534B}">
      <dgm:prSet phldrT="[Text]" custT="1"/>
      <dgm:spPr/>
      <dgm:t>
        <a:bodyPr/>
        <a:lstStyle/>
        <a:p>
          <a:r>
            <a:rPr lang="en-GB" sz="1050" b="1" dirty="0">
              <a:latin typeface="Arial Narrow" panose="020B0606020202030204" pitchFamily="34" charset="0"/>
            </a:rPr>
            <a:t>Registration &amp; screening</a:t>
          </a:r>
        </a:p>
      </dgm:t>
    </dgm:pt>
    <dgm:pt modelId="{DF417AC7-8126-234E-A278-AE54A0848C93}" type="parTrans" cxnId="{4125B239-9B87-CC4E-84F9-DB3BD606A64E}">
      <dgm:prSet/>
      <dgm:spPr/>
      <dgm:t>
        <a:bodyPr/>
        <a:lstStyle/>
        <a:p>
          <a:endParaRPr lang="en-GB"/>
        </a:p>
      </dgm:t>
    </dgm:pt>
    <dgm:pt modelId="{9DB61B1E-86C5-2541-AD17-342D8A097DD3}" type="sibTrans" cxnId="{4125B239-9B87-CC4E-84F9-DB3BD606A64E}">
      <dgm:prSet/>
      <dgm:spPr/>
      <dgm:t>
        <a:bodyPr/>
        <a:lstStyle/>
        <a:p>
          <a:endParaRPr lang="en-GB" dirty="0"/>
        </a:p>
      </dgm:t>
    </dgm:pt>
    <dgm:pt modelId="{650BADA8-6276-FB45-BA8B-06432FA89EDB}">
      <dgm:prSet phldrT="[Text]" custT="1"/>
      <dgm:spPr/>
      <dgm:t>
        <a:bodyPr/>
        <a:lstStyle/>
        <a:p>
          <a:r>
            <a:rPr lang="en-GB" sz="1100" b="1" dirty="0">
              <a:latin typeface="Arial Narrow" panose="020B0606020202030204" pitchFamily="34" charset="0"/>
            </a:rPr>
            <a:t>What?</a:t>
          </a:r>
        </a:p>
      </dgm:t>
    </dgm:pt>
    <dgm:pt modelId="{F79B3065-1636-2E4F-B2E2-B61AAFC37D26}" type="parTrans" cxnId="{337F3221-D091-314B-BA5A-C6106063D0B4}">
      <dgm:prSet/>
      <dgm:spPr/>
      <dgm:t>
        <a:bodyPr/>
        <a:lstStyle/>
        <a:p>
          <a:endParaRPr lang="en-GB"/>
        </a:p>
      </dgm:t>
    </dgm:pt>
    <dgm:pt modelId="{B777A422-C029-E74E-9DF1-0B3D4C3FFD93}" type="sibTrans" cxnId="{337F3221-D091-314B-BA5A-C6106063D0B4}">
      <dgm:prSet/>
      <dgm:spPr/>
      <dgm:t>
        <a:bodyPr/>
        <a:lstStyle/>
        <a:p>
          <a:endParaRPr lang="en-GB"/>
        </a:p>
      </dgm:t>
    </dgm:pt>
    <dgm:pt modelId="{74469A22-D47F-E849-92F3-E31D7C4C16B4}">
      <dgm:prSet phldrT="[Text]" custT="1"/>
      <dgm:spPr/>
      <dgm:t>
        <a:bodyPr/>
        <a:lstStyle/>
        <a:p>
          <a:r>
            <a:rPr lang="en-GB" sz="1100" dirty="0">
              <a:latin typeface="Arial Narrow" panose="020B0606020202030204" pitchFamily="34" charset="0"/>
            </a:rPr>
            <a:t>COVID-19 vaccine info sheets in multiple languages and translators on site to overcome language barriers [USA</a:t>
          </a:r>
          <a:r>
            <a:rPr lang="en-GB" sz="1100" baseline="30000" dirty="0">
              <a:latin typeface="Arial Narrow" panose="020B0606020202030204" pitchFamily="34" charset="0"/>
            </a:rPr>
            <a:t>15</a:t>
          </a:r>
          <a:r>
            <a:rPr lang="en-GB" sz="1100" dirty="0">
              <a:latin typeface="Arial Narrow" panose="020B0606020202030204" pitchFamily="34" charset="0"/>
            </a:rPr>
            <a:t>]</a:t>
          </a:r>
        </a:p>
      </dgm:t>
    </dgm:pt>
    <dgm:pt modelId="{2F92637F-10D4-A547-A727-5B14C4F20EA2}" type="parTrans" cxnId="{5E4C68D1-B3B9-B44F-AC74-90E5B53E1850}">
      <dgm:prSet/>
      <dgm:spPr/>
      <dgm:t>
        <a:bodyPr/>
        <a:lstStyle/>
        <a:p>
          <a:endParaRPr lang="en-GB"/>
        </a:p>
      </dgm:t>
    </dgm:pt>
    <dgm:pt modelId="{21D9284C-827B-B448-839D-FCC35A5667AF}" type="sibTrans" cxnId="{5E4C68D1-B3B9-B44F-AC74-90E5B53E1850}">
      <dgm:prSet/>
      <dgm:spPr/>
      <dgm:t>
        <a:bodyPr/>
        <a:lstStyle/>
        <a:p>
          <a:endParaRPr lang="en-GB"/>
        </a:p>
      </dgm:t>
    </dgm:pt>
    <dgm:pt modelId="{2E76C062-EDBA-0640-A586-A855B9A69313}">
      <dgm:prSet phldrT="[Text]" custT="1"/>
      <dgm:spPr/>
      <dgm:t>
        <a:bodyPr/>
        <a:lstStyle/>
        <a:p>
          <a:r>
            <a:rPr lang="en-GB" sz="1200" b="1" dirty="0">
              <a:latin typeface="Arial Narrow" panose="020B0606020202030204" pitchFamily="34" charset="0"/>
            </a:rPr>
            <a:t>History taking</a:t>
          </a:r>
        </a:p>
      </dgm:t>
    </dgm:pt>
    <dgm:pt modelId="{3FE83556-F4FF-B143-8456-0B562B6B4D6E}" type="parTrans" cxnId="{7C1AF35E-45DF-7D4B-A345-0585B7053E2D}">
      <dgm:prSet/>
      <dgm:spPr/>
      <dgm:t>
        <a:bodyPr/>
        <a:lstStyle/>
        <a:p>
          <a:endParaRPr lang="en-GB"/>
        </a:p>
      </dgm:t>
    </dgm:pt>
    <dgm:pt modelId="{9441B1BE-B5CF-F449-A0E7-316DB8952D12}" type="sibTrans" cxnId="{7C1AF35E-45DF-7D4B-A345-0585B7053E2D}">
      <dgm:prSet/>
      <dgm:spPr/>
      <dgm:t>
        <a:bodyPr/>
        <a:lstStyle/>
        <a:p>
          <a:endParaRPr lang="en-GB" dirty="0"/>
        </a:p>
      </dgm:t>
    </dgm:pt>
    <dgm:pt modelId="{985CE638-612F-0C44-95C2-7AA6DBED56E6}">
      <dgm:prSet phldrT="[Text]" custT="1"/>
      <dgm:spPr/>
      <dgm:t>
        <a:bodyPr/>
        <a:lstStyle/>
        <a:p>
          <a:r>
            <a:rPr lang="en-GB" sz="1100" b="1" dirty="0">
              <a:latin typeface="Arial Narrow" panose="020B0606020202030204" pitchFamily="34" charset="0"/>
            </a:rPr>
            <a:t>Adaptations</a:t>
          </a:r>
        </a:p>
      </dgm:t>
    </dgm:pt>
    <dgm:pt modelId="{00673723-BA6A-D447-961F-40C7D3E687D5}" type="parTrans" cxnId="{2D3A3E40-65F2-0E4A-9C93-BD138BC68705}">
      <dgm:prSet/>
      <dgm:spPr/>
      <dgm:t>
        <a:bodyPr/>
        <a:lstStyle/>
        <a:p>
          <a:endParaRPr lang="en-GB"/>
        </a:p>
      </dgm:t>
    </dgm:pt>
    <dgm:pt modelId="{0C7F0A45-AA2A-924C-93AC-317F2821DF96}" type="sibTrans" cxnId="{2D3A3E40-65F2-0E4A-9C93-BD138BC68705}">
      <dgm:prSet/>
      <dgm:spPr/>
      <dgm:t>
        <a:bodyPr/>
        <a:lstStyle/>
        <a:p>
          <a:endParaRPr lang="en-GB"/>
        </a:p>
      </dgm:t>
    </dgm:pt>
    <dgm:pt modelId="{C2182BEA-9FA6-1B4E-8736-470E1C2AF231}">
      <dgm:prSet custT="1"/>
      <dgm:spPr>
        <a:solidFill>
          <a:srgbClr val="6CA7AC"/>
        </a:solidFill>
      </dgm:spPr>
      <dgm:t>
        <a:bodyPr/>
        <a:lstStyle/>
        <a:p>
          <a:r>
            <a:rPr lang="en-GB" sz="1200" b="1" dirty="0">
              <a:latin typeface="Arial Narrow" panose="020B0606020202030204" pitchFamily="34" charset="0"/>
            </a:rPr>
            <a:t>Inoculation</a:t>
          </a:r>
        </a:p>
      </dgm:t>
    </dgm:pt>
    <dgm:pt modelId="{40DF1D19-658C-E64B-9023-CD815FB36262}" type="parTrans" cxnId="{A8FC76A5-E204-F642-9D4A-269774736C28}">
      <dgm:prSet/>
      <dgm:spPr/>
      <dgm:t>
        <a:bodyPr/>
        <a:lstStyle/>
        <a:p>
          <a:endParaRPr lang="en-GB"/>
        </a:p>
      </dgm:t>
    </dgm:pt>
    <dgm:pt modelId="{11ECB3CA-FB97-DE4F-8084-CEB02FAEF11F}" type="sibTrans" cxnId="{A8FC76A5-E204-F642-9D4A-269774736C28}">
      <dgm:prSet/>
      <dgm:spPr/>
      <dgm:t>
        <a:bodyPr/>
        <a:lstStyle/>
        <a:p>
          <a:endParaRPr lang="en-GB" dirty="0"/>
        </a:p>
      </dgm:t>
    </dgm:pt>
    <dgm:pt modelId="{8ADF45D4-C008-6943-834B-ADFA2E87292C}">
      <dgm:prSet custT="1"/>
      <dgm:spPr/>
      <dgm:t>
        <a:bodyPr/>
        <a:lstStyle/>
        <a:p>
          <a:r>
            <a:rPr lang="en-GB" sz="1200" b="1" dirty="0">
              <a:latin typeface="Arial Narrow" panose="020B0606020202030204" pitchFamily="34" charset="0"/>
            </a:rPr>
            <a:t>Observation</a:t>
          </a:r>
        </a:p>
      </dgm:t>
    </dgm:pt>
    <dgm:pt modelId="{39467B6D-F3DD-6548-BB9C-0617E310C1BE}" type="parTrans" cxnId="{E0C0578B-13F1-5C42-B308-45CF9902B311}">
      <dgm:prSet/>
      <dgm:spPr/>
      <dgm:t>
        <a:bodyPr/>
        <a:lstStyle/>
        <a:p>
          <a:endParaRPr lang="en-GB"/>
        </a:p>
      </dgm:t>
    </dgm:pt>
    <dgm:pt modelId="{3F110836-ACEB-1B49-B2A7-D53352DCF750}" type="sibTrans" cxnId="{E0C0578B-13F1-5C42-B308-45CF9902B311}">
      <dgm:prSet/>
      <dgm:spPr/>
      <dgm:t>
        <a:bodyPr/>
        <a:lstStyle/>
        <a:p>
          <a:endParaRPr lang="en-GB"/>
        </a:p>
      </dgm:t>
    </dgm:pt>
    <dgm:pt modelId="{28146900-2BD1-274E-9DC9-0883E919314D}">
      <dgm:prSet custT="1"/>
      <dgm:spPr/>
      <dgm:t>
        <a:bodyPr/>
        <a:lstStyle/>
        <a:p>
          <a:r>
            <a:rPr lang="en-GB" sz="1100" b="1" dirty="0">
              <a:latin typeface="Arial Narrow" panose="020B0606020202030204" pitchFamily="34" charset="0"/>
            </a:rPr>
            <a:t>What?</a:t>
          </a:r>
        </a:p>
      </dgm:t>
    </dgm:pt>
    <dgm:pt modelId="{BBD13828-CF5B-F743-B4D3-9DF228E9651C}" type="parTrans" cxnId="{A01E36F3-079B-884B-9A46-B4FFED511680}">
      <dgm:prSet/>
      <dgm:spPr/>
      <dgm:t>
        <a:bodyPr/>
        <a:lstStyle/>
        <a:p>
          <a:endParaRPr lang="en-GB"/>
        </a:p>
      </dgm:t>
    </dgm:pt>
    <dgm:pt modelId="{7B21639B-EAF5-4E4E-9FDB-314CC13C04A4}" type="sibTrans" cxnId="{A01E36F3-079B-884B-9A46-B4FFED511680}">
      <dgm:prSet/>
      <dgm:spPr/>
      <dgm:t>
        <a:bodyPr/>
        <a:lstStyle/>
        <a:p>
          <a:endParaRPr lang="en-GB"/>
        </a:p>
      </dgm:t>
    </dgm:pt>
    <dgm:pt modelId="{248650CD-0337-D14F-A560-D52BE415937F}">
      <dgm:prSet custT="1"/>
      <dgm:spPr/>
      <dgm:t>
        <a:bodyPr/>
        <a:lstStyle/>
        <a:p>
          <a:r>
            <a:rPr lang="en-GB" sz="1000" dirty="0">
              <a:latin typeface="Arial Narrow" panose="020B0606020202030204" pitchFamily="34" charset="0"/>
            </a:rPr>
            <a:t>Infrastructure back-up with oxygen cylinders, crash carts, and stretcher for emergencies [USA</a:t>
          </a:r>
          <a:r>
            <a:rPr lang="en-GB" sz="1000" baseline="30000" dirty="0">
              <a:latin typeface="Arial Narrow" panose="020B0606020202030204" pitchFamily="34" charset="0"/>
            </a:rPr>
            <a:t>15,</a:t>
          </a:r>
          <a:r>
            <a:rPr lang="en-GB" sz="1000" baseline="0" dirty="0">
              <a:latin typeface="Arial Narrow" panose="020B0606020202030204" pitchFamily="34" charset="0"/>
            </a:rPr>
            <a:t>USA</a:t>
          </a:r>
          <a:r>
            <a:rPr lang="en-GB" sz="1000" baseline="30000" dirty="0">
              <a:latin typeface="Arial Narrow" panose="020B0606020202030204" pitchFamily="34" charset="0"/>
            </a:rPr>
            <a:t> 24</a:t>
          </a:r>
          <a:r>
            <a:rPr lang="en-GB" sz="1000" dirty="0">
              <a:latin typeface="Arial Narrow" panose="020B0606020202030204" pitchFamily="34" charset="0"/>
            </a:rPr>
            <a:t>, Italy</a:t>
          </a:r>
          <a:r>
            <a:rPr lang="en-GB" sz="1000" baseline="30000" dirty="0">
              <a:latin typeface="Arial Narrow" panose="020B0606020202030204" pitchFamily="34" charset="0"/>
            </a:rPr>
            <a:t>13</a:t>
          </a:r>
          <a:r>
            <a:rPr lang="en-GB" sz="1000" dirty="0">
              <a:latin typeface="Arial Narrow" panose="020B0606020202030204" pitchFamily="34" charset="0"/>
            </a:rPr>
            <a:t>]</a:t>
          </a:r>
        </a:p>
      </dgm:t>
    </dgm:pt>
    <dgm:pt modelId="{9D0033EE-2815-7943-AA8F-4ABA54DCBF30}" type="parTrans" cxnId="{900F0321-C3A8-2143-9AF4-66698744BDEA}">
      <dgm:prSet/>
      <dgm:spPr/>
      <dgm:t>
        <a:bodyPr/>
        <a:lstStyle/>
        <a:p>
          <a:endParaRPr lang="en-GB"/>
        </a:p>
      </dgm:t>
    </dgm:pt>
    <dgm:pt modelId="{D403CE7D-30E8-1241-9830-4617D6EFB724}" type="sibTrans" cxnId="{900F0321-C3A8-2143-9AF4-66698744BDEA}">
      <dgm:prSet/>
      <dgm:spPr/>
      <dgm:t>
        <a:bodyPr/>
        <a:lstStyle/>
        <a:p>
          <a:endParaRPr lang="en-GB"/>
        </a:p>
      </dgm:t>
    </dgm:pt>
    <dgm:pt modelId="{3B890FF7-F707-1D4C-9671-9390C16DDF08}">
      <dgm:prSet phldrT="[Text]" custT="1"/>
      <dgm:spPr/>
      <dgm:t>
        <a:bodyPr/>
        <a:lstStyle/>
        <a:p>
          <a:r>
            <a:rPr lang="en-GB" sz="1050" b="1" i="0" dirty="0">
              <a:latin typeface="Arial Narrow" panose="020B0606020202030204" pitchFamily="34" charset="0"/>
            </a:rPr>
            <a:t>What?</a:t>
          </a:r>
          <a:endParaRPr lang="en-GB" sz="1050" b="1" i="0" baseline="0" dirty="0">
            <a:latin typeface="Arial Narrow" panose="020B0606020202030204" pitchFamily="34" charset="0"/>
          </a:endParaRPr>
        </a:p>
      </dgm:t>
    </dgm:pt>
    <dgm:pt modelId="{D082C6A0-DE26-5847-9C26-8D10B1E493A8}" type="parTrans" cxnId="{FAC4E387-D205-4884-8D9F-E495E2F93D7B}">
      <dgm:prSet/>
      <dgm:spPr/>
      <dgm:t>
        <a:bodyPr/>
        <a:lstStyle/>
        <a:p>
          <a:endParaRPr lang="en-GB"/>
        </a:p>
      </dgm:t>
    </dgm:pt>
    <dgm:pt modelId="{ED259F82-7F99-754B-B350-5732894953E1}" type="sibTrans" cxnId="{FAC4E387-D205-4884-8D9F-E495E2F93D7B}">
      <dgm:prSet/>
      <dgm:spPr/>
      <dgm:t>
        <a:bodyPr/>
        <a:lstStyle/>
        <a:p>
          <a:endParaRPr lang="en-GB"/>
        </a:p>
      </dgm:t>
    </dgm:pt>
    <dgm:pt modelId="{96392133-2173-7342-9BE5-AA8BD974B511}">
      <dgm:prSet phldrT="[Text]" custT="1"/>
      <dgm:spPr/>
      <dgm:t>
        <a:bodyPr/>
        <a:lstStyle/>
        <a:p>
          <a:pPr rtl="0"/>
          <a:r>
            <a:rPr lang="en-GB" sz="1050" b="0" i="0" dirty="0">
              <a:latin typeface="Arial Narrow" panose="020B0606020202030204" pitchFamily="34" charset="0"/>
            </a:rPr>
            <a:t>Pre-registration through web-portals, phone, etc. </a:t>
          </a:r>
          <a:endParaRPr lang="en-GB" sz="1050" i="0" baseline="0" dirty="0">
            <a:latin typeface="Arial Narrow" panose="020B0606020202030204" pitchFamily="34" charset="0"/>
          </a:endParaRPr>
        </a:p>
      </dgm:t>
    </dgm:pt>
    <dgm:pt modelId="{0C12C1AE-646D-4A45-848A-52A0F47F17D4}" type="parTrans" cxnId="{748C621C-5318-43D4-8F9E-BD1EBA70E4E3}">
      <dgm:prSet/>
      <dgm:spPr/>
      <dgm:t>
        <a:bodyPr/>
        <a:lstStyle/>
        <a:p>
          <a:endParaRPr lang="en-GB"/>
        </a:p>
      </dgm:t>
    </dgm:pt>
    <dgm:pt modelId="{6C4B3799-DE20-7D4E-8F65-A6477C77A371}" type="sibTrans" cxnId="{748C621C-5318-43D4-8F9E-BD1EBA70E4E3}">
      <dgm:prSet/>
      <dgm:spPr/>
      <dgm:t>
        <a:bodyPr/>
        <a:lstStyle/>
        <a:p>
          <a:endParaRPr lang="en-GB"/>
        </a:p>
      </dgm:t>
    </dgm:pt>
    <dgm:pt modelId="{8F3DC047-5606-144C-A56D-6A698CDC1832}">
      <dgm:prSet phldrT="[Text]" custT="1"/>
      <dgm:spPr/>
      <dgm:t>
        <a:bodyPr/>
        <a:lstStyle/>
        <a:p>
          <a:r>
            <a:rPr lang="en-GB" sz="1050" b="1" baseline="0" dirty="0">
              <a:latin typeface="Arial Narrow" panose="020B0606020202030204" pitchFamily="34" charset="0"/>
            </a:rPr>
            <a:t>Adaptations</a:t>
          </a:r>
        </a:p>
      </dgm:t>
    </dgm:pt>
    <dgm:pt modelId="{1B789B6F-6473-7A46-8855-C7677952CA89}" type="parTrans" cxnId="{435079A9-B01F-4CDF-B259-E7AAF68A5DC6}">
      <dgm:prSet/>
      <dgm:spPr/>
      <dgm:t>
        <a:bodyPr/>
        <a:lstStyle/>
        <a:p>
          <a:endParaRPr lang="en-GB"/>
        </a:p>
      </dgm:t>
    </dgm:pt>
    <dgm:pt modelId="{9A69FF00-6A49-8240-B7FC-C9E77F1E1F75}" type="sibTrans" cxnId="{435079A9-B01F-4CDF-B259-E7AAF68A5DC6}">
      <dgm:prSet/>
      <dgm:spPr/>
      <dgm:t>
        <a:bodyPr/>
        <a:lstStyle/>
        <a:p>
          <a:endParaRPr lang="en-GB"/>
        </a:p>
      </dgm:t>
    </dgm:pt>
    <dgm:pt modelId="{BC37CA9A-903D-9B4F-8367-797F96850D58}">
      <dgm:prSet phldrT="[Text]" custT="1"/>
      <dgm:spPr/>
      <dgm:t>
        <a:bodyPr/>
        <a:lstStyle/>
        <a:p>
          <a:pPr rtl="0"/>
          <a:r>
            <a:rPr lang="en-GB" sz="1100" i="0" dirty="0">
              <a:latin typeface="Arial Narrow" panose="020B0606020202030204" pitchFamily="34" charset="0"/>
            </a:rPr>
            <a:t>Verification, symptom screening, consenting </a:t>
          </a:r>
        </a:p>
      </dgm:t>
    </dgm:pt>
    <dgm:pt modelId="{6D52BCFC-D4F2-D341-B5D6-9C0164F4F9AE}" type="parTrans" cxnId="{3D47322D-59FA-4AAB-BD92-2184B42D7559}">
      <dgm:prSet/>
      <dgm:spPr/>
      <dgm:t>
        <a:bodyPr/>
        <a:lstStyle/>
        <a:p>
          <a:endParaRPr lang="en-GB"/>
        </a:p>
      </dgm:t>
    </dgm:pt>
    <dgm:pt modelId="{1DEE1050-90D8-664C-BB25-752FF821E6A5}" type="sibTrans" cxnId="{3D47322D-59FA-4AAB-BD92-2184B42D7559}">
      <dgm:prSet/>
      <dgm:spPr/>
      <dgm:t>
        <a:bodyPr/>
        <a:lstStyle/>
        <a:p>
          <a:endParaRPr lang="en-GB"/>
        </a:p>
      </dgm:t>
    </dgm:pt>
    <dgm:pt modelId="{101FAC73-F284-4245-91B8-55F4159041BD}">
      <dgm:prSet phldrT="[Text]" custT="1"/>
      <dgm:spPr/>
      <dgm:t>
        <a:bodyPr/>
        <a:lstStyle/>
        <a:p>
          <a:r>
            <a:rPr lang="en-GB" sz="1100" b="1" i="0" dirty="0">
              <a:latin typeface="Arial Narrow" panose="020B0606020202030204" pitchFamily="34" charset="0"/>
            </a:rPr>
            <a:t>Adaptations</a:t>
          </a:r>
        </a:p>
      </dgm:t>
    </dgm:pt>
    <dgm:pt modelId="{2259BBB1-EFF1-0744-BB21-7A8F1ABAA4BA}" type="parTrans" cxnId="{27797908-DC0C-4DE7-8AF3-61B43E733108}">
      <dgm:prSet/>
      <dgm:spPr/>
      <dgm:t>
        <a:bodyPr/>
        <a:lstStyle/>
        <a:p>
          <a:endParaRPr lang="en-GB"/>
        </a:p>
      </dgm:t>
    </dgm:pt>
    <dgm:pt modelId="{9CF9ED15-B48D-4B48-B138-FBB69ED1DBBB}" type="sibTrans" cxnId="{27797908-DC0C-4DE7-8AF3-61B43E733108}">
      <dgm:prSet/>
      <dgm:spPr/>
      <dgm:t>
        <a:bodyPr/>
        <a:lstStyle/>
        <a:p>
          <a:endParaRPr lang="en-GB"/>
        </a:p>
      </dgm:t>
    </dgm:pt>
    <dgm:pt modelId="{6D1702FA-B83D-5644-B0F7-FB8E07CB254D}">
      <dgm:prSet phldrT="[Text]" custT="1"/>
      <dgm:spPr/>
      <dgm:t>
        <a:bodyPr/>
        <a:lstStyle/>
        <a:p>
          <a:r>
            <a:rPr lang="en-GB" sz="1100" b="1" dirty="0">
              <a:latin typeface="Arial Narrow" panose="020B0606020202030204" pitchFamily="34" charset="0"/>
            </a:rPr>
            <a:t>What?</a:t>
          </a:r>
          <a:endParaRPr lang="en-GB" sz="1100" dirty="0">
            <a:latin typeface="Arial Narrow" panose="020B0606020202030204" pitchFamily="34" charset="0"/>
          </a:endParaRPr>
        </a:p>
      </dgm:t>
    </dgm:pt>
    <dgm:pt modelId="{FA903C9E-0DD6-E44D-8140-33DFE420499E}" type="parTrans" cxnId="{03AF21BD-8533-4696-8227-1EB6116330E4}">
      <dgm:prSet/>
      <dgm:spPr/>
      <dgm:t>
        <a:bodyPr/>
        <a:lstStyle/>
        <a:p>
          <a:endParaRPr lang="en-GB"/>
        </a:p>
      </dgm:t>
    </dgm:pt>
    <dgm:pt modelId="{DF312C16-BAC5-2B43-AE32-98482967424D}" type="sibTrans" cxnId="{03AF21BD-8533-4696-8227-1EB6116330E4}">
      <dgm:prSet/>
      <dgm:spPr/>
      <dgm:t>
        <a:bodyPr/>
        <a:lstStyle/>
        <a:p>
          <a:endParaRPr lang="en-GB"/>
        </a:p>
      </dgm:t>
    </dgm:pt>
    <dgm:pt modelId="{7EB29306-1E61-B74F-94C2-B8B7145E3962}">
      <dgm:prSet phldrT="[Text]" custT="1"/>
      <dgm:spPr/>
      <dgm:t>
        <a:bodyPr/>
        <a:lstStyle/>
        <a:p>
          <a:pPr rtl="0"/>
          <a:r>
            <a:rPr lang="en-GB" sz="1100" i="0" dirty="0">
              <a:latin typeface="Arial Narrow" panose="020B0606020202030204" pitchFamily="34" charset="0"/>
            </a:rPr>
            <a:t>Documenting history of anaphylaxis/ allergies/co-morbidities</a:t>
          </a:r>
        </a:p>
      </dgm:t>
    </dgm:pt>
    <dgm:pt modelId="{BC6073A2-8CF0-4046-9116-158EAF8E424F}" type="parTrans" cxnId="{0C5E450B-CC3A-4FAD-961D-EA799F66BC55}">
      <dgm:prSet/>
      <dgm:spPr/>
      <dgm:t>
        <a:bodyPr/>
        <a:lstStyle/>
        <a:p>
          <a:endParaRPr lang="en-GB"/>
        </a:p>
      </dgm:t>
    </dgm:pt>
    <dgm:pt modelId="{33B4F3FC-09E7-FE46-9099-25D706298BA9}" type="sibTrans" cxnId="{0C5E450B-CC3A-4FAD-961D-EA799F66BC55}">
      <dgm:prSet/>
      <dgm:spPr/>
      <dgm:t>
        <a:bodyPr/>
        <a:lstStyle/>
        <a:p>
          <a:endParaRPr lang="en-GB"/>
        </a:p>
      </dgm:t>
    </dgm:pt>
    <dgm:pt modelId="{49826FF0-0743-104A-9C2B-8F0322BF598D}">
      <dgm:prSet phldrT="[Text]" custT="1"/>
      <dgm:spPr/>
      <dgm:t>
        <a:bodyPr/>
        <a:lstStyle/>
        <a:p>
          <a:r>
            <a:rPr lang="en-GB" sz="1100" dirty="0">
              <a:latin typeface="Arial Narrow" panose="020B0606020202030204" pitchFamily="34" charset="0"/>
            </a:rPr>
            <a:t>Unified history taking and inoculation steps to reduce time wastage, increase convenience [SA</a:t>
          </a:r>
          <a:r>
            <a:rPr lang="en-GB" sz="1100" baseline="30000" dirty="0">
              <a:latin typeface="Arial Narrow" panose="020B0606020202030204" pitchFamily="34" charset="0"/>
            </a:rPr>
            <a:t>22</a:t>
          </a:r>
          <a:r>
            <a:rPr lang="en-GB" sz="1100" dirty="0">
              <a:latin typeface="Arial Narrow" panose="020B0606020202030204" pitchFamily="34" charset="0"/>
            </a:rPr>
            <a:t>]</a:t>
          </a:r>
        </a:p>
      </dgm:t>
    </dgm:pt>
    <dgm:pt modelId="{2746F222-64C1-2540-A8C3-BFB6B0F8FC7D}" type="parTrans" cxnId="{9AB0A714-675D-4246-805D-3529DFDEA19E}">
      <dgm:prSet/>
      <dgm:spPr/>
      <dgm:t>
        <a:bodyPr/>
        <a:lstStyle/>
        <a:p>
          <a:endParaRPr lang="en-GB"/>
        </a:p>
      </dgm:t>
    </dgm:pt>
    <dgm:pt modelId="{900B4401-4DE2-414B-9F6C-1791AE046580}" type="sibTrans" cxnId="{9AB0A714-675D-4246-805D-3529DFDEA19E}">
      <dgm:prSet/>
      <dgm:spPr/>
      <dgm:t>
        <a:bodyPr/>
        <a:lstStyle/>
        <a:p>
          <a:endParaRPr lang="en-GB"/>
        </a:p>
      </dgm:t>
    </dgm:pt>
    <dgm:pt modelId="{72B11895-F7F6-7447-996C-22DE1E42D51E}">
      <dgm:prSet custT="1"/>
      <dgm:spPr/>
      <dgm:t>
        <a:bodyPr/>
        <a:lstStyle/>
        <a:p>
          <a:r>
            <a:rPr lang="en-GB" sz="1100" dirty="0">
              <a:latin typeface="Arial Narrow" panose="020B0606020202030204" pitchFamily="34" charset="0"/>
            </a:rPr>
            <a:t>Process of getting the shot</a:t>
          </a:r>
        </a:p>
      </dgm:t>
    </dgm:pt>
    <dgm:pt modelId="{8DB60AF2-DB7B-174F-8AF2-BA519FD34CA7}" type="parTrans" cxnId="{C9BB8B20-D063-4D4B-B893-9E7B8C67B77F}">
      <dgm:prSet/>
      <dgm:spPr/>
      <dgm:t>
        <a:bodyPr/>
        <a:lstStyle/>
        <a:p>
          <a:endParaRPr lang="en-GB"/>
        </a:p>
      </dgm:t>
    </dgm:pt>
    <dgm:pt modelId="{1CAB6ABC-6AE5-814F-87EF-86236125B0B2}" type="sibTrans" cxnId="{C9BB8B20-D063-4D4B-B893-9E7B8C67B77F}">
      <dgm:prSet/>
      <dgm:spPr/>
      <dgm:t>
        <a:bodyPr/>
        <a:lstStyle/>
        <a:p>
          <a:endParaRPr lang="en-GB"/>
        </a:p>
      </dgm:t>
    </dgm:pt>
    <dgm:pt modelId="{E39CD072-BAD7-124D-8509-FD5383CB5C9C}">
      <dgm:prSet custT="1"/>
      <dgm:spPr/>
      <dgm:t>
        <a:bodyPr/>
        <a:lstStyle/>
        <a:p>
          <a:r>
            <a:rPr lang="en-GB" sz="1100" dirty="0">
              <a:latin typeface="Arial Narrow" panose="020B0606020202030204" pitchFamily="34" charset="0"/>
            </a:rPr>
            <a:t>In batches according to the number of stations available [SA</a:t>
          </a:r>
          <a:r>
            <a:rPr lang="en-GB" sz="1100" baseline="30000" dirty="0">
              <a:latin typeface="Arial Narrow" panose="020B0606020202030204" pitchFamily="34" charset="0"/>
            </a:rPr>
            <a:t>9</a:t>
          </a:r>
          <a:r>
            <a:rPr lang="en-GB" sz="1100" dirty="0">
              <a:latin typeface="Arial Narrow" panose="020B0606020202030204" pitchFamily="34" charset="0"/>
            </a:rPr>
            <a:t>] or one-by-one as people walked or drove in [USA</a:t>
          </a:r>
          <a:r>
            <a:rPr lang="en-GB" sz="1100" baseline="30000" dirty="0">
              <a:latin typeface="Arial Narrow" panose="020B0606020202030204" pitchFamily="34" charset="0"/>
            </a:rPr>
            <a:t>15</a:t>
          </a:r>
          <a:r>
            <a:rPr lang="en-GB" sz="1100" dirty="0">
              <a:latin typeface="Arial Narrow" panose="020B0606020202030204" pitchFamily="34" charset="0"/>
            </a:rPr>
            <a:t>]</a:t>
          </a:r>
        </a:p>
      </dgm:t>
    </dgm:pt>
    <dgm:pt modelId="{27B02A25-A906-9E40-8A1E-D6DF4434E54A}" type="parTrans" cxnId="{81AAD486-7D85-4EFC-9B79-B744378304F0}">
      <dgm:prSet/>
      <dgm:spPr/>
      <dgm:t>
        <a:bodyPr/>
        <a:lstStyle/>
        <a:p>
          <a:endParaRPr lang="en-GB"/>
        </a:p>
      </dgm:t>
    </dgm:pt>
    <dgm:pt modelId="{05AC815A-9EA8-7241-B679-70D44D5A3FB0}" type="sibTrans" cxnId="{81AAD486-7D85-4EFC-9B79-B744378304F0}">
      <dgm:prSet/>
      <dgm:spPr/>
      <dgm:t>
        <a:bodyPr/>
        <a:lstStyle/>
        <a:p>
          <a:endParaRPr lang="en-GB"/>
        </a:p>
      </dgm:t>
    </dgm:pt>
    <dgm:pt modelId="{23E96341-F95A-254E-A711-EB8400FF6E12}">
      <dgm:prSet custT="1"/>
      <dgm:spPr/>
      <dgm:t>
        <a:bodyPr/>
        <a:lstStyle/>
        <a:p>
          <a:r>
            <a:rPr lang="en-GB" sz="1000" b="1" dirty="0">
              <a:latin typeface="Arial Narrow" panose="020B0606020202030204" pitchFamily="34" charset="0"/>
            </a:rPr>
            <a:t>What?</a:t>
          </a:r>
        </a:p>
      </dgm:t>
    </dgm:pt>
    <dgm:pt modelId="{620290A4-8E83-CC43-B1CF-312E6AEAAA3D}" type="parTrans" cxnId="{B8A88540-294C-41CB-97BC-347A1041A4E9}">
      <dgm:prSet/>
      <dgm:spPr/>
      <dgm:t>
        <a:bodyPr/>
        <a:lstStyle/>
        <a:p>
          <a:endParaRPr lang="en-GB"/>
        </a:p>
      </dgm:t>
    </dgm:pt>
    <dgm:pt modelId="{157A167F-0067-2B4E-B131-2C1F92A1F626}" type="sibTrans" cxnId="{B8A88540-294C-41CB-97BC-347A1041A4E9}">
      <dgm:prSet/>
      <dgm:spPr/>
      <dgm:t>
        <a:bodyPr/>
        <a:lstStyle/>
        <a:p>
          <a:endParaRPr lang="en-GB"/>
        </a:p>
      </dgm:t>
    </dgm:pt>
    <dgm:pt modelId="{54D46E48-51CD-CD48-BAC2-A8D2BB11F3E4}">
      <dgm:prSet custT="1"/>
      <dgm:spPr/>
      <dgm:t>
        <a:bodyPr/>
        <a:lstStyle/>
        <a:p>
          <a:r>
            <a:rPr lang="en-GB" sz="1000" b="0" i="0" dirty="0">
              <a:latin typeface="Arial Narrow" panose="020B0606020202030204" pitchFamily="34" charset="0"/>
            </a:rPr>
            <a:t>Precautionary post-vaccination observation</a:t>
          </a:r>
        </a:p>
      </dgm:t>
    </dgm:pt>
    <dgm:pt modelId="{658B5BD2-F130-0E43-8882-8E940E5DFE80}" type="parTrans" cxnId="{10DFFE29-207D-46CC-A1F7-E68ECB5BC261}">
      <dgm:prSet/>
      <dgm:spPr/>
      <dgm:t>
        <a:bodyPr/>
        <a:lstStyle/>
        <a:p>
          <a:endParaRPr lang="en-GB"/>
        </a:p>
      </dgm:t>
    </dgm:pt>
    <dgm:pt modelId="{FDAEF0CB-5FE2-1742-8DD1-E3765448B457}" type="sibTrans" cxnId="{10DFFE29-207D-46CC-A1F7-E68ECB5BC261}">
      <dgm:prSet/>
      <dgm:spPr/>
      <dgm:t>
        <a:bodyPr/>
        <a:lstStyle/>
        <a:p>
          <a:endParaRPr lang="en-GB"/>
        </a:p>
      </dgm:t>
    </dgm:pt>
    <dgm:pt modelId="{B1107109-CDC7-044A-AC59-C0067171B020}">
      <dgm:prSet custT="1"/>
      <dgm:spPr/>
      <dgm:t>
        <a:bodyPr/>
        <a:lstStyle/>
        <a:p>
          <a:r>
            <a:rPr lang="en-GB" sz="1000" b="1" dirty="0">
              <a:latin typeface="Arial Narrow" panose="020B0606020202030204" pitchFamily="34" charset="0"/>
            </a:rPr>
            <a:t>Adaptations</a:t>
          </a:r>
        </a:p>
      </dgm:t>
    </dgm:pt>
    <dgm:pt modelId="{484DBFB0-7F41-C74B-9843-58041099D946}" type="parTrans" cxnId="{87C3B8CB-1D73-43D7-A530-51A41D96F0B1}">
      <dgm:prSet/>
      <dgm:spPr/>
      <dgm:t>
        <a:bodyPr/>
        <a:lstStyle/>
        <a:p>
          <a:endParaRPr lang="en-GB"/>
        </a:p>
      </dgm:t>
    </dgm:pt>
    <dgm:pt modelId="{B6CD9256-369E-5445-9380-CAD37EF1BF47}" type="sibTrans" cxnId="{87C3B8CB-1D73-43D7-A530-51A41D96F0B1}">
      <dgm:prSet/>
      <dgm:spPr/>
      <dgm:t>
        <a:bodyPr/>
        <a:lstStyle/>
        <a:p>
          <a:endParaRPr lang="en-GB"/>
        </a:p>
      </dgm:t>
    </dgm:pt>
    <dgm:pt modelId="{1790E643-3A27-1E4B-AC62-63426736286E}">
      <dgm:prSet custT="1"/>
      <dgm:spPr/>
      <dgm:t>
        <a:bodyPr/>
        <a:lstStyle/>
        <a:p>
          <a:pPr rtl="0"/>
          <a:r>
            <a:rPr lang="en-GB" sz="1000" dirty="0">
              <a:latin typeface="Arial Narrow" panose="020B0606020202030204" pitchFamily="34" charset="0"/>
            </a:rPr>
            <a:t> 15-min mandatory waiting for those without history, [USA</a:t>
          </a:r>
          <a:r>
            <a:rPr lang="en-GB" sz="1000" baseline="30000" dirty="0">
              <a:latin typeface="Arial Narrow" panose="020B0606020202030204" pitchFamily="34" charset="0"/>
            </a:rPr>
            <a:t>15</a:t>
          </a:r>
          <a:r>
            <a:rPr lang="en-GB" sz="1000" dirty="0">
              <a:latin typeface="Arial Narrow" panose="020B0606020202030204" pitchFamily="34" charset="0"/>
            </a:rPr>
            <a:t>, SA</a:t>
          </a:r>
          <a:r>
            <a:rPr lang="en-GB" sz="1000" baseline="30000" dirty="0">
              <a:latin typeface="Arial Narrow" panose="020B0606020202030204" pitchFamily="34" charset="0"/>
            </a:rPr>
            <a:t>9</a:t>
          </a:r>
          <a:r>
            <a:rPr lang="en-GB" sz="1000" dirty="0">
              <a:latin typeface="Arial Narrow" panose="020B0606020202030204" pitchFamily="34" charset="0"/>
            </a:rPr>
            <a:t>, SA</a:t>
          </a:r>
          <a:r>
            <a:rPr lang="en-GB" sz="1000" baseline="30000" dirty="0">
              <a:latin typeface="Arial Narrow" panose="020B0606020202030204" pitchFamily="34" charset="0"/>
            </a:rPr>
            <a:t>22</a:t>
          </a:r>
          <a:r>
            <a:rPr lang="en-GB" sz="1000" dirty="0">
              <a:latin typeface="Arial Narrow" panose="020B0606020202030204" pitchFamily="34" charset="0"/>
            </a:rPr>
            <a:t>, Malta</a:t>
          </a:r>
          <a:r>
            <a:rPr lang="en-GB" sz="1000" baseline="30000" dirty="0">
              <a:latin typeface="Arial Narrow" panose="020B0606020202030204" pitchFamily="34" charset="0"/>
            </a:rPr>
            <a:t>5</a:t>
          </a:r>
          <a:r>
            <a:rPr lang="en-GB" sz="1000" dirty="0">
              <a:latin typeface="Arial Narrow" panose="020B0606020202030204" pitchFamily="34" charset="0"/>
            </a:rPr>
            <a:t>], 30 mins for those with prior history of allergies [Malta</a:t>
          </a:r>
          <a:r>
            <a:rPr lang="en-GB" sz="1000" baseline="30000" dirty="0">
              <a:latin typeface="Arial Narrow" panose="020B0606020202030204" pitchFamily="34" charset="0"/>
            </a:rPr>
            <a:t>5</a:t>
          </a:r>
          <a:r>
            <a:rPr lang="en-GB" sz="1000" dirty="0">
              <a:latin typeface="Arial Narrow" panose="020B0606020202030204" pitchFamily="34" charset="0"/>
            </a:rPr>
            <a:t>, SA</a:t>
          </a:r>
          <a:r>
            <a:rPr lang="en-GB" sz="1000" baseline="30000" dirty="0">
              <a:latin typeface="Arial Narrow" panose="020B0606020202030204" pitchFamily="34" charset="0"/>
            </a:rPr>
            <a:t>22</a:t>
          </a:r>
          <a:r>
            <a:rPr lang="en-GB" sz="1000" dirty="0">
              <a:latin typeface="Arial Narrow" panose="020B0606020202030204" pitchFamily="34" charset="0"/>
            </a:rPr>
            <a:t>, USA</a:t>
          </a:r>
          <a:r>
            <a:rPr lang="en-GB" sz="1000" baseline="30000" dirty="0">
              <a:latin typeface="Arial Narrow" panose="020B0606020202030204" pitchFamily="34" charset="0"/>
            </a:rPr>
            <a:t>15</a:t>
          </a:r>
          <a:r>
            <a:rPr lang="en-GB" sz="1000" dirty="0">
              <a:latin typeface="Arial Narrow" panose="020B0606020202030204" pitchFamily="34" charset="0"/>
            </a:rPr>
            <a:t>]</a:t>
          </a:r>
          <a:endParaRPr lang="en-GB" sz="1000" b="1" dirty="0">
            <a:latin typeface="Arial Narrow" panose="020B0606020202030204" pitchFamily="34" charset="0"/>
          </a:endParaRPr>
        </a:p>
      </dgm:t>
    </dgm:pt>
    <dgm:pt modelId="{B2091143-3065-624A-B445-3D7B41E4137D}" type="parTrans" cxnId="{4AEF4695-DB4D-407F-8D14-C2674D906D1E}">
      <dgm:prSet/>
      <dgm:spPr/>
      <dgm:t>
        <a:bodyPr/>
        <a:lstStyle/>
        <a:p>
          <a:endParaRPr lang="en-GB"/>
        </a:p>
      </dgm:t>
    </dgm:pt>
    <dgm:pt modelId="{43330355-F5F9-F84E-8A5D-B0AB7FC1259B}" type="sibTrans" cxnId="{4AEF4695-DB4D-407F-8D14-C2674D906D1E}">
      <dgm:prSet/>
      <dgm:spPr/>
      <dgm:t>
        <a:bodyPr/>
        <a:lstStyle/>
        <a:p>
          <a:endParaRPr lang="en-GB"/>
        </a:p>
      </dgm:t>
    </dgm:pt>
    <dgm:pt modelId="{A3C48A05-E526-AC46-B09A-5E9C089A03BC}">
      <dgm:prSet custT="1"/>
      <dgm:spPr/>
      <dgm:t>
        <a:bodyPr/>
        <a:lstStyle/>
        <a:p>
          <a:r>
            <a:rPr lang="en-GB" sz="1100" b="1" dirty="0">
              <a:latin typeface="Arial Narrow" panose="020B0606020202030204" pitchFamily="34" charset="0"/>
            </a:rPr>
            <a:t>Adaptations</a:t>
          </a:r>
        </a:p>
      </dgm:t>
    </dgm:pt>
    <dgm:pt modelId="{A63BE05A-E59A-E748-B597-7C4EEDB67C66}" type="parTrans" cxnId="{D127EA8D-C407-4B0E-B059-2E158D6019F8}">
      <dgm:prSet/>
      <dgm:spPr/>
      <dgm:t>
        <a:bodyPr/>
        <a:lstStyle/>
        <a:p>
          <a:endParaRPr lang="en-GB"/>
        </a:p>
      </dgm:t>
    </dgm:pt>
    <dgm:pt modelId="{23CDE699-00E4-1247-B8A1-EB8F6C606FF2}" type="sibTrans" cxnId="{D127EA8D-C407-4B0E-B059-2E158D6019F8}">
      <dgm:prSet/>
      <dgm:spPr/>
      <dgm:t>
        <a:bodyPr/>
        <a:lstStyle/>
        <a:p>
          <a:endParaRPr lang="en-GB"/>
        </a:p>
      </dgm:t>
    </dgm:pt>
    <dgm:pt modelId="{61BBBEEE-6003-FA49-B168-74C499215B0E}" type="pres">
      <dgm:prSet presAssocID="{1CCEFB64-D769-924C-9AB3-41D0DF3A699B}" presName="linearFlow" presStyleCnt="0">
        <dgm:presLayoutVars>
          <dgm:dir/>
          <dgm:animLvl val="lvl"/>
          <dgm:resizeHandles val="exact"/>
        </dgm:presLayoutVars>
      </dgm:prSet>
      <dgm:spPr/>
    </dgm:pt>
    <dgm:pt modelId="{15AF3CEB-2775-B34E-B960-EDB629728C32}" type="pres">
      <dgm:prSet presAssocID="{262D96B2-8DE1-7844-B29C-0DB25F1666C7}" presName="composite" presStyleCnt="0"/>
      <dgm:spPr/>
    </dgm:pt>
    <dgm:pt modelId="{9E6C45A6-12FB-C040-BC57-AC0E62F6CBF5}" type="pres">
      <dgm:prSet presAssocID="{262D96B2-8DE1-7844-B29C-0DB25F1666C7}" presName="parTx" presStyleLbl="node1" presStyleIdx="0" presStyleCnt="5">
        <dgm:presLayoutVars>
          <dgm:chMax val="0"/>
          <dgm:chPref val="0"/>
          <dgm:bulletEnabled val="1"/>
        </dgm:presLayoutVars>
      </dgm:prSet>
      <dgm:spPr/>
    </dgm:pt>
    <dgm:pt modelId="{692D5396-DEB5-6744-955A-450369D92873}" type="pres">
      <dgm:prSet presAssocID="{262D96B2-8DE1-7844-B29C-0DB25F1666C7}" presName="parSh" presStyleLbl="node1" presStyleIdx="0" presStyleCnt="5" custScaleX="85907" custScaleY="118919" custLinFactNeighborX="346" custLinFactNeighborY="-44623"/>
      <dgm:spPr/>
    </dgm:pt>
    <dgm:pt modelId="{812FCA73-A9AB-EA41-8278-04BB47AF038E}" type="pres">
      <dgm:prSet presAssocID="{262D96B2-8DE1-7844-B29C-0DB25F1666C7}" presName="desTx" presStyleLbl="fgAcc1" presStyleIdx="0" presStyleCnt="5" custScaleY="91841" custLinFactNeighborX="1792" custLinFactNeighborY="-12991">
        <dgm:presLayoutVars>
          <dgm:bulletEnabled val="1"/>
        </dgm:presLayoutVars>
      </dgm:prSet>
      <dgm:spPr/>
    </dgm:pt>
    <dgm:pt modelId="{1977D4C8-B381-B341-959E-5C4B651FDD3A}" type="pres">
      <dgm:prSet presAssocID="{66F283F5-8A8D-C64A-A99E-78BFB058ADFA}" presName="sibTrans" presStyleLbl="sibTrans2D1" presStyleIdx="0" presStyleCnt="4" custAng="93911"/>
      <dgm:spPr/>
    </dgm:pt>
    <dgm:pt modelId="{E59C1000-89F0-1F4C-9704-6EB389FF0EE9}" type="pres">
      <dgm:prSet presAssocID="{66F283F5-8A8D-C64A-A99E-78BFB058ADFA}" presName="connTx" presStyleLbl="sibTrans2D1" presStyleIdx="0" presStyleCnt="4"/>
      <dgm:spPr/>
    </dgm:pt>
    <dgm:pt modelId="{10804E4E-767C-A245-8AE3-EAE665AA332D}" type="pres">
      <dgm:prSet presAssocID="{23DB33B1-D536-FA4E-BB21-323659C2534B}" presName="composite" presStyleCnt="0"/>
      <dgm:spPr/>
    </dgm:pt>
    <dgm:pt modelId="{8DD6DFFF-64A3-DC4C-89F8-043BC18093ED}" type="pres">
      <dgm:prSet presAssocID="{23DB33B1-D536-FA4E-BB21-323659C2534B}" presName="parTx" presStyleLbl="node1" presStyleIdx="0" presStyleCnt="5">
        <dgm:presLayoutVars>
          <dgm:chMax val="0"/>
          <dgm:chPref val="0"/>
          <dgm:bulletEnabled val="1"/>
        </dgm:presLayoutVars>
      </dgm:prSet>
      <dgm:spPr/>
    </dgm:pt>
    <dgm:pt modelId="{07BB014C-FA69-6A42-BB24-33503D5EA631}" type="pres">
      <dgm:prSet presAssocID="{23DB33B1-D536-FA4E-BB21-323659C2534B}" presName="parSh" presStyleLbl="node1" presStyleIdx="1" presStyleCnt="5" custScaleX="99836" custScaleY="101908" custLinFactY="-274978" custLinFactNeighborX="-1122" custLinFactNeighborY="-300000"/>
      <dgm:spPr/>
    </dgm:pt>
    <dgm:pt modelId="{92DE788E-089F-5C4D-A1BE-F79B49B32141}" type="pres">
      <dgm:prSet presAssocID="{23DB33B1-D536-FA4E-BB21-323659C2534B}" presName="desTx" presStyleLbl="fgAcc1" presStyleIdx="1" presStyleCnt="5" custScaleY="93023" custLinFactNeighborX="-109" custLinFactNeighborY="-8222">
        <dgm:presLayoutVars>
          <dgm:bulletEnabled val="1"/>
        </dgm:presLayoutVars>
      </dgm:prSet>
      <dgm:spPr/>
    </dgm:pt>
    <dgm:pt modelId="{BB5CC88D-23B9-FE4C-875D-771B1AD91E4A}" type="pres">
      <dgm:prSet presAssocID="{9DB61B1E-86C5-2541-AD17-342D8A097DD3}" presName="sibTrans" presStyleLbl="sibTrans2D1" presStyleIdx="1" presStyleCnt="4" custAng="21599523" custScaleX="111723"/>
      <dgm:spPr/>
    </dgm:pt>
    <dgm:pt modelId="{1D9482AE-34A4-9346-BFD4-D1336C175432}" type="pres">
      <dgm:prSet presAssocID="{9DB61B1E-86C5-2541-AD17-342D8A097DD3}" presName="connTx" presStyleLbl="sibTrans2D1" presStyleIdx="1" presStyleCnt="4"/>
      <dgm:spPr/>
    </dgm:pt>
    <dgm:pt modelId="{CDCAE1F0-C412-3A46-9909-01C25B887BD9}" type="pres">
      <dgm:prSet presAssocID="{2E76C062-EDBA-0640-A586-A855B9A69313}" presName="composite" presStyleCnt="0"/>
      <dgm:spPr/>
    </dgm:pt>
    <dgm:pt modelId="{27DB1A1B-2EB9-1D48-BF65-9B56CBCCF126}" type="pres">
      <dgm:prSet presAssocID="{2E76C062-EDBA-0640-A586-A855B9A69313}" presName="parTx" presStyleLbl="node1" presStyleIdx="1" presStyleCnt="5">
        <dgm:presLayoutVars>
          <dgm:chMax val="0"/>
          <dgm:chPref val="0"/>
          <dgm:bulletEnabled val="1"/>
        </dgm:presLayoutVars>
      </dgm:prSet>
      <dgm:spPr/>
    </dgm:pt>
    <dgm:pt modelId="{D262AA8F-D4F8-F747-AC59-57068B810BCD}" type="pres">
      <dgm:prSet presAssocID="{2E76C062-EDBA-0640-A586-A855B9A69313}" presName="parSh" presStyleLbl="node1" presStyleIdx="2" presStyleCnt="5" custScaleX="99867" custScaleY="110256" custLinFactY="-165677" custLinFactNeighborX="-1230" custLinFactNeighborY="-200000"/>
      <dgm:spPr/>
    </dgm:pt>
    <dgm:pt modelId="{2971F009-1A46-FA4E-B215-2210D14103B6}" type="pres">
      <dgm:prSet presAssocID="{2E76C062-EDBA-0640-A586-A855B9A69313}" presName="desTx" presStyleLbl="fgAcc1" presStyleIdx="2" presStyleCnt="5" custScaleY="93172" custLinFactNeighborX="-1848" custLinFactNeighborY="-10402">
        <dgm:presLayoutVars>
          <dgm:bulletEnabled val="1"/>
        </dgm:presLayoutVars>
      </dgm:prSet>
      <dgm:spPr/>
    </dgm:pt>
    <dgm:pt modelId="{04985AC0-5542-6142-80D7-21F7E2478FC3}" type="pres">
      <dgm:prSet presAssocID="{9441B1BE-B5CF-F449-A0E7-316DB8952D12}" presName="sibTrans" presStyleLbl="sibTrans2D1" presStyleIdx="2" presStyleCnt="4" custAng="41795"/>
      <dgm:spPr/>
    </dgm:pt>
    <dgm:pt modelId="{6D1774DF-9AF0-F448-BA96-FC2251A6DE4C}" type="pres">
      <dgm:prSet presAssocID="{9441B1BE-B5CF-F449-A0E7-316DB8952D12}" presName="connTx" presStyleLbl="sibTrans2D1" presStyleIdx="2" presStyleCnt="4"/>
      <dgm:spPr/>
    </dgm:pt>
    <dgm:pt modelId="{E0780A83-9805-5E41-8579-F975F6B517A2}" type="pres">
      <dgm:prSet presAssocID="{C2182BEA-9FA6-1B4E-8736-470E1C2AF231}" presName="composite" presStyleCnt="0"/>
      <dgm:spPr/>
    </dgm:pt>
    <dgm:pt modelId="{805B968B-5433-BA4C-BE47-3971435A7D18}" type="pres">
      <dgm:prSet presAssocID="{C2182BEA-9FA6-1B4E-8736-470E1C2AF231}" presName="parTx" presStyleLbl="node1" presStyleIdx="2" presStyleCnt="5">
        <dgm:presLayoutVars>
          <dgm:chMax val="0"/>
          <dgm:chPref val="0"/>
          <dgm:bulletEnabled val="1"/>
        </dgm:presLayoutVars>
      </dgm:prSet>
      <dgm:spPr/>
    </dgm:pt>
    <dgm:pt modelId="{53A92505-E398-ED4D-9D16-5E1B1B3E2CD1}" type="pres">
      <dgm:prSet presAssocID="{C2182BEA-9FA6-1B4E-8736-470E1C2AF231}" presName="parSh" presStyleLbl="node1" presStyleIdx="3" presStyleCnt="5" custScaleX="99867" custScaleY="100000" custLinFactNeighborX="6908" custLinFactNeighborY="-44844"/>
      <dgm:spPr/>
    </dgm:pt>
    <dgm:pt modelId="{4F93CDA2-91D8-9246-9692-C85454931981}" type="pres">
      <dgm:prSet presAssocID="{C2182BEA-9FA6-1B4E-8736-470E1C2AF231}" presName="desTx" presStyleLbl="fgAcc1" presStyleIdx="3" presStyleCnt="5" custScaleY="93841" custLinFactNeighborX="4187" custLinFactNeighborY="-7978">
        <dgm:presLayoutVars>
          <dgm:bulletEnabled val="1"/>
        </dgm:presLayoutVars>
      </dgm:prSet>
      <dgm:spPr/>
    </dgm:pt>
    <dgm:pt modelId="{453E63BA-4197-A54E-B95F-53D21233038D}" type="pres">
      <dgm:prSet presAssocID="{11ECB3CA-FB97-DE4F-8084-CEB02FAEF11F}" presName="sibTrans" presStyleLbl="sibTrans2D1" presStyleIdx="3" presStyleCnt="4" custAng="0" custScaleX="118366" custLinFactNeighborX="4254" custLinFactNeighborY="21063"/>
      <dgm:spPr/>
    </dgm:pt>
    <dgm:pt modelId="{11C42421-FB40-3C42-BD08-984445B27E17}" type="pres">
      <dgm:prSet presAssocID="{11ECB3CA-FB97-DE4F-8084-CEB02FAEF11F}" presName="connTx" presStyleLbl="sibTrans2D1" presStyleIdx="3" presStyleCnt="4"/>
      <dgm:spPr/>
    </dgm:pt>
    <dgm:pt modelId="{E2BC8FE7-A87E-DD49-8238-A4DBDBB7D791}" type="pres">
      <dgm:prSet presAssocID="{8ADF45D4-C008-6943-834B-ADFA2E87292C}" presName="composite" presStyleCnt="0"/>
      <dgm:spPr/>
    </dgm:pt>
    <dgm:pt modelId="{1DC97A21-4E13-254F-9CB2-EA02C49BB85D}" type="pres">
      <dgm:prSet presAssocID="{8ADF45D4-C008-6943-834B-ADFA2E87292C}" presName="parTx" presStyleLbl="node1" presStyleIdx="3" presStyleCnt="5">
        <dgm:presLayoutVars>
          <dgm:chMax val="0"/>
          <dgm:chPref val="0"/>
          <dgm:bulletEnabled val="1"/>
        </dgm:presLayoutVars>
      </dgm:prSet>
      <dgm:spPr/>
    </dgm:pt>
    <dgm:pt modelId="{B370109A-32AD-8744-9B21-D27449A7C1F5}" type="pres">
      <dgm:prSet presAssocID="{8ADF45D4-C008-6943-834B-ADFA2E87292C}" presName="parSh" presStyleLbl="node1" presStyleIdx="4" presStyleCnt="5" custScaleX="99867" custScaleY="106529" custLinFactNeighborX="2470" custLinFactNeighborY="-41378"/>
      <dgm:spPr/>
    </dgm:pt>
    <dgm:pt modelId="{4E501CFC-EBAD-C149-9806-05429343CB3E}" type="pres">
      <dgm:prSet presAssocID="{8ADF45D4-C008-6943-834B-ADFA2E87292C}" presName="desTx" presStyleLbl="fgAcc1" presStyleIdx="4" presStyleCnt="5" custScaleY="93131" custLinFactNeighborX="-2395" custLinFactNeighborY="-8510">
        <dgm:presLayoutVars>
          <dgm:bulletEnabled val="1"/>
        </dgm:presLayoutVars>
      </dgm:prSet>
      <dgm:spPr/>
    </dgm:pt>
  </dgm:ptLst>
  <dgm:cxnLst>
    <dgm:cxn modelId="{6C3BBF00-CE4D-4BF3-B38D-0A6688B726AB}" type="presOf" srcId="{6D1702FA-B83D-5644-B0F7-FB8E07CB254D}" destId="{2971F009-1A46-FA4E-B215-2210D14103B6}" srcOrd="0" destOrd="0" presId="urn:microsoft.com/office/officeart/2005/8/layout/process3"/>
    <dgm:cxn modelId="{27797908-DC0C-4DE7-8AF3-61B43E733108}" srcId="{23DB33B1-D536-FA4E-BB21-323659C2534B}" destId="{101FAC73-F284-4245-91B8-55F4159041BD}" srcOrd="1" destOrd="0" parTransId="{2259BBB1-EFF1-0744-BB21-7A8F1ABAA4BA}" sibTransId="{9CF9ED15-B48D-4B48-B138-FBB69ED1DBBB}"/>
    <dgm:cxn modelId="{0C5E450B-CC3A-4FAD-961D-EA799F66BC55}" srcId="{6D1702FA-B83D-5644-B0F7-FB8E07CB254D}" destId="{7EB29306-1E61-B74F-94C2-B8B7145E3962}" srcOrd="0" destOrd="0" parTransId="{BC6073A2-8CF0-4046-9116-158EAF8E424F}" sibTransId="{33B4F3FC-09E7-FE46-9099-25D706298BA9}"/>
    <dgm:cxn modelId="{E90EC510-2750-ED47-98C1-EAB47A81CE1A}" srcId="{8F3DC047-5606-144C-A56D-6A698CDC1832}" destId="{EEFC6943-BE00-A944-9EC3-A4FE415853F4}" srcOrd="1" destOrd="0" parTransId="{74C3EC5D-1700-634A-ADD3-48DBF7100F89}" sibTransId="{661AF27A-65F2-4B44-9703-1220E2C28A80}"/>
    <dgm:cxn modelId="{F55F7E14-C2D8-41E5-B623-FB8DD08BEBE7}" type="presOf" srcId="{3B890FF7-F707-1D4C-9671-9390C16DDF08}" destId="{812FCA73-A9AB-EA41-8278-04BB47AF038E}" srcOrd="0" destOrd="0" presId="urn:microsoft.com/office/officeart/2005/8/layout/process3"/>
    <dgm:cxn modelId="{9AB0A714-675D-4246-805D-3529DFDEA19E}" srcId="{985CE638-612F-0C44-95C2-7AA6DBED56E6}" destId="{49826FF0-0743-104A-9C2B-8F0322BF598D}" srcOrd="0" destOrd="0" parTransId="{2746F222-64C1-2540-A8C3-BFB6B0F8FC7D}" sibTransId="{900B4401-4DE2-414B-9F6C-1791AE046580}"/>
    <dgm:cxn modelId="{36CBDF1B-2E8D-46FE-A02F-1D07725D95E7}" type="presOf" srcId="{96392133-2173-7342-9BE5-AA8BD974B511}" destId="{812FCA73-A9AB-EA41-8278-04BB47AF038E}" srcOrd="0" destOrd="1" presId="urn:microsoft.com/office/officeart/2005/8/layout/process3"/>
    <dgm:cxn modelId="{748C621C-5318-43D4-8F9E-BD1EBA70E4E3}" srcId="{3B890FF7-F707-1D4C-9671-9390C16DDF08}" destId="{96392133-2173-7342-9BE5-AA8BD974B511}" srcOrd="0" destOrd="0" parTransId="{0C12C1AE-646D-4A45-848A-52A0F47F17D4}" sibTransId="{6C4B3799-DE20-7D4E-8F65-A6477C77A371}"/>
    <dgm:cxn modelId="{4F7B521D-0931-9B41-8147-99C8F6487D95}" srcId="{1CCEFB64-D769-924C-9AB3-41D0DF3A699B}" destId="{262D96B2-8DE1-7844-B29C-0DB25F1666C7}" srcOrd="0" destOrd="0" parTransId="{5CFAB04F-0EF5-274C-85C5-E51D4129E55F}" sibTransId="{66F283F5-8A8D-C64A-A99E-78BFB058ADFA}"/>
    <dgm:cxn modelId="{C9BB8B20-D063-4D4B-B893-9E7B8C67B77F}" srcId="{28146900-2BD1-274E-9DC9-0883E919314D}" destId="{72B11895-F7F6-7447-996C-22DE1E42D51E}" srcOrd="0" destOrd="0" parTransId="{8DB60AF2-DB7B-174F-8AF2-BA519FD34CA7}" sibTransId="{1CAB6ABC-6AE5-814F-87EF-86236125B0B2}"/>
    <dgm:cxn modelId="{900F0321-C3A8-2143-9AF4-66698744BDEA}" srcId="{B1107109-CDC7-044A-AC59-C0067171B020}" destId="{248650CD-0337-D14F-A560-D52BE415937F}" srcOrd="1" destOrd="0" parTransId="{9D0033EE-2815-7943-AA8F-4ABA54DCBF30}" sibTransId="{D403CE7D-30E8-1241-9830-4617D6EFB724}"/>
    <dgm:cxn modelId="{337F3221-D091-314B-BA5A-C6106063D0B4}" srcId="{23DB33B1-D536-FA4E-BB21-323659C2534B}" destId="{650BADA8-6276-FB45-BA8B-06432FA89EDB}" srcOrd="0" destOrd="0" parTransId="{F79B3065-1636-2E4F-B2E2-B61AAFC37D26}" sibTransId="{B777A422-C029-E74E-9DF1-0B3D4C3FFD93}"/>
    <dgm:cxn modelId="{5DB30625-16B2-4767-A186-4B012870F837}" type="presOf" srcId="{262D96B2-8DE1-7844-B29C-0DB25F1666C7}" destId="{9E6C45A6-12FB-C040-BC57-AC0E62F6CBF5}" srcOrd="0" destOrd="0" presId="urn:microsoft.com/office/officeart/2005/8/layout/process3"/>
    <dgm:cxn modelId="{F3142829-60AB-444C-A306-EA1C53C634A6}" type="presOf" srcId="{1CCEFB64-D769-924C-9AB3-41D0DF3A699B}" destId="{61BBBEEE-6003-FA49-B168-74C499215B0E}" srcOrd="0" destOrd="0" presId="urn:microsoft.com/office/officeart/2005/8/layout/process3"/>
    <dgm:cxn modelId="{10DFFE29-207D-46CC-A1F7-E68ECB5BC261}" srcId="{23E96341-F95A-254E-A711-EB8400FF6E12}" destId="{54D46E48-51CD-CD48-BAC2-A8D2BB11F3E4}" srcOrd="0" destOrd="0" parTransId="{658B5BD2-F130-0E43-8882-8E940E5DFE80}" sibTransId="{FDAEF0CB-5FE2-1742-8DD1-E3765448B457}"/>
    <dgm:cxn modelId="{3D47322D-59FA-4AAB-BD92-2184B42D7559}" srcId="{650BADA8-6276-FB45-BA8B-06432FA89EDB}" destId="{BC37CA9A-903D-9B4F-8367-797F96850D58}" srcOrd="0" destOrd="0" parTransId="{6D52BCFC-D4F2-D341-B5D6-9C0164F4F9AE}" sibTransId="{1DEE1050-90D8-664C-BB25-752FF821E6A5}"/>
    <dgm:cxn modelId="{4125B239-9B87-CC4E-84F9-DB3BD606A64E}" srcId="{1CCEFB64-D769-924C-9AB3-41D0DF3A699B}" destId="{23DB33B1-D536-FA4E-BB21-323659C2534B}" srcOrd="1" destOrd="0" parTransId="{DF417AC7-8126-234E-A278-AE54A0848C93}" sibTransId="{9DB61B1E-86C5-2541-AD17-342D8A097DD3}"/>
    <dgm:cxn modelId="{4D45A93E-040C-4527-9BEB-C4E1A6F5C223}" type="presOf" srcId="{A3C48A05-E526-AC46-B09A-5E9C089A03BC}" destId="{4F93CDA2-91D8-9246-9692-C85454931981}" srcOrd="0" destOrd="2" presId="urn:microsoft.com/office/officeart/2005/8/layout/process3"/>
    <dgm:cxn modelId="{2D3A3E40-65F2-0E4A-9C93-BD138BC68705}" srcId="{2E76C062-EDBA-0640-A586-A855B9A69313}" destId="{985CE638-612F-0C44-95C2-7AA6DBED56E6}" srcOrd="1" destOrd="0" parTransId="{00673723-BA6A-D447-961F-40C7D3E687D5}" sibTransId="{0C7F0A45-AA2A-924C-93AC-317F2821DF96}"/>
    <dgm:cxn modelId="{B8A88540-294C-41CB-97BC-347A1041A4E9}" srcId="{8ADF45D4-C008-6943-834B-ADFA2E87292C}" destId="{23E96341-F95A-254E-A711-EB8400FF6E12}" srcOrd="0" destOrd="0" parTransId="{620290A4-8E83-CC43-B1CF-312E6AEAAA3D}" sibTransId="{157A167F-0067-2B4E-B131-2C1F92A1F626}"/>
    <dgm:cxn modelId="{7DE62F5B-526A-4E09-AD68-614E7D5D3B6E}" type="presOf" srcId="{49826FF0-0743-104A-9C2B-8F0322BF598D}" destId="{2971F009-1A46-FA4E-B215-2210D14103B6}" srcOrd="0" destOrd="3" presId="urn:microsoft.com/office/officeart/2005/8/layout/process3"/>
    <dgm:cxn modelId="{EAA8705D-3E10-44E2-B65C-A5B82037CD5F}" type="presOf" srcId="{66F283F5-8A8D-C64A-A99E-78BFB058ADFA}" destId="{E59C1000-89F0-1F4C-9704-6EB389FF0EE9}" srcOrd="1" destOrd="0" presId="urn:microsoft.com/office/officeart/2005/8/layout/process3"/>
    <dgm:cxn modelId="{7C1AF35E-45DF-7D4B-A345-0585B7053E2D}" srcId="{1CCEFB64-D769-924C-9AB3-41D0DF3A699B}" destId="{2E76C062-EDBA-0640-A586-A855B9A69313}" srcOrd="2" destOrd="0" parTransId="{3FE83556-F4FF-B143-8456-0B562B6B4D6E}" sibTransId="{9441B1BE-B5CF-F449-A0E7-316DB8952D12}"/>
    <dgm:cxn modelId="{1934BA60-97B8-4A32-8B75-A3CEF1F1F372}" type="presOf" srcId="{EEFC6943-BE00-A944-9EC3-A4FE415853F4}" destId="{812FCA73-A9AB-EA41-8278-04BB47AF038E}" srcOrd="0" destOrd="4" presId="urn:microsoft.com/office/officeart/2005/8/layout/process3"/>
    <dgm:cxn modelId="{7AE7F441-7AC7-4D73-B0B6-4BC0B25A1B18}" type="presOf" srcId="{985CE638-612F-0C44-95C2-7AA6DBED56E6}" destId="{2971F009-1A46-FA4E-B215-2210D14103B6}" srcOrd="0" destOrd="2" presId="urn:microsoft.com/office/officeart/2005/8/layout/process3"/>
    <dgm:cxn modelId="{29345242-0519-4772-B165-9572A44EA0FE}" type="presOf" srcId="{23E96341-F95A-254E-A711-EB8400FF6E12}" destId="{4E501CFC-EBAD-C149-9806-05429343CB3E}" srcOrd="0" destOrd="0" presId="urn:microsoft.com/office/officeart/2005/8/layout/process3"/>
    <dgm:cxn modelId="{FC0BAD62-E2ED-4C8A-87BA-334D27F5149A}" type="presOf" srcId="{941F7EAE-4B6D-FC4A-9C56-73657E66B4FF}" destId="{812FCA73-A9AB-EA41-8278-04BB47AF038E}" srcOrd="0" destOrd="3" presId="urn:microsoft.com/office/officeart/2005/8/layout/process3"/>
    <dgm:cxn modelId="{C3F85563-A56A-4275-8EEE-6A51E2D25704}" type="presOf" srcId="{74469A22-D47F-E849-92F3-E31D7C4C16B4}" destId="{92DE788E-089F-5C4D-A1BE-F79B49B32141}" srcOrd="0" destOrd="3" presId="urn:microsoft.com/office/officeart/2005/8/layout/process3"/>
    <dgm:cxn modelId="{6CD21244-2BD4-45AB-A132-17DADFA0D923}" type="presOf" srcId="{B1107109-CDC7-044A-AC59-C0067171B020}" destId="{4E501CFC-EBAD-C149-9806-05429343CB3E}" srcOrd="0" destOrd="2" presId="urn:microsoft.com/office/officeart/2005/8/layout/process3"/>
    <dgm:cxn modelId="{E07D276A-C142-44CC-9015-16CD8C0BEA3F}" type="presOf" srcId="{23DB33B1-D536-FA4E-BB21-323659C2534B}" destId="{8DD6DFFF-64A3-DC4C-89F8-043BC18093ED}" srcOrd="0" destOrd="0" presId="urn:microsoft.com/office/officeart/2005/8/layout/process3"/>
    <dgm:cxn modelId="{EEB3254E-DAD9-4D6B-8434-EF1C5DD3AF26}" type="presOf" srcId="{2E76C062-EDBA-0640-A586-A855B9A69313}" destId="{D262AA8F-D4F8-F747-AC59-57068B810BCD}" srcOrd="1" destOrd="0" presId="urn:microsoft.com/office/officeart/2005/8/layout/process3"/>
    <dgm:cxn modelId="{3D234271-0CBA-447C-BD5C-CC21CED417CE}" type="presOf" srcId="{C2182BEA-9FA6-1B4E-8736-470E1C2AF231}" destId="{53A92505-E398-ED4D-9D16-5E1B1B3E2CD1}" srcOrd="1" destOrd="0" presId="urn:microsoft.com/office/officeart/2005/8/layout/process3"/>
    <dgm:cxn modelId="{F6C56F7C-F60F-41D3-A0FB-A8C473A256B6}" type="presOf" srcId="{72B11895-F7F6-7447-996C-22DE1E42D51E}" destId="{4F93CDA2-91D8-9246-9692-C85454931981}" srcOrd="0" destOrd="1" presId="urn:microsoft.com/office/officeart/2005/8/layout/process3"/>
    <dgm:cxn modelId="{43DB317D-7ECC-42E5-857B-F286F9FF39EB}" type="presOf" srcId="{E39CD072-BAD7-124D-8509-FD5383CB5C9C}" destId="{4F93CDA2-91D8-9246-9692-C85454931981}" srcOrd="0" destOrd="3" presId="urn:microsoft.com/office/officeart/2005/8/layout/process3"/>
    <dgm:cxn modelId="{C81EA482-6944-4354-A672-0CFEBEF602EA}" type="presOf" srcId="{7EB29306-1E61-B74F-94C2-B8B7145E3962}" destId="{2971F009-1A46-FA4E-B215-2210D14103B6}" srcOrd="0" destOrd="1" presId="urn:microsoft.com/office/officeart/2005/8/layout/process3"/>
    <dgm:cxn modelId="{AB73DA84-43FB-4F85-93E4-7999A11B8C65}" type="presOf" srcId="{262D96B2-8DE1-7844-B29C-0DB25F1666C7}" destId="{692D5396-DEB5-6744-955A-450369D92873}" srcOrd="1" destOrd="0" presId="urn:microsoft.com/office/officeart/2005/8/layout/process3"/>
    <dgm:cxn modelId="{8AFC7786-38A8-4F9B-B3E2-2EA05D5D6909}" type="presOf" srcId="{8F3DC047-5606-144C-A56D-6A698CDC1832}" destId="{812FCA73-A9AB-EA41-8278-04BB47AF038E}" srcOrd="0" destOrd="2" presId="urn:microsoft.com/office/officeart/2005/8/layout/process3"/>
    <dgm:cxn modelId="{81AAD486-7D85-4EFC-9B79-B744378304F0}" srcId="{A3C48A05-E526-AC46-B09A-5E9C089A03BC}" destId="{E39CD072-BAD7-124D-8509-FD5383CB5C9C}" srcOrd="0" destOrd="0" parTransId="{27B02A25-A906-9E40-8A1E-D6DF4434E54A}" sibTransId="{05AC815A-9EA8-7241-B679-70D44D5A3FB0}"/>
    <dgm:cxn modelId="{FAC4E387-D205-4884-8D9F-E495E2F93D7B}" srcId="{262D96B2-8DE1-7844-B29C-0DB25F1666C7}" destId="{3B890FF7-F707-1D4C-9671-9390C16DDF08}" srcOrd="0" destOrd="0" parTransId="{D082C6A0-DE26-5847-9C26-8D10B1E493A8}" sibTransId="{ED259F82-7F99-754B-B350-5732894953E1}"/>
    <dgm:cxn modelId="{6F6BE888-0DDF-4BF9-8D5B-E2B200255FE4}" type="presOf" srcId="{1790E643-3A27-1E4B-AC62-63426736286E}" destId="{4E501CFC-EBAD-C149-9806-05429343CB3E}" srcOrd="0" destOrd="3" presId="urn:microsoft.com/office/officeart/2005/8/layout/process3"/>
    <dgm:cxn modelId="{6578D58A-78FB-D744-910F-76585E9423C2}" srcId="{8F3DC047-5606-144C-A56D-6A698CDC1832}" destId="{941F7EAE-4B6D-FC4A-9C56-73657E66B4FF}" srcOrd="0" destOrd="0" parTransId="{14880811-3D3E-E042-B5BB-47083D1CF311}" sibTransId="{E5470BCD-FA07-8C45-A605-D7D108F09516}"/>
    <dgm:cxn modelId="{E0C0578B-13F1-5C42-B308-45CF9902B311}" srcId="{1CCEFB64-D769-924C-9AB3-41D0DF3A699B}" destId="{8ADF45D4-C008-6943-834B-ADFA2E87292C}" srcOrd="4" destOrd="0" parTransId="{39467B6D-F3DD-6548-BB9C-0617E310C1BE}" sibTransId="{3F110836-ACEB-1B49-B2A7-D53352DCF750}"/>
    <dgm:cxn modelId="{D127EA8D-C407-4B0E-B059-2E158D6019F8}" srcId="{C2182BEA-9FA6-1B4E-8736-470E1C2AF231}" destId="{A3C48A05-E526-AC46-B09A-5E9C089A03BC}" srcOrd="1" destOrd="0" parTransId="{A63BE05A-E59A-E748-B597-7C4EEDB67C66}" sibTransId="{23CDE699-00E4-1247-B8A1-EB8F6C606FF2}"/>
    <dgm:cxn modelId="{4AEF4695-DB4D-407F-8D14-C2674D906D1E}" srcId="{B1107109-CDC7-044A-AC59-C0067171B020}" destId="{1790E643-3A27-1E4B-AC62-63426736286E}" srcOrd="0" destOrd="0" parTransId="{B2091143-3065-624A-B445-3D7B41E4137D}" sibTransId="{43330355-F5F9-F84E-8A5D-B0AB7FC1259B}"/>
    <dgm:cxn modelId="{797625A3-4E4C-4979-AA60-F4F3B66AF40A}" type="presOf" srcId="{101FAC73-F284-4245-91B8-55F4159041BD}" destId="{92DE788E-089F-5C4D-A1BE-F79B49B32141}" srcOrd="0" destOrd="2" presId="urn:microsoft.com/office/officeart/2005/8/layout/process3"/>
    <dgm:cxn modelId="{46D6C3A4-2AD5-4BC8-A270-2EF1255D8598}" type="presOf" srcId="{9DB61B1E-86C5-2541-AD17-342D8A097DD3}" destId="{BB5CC88D-23B9-FE4C-875D-771B1AD91E4A}" srcOrd="0" destOrd="0" presId="urn:microsoft.com/office/officeart/2005/8/layout/process3"/>
    <dgm:cxn modelId="{A8FC76A5-E204-F642-9D4A-269774736C28}" srcId="{1CCEFB64-D769-924C-9AB3-41D0DF3A699B}" destId="{C2182BEA-9FA6-1B4E-8736-470E1C2AF231}" srcOrd="3" destOrd="0" parTransId="{40DF1D19-658C-E64B-9023-CD815FB36262}" sibTransId="{11ECB3CA-FB97-DE4F-8084-CEB02FAEF11F}"/>
    <dgm:cxn modelId="{435079A9-B01F-4CDF-B259-E7AAF68A5DC6}" srcId="{262D96B2-8DE1-7844-B29C-0DB25F1666C7}" destId="{8F3DC047-5606-144C-A56D-6A698CDC1832}" srcOrd="1" destOrd="0" parTransId="{1B789B6F-6473-7A46-8855-C7677952CA89}" sibTransId="{9A69FF00-6A49-8240-B7FC-C9E77F1E1F75}"/>
    <dgm:cxn modelId="{D51F0FAD-D341-49A4-AE30-5B8C616E22B8}" type="presOf" srcId="{28146900-2BD1-274E-9DC9-0883E919314D}" destId="{4F93CDA2-91D8-9246-9692-C85454931981}" srcOrd="0" destOrd="0" presId="urn:microsoft.com/office/officeart/2005/8/layout/process3"/>
    <dgm:cxn modelId="{97E08EAF-3DB0-42E5-BF96-F4585738F5BA}" type="presOf" srcId="{11ECB3CA-FB97-DE4F-8084-CEB02FAEF11F}" destId="{11C42421-FB40-3C42-BD08-984445B27E17}" srcOrd="1" destOrd="0" presId="urn:microsoft.com/office/officeart/2005/8/layout/process3"/>
    <dgm:cxn modelId="{8F1DAFB9-BE0C-4674-B541-40F8D86894F0}" type="presOf" srcId="{2E76C062-EDBA-0640-A586-A855B9A69313}" destId="{27DB1A1B-2EB9-1D48-BF65-9B56CBCCF126}" srcOrd="0" destOrd="0" presId="urn:microsoft.com/office/officeart/2005/8/layout/process3"/>
    <dgm:cxn modelId="{03AF21BD-8533-4696-8227-1EB6116330E4}" srcId="{2E76C062-EDBA-0640-A586-A855B9A69313}" destId="{6D1702FA-B83D-5644-B0F7-FB8E07CB254D}" srcOrd="0" destOrd="0" parTransId="{FA903C9E-0DD6-E44D-8140-33DFE420499E}" sibTransId="{DF312C16-BAC5-2B43-AE32-98482967424D}"/>
    <dgm:cxn modelId="{70BC05C4-D229-4B97-8AE1-E010B606E34D}" type="presOf" srcId="{650BADA8-6276-FB45-BA8B-06432FA89EDB}" destId="{92DE788E-089F-5C4D-A1BE-F79B49B32141}" srcOrd="0" destOrd="0" presId="urn:microsoft.com/office/officeart/2005/8/layout/process3"/>
    <dgm:cxn modelId="{5B766ECB-A5DC-421B-B3DF-01A050272A20}" type="presOf" srcId="{248650CD-0337-D14F-A560-D52BE415937F}" destId="{4E501CFC-EBAD-C149-9806-05429343CB3E}" srcOrd="0" destOrd="4" presId="urn:microsoft.com/office/officeart/2005/8/layout/process3"/>
    <dgm:cxn modelId="{87C3B8CB-1D73-43D7-A530-51A41D96F0B1}" srcId="{8ADF45D4-C008-6943-834B-ADFA2E87292C}" destId="{B1107109-CDC7-044A-AC59-C0067171B020}" srcOrd="1" destOrd="0" parTransId="{484DBFB0-7F41-C74B-9843-58041099D946}" sibTransId="{B6CD9256-369E-5445-9380-CAD37EF1BF47}"/>
    <dgm:cxn modelId="{275D85CF-BD82-4F43-B5A2-BF791F6E55A5}" type="presOf" srcId="{8ADF45D4-C008-6943-834B-ADFA2E87292C}" destId="{B370109A-32AD-8744-9B21-D27449A7C1F5}" srcOrd="1" destOrd="0" presId="urn:microsoft.com/office/officeart/2005/8/layout/process3"/>
    <dgm:cxn modelId="{5E4C68D1-B3B9-B44F-AC74-90E5B53E1850}" srcId="{101FAC73-F284-4245-91B8-55F4159041BD}" destId="{74469A22-D47F-E849-92F3-E31D7C4C16B4}" srcOrd="0" destOrd="0" parTransId="{2F92637F-10D4-A547-A727-5B14C4F20EA2}" sibTransId="{21D9284C-827B-B448-839D-FCC35A5667AF}"/>
    <dgm:cxn modelId="{1A90EAD8-46D9-44F1-BF99-CCCCBAA673DE}" type="presOf" srcId="{23DB33B1-D536-FA4E-BB21-323659C2534B}" destId="{07BB014C-FA69-6A42-BB24-33503D5EA631}" srcOrd="1" destOrd="0" presId="urn:microsoft.com/office/officeart/2005/8/layout/process3"/>
    <dgm:cxn modelId="{6D32D8E0-64B7-4055-9B13-A455AF99F119}" type="presOf" srcId="{9DB61B1E-86C5-2541-AD17-342D8A097DD3}" destId="{1D9482AE-34A4-9346-BFD4-D1336C175432}" srcOrd="1" destOrd="0" presId="urn:microsoft.com/office/officeart/2005/8/layout/process3"/>
    <dgm:cxn modelId="{4133D4E4-AAF6-4D02-A08C-31834A196364}" type="presOf" srcId="{9441B1BE-B5CF-F449-A0E7-316DB8952D12}" destId="{6D1774DF-9AF0-F448-BA96-FC2251A6DE4C}" srcOrd="1" destOrd="0" presId="urn:microsoft.com/office/officeart/2005/8/layout/process3"/>
    <dgm:cxn modelId="{97C9C4E8-FF17-41A5-A30A-BD20E03AE189}" type="presOf" srcId="{54D46E48-51CD-CD48-BAC2-A8D2BB11F3E4}" destId="{4E501CFC-EBAD-C149-9806-05429343CB3E}" srcOrd="0" destOrd="1" presId="urn:microsoft.com/office/officeart/2005/8/layout/process3"/>
    <dgm:cxn modelId="{F12A45F0-E2E3-4FFE-BBD1-0F1C5A174850}" type="presOf" srcId="{BC37CA9A-903D-9B4F-8367-797F96850D58}" destId="{92DE788E-089F-5C4D-A1BE-F79B49B32141}" srcOrd="0" destOrd="1" presId="urn:microsoft.com/office/officeart/2005/8/layout/process3"/>
    <dgm:cxn modelId="{66300FF1-9453-4726-9B67-44F2A94F5D73}" type="presOf" srcId="{C2182BEA-9FA6-1B4E-8736-470E1C2AF231}" destId="{805B968B-5433-BA4C-BE47-3971435A7D18}" srcOrd="0" destOrd="0" presId="urn:microsoft.com/office/officeart/2005/8/layout/process3"/>
    <dgm:cxn modelId="{A01E36F3-079B-884B-9A46-B4FFED511680}" srcId="{C2182BEA-9FA6-1B4E-8736-470E1C2AF231}" destId="{28146900-2BD1-274E-9DC9-0883E919314D}" srcOrd="0" destOrd="0" parTransId="{BBD13828-CF5B-F743-B4D3-9DF228E9651C}" sibTransId="{7B21639B-EAF5-4E4E-9FDB-314CC13C04A4}"/>
    <dgm:cxn modelId="{F8E9DDF3-3F4F-4AAF-8B5A-40279BEFDC52}" type="presOf" srcId="{11ECB3CA-FB97-DE4F-8084-CEB02FAEF11F}" destId="{453E63BA-4197-A54E-B95F-53D21233038D}" srcOrd="0" destOrd="0" presId="urn:microsoft.com/office/officeart/2005/8/layout/process3"/>
    <dgm:cxn modelId="{6982D2F8-87FF-4C85-B629-8CD4AD39D5D8}" type="presOf" srcId="{66F283F5-8A8D-C64A-A99E-78BFB058ADFA}" destId="{1977D4C8-B381-B341-959E-5C4B651FDD3A}" srcOrd="0" destOrd="0" presId="urn:microsoft.com/office/officeart/2005/8/layout/process3"/>
    <dgm:cxn modelId="{535303FD-0F83-4215-9485-C856415D7435}" type="presOf" srcId="{8ADF45D4-C008-6943-834B-ADFA2E87292C}" destId="{1DC97A21-4E13-254F-9CB2-EA02C49BB85D}" srcOrd="0" destOrd="0" presId="urn:microsoft.com/office/officeart/2005/8/layout/process3"/>
    <dgm:cxn modelId="{6C8829FE-5131-4F1B-8808-9D005742E6A9}" type="presOf" srcId="{9441B1BE-B5CF-F449-A0E7-316DB8952D12}" destId="{04985AC0-5542-6142-80D7-21F7E2478FC3}" srcOrd="0" destOrd="0" presId="urn:microsoft.com/office/officeart/2005/8/layout/process3"/>
    <dgm:cxn modelId="{9F04A154-E0ED-4A23-82D0-CD427BCE9C6A}" type="presParOf" srcId="{61BBBEEE-6003-FA49-B168-74C499215B0E}" destId="{15AF3CEB-2775-B34E-B960-EDB629728C32}" srcOrd="0" destOrd="0" presId="urn:microsoft.com/office/officeart/2005/8/layout/process3"/>
    <dgm:cxn modelId="{FAD7B7BE-B485-4519-9052-D5D3A16D7344}" type="presParOf" srcId="{15AF3CEB-2775-B34E-B960-EDB629728C32}" destId="{9E6C45A6-12FB-C040-BC57-AC0E62F6CBF5}" srcOrd="0" destOrd="0" presId="urn:microsoft.com/office/officeart/2005/8/layout/process3"/>
    <dgm:cxn modelId="{355C2CD3-AC7B-4932-88A6-DE97F2770196}" type="presParOf" srcId="{15AF3CEB-2775-B34E-B960-EDB629728C32}" destId="{692D5396-DEB5-6744-955A-450369D92873}" srcOrd="1" destOrd="0" presId="urn:microsoft.com/office/officeart/2005/8/layout/process3"/>
    <dgm:cxn modelId="{79F2F468-D39F-46B7-9041-3DC27D7830CB}" type="presParOf" srcId="{15AF3CEB-2775-B34E-B960-EDB629728C32}" destId="{812FCA73-A9AB-EA41-8278-04BB47AF038E}" srcOrd="2" destOrd="0" presId="urn:microsoft.com/office/officeart/2005/8/layout/process3"/>
    <dgm:cxn modelId="{3338ACF4-953A-45E9-9CC5-D6D16F1B90EE}" type="presParOf" srcId="{61BBBEEE-6003-FA49-B168-74C499215B0E}" destId="{1977D4C8-B381-B341-959E-5C4B651FDD3A}" srcOrd="1" destOrd="0" presId="urn:microsoft.com/office/officeart/2005/8/layout/process3"/>
    <dgm:cxn modelId="{9FF4B3F4-FFD0-4273-8B5F-5384A7D3C329}" type="presParOf" srcId="{1977D4C8-B381-B341-959E-5C4B651FDD3A}" destId="{E59C1000-89F0-1F4C-9704-6EB389FF0EE9}" srcOrd="0" destOrd="0" presId="urn:microsoft.com/office/officeart/2005/8/layout/process3"/>
    <dgm:cxn modelId="{BB1828AA-F68E-4B21-B615-4D1DC0852190}" type="presParOf" srcId="{61BBBEEE-6003-FA49-B168-74C499215B0E}" destId="{10804E4E-767C-A245-8AE3-EAE665AA332D}" srcOrd="2" destOrd="0" presId="urn:microsoft.com/office/officeart/2005/8/layout/process3"/>
    <dgm:cxn modelId="{91CC232E-C38B-462C-8BB3-8E8E843D2245}" type="presParOf" srcId="{10804E4E-767C-A245-8AE3-EAE665AA332D}" destId="{8DD6DFFF-64A3-DC4C-89F8-043BC18093ED}" srcOrd="0" destOrd="0" presId="urn:microsoft.com/office/officeart/2005/8/layout/process3"/>
    <dgm:cxn modelId="{F06F9CE6-901C-4C76-B6F6-AC771EA99438}" type="presParOf" srcId="{10804E4E-767C-A245-8AE3-EAE665AA332D}" destId="{07BB014C-FA69-6A42-BB24-33503D5EA631}" srcOrd="1" destOrd="0" presId="urn:microsoft.com/office/officeart/2005/8/layout/process3"/>
    <dgm:cxn modelId="{C4157641-5B03-49DE-96B7-3110688DCEA8}" type="presParOf" srcId="{10804E4E-767C-A245-8AE3-EAE665AA332D}" destId="{92DE788E-089F-5C4D-A1BE-F79B49B32141}" srcOrd="2" destOrd="0" presId="urn:microsoft.com/office/officeart/2005/8/layout/process3"/>
    <dgm:cxn modelId="{A3925B3E-0369-4D34-B98A-45D12598699B}" type="presParOf" srcId="{61BBBEEE-6003-FA49-B168-74C499215B0E}" destId="{BB5CC88D-23B9-FE4C-875D-771B1AD91E4A}" srcOrd="3" destOrd="0" presId="urn:microsoft.com/office/officeart/2005/8/layout/process3"/>
    <dgm:cxn modelId="{5231EAC0-CC73-4B1A-9278-66A403389CC8}" type="presParOf" srcId="{BB5CC88D-23B9-FE4C-875D-771B1AD91E4A}" destId="{1D9482AE-34A4-9346-BFD4-D1336C175432}" srcOrd="0" destOrd="0" presId="urn:microsoft.com/office/officeart/2005/8/layout/process3"/>
    <dgm:cxn modelId="{59BAE74E-9F14-4E65-9FAE-3BED42B08FBF}" type="presParOf" srcId="{61BBBEEE-6003-FA49-B168-74C499215B0E}" destId="{CDCAE1F0-C412-3A46-9909-01C25B887BD9}" srcOrd="4" destOrd="0" presId="urn:microsoft.com/office/officeart/2005/8/layout/process3"/>
    <dgm:cxn modelId="{0C175640-1EFA-4FE2-96F5-032677CE3581}" type="presParOf" srcId="{CDCAE1F0-C412-3A46-9909-01C25B887BD9}" destId="{27DB1A1B-2EB9-1D48-BF65-9B56CBCCF126}" srcOrd="0" destOrd="0" presId="urn:microsoft.com/office/officeart/2005/8/layout/process3"/>
    <dgm:cxn modelId="{722DA856-BDFE-42B8-9496-3DCAC40E26AF}" type="presParOf" srcId="{CDCAE1F0-C412-3A46-9909-01C25B887BD9}" destId="{D262AA8F-D4F8-F747-AC59-57068B810BCD}" srcOrd="1" destOrd="0" presId="urn:microsoft.com/office/officeart/2005/8/layout/process3"/>
    <dgm:cxn modelId="{07DADEDB-96D9-45E4-8F9E-FE908D6E1BC5}" type="presParOf" srcId="{CDCAE1F0-C412-3A46-9909-01C25B887BD9}" destId="{2971F009-1A46-FA4E-B215-2210D14103B6}" srcOrd="2" destOrd="0" presId="urn:microsoft.com/office/officeart/2005/8/layout/process3"/>
    <dgm:cxn modelId="{389937CF-F108-4D14-A4B0-5444125CC12F}" type="presParOf" srcId="{61BBBEEE-6003-FA49-B168-74C499215B0E}" destId="{04985AC0-5542-6142-80D7-21F7E2478FC3}" srcOrd="5" destOrd="0" presId="urn:microsoft.com/office/officeart/2005/8/layout/process3"/>
    <dgm:cxn modelId="{3467680C-74A0-4B21-96F1-54C9A900047F}" type="presParOf" srcId="{04985AC0-5542-6142-80D7-21F7E2478FC3}" destId="{6D1774DF-9AF0-F448-BA96-FC2251A6DE4C}" srcOrd="0" destOrd="0" presId="urn:microsoft.com/office/officeart/2005/8/layout/process3"/>
    <dgm:cxn modelId="{FC0BAC23-A34D-4911-861B-0F8997DDBD95}" type="presParOf" srcId="{61BBBEEE-6003-FA49-B168-74C499215B0E}" destId="{E0780A83-9805-5E41-8579-F975F6B517A2}" srcOrd="6" destOrd="0" presId="urn:microsoft.com/office/officeart/2005/8/layout/process3"/>
    <dgm:cxn modelId="{7673999F-3AED-429E-A907-9A962739272E}" type="presParOf" srcId="{E0780A83-9805-5E41-8579-F975F6B517A2}" destId="{805B968B-5433-BA4C-BE47-3971435A7D18}" srcOrd="0" destOrd="0" presId="urn:microsoft.com/office/officeart/2005/8/layout/process3"/>
    <dgm:cxn modelId="{1C1396E3-C720-4D34-856E-19398329D6C3}" type="presParOf" srcId="{E0780A83-9805-5E41-8579-F975F6B517A2}" destId="{53A92505-E398-ED4D-9D16-5E1B1B3E2CD1}" srcOrd="1" destOrd="0" presId="urn:microsoft.com/office/officeart/2005/8/layout/process3"/>
    <dgm:cxn modelId="{11B1EE3F-FD98-407D-A5E2-2FACC8766215}" type="presParOf" srcId="{E0780A83-9805-5E41-8579-F975F6B517A2}" destId="{4F93CDA2-91D8-9246-9692-C85454931981}" srcOrd="2" destOrd="0" presId="urn:microsoft.com/office/officeart/2005/8/layout/process3"/>
    <dgm:cxn modelId="{1E28CE07-5CC6-462C-A319-EA88B3164A1D}" type="presParOf" srcId="{61BBBEEE-6003-FA49-B168-74C499215B0E}" destId="{453E63BA-4197-A54E-B95F-53D21233038D}" srcOrd="7" destOrd="0" presId="urn:microsoft.com/office/officeart/2005/8/layout/process3"/>
    <dgm:cxn modelId="{F3CA75F3-BD77-4886-88F2-E95C15397C33}" type="presParOf" srcId="{453E63BA-4197-A54E-B95F-53D21233038D}" destId="{11C42421-FB40-3C42-BD08-984445B27E17}" srcOrd="0" destOrd="0" presId="urn:microsoft.com/office/officeart/2005/8/layout/process3"/>
    <dgm:cxn modelId="{E1FD7960-43BD-40D4-A69F-E0D67BC28AEE}" type="presParOf" srcId="{61BBBEEE-6003-FA49-B168-74C499215B0E}" destId="{E2BC8FE7-A87E-DD49-8238-A4DBDBB7D791}" srcOrd="8" destOrd="0" presId="urn:microsoft.com/office/officeart/2005/8/layout/process3"/>
    <dgm:cxn modelId="{F4BDE555-086A-422F-A4BE-61E38789F1AF}" type="presParOf" srcId="{E2BC8FE7-A87E-DD49-8238-A4DBDBB7D791}" destId="{1DC97A21-4E13-254F-9CB2-EA02C49BB85D}" srcOrd="0" destOrd="0" presId="urn:microsoft.com/office/officeart/2005/8/layout/process3"/>
    <dgm:cxn modelId="{05D8CF4E-3252-4971-9261-0FCF0F1045FB}" type="presParOf" srcId="{E2BC8FE7-A87E-DD49-8238-A4DBDBB7D791}" destId="{B370109A-32AD-8744-9B21-D27449A7C1F5}" srcOrd="1" destOrd="0" presId="urn:microsoft.com/office/officeart/2005/8/layout/process3"/>
    <dgm:cxn modelId="{88174F3E-062D-4109-9E40-226669125155}" type="presParOf" srcId="{E2BC8FE7-A87E-DD49-8238-A4DBDBB7D791}" destId="{4E501CFC-EBAD-C149-9806-05429343CB3E}"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58C970-FB25-AD4F-809C-20603E2D35AE}" type="doc">
      <dgm:prSet loTypeId="urn:microsoft.com/office/officeart/2005/8/layout/process3" loCatId="" qsTypeId="urn:microsoft.com/office/officeart/2005/8/quickstyle/simple1" qsCatId="simple" csTypeId="urn:microsoft.com/office/officeart/2005/8/colors/accent5_4" csCatId="accent5" phldr="1"/>
      <dgm:spPr/>
      <dgm:t>
        <a:bodyPr/>
        <a:lstStyle/>
        <a:p>
          <a:endParaRPr lang="en-GB"/>
        </a:p>
      </dgm:t>
    </dgm:pt>
    <dgm:pt modelId="{B411064E-E703-AA4D-9836-7735A71D6B9B}">
      <dgm:prSet phldrT="[Text]" custT="1"/>
      <dgm:spPr/>
      <dgm:t>
        <a:bodyPr/>
        <a:lstStyle/>
        <a:p>
          <a:r>
            <a:rPr lang="en-GB" sz="2400" b="1" dirty="0">
              <a:latin typeface="Arial Narrow" panose="020B0606020202030204" pitchFamily="34" charset="0"/>
            </a:rPr>
            <a:t>Community Mobilisation</a:t>
          </a:r>
        </a:p>
      </dgm:t>
    </dgm:pt>
    <dgm:pt modelId="{89A8357E-A268-BF4E-93F3-861B6CD6B32E}" type="parTrans" cxnId="{A59F9813-ADFB-4D4F-9A88-96F57D67B734}">
      <dgm:prSet/>
      <dgm:spPr/>
      <dgm:t>
        <a:bodyPr/>
        <a:lstStyle/>
        <a:p>
          <a:endParaRPr lang="en-GB"/>
        </a:p>
      </dgm:t>
    </dgm:pt>
    <dgm:pt modelId="{4A680657-A8E4-5949-AF1B-59253F45A223}" type="sibTrans" cxnId="{A59F9813-ADFB-4D4F-9A88-96F57D67B734}">
      <dgm:prSet/>
      <dgm:spPr/>
      <dgm:t>
        <a:bodyPr/>
        <a:lstStyle/>
        <a:p>
          <a:endParaRPr lang="en-GB" dirty="0"/>
        </a:p>
      </dgm:t>
    </dgm:pt>
    <dgm:pt modelId="{DD588F3E-FD7B-0E4C-B3BF-F34B3C1F7B81}">
      <dgm:prSet phldrT="[Text]" custT="1"/>
      <dgm:spPr/>
      <dgm:t>
        <a:bodyPr/>
        <a:lstStyle/>
        <a:p>
          <a:r>
            <a:rPr lang="en-GB" sz="1100" b="1" dirty="0">
              <a:latin typeface="Arial Narrow" panose="020B0606020202030204" pitchFamily="34" charset="0"/>
            </a:rPr>
            <a:t>Strategies</a:t>
          </a:r>
        </a:p>
      </dgm:t>
    </dgm:pt>
    <dgm:pt modelId="{E93BDC6E-A65A-0D42-A828-78992451DC28}" type="parTrans" cxnId="{936D63FF-F63D-7D49-A3F1-3D02FCCE36E6}">
      <dgm:prSet/>
      <dgm:spPr/>
      <dgm:t>
        <a:bodyPr/>
        <a:lstStyle/>
        <a:p>
          <a:endParaRPr lang="en-GB"/>
        </a:p>
      </dgm:t>
    </dgm:pt>
    <dgm:pt modelId="{9A0C06A3-F0ED-1B40-BB34-426BFD747DE6}" type="sibTrans" cxnId="{936D63FF-F63D-7D49-A3F1-3D02FCCE36E6}">
      <dgm:prSet/>
      <dgm:spPr/>
      <dgm:t>
        <a:bodyPr/>
        <a:lstStyle/>
        <a:p>
          <a:endParaRPr lang="en-GB"/>
        </a:p>
      </dgm:t>
    </dgm:pt>
    <dgm:pt modelId="{ADADDFCE-69C2-0B43-A959-CE25FDB5D4ED}">
      <dgm:prSet phldrT="[Text]"/>
      <dgm:spPr/>
      <dgm:t>
        <a:bodyPr/>
        <a:lstStyle/>
        <a:p>
          <a:r>
            <a:rPr lang="en-GB" b="1" dirty="0">
              <a:latin typeface="Arial Narrow" panose="020B0606020202030204" pitchFamily="34" charset="0"/>
            </a:rPr>
            <a:t>Appointment / Registration</a:t>
          </a:r>
        </a:p>
      </dgm:t>
    </dgm:pt>
    <dgm:pt modelId="{3C6B6132-A37D-0549-97BB-DDB1DA90978B}" type="parTrans" cxnId="{CFBBC7C2-381C-F64B-A380-620FD8C48FDA}">
      <dgm:prSet/>
      <dgm:spPr/>
      <dgm:t>
        <a:bodyPr/>
        <a:lstStyle/>
        <a:p>
          <a:endParaRPr lang="en-GB"/>
        </a:p>
      </dgm:t>
    </dgm:pt>
    <dgm:pt modelId="{1C536D53-1B0B-1440-9687-91D97DB9A0BF}" type="sibTrans" cxnId="{CFBBC7C2-381C-F64B-A380-620FD8C48FDA}">
      <dgm:prSet/>
      <dgm:spPr/>
      <dgm:t>
        <a:bodyPr/>
        <a:lstStyle/>
        <a:p>
          <a:endParaRPr lang="en-GB" dirty="0"/>
        </a:p>
      </dgm:t>
    </dgm:pt>
    <dgm:pt modelId="{1C1F7674-F97C-544B-AD84-C6D0D59E579C}">
      <dgm:prSet phldrT="[Text]" custT="1"/>
      <dgm:spPr/>
      <dgm:t>
        <a:bodyPr/>
        <a:lstStyle/>
        <a:p>
          <a:r>
            <a:rPr lang="en-GB" sz="1100" dirty="0">
              <a:latin typeface="Arial Narrow" panose="020B0606020202030204" pitchFamily="34" charset="0"/>
            </a:rPr>
            <a:t>Religious/faith leaders managed registration and appointment lists for their communities to show their support and encouragement for COVID-19 vaccines. [USA</a:t>
          </a:r>
          <a:r>
            <a:rPr lang="en-GB" sz="1100" baseline="30000" dirty="0">
              <a:latin typeface="Arial Narrow" panose="020B0606020202030204" pitchFamily="34" charset="0"/>
            </a:rPr>
            <a:t>25</a:t>
          </a:r>
          <a:r>
            <a:rPr lang="en-GB" sz="1200" dirty="0">
              <a:latin typeface="Arial Narrow" panose="020B0606020202030204" pitchFamily="34" charset="0"/>
            </a:rPr>
            <a:t>]</a:t>
          </a:r>
        </a:p>
      </dgm:t>
    </dgm:pt>
    <dgm:pt modelId="{6F0FE948-35D7-7A46-8396-96446F6AF5D7}" type="parTrans" cxnId="{3ACE5691-1B8A-F547-AA76-D5E0C5427B9F}">
      <dgm:prSet/>
      <dgm:spPr/>
      <dgm:t>
        <a:bodyPr/>
        <a:lstStyle/>
        <a:p>
          <a:endParaRPr lang="en-GB"/>
        </a:p>
      </dgm:t>
    </dgm:pt>
    <dgm:pt modelId="{FC7C7089-3FEC-3341-AA16-F9AC7FDB3CFA}" type="sibTrans" cxnId="{3ACE5691-1B8A-F547-AA76-D5E0C5427B9F}">
      <dgm:prSet/>
      <dgm:spPr/>
      <dgm:t>
        <a:bodyPr/>
        <a:lstStyle/>
        <a:p>
          <a:endParaRPr lang="en-GB"/>
        </a:p>
      </dgm:t>
    </dgm:pt>
    <dgm:pt modelId="{961C8554-2773-C14C-80F8-A78F60656733}">
      <dgm:prSet phldrT="[Text]"/>
      <dgm:spPr/>
      <dgm:t>
        <a:bodyPr/>
        <a:lstStyle/>
        <a:p>
          <a:r>
            <a:rPr lang="en-GB" b="1" dirty="0">
              <a:latin typeface="Arial Narrow" panose="020B0606020202030204" pitchFamily="34" charset="0"/>
            </a:rPr>
            <a:t>Inoculation</a:t>
          </a:r>
        </a:p>
      </dgm:t>
    </dgm:pt>
    <dgm:pt modelId="{3269A065-56D9-A743-8340-B95C82B8612E}" type="parTrans" cxnId="{6D7CD767-4851-0644-B03A-7DA964F8D2D3}">
      <dgm:prSet/>
      <dgm:spPr/>
      <dgm:t>
        <a:bodyPr/>
        <a:lstStyle/>
        <a:p>
          <a:endParaRPr lang="en-GB"/>
        </a:p>
      </dgm:t>
    </dgm:pt>
    <dgm:pt modelId="{97C901AC-1012-BD49-B674-275F5C152868}" type="sibTrans" cxnId="{6D7CD767-4851-0644-B03A-7DA964F8D2D3}">
      <dgm:prSet/>
      <dgm:spPr/>
      <dgm:t>
        <a:bodyPr/>
        <a:lstStyle/>
        <a:p>
          <a:endParaRPr lang="en-GB"/>
        </a:p>
      </dgm:t>
    </dgm:pt>
    <dgm:pt modelId="{29DE2644-1A26-2341-9449-38474E2DBE26}">
      <dgm:prSet phldrT="[Text]" custT="1"/>
      <dgm:spPr/>
      <dgm:t>
        <a:bodyPr/>
        <a:lstStyle/>
        <a:p>
          <a:pPr rtl="0"/>
          <a:r>
            <a:rPr lang="en-GB" sz="1100" dirty="0">
              <a:latin typeface="Arial Narrow" panose="020B0606020202030204" pitchFamily="34" charset="0"/>
            </a:rPr>
            <a:t>Integrated/single window service provision of COVID-19 vaccines along with other valuable services to the community [USA</a:t>
          </a:r>
          <a:r>
            <a:rPr lang="en-GB" sz="1100" baseline="30000" dirty="0">
              <a:latin typeface="Arial Narrow" panose="020B0606020202030204" pitchFamily="34" charset="0"/>
            </a:rPr>
            <a:t>17</a:t>
          </a:r>
          <a:r>
            <a:rPr lang="en-GB" sz="1100" dirty="0">
              <a:latin typeface="Arial Narrow" panose="020B0606020202030204" pitchFamily="34" charset="0"/>
            </a:rPr>
            <a:t>]</a:t>
          </a:r>
        </a:p>
      </dgm:t>
    </dgm:pt>
    <dgm:pt modelId="{2188D4FB-45F2-8847-8314-E0B549EE704D}" type="parTrans" cxnId="{A167B3EF-A7CB-2F42-A313-F0D4007EB2BB}">
      <dgm:prSet/>
      <dgm:spPr/>
      <dgm:t>
        <a:bodyPr/>
        <a:lstStyle/>
        <a:p>
          <a:endParaRPr lang="en-GB"/>
        </a:p>
      </dgm:t>
    </dgm:pt>
    <dgm:pt modelId="{98A94BDF-C35A-E146-94DB-F12EA7B2D276}" type="sibTrans" cxnId="{A167B3EF-A7CB-2F42-A313-F0D4007EB2BB}">
      <dgm:prSet/>
      <dgm:spPr/>
      <dgm:t>
        <a:bodyPr/>
        <a:lstStyle/>
        <a:p>
          <a:endParaRPr lang="en-GB"/>
        </a:p>
      </dgm:t>
    </dgm:pt>
    <dgm:pt modelId="{E9273D4E-3655-194E-9B54-659E1DD38399}">
      <dgm:prSet phldrT="[Text]" custT="1"/>
      <dgm:spPr/>
      <dgm:t>
        <a:bodyPr/>
        <a:lstStyle/>
        <a:p>
          <a:r>
            <a:rPr lang="en-GB" sz="1100" dirty="0">
              <a:latin typeface="Arial Narrow" panose="020B0606020202030204" pitchFamily="34" charset="0"/>
            </a:rPr>
            <a:t>Catalysing events brought together a wide range of experts and stakeholders to address questions, concerns, myths and misconceptions. [USA</a:t>
          </a:r>
          <a:r>
            <a:rPr lang="en-GB" sz="1100" baseline="30000" dirty="0">
              <a:latin typeface="Arial Narrow" panose="020B0606020202030204" pitchFamily="34" charset="0"/>
            </a:rPr>
            <a:t>25</a:t>
          </a:r>
          <a:r>
            <a:rPr lang="en-GB" sz="1100" dirty="0">
              <a:latin typeface="Arial Narrow" panose="020B0606020202030204" pitchFamily="34" charset="0"/>
            </a:rPr>
            <a:t>]</a:t>
          </a:r>
        </a:p>
      </dgm:t>
    </dgm:pt>
    <dgm:pt modelId="{4D9AF3F3-8BD1-9D44-9603-CF1ED9F2E8E1}" type="parTrans" cxnId="{479D9E3E-752B-8D48-988A-613427CD8D76}">
      <dgm:prSet/>
      <dgm:spPr/>
      <dgm:t>
        <a:bodyPr/>
        <a:lstStyle/>
        <a:p>
          <a:endParaRPr lang="en-GB"/>
        </a:p>
      </dgm:t>
    </dgm:pt>
    <dgm:pt modelId="{836C6227-D022-5746-93E4-6F1E208B5E09}" type="sibTrans" cxnId="{479D9E3E-752B-8D48-988A-613427CD8D76}">
      <dgm:prSet/>
      <dgm:spPr/>
      <dgm:t>
        <a:bodyPr/>
        <a:lstStyle/>
        <a:p>
          <a:endParaRPr lang="en-GB"/>
        </a:p>
      </dgm:t>
    </dgm:pt>
    <dgm:pt modelId="{C4E8483A-7342-7044-978C-ADE37018C1F6}">
      <dgm:prSet phldrT="[Text]" custT="1"/>
      <dgm:spPr/>
      <dgm:t>
        <a:bodyPr/>
        <a:lstStyle/>
        <a:p>
          <a:pPr rtl="0"/>
          <a:r>
            <a:rPr lang="en-GB" sz="1100" dirty="0">
              <a:latin typeface="Arial Narrow" panose="020B0606020202030204" pitchFamily="34" charset="0"/>
            </a:rPr>
            <a:t>Incentives (financial and non-financial) to encourage vaccine uptake [USA</a:t>
          </a:r>
          <a:r>
            <a:rPr lang="en-GB" sz="1100" baseline="30000" dirty="0">
              <a:latin typeface="Arial Narrow" panose="020B0606020202030204" pitchFamily="34" charset="0"/>
            </a:rPr>
            <a:t>17</a:t>
          </a:r>
          <a:r>
            <a:rPr lang="en-GB" sz="1100" dirty="0">
              <a:latin typeface="Arial Narrow" panose="020B0606020202030204" pitchFamily="34" charset="0"/>
            </a:rPr>
            <a:t>]</a:t>
          </a:r>
        </a:p>
      </dgm:t>
    </dgm:pt>
    <dgm:pt modelId="{9DA4682D-0394-8749-A37E-EDCE79C49598}" type="parTrans" cxnId="{E18ACEAB-6364-EA44-9F04-83A6CB029311}">
      <dgm:prSet/>
      <dgm:spPr/>
      <dgm:t>
        <a:bodyPr/>
        <a:lstStyle/>
        <a:p>
          <a:endParaRPr lang="en-GB"/>
        </a:p>
      </dgm:t>
    </dgm:pt>
    <dgm:pt modelId="{83F365B2-98B7-6343-900B-F6A6C3128ECE}" type="sibTrans" cxnId="{E18ACEAB-6364-EA44-9F04-83A6CB029311}">
      <dgm:prSet/>
      <dgm:spPr/>
      <dgm:t>
        <a:bodyPr/>
        <a:lstStyle/>
        <a:p>
          <a:endParaRPr lang="en-GB"/>
        </a:p>
      </dgm:t>
    </dgm:pt>
    <dgm:pt modelId="{C3C91E16-53DE-E041-80BC-FB4B5439D652}">
      <dgm:prSet phldrT="[Text]" custT="1"/>
      <dgm:spPr/>
      <dgm:t>
        <a:bodyPr/>
        <a:lstStyle/>
        <a:p>
          <a:pPr rtl="0"/>
          <a:r>
            <a:rPr lang="en-GB" sz="1100" dirty="0">
              <a:latin typeface="Arial Narrow" panose="020B0606020202030204" pitchFamily="34" charset="0"/>
            </a:rPr>
            <a:t>Multilingual mobile apps to facilitate conversation between providers and patients who don’t speak the common language [China</a:t>
          </a:r>
          <a:r>
            <a:rPr lang="en-GB" sz="1100" baseline="30000" dirty="0">
              <a:latin typeface="Arial Narrow" panose="020B0606020202030204" pitchFamily="34" charset="0"/>
            </a:rPr>
            <a:t>23</a:t>
          </a:r>
          <a:r>
            <a:rPr lang="en-GB" sz="1100" dirty="0">
              <a:latin typeface="Arial Narrow" panose="020B0606020202030204" pitchFamily="34" charset="0"/>
            </a:rPr>
            <a:t>]</a:t>
          </a:r>
          <a:r>
            <a:rPr lang="en-GB" sz="1050" dirty="0">
              <a:latin typeface="Arial Narrow" panose="020B0606020202030204" pitchFamily="34" charset="0"/>
            </a:rPr>
            <a:t> </a:t>
          </a:r>
        </a:p>
      </dgm:t>
    </dgm:pt>
    <dgm:pt modelId="{030209E6-4056-3B40-8F58-52C899F56722}" type="parTrans" cxnId="{BBD3250D-1AB6-AF46-861F-47565E4CF273}">
      <dgm:prSet/>
      <dgm:spPr/>
      <dgm:t>
        <a:bodyPr/>
        <a:lstStyle/>
        <a:p>
          <a:endParaRPr lang="en-GB"/>
        </a:p>
      </dgm:t>
    </dgm:pt>
    <dgm:pt modelId="{5504F074-9260-9741-B198-4BC5B58E56C9}" type="sibTrans" cxnId="{BBD3250D-1AB6-AF46-861F-47565E4CF273}">
      <dgm:prSet/>
      <dgm:spPr/>
      <dgm:t>
        <a:bodyPr/>
        <a:lstStyle/>
        <a:p>
          <a:endParaRPr lang="en-GB"/>
        </a:p>
      </dgm:t>
    </dgm:pt>
    <dgm:pt modelId="{5A9330BB-6AF1-5F4E-8C84-8C4F0310C444}">
      <dgm:prSet phldrT="[Text]" custT="1"/>
      <dgm:spPr/>
      <dgm:t>
        <a:bodyPr/>
        <a:lstStyle/>
        <a:p>
          <a:r>
            <a:rPr lang="en-GB" sz="1100" dirty="0">
              <a:latin typeface="Arial Narrow" panose="020B0606020202030204" pitchFamily="34" charset="0"/>
            </a:rPr>
            <a:t>Information, education and communication (IEC) campaigns delivered through channels/people trusted by the target population and who have an existing rapport with the community. [USA</a:t>
          </a:r>
          <a:r>
            <a:rPr lang="en-GB" sz="1100" baseline="30000" dirty="0">
              <a:latin typeface="Arial Narrow" panose="020B0606020202030204" pitchFamily="34" charset="0"/>
            </a:rPr>
            <a:t>25</a:t>
          </a:r>
          <a:r>
            <a:rPr lang="en-GB" sz="1100" dirty="0">
              <a:latin typeface="Arial Narrow" panose="020B0606020202030204" pitchFamily="34" charset="0"/>
            </a:rPr>
            <a:t>]</a:t>
          </a:r>
        </a:p>
      </dgm:t>
    </dgm:pt>
    <dgm:pt modelId="{8D6F6335-7CC1-2441-A263-201066D4C120}" type="parTrans" cxnId="{7CA3A342-0DBB-4353-8B6D-3244A8758A36}">
      <dgm:prSet/>
      <dgm:spPr/>
      <dgm:t>
        <a:bodyPr/>
        <a:lstStyle/>
        <a:p>
          <a:endParaRPr lang="en-GB"/>
        </a:p>
      </dgm:t>
    </dgm:pt>
    <dgm:pt modelId="{88574907-54BC-E04D-9C63-A2239F66A157}" type="sibTrans" cxnId="{7CA3A342-0DBB-4353-8B6D-3244A8758A36}">
      <dgm:prSet/>
      <dgm:spPr/>
      <dgm:t>
        <a:bodyPr/>
        <a:lstStyle/>
        <a:p>
          <a:endParaRPr lang="en-GB"/>
        </a:p>
      </dgm:t>
    </dgm:pt>
    <dgm:pt modelId="{1A78D6D5-A858-F944-9AD9-C05822BE5A85}">
      <dgm:prSet phldrT="[Text]" custT="1"/>
      <dgm:spPr/>
      <dgm:t>
        <a:bodyPr/>
        <a:lstStyle/>
        <a:p>
          <a:r>
            <a:rPr lang="en-GB" sz="1100" b="1" dirty="0">
              <a:latin typeface="Arial Narrow" panose="020B0606020202030204" pitchFamily="34" charset="0"/>
            </a:rPr>
            <a:t>Strategies</a:t>
          </a:r>
        </a:p>
      </dgm:t>
    </dgm:pt>
    <dgm:pt modelId="{07318A0E-C475-3F44-8656-588C84EF4AC2}" type="parTrans" cxnId="{A4237D29-B063-47CB-A908-5DEDDE120C9A}">
      <dgm:prSet/>
      <dgm:spPr/>
      <dgm:t>
        <a:bodyPr/>
        <a:lstStyle/>
        <a:p>
          <a:endParaRPr lang="en-GB"/>
        </a:p>
      </dgm:t>
    </dgm:pt>
    <dgm:pt modelId="{C0282372-F60D-9641-B853-FDFF7DC0FF3B}" type="sibTrans" cxnId="{A4237D29-B063-47CB-A908-5DEDDE120C9A}">
      <dgm:prSet/>
      <dgm:spPr/>
      <dgm:t>
        <a:bodyPr/>
        <a:lstStyle/>
        <a:p>
          <a:endParaRPr lang="en-GB"/>
        </a:p>
      </dgm:t>
    </dgm:pt>
    <dgm:pt modelId="{31CF6E2F-3555-294D-9B6A-4B6F19B01F35}">
      <dgm:prSet phldrT="[Text]" custT="1"/>
      <dgm:spPr/>
      <dgm:t>
        <a:bodyPr/>
        <a:lstStyle/>
        <a:p>
          <a:r>
            <a:rPr lang="en-GB" sz="1100" b="1" dirty="0">
              <a:latin typeface="Arial Narrow" panose="020B0606020202030204" pitchFamily="34" charset="0"/>
            </a:rPr>
            <a:t>Strategies</a:t>
          </a:r>
        </a:p>
      </dgm:t>
    </dgm:pt>
    <dgm:pt modelId="{DA668EA7-1BBE-2845-AF24-6726E921CF49}" type="parTrans" cxnId="{20DD915C-291D-4337-A928-2DCF9B1CFE62}">
      <dgm:prSet/>
      <dgm:spPr/>
      <dgm:t>
        <a:bodyPr/>
        <a:lstStyle/>
        <a:p>
          <a:endParaRPr lang="en-GB"/>
        </a:p>
      </dgm:t>
    </dgm:pt>
    <dgm:pt modelId="{99814FC9-0B1F-0A42-B424-6558AA7FF145}" type="sibTrans" cxnId="{20DD915C-291D-4337-A928-2DCF9B1CFE62}">
      <dgm:prSet/>
      <dgm:spPr/>
      <dgm:t>
        <a:bodyPr/>
        <a:lstStyle/>
        <a:p>
          <a:endParaRPr lang="en-GB"/>
        </a:p>
      </dgm:t>
    </dgm:pt>
    <dgm:pt modelId="{3FBDCCF4-C676-9940-A82F-AF7AAE7B3931}" type="pres">
      <dgm:prSet presAssocID="{6758C970-FB25-AD4F-809C-20603E2D35AE}" presName="linearFlow" presStyleCnt="0">
        <dgm:presLayoutVars>
          <dgm:dir/>
          <dgm:animLvl val="lvl"/>
          <dgm:resizeHandles val="exact"/>
        </dgm:presLayoutVars>
      </dgm:prSet>
      <dgm:spPr/>
    </dgm:pt>
    <dgm:pt modelId="{1EB624CB-F7B9-2946-91D6-DE66394BED67}" type="pres">
      <dgm:prSet presAssocID="{B411064E-E703-AA4D-9836-7735A71D6B9B}" presName="composite" presStyleCnt="0"/>
      <dgm:spPr/>
    </dgm:pt>
    <dgm:pt modelId="{A47E4063-AF1D-3445-BBEE-295A3D4305A1}" type="pres">
      <dgm:prSet presAssocID="{B411064E-E703-AA4D-9836-7735A71D6B9B}" presName="parTx" presStyleLbl="node1" presStyleIdx="0" presStyleCnt="3">
        <dgm:presLayoutVars>
          <dgm:chMax val="0"/>
          <dgm:chPref val="0"/>
          <dgm:bulletEnabled val="1"/>
        </dgm:presLayoutVars>
      </dgm:prSet>
      <dgm:spPr/>
    </dgm:pt>
    <dgm:pt modelId="{28FB7598-754C-F540-AF74-711C35453B24}" type="pres">
      <dgm:prSet presAssocID="{B411064E-E703-AA4D-9836-7735A71D6B9B}" presName="parSh" presStyleLbl="node1" presStyleIdx="0" presStyleCnt="3"/>
      <dgm:spPr/>
    </dgm:pt>
    <dgm:pt modelId="{41BF27E8-9DD9-DF48-9048-66FE845C156B}" type="pres">
      <dgm:prSet presAssocID="{B411064E-E703-AA4D-9836-7735A71D6B9B}" presName="desTx" presStyleLbl="fgAcc1" presStyleIdx="0" presStyleCnt="3">
        <dgm:presLayoutVars>
          <dgm:bulletEnabled val="1"/>
        </dgm:presLayoutVars>
      </dgm:prSet>
      <dgm:spPr/>
    </dgm:pt>
    <dgm:pt modelId="{3558D2A3-5371-1644-A17C-DEFD496BB89A}" type="pres">
      <dgm:prSet presAssocID="{4A680657-A8E4-5949-AF1B-59253F45A223}" presName="sibTrans" presStyleLbl="sibTrans2D1" presStyleIdx="0" presStyleCnt="2"/>
      <dgm:spPr/>
    </dgm:pt>
    <dgm:pt modelId="{CF1207C4-3ED4-7B46-A06B-81FE9851336C}" type="pres">
      <dgm:prSet presAssocID="{4A680657-A8E4-5949-AF1B-59253F45A223}" presName="connTx" presStyleLbl="sibTrans2D1" presStyleIdx="0" presStyleCnt="2"/>
      <dgm:spPr/>
    </dgm:pt>
    <dgm:pt modelId="{DCC08EF6-9ECE-2942-A918-0B34F9273E80}" type="pres">
      <dgm:prSet presAssocID="{ADADDFCE-69C2-0B43-A959-CE25FDB5D4ED}" presName="composite" presStyleCnt="0"/>
      <dgm:spPr/>
    </dgm:pt>
    <dgm:pt modelId="{FED5C857-9230-F240-BDF8-523C598D50C8}" type="pres">
      <dgm:prSet presAssocID="{ADADDFCE-69C2-0B43-A959-CE25FDB5D4ED}" presName="parTx" presStyleLbl="node1" presStyleIdx="0" presStyleCnt="3">
        <dgm:presLayoutVars>
          <dgm:chMax val="0"/>
          <dgm:chPref val="0"/>
          <dgm:bulletEnabled val="1"/>
        </dgm:presLayoutVars>
      </dgm:prSet>
      <dgm:spPr/>
    </dgm:pt>
    <dgm:pt modelId="{39785059-660A-DF42-B947-8DE2CC61DC94}" type="pres">
      <dgm:prSet presAssocID="{ADADDFCE-69C2-0B43-A959-CE25FDB5D4ED}" presName="parSh" presStyleLbl="node1" presStyleIdx="1" presStyleCnt="3"/>
      <dgm:spPr/>
    </dgm:pt>
    <dgm:pt modelId="{98EAEC1B-7386-7E49-981E-E6F0891E3A9B}" type="pres">
      <dgm:prSet presAssocID="{ADADDFCE-69C2-0B43-A959-CE25FDB5D4ED}" presName="desTx" presStyleLbl="fgAcc1" presStyleIdx="1" presStyleCnt="3" custLinFactNeighborX="-796" custLinFactNeighborY="3648">
        <dgm:presLayoutVars>
          <dgm:bulletEnabled val="1"/>
        </dgm:presLayoutVars>
      </dgm:prSet>
      <dgm:spPr/>
    </dgm:pt>
    <dgm:pt modelId="{BA75F714-66CB-4C45-A6CB-F17729EBD033}" type="pres">
      <dgm:prSet presAssocID="{1C536D53-1B0B-1440-9687-91D97DB9A0BF}" presName="sibTrans" presStyleLbl="sibTrans2D1" presStyleIdx="1" presStyleCnt="2"/>
      <dgm:spPr/>
    </dgm:pt>
    <dgm:pt modelId="{C0B2F49A-6AB0-AF41-96C9-07FEFC5338C3}" type="pres">
      <dgm:prSet presAssocID="{1C536D53-1B0B-1440-9687-91D97DB9A0BF}" presName="connTx" presStyleLbl="sibTrans2D1" presStyleIdx="1" presStyleCnt="2"/>
      <dgm:spPr/>
    </dgm:pt>
    <dgm:pt modelId="{78017011-4882-364D-8790-7C4F0D368082}" type="pres">
      <dgm:prSet presAssocID="{961C8554-2773-C14C-80F8-A78F60656733}" presName="composite" presStyleCnt="0"/>
      <dgm:spPr/>
    </dgm:pt>
    <dgm:pt modelId="{1AD3DEA6-B87F-564C-9BD8-E345F830B4FD}" type="pres">
      <dgm:prSet presAssocID="{961C8554-2773-C14C-80F8-A78F60656733}" presName="parTx" presStyleLbl="node1" presStyleIdx="1" presStyleCnt="3">
        <dgm:presLayoutVars>
          <dgm:chMax val="0"/>
          <dgm:chPref val="0"/>
          <dgm:bulletEnabled val="1"/>
        </dgm:presLayoutVars>
      </dgm:prSet>
      <dgm:spPr/>
    </dgm:pt>
    <dgm:pt modelId="{8CCBFFAE-46D7-6748-BB96-99F96E69AA6E}" type="pres">
      <dgm:prSet presAssocID="{961C8554-2773-C14C-80F8-A78F60656733}" presName="parSh" presStyleLbl="node1" presStyleIdx="2" presStyleCnt="3"/>
      <dgm:spPr/>
    </dgm:pt>
    <dgm:pt modelId="{AD53172E-3C1B-8240-A0CA-CF7932793652}" type="pres">
      <dgm:prSet presAssocID="{961C8554-2773-C14C-80F8-A78F60656733}" presName="desTx" presStyleLbl="fgAcc1" presStyleIdx="2" presStyleCnt="3">
        <dgm:presLayoutVars>
          <dgm:bulletEnabled val="1"/>
        </dgm:presLayoutVars>
      </dgm:prSet>
      <dgm:spPr/>
    </dgm:pt>
  </dgm:ptLst>
  <dgm:cxnLst>
    <dgm:cxn modelId="{1DF9A905-0E60-4B80-BB11-809D032C3790}" type="presOf" srcId="{1A78D6D5-A858-F944-9AD9-C05822BE5A85}" destId="{98EAEC1B-7386-7E49-981E-E6F0891E3A9B}" srcOrd="0" destOrd="0" presId="urn:microsoft.com/office/officeart/2005/8/layout/process3"/>
    <dgm:cxn modelId="{BBD3250D-1AB6-AF46-861F-47565E4CF273}" srcId="{31CF6E2F-3555-294D-9B6A-4B6F19B01F35}" destId="{C3C91E16-53DE-E041-80BC-FB4B5439D652}" srcOrd="2" destOrd="0" parTransId="{030209E6-4056-3B40-8F58-52C899F56722}" sibTransId="{5504F074-9260-9741-B198-4BC5B58E56C9}"/>
    <dgm:cxn modelId="{A59F9813-ADFB-4D4F-9A88-96F57D67B734}" srcId="{6758C970-FB25-AD4F-809C-20603E2D35AE}" destId="{B411064E-E703-AA4D-9836-7735A71D6B9B}" srcOrd="0" destOrd="0" parTransId="{89A8357E-A268-BF4E-93F3-861B6CD6B32E}" sibTransId="{4A680657-A8E4-5949-AF1B-59253F45A223}"/>
    <dgm:cxn modelId="{443B9420-909C-4977-A915-5BA78765A048}" type="presOf" srcId="{ADADDFCE-69C2-0B43-A959-CE25FDB5D4ED}" destId="{FED5C857-9230-F240-BDF8-523C598D50C8}" srcOrd="0" destOrd="0" presId="urn:microsoft.com/office/officeart/2005/8/layout/process3"/>
    <dgm:cxn modelId="{44DCD428-C0C5-4145-AF45-EADA83E33865}" type="presOf" srcId="{ADADDFCE-69C2-0B43-A959-CE25FDB5D4ED}" destId="{39785059-660A-DF42-B947-8DE2CC61DC94}" srcOrd="1" destOrd="0" presId="urn:microsoft.com/office/officeart/2005/8/layout/process3"/>
    <dgm:cxn modelId="{A4237D29-B063-47CB-A908-5DEDDE120C9A}" srcId="{ADADDFCE-69C2-0B43-A959-CE25FDB5D4ED}" destId="{1A78D6D5-A858-F944-9AD9-C05822BE5A85}" srcOrd="0" destOrd="0" parTransId="{07318A0E-C475-3F44-8656-588C84EF4AC2}" sibTransId="{C0282372-F60D-9641-B853-FDFF7DC0FF3B}"/>
    <dgm:cxn modelId="{AC9C0A2C-482D-437D-813C-65CC7655B684}" type="presOf" srcId="{1C1F7674-F97C-544B-AD84-C6D0D59E579C}" destId="{98EAEC1B-7386-7E49-981E-E6F0891E3A9B}" srcOrd="0" destOrd="1" presId="urn:microsoft.com/office/officeart/2005/8/layout/process3"/>
    <dgm:cxn modelId="{24E14F32-D952-4736-92B4-566A7C79464B}" type="presOf" srcId="{29DE2644-1A26-2341-9449-38474E2DBE26}" destId="{AD53172E-3C1B-8240-A0CA-CF7932793652}" srcOrd="0" destOrd="1" presId="urn:microsoft.com/office/officeart/2005/8/layout/process3"/>
    <dgm:cxn modelId="{D8F58935-32ED-4A9D-820D-E60874363B9C}" type="presOf" srcId="{DD588F3E-FD7B-0E4C-B3BF-F34B3C1F7B81}" destId="{41BF27E8-9DD9-DF48-9048-66FE845C156B}" srcOrd="0" destOrd="0" presId="urn:microsoft.com/office/officeart/2005/8/layout/process3"/>
    <dgm:cxn modelId="{16376B3D-AED6-455F-9157-5C89CAEF21F2}" type="presOf" srcId="{C3C91E16-53DE-E041-80BC-FB4B5439D652}" destId="{AD53172E-3C1B-8240-A0CA-CF7932793652}" srcOrd="0" destOrd="3" presId="urn:microsoft.com/office/officeart/2005/8/layout/process3"/>
    <dgm:cxn modelId="{479D9E3E-752B-8D48-988A-613427CD8D76}" srcId="{DD588F3E-FD7B-0E4C-B3BF-F34B3C1F7B81}" destId="{E9273D4E-3655-194E-9B54-659E1DD38399}" srcOrd="1" destOrd="0" parTransId="{4D9AF3F3-8BD1-9D44-9603-CF1ED9F2E8E1}" sibTransId="{836C6227-D022-5746-93E4-6F1E208B5E09}"/>
    <dgm:cxn modelId="{93050A3F-A644-4A1B-87F6-4DAC1187CD2B}" type="presOf" srcId="{1C536D53-1B0B-1440-9687-91D97DB9A0BF}" destId="{BA75F714-66CB-4C45-A6CB-F17729EBD033}" srcOrd="0" destOrd="0" presId="urn:microsoft.com/office/officeart/2005/8/layout/process3"/>
    <dgm:cxn modelId="{20DD915C-291D-4337-A928-2DCF9B1CFE62}" srcId="{961C8554-2773-C14C-80F8-A78F60656733}" destId="{31CF6E2F-3555-294D-9B6A-4B6F19B01F35}" srcOrd="0" destOrd="0" parTransId="{DA668EA7-1BBE-2845-AF24-6726E921CF49}" sibTransId="{99814FC9-0B1F-0A42-B424-6558AA7FF145}"/>
    <dgm:cxn modelId="{BB2BD241-E0A9-4EB6-9C08-DD3E5C9E3B39}" type="presOf" srcId="{1C536D53-1B0B-1440-9687-91D97DB9A0BF}" destId="{C0B2F49A-6AB0-AF41-96C9-07FEFC5338C3}" srcOrd="1" destOrd="0" presId="urn:microsoft.com/office/officeart/2005/8/layout/process3"/>
    <dgm:cxn modelId="{7CA3A342-0DBB-4353-8B6D-3244A8758A36}" srcId="{DD588F3E-FD7B-0E4C-B3BF-F34B3C1F7B81}" destId="{5A9330BB-6AF1-5F4E-8C84-8C4F0310C444}" srcOrd="0" destOrd="0" parTransId="{8D6F6335-7CC1-2441-A263-201066D4C120}" sibTransId="{88574907-54BC-E04D-9C63-A2239F66A157}"/>
    <dgm:cxn modelId="{6D7CD767-4851-0644-B03A-7DA964F8D2D3}" srcId="{6758C970-FB25-AD4F-809C-20603E2D35AE}" destId="{961C8554-2773-C14C-80F8-A78F60656733}" srcOrd="2" destOrd="0" parTransId="{3269A065-56D9-A743-8340-B95C82B8612E}" sibTransId="{97C901AC-1012-BD49-B674-275F5C152868}"/>
    <dgm:cxn modelId="{58002668-2C73-4253-8EDA-01315B345832}" type="presOf" srcId="{B411064E-E703-AA4D-9836-7735A71D6B9B}" destId="{28FB7598-754C-F540-AF74-711C35453B24}" srcOrd="1" destOrd="0" presId="urn:microsoft.com/office/officeart/2005/8/layout/process3"/>
    <dgm:cxn modelId="{38763C87-F583-4B3F-854F-4ADD1A56823D}" type="presOf" srcId="{C4E8483A-7342-7044-978C-ADE37018C1F6}" destId="{AD53172E-3C1B-8240-A0CA-CF7932793652}" srcOrd="0" destOrd="2" presId="urn:microsoft.com/office/officeart/2005/8/layout/process3"/>
    <dgm:cxn modelId="{0FE7D587-9A6E-4D75-BBF6-E5B41999E2C9}" type="presOf" srcId="{961C8554-2773-C14C-80F8-A78F60656733}" destId="{8CCBFFAE-46D7-6748-BB96-99F96E69AA6E}" srcOrd="1" destOrd="0" presId="urn:microsoft.com/office/officeart/2005/8/layout/process3"/>
    <dgm:cxn modelId="{3ACE5691-1B8A-F547-AA76-D5E0C5427B9F}" srcId="{1A78D6D5-A858-F944-9AD9-C05822BE5A85}" destId="{1C1F7674-F97C-544B-AD84-C6D0D59E579C}" srcOrd="0" destOrd="0" parTransId="{6F0FE948-35D7-7A46-8396-96446F6AF5D7}" sibTransId="{FC7C7089-3FEC-3341-AA16-F9AC7FDB3CFA}"/>
    <dgm:cxn modelId="{78B7C495-D104-490C-ACD3-0395DDDB90C5}" type="presOf" srcId="{4A680657-A8E4-5949-AF1B-59253F45A223}" destId="{3558D2A3-5371-1644-A17C-DEFD496BB89A}" srcOrd="0" destOrd="0" presId="urn:microsoft.com/office/officeart/2005/8/layout/process3"/>
    <dgm:cxn modelId="{D22EC69D-A8C1-40B5-BC86-CCEE5F18B629}" type="presOf" srcId="{B411064E-E703-AA4D-9836-7735A71D6B9B}" destId="{A47E4063-AF1D-3445-BBEE-295A3D4305A1}" srcOrd="0" destOrd="0" presId="urn:microsoft.com/office/officeart/2005/8/layout/process3"/>
    <dgm:cxn modelId="{E18ACEAB-6364-EA44-9F04-83A6CB029311}" srcId="{31CF6E2F-3555-294D-9B6A-4B6F19B01F35}" destId="{C4E8483A-7342-7044-978C-ADE37018C1F6}" srcOrd="1" destOrd="0" parTransId="{9DA4682D-0394-8749-A37E-EDCE79C49598}" sibTransId="{83F365B2-98B7-6343-900B-F6A6C3128ECE}"/>
    <dgm:cxn modelId="{2C2A9CB0-39B2-4F34-9152-FDE2C569C91F}" type="presOf" srcId="{31CF6E2F-3555-294D-9B6A-4B6F19B01F35}" destId="{AD53172E-3C1B-8240-A0CA-CF7932793652}" srcOrd="0" destOrd="0" presId="urn:microsoft.com/office/officeart/2005/8/layout/process3"/>
    <dgm:cxn modelId="{DC6FDDB5-1266-4563-B04D-BF448DE7E328}" type="presOf" srcId="{4A680657-A8E4-5949-AF1B-59253F45A223}" destId="{CF1207C4-3ED4-7B46-A06B-81FE9851336C}" srcOrd="1" destOrd="0" presId="urn:microsoft.com/office/officeart/2005/8/layout/process3"/>
    <dgm:cxn modelId="{A4FF9BBA-50E2-4674-9A0C-09632BF24EB4}" type="presOf" srcId="{5A9330BB-6AF1-5F4E-8C84-8C4F0310C444}" destId="{41BF27E8-9DD9-DF48-9048-66FE845C156B}" srcOrd="0" destOrd="1" presId="urn:microsoft.com/office/officeart/2005/8/layout/process3"/>
    <dgm:cxn modelId="{CFBBC7C2-381C-F64B-A380-620FD8C48FDA}" srcId="{6758C970-FB25-AD4F-809C-20603E2D35AE}" destId="{ADADDFCE-69C2-0B43-A959-CE25FDB5D4ED}" srcOrd="1" destOrd="0" parTransId="{3C6B6132-A37D-0549-97BB-DDB1DA90978B}" sibTransId="{1C536D53-1B0B-1440-9687-91D97DB9A0BF}"/>
    <dgm:cxn modelId="{12F74EDB-92C0-E84F-A986-F93650031DE0}" type="presOf" srcId="{6758C970-FB25-AD4F-809C-20603E2D35AE}" destId="{3FBDCCF4-C676-9940-A82F-AF7AAE7B3931}" srcOrd="0" destOrd="0" presId="urn:microsoft.com/office/officeart/2005/8/layout/process3"/>
    <dgm:cxn modelId="{A167B3EF-A7CB-2F42-A313-F0D4007EB2BB}" srcId="{31CF6E2F-3555-294D-9B6A-4B6F19B01F35}" destId="{29DE2644-1A26-2341-9449-38474E2DBE26}" srcOrd="0" destOrd="0" parTransId="{2188D4FB-45F2-8847-8314-E0B549EE704D}" sibTransId="{98A94BDF-C35A-E146-94DB-F12EA7B2D276}"/>
    <dgm:cxn modelId="{D48B3EF3-7F24-4D48-B861-DA6A11307E57}" type="presOf" srcId="{E9273D4E-3655-194E-9B54-659E1DD38399}" destId="{41BF27E8-9DD9-DF48-9048-66FE845C156B}" srcOrd="0" destOrd="2" presId="urn:microsoft.com/office/officeart/2005/8/layout/process3"/>
    <dgm:cxn modelId="{228A3DF7-FF55-49AE-83AC-79B09EFF051E}" type="presOf" srcId="{961C8554-2773-C14C-80F8-A78F60656733}" destId="{1AD3DEA6-B87F-564C-9BD8-E345F830B4FD}" srcOrd="0" destOrd="0" presId="urn:microsoft.com/office/officeart/2005/8/layout/process3"/>
    <dgm:cxn modelId="{936D63FF-F63D-7D49-A3F1-3D02FCCE36E6}" srcId="{B411064E-E703-AA4D-9836-7735A71D6B9B}" destId="{DD588F3E-FD7B-0E4C-B3BF-F34B3C1F7B81}" srcOrd="0" destOrd="0" parTransId="{E93BDC6E-A65A-0D42-A828-78992451DC28}" sibTransId="{9A0C06A3-F0ED-1B40-BB34-426BFD747DE6}"/>
    <dgm:cxn modelId="{0EA6AE49-0E23-4D43-8FBC-4BDAD16CE128}" type="presParOf" srcId="{3FBDCCF4-C676-9940-A82F-AF7AAE7B3931}" destId="{1EB624CB-F7B9-2946-91D6-DE66394BED67}" srcOrd="0" destOrd="0" presId="urn:microsoft.com/office/officeart/2005/8/layout/process3"/>
    <dgm:cxn modelId="{7FB510F0-DC78-47ED-9D4F-157A71BBC45F}" type="presParOf" srcId="{1EB624CB-F7B9-2946-91D6-DE66394BED67}" destId="{A47E4063-AF1D-3445-BBEE-295A3D4305A1}" srcOrd="0" destOrd="0" presId="urn:microsoft.com/office/officeart/2005/8/layout/process3"/>
    <dgm:cxn modelId="{3D20E16B-9D3D-49EF-8347-A036798E99A9}" type="presParOf" srcId="{1EB624CB-F7B9-2946-91D6-DE66394BED67}" destId="{28FB7598-754C-F540-AF74-711C35453B24}" srcOrd="1" destOrd="0" presId="urn:microsoft.com/office/officeart/2005/8/layout/process3"/>
    <dgm:cxn modelId="{A9590FAC-80C3-4D20-9F0D-1B2B619A4D9C}" type="presParOf" srcId="{1EB624CB-F7B9-2946-91D6-DE66394BED67}" destId="{41BF27E8-9DD9-DF48-9048-66FE845C156B}" srcOrd="2" destOrd="0" presId="urn:microsoft.com/office/officeart/2005/8/layout/process3"/>
    <dgm:cxn modelId="{213889EE-1EC1-4BD6-92BF-9A2AE3E46C31}" type="presParOf" srcId="{3FBDCCF4-C676-9940-A82F-AF7AAE7B3931}" destId="{3558D2A3-5371-1644-A17C-DEFD496BB89A}" srcOrd="1" destOrd="0" presId="urn:microsoft.com/office/officeart/2005/8/layout/process3"/>
    <dgm:cxn modelId="{6B4E66B2-1A81-4505-99D1-1D004A061BB4}" type="presParOf" srcId="{3558D2A3-5371-1644-A17C-DEFD496BB89A}" destId="{CF1207C4-3ED4-7B46-A06B-81FE9851336C}" srcOrd="0" destOrd="0" presId="urn:microsoft.com/office/officeart/2005/8/layout/process3"/>
    <dgm:cxn modelId="{537B450F-AB73-4394-AFB4-BCBA8524DF64}" type="presParOf" srcId="{3FBDCCF4-C676-9940-A82F-AF7AAE7B3931}" destId="{DCC08EF6-9ECE-2942-A918-0B34F9273E80}" srcOrd="2" destOrd="0" presId="urn:microsoft.com/office/officeart/2005/8/layout/process3"/>
    <dgm:cxn modelId="{31924902-FFE9-4D6D-A699-A373FFC6580E}" type="presParOf" srcId="{DCC08EF6-9ECE-2942-A918-0B34F9273E80}" destId="{FED5C857-9230-F240-BDF8-523C598D50C8}" srcOrd="0" destOrd="0" presId="urn:microsoft.com/office/officeart/2005/8/layout/process3"/>
    <dgm:cxn modelId="{9C2D5FFF-9CF9-4A7D-A276-3A106A6E1A0F}" type="presParOf" srcId="{DCC08EF6-9ECE-2942-A918-0B34F9273E80}" destId="{39785059-660A-DF42-B947-8DE2CC61DC94}" srcOrd="1" destOrd="0" presId="urn:microsoft.com/office/officeart/2005/8/layout/process3"/>
    <dgm:cxn modelId="{D9934A14-7388-4815-A185-87F094433821}" type="presParOf" srcId="{DCC08EF6-9ECE-2942-A918-0B34F9273E80}" destId="{98EAEC1B-7386-7E49-981E-E6F0891E3A9B}" srcOrd="2" destOrd="0" presId="urn:microsoft.com/office/officeart/2005/8/layout/process3"/>
    <dgm:cxn modelId="{A38FCF53-1E86-4E4B-ACDB-6730749D5DAA}" type="presParOf" srcId="{3FBDCCF4-C676-9940-A82F-AF7AAE7B3931}" destId="{BA75F714-66CB-4C45-A6CB-F17729EBD033}" srcOrd="3" destOrd="0" presId="urn:microsoft.com/office/officeart/2005/8/layout/process3"/>
    <dgm:cxn modelId="{D0CD711E-E562-4A51-A04C-5A0344A0A4A5}" type="presParOf" srcId="{BA75F714-66CB-4C45-A6CB-F17729EBD033}" destId="{C0B2F49A-6AB0-AF41-96C9-07FEFC5338C3}" srcOrd="0" destOrd="0" presId="urn:microsoft.com/office/officeart/2005/8/layout/process3"/>
    <dgm:cxn modelId="{BDAE9609-13EC-4C5F-8ADF-3E50563C3C68}" type="presParOf" srcId="{3FBDCCF4-C676-9940-A82F-AF7AAE7B3931}" destId="{78017011-4882-364D-8790-7C4F0D368082}" srcOrd="4" destOrd="0" presId="urn:microsoft.com/office/officeart/2005/8/layout/process3"/>
    <dgm:cxn modelId="{10233984-C0C9-467D-BDBA-033686121DE4}" type="presParOf" srcId="{78017011-4882-364D-8790-7C4F0D368082}" destId="{1AD3DEA6-B87F-564C-9BD8-E345F830B4FD}" srcOrd="0" destOrd="0" presId="urn:microsoft.com/office/officeart/2005/8/layout/process3"/>
    <dgm:cxn modelId="{7F51D1ED-24CC-4C04-8148-E8ED9B21A360}" type="presParOf" srcId="{78017011-4882-364D-8790-7C4F0D368082}" destId="{8CCBFFAE-46D7-6748-BB96-99F96E69AA6E}" srcOrd="1" destOrd="0" presId="urn:microsoft.com/office/officeart/2005/8/layout/process3"/>
    <dgm:cxn modelId="{5B993FED-5879-456D-85B0-7ED659467D81}" type="presParOf" srcId="{78017011-4882-364D-8790-7C4F0D368082}" destId="{AD53172E-3C1B-8240-A0CA-CF7932793652}"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58C970-FB25-AD4F-809C-20603E2D35AE}" type="doc">
      <dgm:prSet loTypeId="urn:microsoft.com/office/officeart/2005/8/layout/process3" loCatId="" qsTypeId="urn:microsoft.com/office/officeart/2005/8/quickstyle/simple1" qsCatId="simple" csTypeId="urn:microsoft.com/office/officeart/2005/8/colors/accent5_4" csCatId="accent5" phldr="1"/>
      <dgm:spPr/>
      <dgm:t>
        <a:bodyPr/>
        <a:lstStyle/>
        <a:p>
          <a:endParaRPr lang="en-GB"/>
        </a:p>
      </dgm:t>
    </dgm:pt>
    <dgm:pt modelId="{ADADDFCE-69C2-0B43-A959-CE25FDB5D4ED}">
      <dgm:prSet phldrT="[Text]" custT="1"/>
      <dgm:spPr/>
      <dgm:t>
        <a:bodyPr/>
        <a:lstStyle/>
        <a:p>
          <a:r>
            <a:rPr lang="en-GB" sz="2800" b="1" dirty="0">
              <a:latin typeface="Arial Narrow" panose="020B0606020202030204" pitchFamily="34" charset="0"/>
            </a:rPr>
            <a:t>At vaccination</a:t>
          </a:r>
        </a:p>
      </dgm:t>
    </dgm:pt>
    <dgm:pt modelId="{3C6B6132-A37D-0549-97BB-DDB1DA90978B}" type="parTrans" cxnId="{CFBBC7C2-381C-F64B-A380-620FD8C48FDA}">
      <dgm:prSet/>
      <dgm:spPr/>
      <dgm:t>
        <a:bodyPr/>
        <a:lstStyle/>
        <a:p>
          <a:endParaRPr lang="en-GB"/>
        </a:p>
      </dgm:t>
    </dgm:pt>
    <dgm:pt modelId="{1C536D53-1B0B-1440-9687-91D97DB9A0BF}" type="sibTrans" cxnId="{CFBBC7C2-381C-F64B-A380-620FD8C48FDA}">
      <dgm:prSet/>
      <dgm:spPr/>
      <dgm:t>
        <a:bodyPr/>
        <a:lstStyle/>
        <a:p>
          <a:endParaRPr lang="en-GB"/>
        </a:p>
      </dgm:t>
    </dgm:pt>
    <dgm:pt modelId="{1A78D6D5-A858-F944-9AD9-C05822BE5A85}">
      <dgm:prSet phldrT="[Text]" custT="1"/>
      <dgm:spPr/>
      <dgm:t>
        <a:bodyPr/>
        <a:lstStyle/>
        <a:p>
          <a:r>
            <a:rPr lang="en-GB" sz="1100" b="1" dirty="0">
              <a:latin typeface="Arial Narrow" panose="020B0606020202030204" pitchFamily="34" charset="0"/>
            </a:rPr>
            <a:t>Strategies</a:t>
          </a:r>
        </a:p>
      </dgm:t>
    </dgm:pt>
    <dgm:pt modelId="{C0282372-F60D-9641-B853-FDFF7DC0FF3B}" type="sibTrans" cxnId="{A4237D29-B063-47CB-A908-5DEDDE120C9A}">
      <dgm:prSet/>
      <dgm:spPr/>
      <dgm:t>
        <a:bodyPr/>
        <a:lstStyle/>
        <a:p>
          <a:endParaRPr lang="en-GB"/>
        </a:p>
      </dgm:t>
    </dgm:pt>
    <dgm:pt modelId="{07318A0E-C475-3F44-8656-588C84EF4AC2}" type="parTrans" cxnId="{A4237D29-B063-47CB-A908-5DEDDE120C9A}">
      <dgm:prSet/>
      <dgm:spPr/>
      <dgm:t>
        <a:bodyPr/>
        <a:lstStyle/>
        <a:p>
          <a:endParaRPr lang="en-GB"/>
        </a:p>
      </dgm:t>
    </dgm:pt>
    <dgm:pt modelId="{1C1F7674-F97C-544B-AD84-C6D0D59E579C}">
      <dgm:prSet phldrT="[Text]" custT="1"/>
      <dgm:spPr/>
      <dgm:t>
        <a:bodyPr/>
        <a:lstStyle/>
        <a:p>
          <a:r>
            <a:rPr lang="en-US" sz="1100" b="1" dirty="0">
              <a:latin typeface="Arial Narrow" panose="020B0606020202030204" pitchFamily="34" charset="0"/>
            </a:rPr>
            <a:t>Incentives (financial/non-financial) </a:t>
          </a:r>
          <a:r>
            <a:rPr lang="en-US" sz="1100" b="0" dirty="0">
              <a:latin typeface="Arial Narrow" panose="020B0606020202030204" pitchFamily="34" charset="0"/>
            </a:rPr>
            <a:t>for encouraging vaccine uptake [USA</a:t>
          </a:r>
          <a:r>
            <a:rPr lang="en-US" sz="1100" b="0" baseline="30000" dirty="0">
              <a:latin typeface="Arial Narrow" panose="020B0606020202030204" pitchFamily="34" charset="0"/>
            </a:rPr>
            <a:t>1</a:t>
          </a:r>
          <a:r>
            <a:rPr lang="en-US" sz="1100" b="0" dirty="0">
              <a:latin typeface="Arial Narrow" panose="020B0606020202030204" pitchFamily="34" charset="0"/>
            </a:rPr>
            <a:t>, USA</a:t>
          </a:r>
          <a:r>
            <a:rPr lang="en-US" sz="1100" b="0" baseline="30000" dirty="0">
              <a:latin typeface="Arial Narrow" panose="020B0606020202030204" pitchFamily="34" charset="0"/>
            </a:rPr>
            <a:t>2</a:t>
          </a:r>
          <a:r>
            <a:rPr lang="en-US" sz="1100" b="0" baseline="0" dirty="0">
              <a:latin typeface="Arial Narrow" panose="020B0606020202030204" pitchFamily="34" charset="0"/>
            </a:rPr>
            <a:t>, USA</a:t>
          </a:r>
          <a:r>
            <a:rPr lang="en-US" sz="1100" b="0" baseline="30000" dirty="0">
              <a:latin typeface="Arial Narrow" panose="020B0606020202030204" pitchFamily="34" charset="0"/>
            </a:rPr>
            <a:t>8</a:t>
          </a:r>
          <a:r>
            <a:rPr lang="en-US" sz="1100" b="0" baseline="0" dirty="0">
              <a:latin typeface="Arial Narrow" panose="020B0606020202030204" pitchFamily="34" charset="0"/>
            </a:rPr>
            <a:t>, USA</a:t>
          </a:r>
          <a:r>
            <a:rPr lang="en-US" sz="1100" b="0" baseline="30000" dirty="0">
              <a:latin typeface="Arial Narrow" panose="020B0606020202030204" pitchFamily="34" charset="0"/>
            </a:rPr>
            <a:t>10</a:t>
          </a:r>
          <a:r>
            <a:rPr lang="en-US" sz="1100" b="0" baseline="0" dirty="0">
              <a:latin typeface="Arial Narrow" panose="020B0606020202030204" pitchFamily="34" charset="0"/>
            </a:rPr>
            <a:t>]</a:t>
          </a:r>
          <a:endParaRPr lang="en-GB" sz="1200" dirty="0">
            <a:latin typeface="Arial Narrow" panose="020B0606020202030204" pitchFamily="34" charset="0"/>
          </a:endParaRPr>
        </a:p>
      </dgm:t>
    </dgm:pt>
    <dgm:pt modelId="{FC7C7089-3FEC-3341-AA16-F9AC7FDB3CFA}" type="sibTrans" cxnId="{3ACE5691-1B8A-F547-AA76-D5E0C5427B9F}">
      <dgm:prSet/>
      <dgm:spPr/>
      <dgm:t>
        <a:bodyPr/>
        <a:lstStyle/>
        <a:p>
          <a:endParaRPr lang="en-GB"/>
        </a:p>
      </dgm:t>
    </dgm:pt>
    <dgm:pt modelId="{6F0FE948-35D7-7A46-8396-96446F6AF5D7}" type="parTrans" cxnId="{3ACE5691-1B8A-F547-AA76-D5E0C5427B9F}">
      <dgm:prSet/>
      <dgm:spPr/>
      <dgm:t>
        <a:bodyPr/>
        <a:lstStyle/>
        <a:p>
          <a:endParaRPr lang="en-GB"/>
        </a:p>
      </dgm:t>
    </dgm:pt>
    <dgm:pt modelId="{F28FC362-4B57-4875-B92C-C4B48CBB7812}">
      <dgm:prSet custT="1"/>
      <dgm:spPr/>
      <dgm:t>
        <a:bodyPr/>
        <a:lstStyle/>
        <a:p>
          <a:r>
            <a:rPr lang="en-US" sz="1100" b="1" dirty="0">
              <a:latin typeface="Arial Narrow" panose="020B0606020202030204" pitchFamily="34" charset="0"/>
            </a:rPr>
            <a:t>Flexibility</a:t>
          </a:r>
          <a:r>
            <a:rPr lang="en-US" sz="1100" dirty="0">
              <a:latin typeface="Arial Narrow" panose="020B0606020202030204" pitchFamily="34" charset="0"/>
            </a:rPr>
            <a:t> in the parental consenting process for students through online or over-the-phone provisions [USA</a:t>
          </a:r>
          <a:r>
            <a:rPr lang="en-US" sz="1100" baseline="30000" dirty="0">
              <a:latin typeface="Arial Narrow" panose="020B0606020202030204" pitchFamily="34" charset="0"/>
            </a:rPr>
            <a:t>8</a:t>
          </a:r>
          <a:r>
            <a:rPr lang="en-US" sz="1100" dirty="0">
              <a:latin typeface="Arial Narrow" panose="020B0606020202030204" pitchFamily="34" charset="0"/>
            </a:rPr>
            <a:t>]</a:t>
          </a:r>
        </a:p>
      </dgm:t>
    </dgm:pt>
    <dgm:pt modelId="{77B8CB6D-F7C2-4117-BBF2-69988B6FBCBA}" type="parTrans" cxnId="{6D373577-C8CE-4D84-8EF1-7681BC2A5A3D}">
      <dgm:prSet/>
      <dgm:spPr/>
      <dgm:t>
        <a:bodyPr/>
        <a:lstStyle/>
        <a:p>
          <a:endParaRPr lang="en-US"/>
        </a:p>
      </dgm:t>
    </dgm:pt>
    <dgm:pt modelId="{A1C29156-B657-48D1-B97D-7E9F1B0016D3}" type="sibTrans" cxnId="{6D373577-C8CE-4D84-8EF1-7681BC2A5A3D}">
      <dgm:prSet/>
      <dgm:spPr/>
      <dgm:t>
        <a:bodyPr/>
        <a:lstStyle/>
        <a:p>
          <a:endParaRPr lang="en-US"/>
        </a:p>
      </dgm:t>
    </dgm:pt>
    <dgm:pt modelId="{3FBDCCF4-C676-9940-A82F-AF7AAE7B3931}" type="pres">
      <dgm:prSet presAssocID="{6758C970-FB25-AD4F-809C-20603E2D35AE}" presName="linearFlow" presStyleCnt="0">
        <dgm:presLayoutVars>
          <dgm:dir/>
          <dgm:animLvl val="lvl"/>
          <dgm:resizeHandles val="exact"/>
        </dgm:presLayoutVars>
      </dgm:prSet>
      <dgm:spPr/>
    </dgm:pt>
    <dgm:pt modelId="{DCC08EF6-9ECE-2942-A918-0B34F9273E80}" type="pres">
      <dgm:prSet presAssocID="{ADADDFCE-69C2-0B43-A959-CE25FDB5D4ED}" presName="composite" presStyleCnt="0"/>
      <dgm:spPr/>
    </dgm:pt>
    <dgm:pt modelId="{FED5C857-9230-F240-BDF8-523C598D50C8}" type="pres">
      <dgm:prSet presAssocID="{ADADDFCE-69C2-0B43-A959-CE25FDB5D4ED}" presName="parTx" presStyleLbl="node1" presStyleIdx="0" presStyleCnt="1">
        <dgm:presLayoutVars>
          <dgm:chMax val="0"/>
          <dgm:chPref val="0"/>
          <dgm:bulletEnabled val="1"/>
        </dgm:presLayoutVars>
      </dgm:prSet>
      <dgm:spPr/>
    </dgm:pt>
    <dgm:pt modelId="{39785059-660A-DF42-B947-8DE2CC61DC94}" type="pres">
      <dgm:prSet presAssocID="{ADADDFCE-69C2-0B43-A959-CE25FDB5D4ED}" presName="parSh" presStyleLbl="node1" presStyleIdx="0" presStyleCnt="1" custScaleY="79053" custLinFactNeighborX="1287" custLinFactNeighborY="-1768"/>
      <dgm:spPr/>
    </dgm:pt>
    <dgm:pt modelId="{98EAEC1B-7386-7E49-981E-E6F0891E3A9B}" type="pres">
      <dgm:prSet presAssocID="{ADADDFCE-69C2-0B43-A959-CE25FDB5D4ED}" presName="desTx" presStyleLbl="fgAcc1" presStyleIdx="0" presStyleCnt="1" custScaleX="102763" custScaleY="120617" custLinFactNeighborX="-5071" custLinFactNeighborY="15315">
        <dgm:presLayoutVars>
          <dgm:bulletEnabled val="1"/>
        </dgm:presLayoutVars>
      </dgm:prSet>
      <dgm:spPr/>
    </dgm:pt>
  </dgm:ptLst>
  <dgm:cxnLst>
    <dgm:cxn modelId="{1DF9A905-0E60-4B80-BB11-809D032C3790}" type="presOf" srcId="{1A78D6D5-A858-F944-9AD9-C05822BE5A85}" destId="{98EAEC1B-7386-7E49-981E-E6F0891E3A9B}" srcOrd="0" destOrd="0" presId="urn:microsoft.com/office/officeart/2005/8/layout/process3"/>
    <dgm:cxn modelId="{443B9420-909C-4977-A915-5BA78765A048}" type="presOf" srcId="{ADADDFCE-69C2-0B43-A959-CE25FDB5D4ED}" destId="{FED5C857-9230-F240-BDF8-523C598D50C8}" srcOrd="0" destOrd="0" presId="urn:microsoft.com/office/officeart/2005/8/layout/process3"/>
    <dgm:cxn modelId="{44DCD428-C0C5-4145-AF45-EADA83E33865}" type="presOf" srcId="{ADADDFCE-69C2-0B43-A959-CE25FDB5D4ED}" destId="{39785059-660A-DF42-B947-8DE2CC61DC94}" srcOrd="1" destOrd="0" presId="urn:microsoft.com/office/officeart/2005/8/layout/process3"/>
    <dgm:cxn modelId="{A4237D29-B063-47CB-A908-5DEDDE120C9A}" srcId="{ADADDFCE-69C2-0B43-A959-CE25FDB5D4ED}" destId="{1A78D6D5-A858-F944-9AD9-C05822BE5A85}" srcOrd="0" destOrd="0" parTransId="{07318A0E-C475-3F44-8656-588C84EF4AC2}" sibTransId="{C0282372-F60D-9641-B853-FDFF7DC0FF3B}"/>
    <dgm:cxn modelId="{AC9C0A2C-482D-437D-813C-65CC7655B684}" type="presOf" srcId="{1C1F7674-F97C-544B-AD84-C6D0D59E579C}" destId="{98EAEC1B-7386-7E49-981E-E6F0891E3A9B}" srcOrd="0" destOrd="1" presId="urn:microsoft.com/office/officeart/2005/8/layout/process3"/>
    <dgm:cxn modelId="{6D373577-C8CE-4D84-8EF1-7681BC2A5A3D}" srcId="{1A78D6D5-A858-F944-9AD9-C05822BE5A85}" destId="{F28FC362-4B57-4875-B92C-C4B48CBB7812}" srcOrd="1" destOrd="0" parTransId="{77B8CB6D-F7C2-4117-BBF2-69988B6FBCBA}" sibTransId="{A1C29156-B657-48D1-B97D-7E9F1B0016D3}"/>
    <dgm:cxn modelId="{3ACE5691-1B8A-F547-AA76-D5E0C5427B9F}" srcId="{1A78D6D5-A858-F944-9AD9-C05822BE5A85}" destId="{1C1F7674-F97C-544B-AD84-C6D0D59E579C}" srcOrd="0" destOrd="0" parTransId="{6F0FE948-35D7-7A46-8396-96446F6AF5D7}" sibTransId="{FC7C7089-3FEC-3341-AA16-F9AC7FDB3CFA}"/>
    <dgm:cxn modelId="{CFBBC7C2-381C-F64B-A380-620FD8C48FDA}" srcId="{6758C970-FB25-AD4F-809C-20603E2D35AE}" destId="{ADADDFCE-69C2-0B43-A959-CE25FDB5D4ED}" srcOrd="0" destOrd="0" parTransId="{3C6B6132-A37D-0549-97BB-DDB1DA90978B}" sibTransId="{1C536D53-1B0B-1440-9687-91D97DB9A0BF}"/>
    <dgm:cxn modelId="{12F74EDB-92C0-E84F-A986-F93650031DE0}" type="presOf" srcId="{6758C970-FB25-AD4F-809C-20603E2D35AE}" destId="{3FBDCCF4-C676-9940-A82F-AF7AAE7B3931}" srcOrd="0" destOrd="0" presId="urn:microsoft.com/office/officeart/2005/8/layout/process3"/>
    <dgm:cxn modelId="{EC1DCFFD-85C8-46E9-8977-BAECD3BE51BB}" type="presOf" srcId="{F28FC362-4B57-4875-B92C-C4B48CBB7812}" destId="{98EAEC1B-7386-7E49-981E-E6F0891E3A9B}" srcOrd="0" destOrd="2" presId="urn:microsoft.com/office/officeart/2005/8/layout/process3"/>
    <dgm:cxn modelId="{537B450F-AB73-4394-AFB4-BCBA8524DF64}" type="presParOf" srcId="{3FBDCCF4-C676-9940-A82F-AF7AAE7B3931}" destId="{DCC08EF6-9ECE-2942-A918-0B34F9273E80}" srcOrd="0" destOrd="0" presId="urn:microsoft.com/office/officeart/2005/8/layout/process3"/>
    <dgm:cxn modelId="{31924902-FFE9-4D6D-A699-A373FFC6580E}" type="presParOf" srcId="{DCC08EF6-9ECE-2942-A918-0B34F9273E80}" destId="{FED5C857-9230-F240-BDF8-523C598D50C8}" srcOrd="0" destOrd="0" presId="urn:microsoft.com/office/officeart/2005/8/layout/process3"/>
    <dgm:cxn modelId="{9C2D5FFF-9CF9-4A7D-A276-3A106A6E1A0F}" type="presParOf" srcId="{DCC08EF6-9ECE-2942-A918-0B34F9273E80}" destId="{39785059-660A-DF42-B947-8DE2CC61DC94}" srcOrd="1" destOrd="0" presId="urn:microsoft.com/office/officeart/2005/8/layout/process3"/>
    <dgm:cxn modelId="{D9934A14-7388-4815-A185-87F094433821}" type="presParOf" srcId="{DCC08EF6-9ECE-2942-A918-0B34F9273E80}" destId="{98EAEC1B-7386-7E49-981E-E6F0891E3A9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58C970-FB25-AD4F-809C-20603E2D35AE}" type="doc">
      <dgm:prSet loTypeId="urn:microsoft.com/office/officeart/2005/8/layout/process3" loCatId="" qsTypeId="urn:microsoft.com/office/officeart/2005/8/quickstyle/simple1" qsCatId="simple" csTypeId="urn:microsoft.com/office/officeart/2005/8/colors/accent5_4" csCatId="accent5" phldr="1"/>
      <dgm:spPr/>
      <dgm:t>
        <a:bodyPr/>
        <a:lstStyle/>
        <a:p>
          <a:endParaRPr lang="en-GB"/>
        </a:p>
      </dgm:t>
    </dgm:pt>
    <dgm:pt modelId="{B411064E-E703-AA4D-9836-7735A71D6B9B}">
      <dgm:prSet phldrT="[Text]" custT="1"/>
      <dgm:spPr/>
      <dgm:t>
        <a:bodyPr/>
        <a:lstStyle/>
        <a:p>
          <a:r>
            <a:rPr lang="en-GB" sz="2800" b="1" dirty="0">
              <a:latin typeface="Arial Narrow" panose="020B0606020202030204" pitchFamily="34" charset="0"/>
            </a:rPr>
            <a:t>Pre-vaccination/mobilization</a:t>
          </a:r>
        </a:p>
      </dgm:t>
    </dgm:pt>
    <dgm:pt modelId="{89A8357E-A268-BF4E-93F3-861B6CD6B32E}" type="parTrans" cxnId="{A59F9813-ADFB-4D4F-9A88-96F57D67B734}">
      <dgm:prSet/>
      <dgm:spPr/>
      <dgm:t>
        <a:bodyPr/>
        <a:lstStyle/>
        <a:p>
          <a:endParaRPr lang="en-GB"/>
        </a:p>
      </dgm:t>
    </dgm:pt>
    <dgm:pt modelId="{4A680657-A8E4-5949-AF1B-59253F45A223}" type="sibTrans" cxnId="{A59F9813-ADFB-4D4F-9A88-96F57D67B734}">
      <dgm:prSet/>
      <dgm:spPr>
        <a:noFill/>
      </dgm:spPr>
      <dgm:t>
        <a:bodyPr/>
        <a:lstStyle/>
        <a:p>
          <a:endParaRPr lang="en-GB"/>
        </a:p>
      </dgm:t>
    </dgm:pt>
    <dgm:pt modelId="{DD588F3E-FD7B-0E4C-B3BF-F34B3C1F7B81}">
      <dgm:prSet phldrT="[Text]" custT="1"/>
      <dgm:spPr/>
      <dgm:t>
        <a:bodyPr/>
        <a:lstStyle/>
        <a:p>
          <a:r>
            <a:rPr lang="en-GB" sz="1100" b="1" dirty="0">
              <a:latin typeface="Arial Narrow" panose="020B0606020202030204" pitchFamily="34" charset="0"/>
            </a:rPr>
            <a:t>Strategies</a:t>
          </a:r>
        </a:p>
      </dgm:t>
    </dgm:pt>
    <dgm:pt modelId="{E93BDC6E-A65A-0D42-A828-78992451DC28}" type="parTrans" cxnId="{936D63FF-F63D-7D49-A3F1-3D02FCCE36E6}">
      <dgm:prSet/>
      <dgm:spPr/>
      <dgm:t>
        <a:bodyPr/>
        <a:lstStyle/>
        <a:p>
          <a:endParaRPr lang="en-GB"/>
        </a:p>
      </dgm:t>
    </dgm:pt>
    <dgm:pt modelId="{9A0C06A3-F0ED-1B40-BB34-426BFD747DE6}" type="sibTrans" cxnId="{936D63FF-F63D-7D49-A3F1-3D02FCCE36E6}">
      <dgm:prSet/>
      <dgm:spPr/>
      <dgm:t>
        <a:bodyPr/>
        <a:lstStyle/>
        <a:p>
          <a:endParaRPr lang="en-GB"/>
        </a:p>
      </dgm:t>
    </dgm:pt>
    <dgm:pt modelId="{5A9330BB-6AF1-5F4E-8C84-8C4F0310C444}">
      <dgm:prSet phldrT="[Text]" custT="1"/>
      <dgm:spPr/>
      <dgm:t>
        <a:bodyPr/>
        <a:lstStyle/>
        <a:p>
          <a:r>
            <a:rPr lang="en-US" sz="1100" b="1" dirty="0">
              <a:latin typeface="Arial Narrow" panose="020B0606020202030204" pitchFamily="34" charset="0"/>
            </a:rPr>
            <a:t>IEC campaigns with a difference</a:t>
          </a:r>
          <a:endParaRPr lang="en-GB" sz="1100" dirty="0">
            <a:latin typeface="Arial Narrow" panose="020B0606020202030204" pitchFamily="34" charset="0"/>
          </a:endParaRPr>
        </a:p>
      </dgm:t>
    </dgm:pt>
    <dgm:pt modelId="{8D6F6335-7CC1-2441-A263-201066D4C120}" type="parTrans" cxnId="{7CA3A342-0DBB-4353-8B6D-3244A8758A36}">
      <dgm:prSet/>
      <dgm:spPr/>
      <dgm:t>
        <a:bodyPr/>
        <a:lstStyle/>
        <a:p>
          <a:endParaRPr lang="en-GB"/>
        </a:p>
      </dgm:t>
    </dgm:pt>
    <dgm:pt modelId="{88574907-54BC-E04D-9C63-A2239F66A157}" type="sibTrans" cxnId="{7CA3A342-0DBB-4353-8B6D-3244A8758A36}">
      <dgm:prSet/>
      <dgm:spPr/>
      <dgm:t>
        <a:bodyPr/>
        <a:lstStyle/>
        <a:p>
          <a:endParaRPr lang="en-GB"/>
        </a:p>
      </dgm:t>
    </dgm:pt>
    <dgm:pt modelId="{A189CFCB-E923-4E8D-92FA-95D339ECF62B}">
      <dgm:prSet custT="1"/>
      <dgm:spPr/>
      <dgm:t>
        <a:bodyPr/>
        <a:lstStyle/>
        <a:p>
          <a:r>
            <a:rPr lang="en-US" sz="1050" dirty="0">
              <a:latin typeface="Arial Narrow" panose="020B0606020202030204" pitchFamily="34" charset="0"/>
            </a:rPr>
            <a:t>Contextually relevant communication [SA</a:t>
          </a:r>
          <a:r>
            <a:rPr lang="en-US" sz="1050" baseline="30000" dirty="0">
              <a:latin typeface="Arial Narrow" panose="020B0606020202030204" pitchFamily="34" charset="0"/>
            </a:rPr>
            <a:t>22</a:t>
          </a:r>
          <a:r>
            <a:rPr lang="en-US" sz="1050" dirty="0">
              <a:latin typeface="Arial Narrow" panose="020B0606020202030204" pitchFamily="34" charset="0"/>
            </a:rPr>
            <a:t>]</a:t>
          </a:r>
        </a:p>
      </dgm:t>
    </dgm:pt>
    <dgm:pt modelId="{DE995B9D-25F2-4394-86C6-AADFEC0D943F}" type="parTrans" cxnId="{51B12B15-DC1E-41B5-B692-44DEDC13651E}">
      <dgm:prSet/>
      <dgm:spPr/>
      <dgm:t>
        <a:bodyPr/>
        <a:lstStyle/>
        <a:p>
          <a:endParaRPr lang="en-US"/>
        </a:p>
      </dgm:t>
    </dgm:pt>
    <dgm:pt modelId="{5D64E333-F50B-4352-9A93-79B6A18090CC}" type="sibTrans" cxnId="{51B12B15-DC1E-41B5-B692-44DEDC13651E}">
      <dgm:prSet/>
      <dgm:spPr/>
      <dgm:t>
        <a:bodyPr/>
        <a:lstStyle/>
        <a:p>
          <a:endParaRPr lang="en-US"/>
        </a:p>
      </dgm:t>
    </dgm:pt>
    <dgm:pt modelId="{0CC14A70-8A3E-44D8-BFBB-00058923BFA5}">
      <dgm:prSet custT="1"/>
      <dgm:spPr/>
      <dgm:t>
        <a:bodyPr/>
        <a:lstStyle/>
        <a:p>
          <a:r>
            <a:rPr lang="en-US" sz="1050" dirty="0">
              <a:latin typeface="Arial Narrow" panose="020B0606020202030204" pitchFamily="34" charset="0"/>
            </a:rPr>
            <a:t>Risks vs benefit approach to adverse event (AE) discussions [SA</a:t>
          </a:r>
          <a:r>
            <a:rPr lang="en-US" sz="1050" baseline="30000" dirty="0">
              <a:latin typeface="Arial Narrow" panose="020B0606020202030204" pitchFamily="34" charset="0"/>
            </a:rPr>
            <a:t>22</a:t>
          </a:r>
          <a:r>
            <a:rPr lang="en-US" sz="1050" dirty="0">
              <a:latin typeface="Arial Narrow" panose="020B0606020202030204" pitchFamily="34" charset="0"/>
            </a:rPr>
            <a:t>]</a:t>
          </a:r>
        </a:p>
      </dgm:t>
    </dgm:pt>
    <dgm:pt modelId="{BF29A7BD-7054-4608-A109-A83564789664}" type="parTrans" cxnId="{97D27C6A-0513-4D5F-83CD-E36E17AE128A}">
      <dgm:prSet/>
      <dgm:spPr/>
      <dgm:t>
        <a:bodyPr/>
        <a:lstStyle/>
        <a:p>
          <a:endParaRPr lang="en-US"/>
        </a:p>
      </dgm:t>
    </dgm:pt>
    <dgm:pt modelId="{DB5F8BCE-A15A-491E-967E-C1BFF44309C0}" type="sibTrans" cxnId="{97D27C6A-0513-4D5F-83CD-E36E17AE128A}">
      <dgm:prSet/>
      <dgm:spPr/>
      <dgm:t>
        <a:bodyPr/>
        <a:lstStyle/>
        <a:p>
          <a:endParaRPr lang="en-US"/>
        </a:p>
      </dgm:t>
    </dgm:pt>
    <dgm:pt modelId="{B0C400C6-0411-43E1-84EE-E1B153B5F70F}">
      <dgm:prSet custT="1"/>
      <dgm:spPr/>
      <dgm:t>
        <a:bodyPr/>
        <a:lstStyle/>
        <a:p>
          <a:r>
            <a:rPr lang="en-US" sz="1050" dirty="0">
              <a:latin typeface="Arial Narrow" panose="020B0606020202030204" pitchFamily="34" charset="0"/>
            </a:rPr>
            <a:t>Targeted messaging [USA</a:t>
          </a:r>
          <a:r>
            <a:rPr lang="en-US" sz="1050" baseline="30000" dirty="0">
              <a:latin typeface="Arial Narrow" panose="020B0606020202030204" pitchFamily="34" charset="0"/>
            </a:rPr>
            <a:t>10</a:t>
          </a:r>
          <a:r>
            <a:rPr lang="en-US" sz="1050" dirty="0">
              <a:latin typeface="Arial Narrow" panose="020B0606020202030204" pitchFamily="34" charset="0"/>
            </a:rPr>
            <a:t>], high frequency education and communication efforts tailored for target communities, parents and family (for students) [USA</a:t>
          </a:r>
          <a:r>
            <a:rPr lang="en-US" sz="1050" baseline="30000" dirty="0">
              <a:latin typeface="Arial Narrow" panose="020B0606020202030204" pitchFamily="34" charset="0"/>
            </a:rPr>
            <a:t>10</a:t>
          </a:r>
          <a:r>
            <a:rPr lang="en-US" sz="1050" dirty="0">
              <a:latin typeface="Arial Narrow" panose="020B0606020202030204" pitchFamily="34" charset="0"/>
            </a:rPr>
            <a:t>, USA</a:t>
          </a:r>
          <a:r>
            <a:rPr lang="en-US" sz="1050" baseline="30000" dirty="0">
              <a:latin typeface="Arial Narrow" panose="020B0606020202030204" pitchFamily="34" charset="0"/>
            </a:rPr>
            <a:t>8</a:t>
          </a:r>
          <a:r>
            <a:rPr lang="en-US" sz="1050" dirty="0">
              <a:latin typeface="Arial Narrow" panose="020B0606020202030204" pitchFamily="34" charset="0"/>
            </a:rPr>
            <a:t>] </a:t>
          </a:r>
        </a:p>
      </dgm:t>
    </dgm:pt>
    <dgm:pt modelId="{7BCD3FC0-C73D-44A1-B7DA-41E405BECEAB}" type="parTrans" cxnId="{DCCDB126-B091-4FE6-8C44-FDCDAE3ACEF5}">
      <dgm:prSet/>
      <dgm:spPr/>
      <dgm:t>
        <a:bodyPr/>
        <a:lstStyle/>
        <a:p>
          <a:endParaRPr lang="en-US"/>
        </a:p>
      </dgm:t>
    </dgm:pt>
    <dgm:pt modelId="{A0D4E863-4A9A-467C-ACE6-2A22A5CDD7EB}" type="sibTrans" cxnId="{DCCDB126-B091-4FE6-8C44-FDCDAE3ACEF5}">
      <dgm:prSet/>
      <dgm:spPr/>
      <dgm:t>
        <a:bodyPr/>
        <a:lstStyle/>
        <a:p>
          <a:endParaRPr lang="en-US"/>
        </a:p>
      </dgm:t>
    </dgm:pt>
    <dgm:pt modelId="{D5518946-7CFE-4539-A027-069E768DDE1B}">
      <dgm:prSet custT="1"/>
      <dgm:spPr/>
      <dgm:t>
        <a:bodyPr/>
        <a:lstStyle/>
        <a:p>
          <a:r>
            <a:rPr lang="en-US" sz="1050" dirty="0">
              <a:latin typeface="Arial Narrow" panose="020B0606020202030204" pitchFamily="34" charset="0"/>
            </a:rPr>
            <a:t>One-on-one counseling for real-time update on vaccine effectiveness for under-represented groups in clinical trials [England</a:t>
          </a:r>
          <a:r>
            <a:rPr lang="en-US" sz="1050" baseline="30000" dirty="0">
              <a:latin typeface="Arial Narrow" panose="020B0606020202030204" pitchFamily="34" charset="0"/>
            </a:rPr>
            <a:t>3</a:t>
          </a:r>
          <a:r>
            <a:rPr lang="en-US" sz="1050" dirty="0">
              <a:latin typeface="Arial Narrow" panose="020B0606020202030204" pitchFamily="34" charset="0"/>
            </a:rPr>
            <a:t>]</a:t>
          </a:r>
        </a:p>
      </dgm:t>
    </dgm:pt>
    <dgm:pt modelId="{DC8CDBD3-F873-408B-9B6F-DEB95ADAEA93}" type="parTrans" cxnId="{B1E3A0B5-3D43-4342-8788-F7B01A74C2BC}">
      <dgm:prSet/>
      <dgm:spPr/>
      <dgm:t>
        <a:bodyPr/>
        <a:lstStyle/>
        <a:p>
          <a:endParaRPr lang="en-US"/>
        </a:p>
      </dgm:t>
    </dgm:pt>
    <dgm:pt modelId="{6D7C85DC-CD51-4D9E-B365-94EEA23C0162}" type="sibTrans" cxnId="{B1E3A0B5-3D43-4342-8788-F7B01A74C2BC}">
      <dgm:prSet/>
      <dgm:spPr/>
      <dgm:t>
        <a:bodyPr/>
        <a:lstStyle/>
        <a:p>
          <a:endParaRPr lang="en-US"/>
        </a:p>
      </dgm:t>
    </dgm:pt>
    <dgm:pt modelId="{867F7D0A-56C5-4498-82DA-118B50DEB665}">
      <dgm:prSet custT="1"/>
      <dgm:spPr/>
      <dgm:t>
        <a:bodyPr/>
        <a:lstStyle/>
        <a:p>
          <a:r>
            <a:rPr lang="en-US" sz="1050" dirty="0">
              <a:latin typeface="Arial Narrow" panose="020B0606020202030204" pitchFamily="34" charset="0"/>
            </a:rPr>
            <a:t>Declination forms for awareness of consequences of not taking the vaccine [USA</a:t>
          </a:r>
          <a:r>
            <a:rPr lang="en-US" sz="1050" baseline="30000" dirty="0">
              <a:latin typeface="Arial Narrow" panose="020B0606020202030204" pitchFamily="34" charset="0"/>
            </a:rPr>
            <a:t>1</a:t>
          </a:r>
          <a:r>
            <a:rPr lang="en-US" sz="1050" dirty="0">
              <a:latin typeface="Arial Narrow" panose="020B0606020202030204" pitchFamily="34" charset="0"/>
            </a:rPr>
            <a:t>]</a:t>
          </a:r>
        </a:p>
      </dgm:t>
    </dgm:pt>
    <dgm:pt modelId="{EAD26A1F-F9C5-4A5B-B5E0-640200AA43B2}" type="parTrans" cxnId="{7665ED99-3583-4869-83D8-C3F73DC7E766}">
      <dgm:prSet/>
      <dgm:spPr/>
      <dgm:t>
        <a:bodyPr/>
        <a:lstStyle/>
        <a:p>
          <a:endParaRPr lang="en-US"/>
        </a:p>
      </dgm:t>
    </dgm:pt>
    <dgm:pt modelId="{99DD2BE3-0016-401B-AE6A-1BBD1A1B63E3}" type="sibTrans" cxnId="{7665ED99-3583-4869-83D8-C3F73DC7E766}">
      <dgm:prSet/>
      <dgm:spPr/>
      <dgm:t>
        <a:bodyPr/>
        <a:lstStyle/>
        <a:p>
          <a:endParaRPr lang="en-US"/>
        </a:p>
      </dgm:t>
    </dgm:pt>
    <dgm:pt modelId="{1D5B8A08-8271-4514-8E22-6B8BE74D3CD3}">
      <dgm:prSet custT="1"/>
      <dgm:spPr/>
      <dgm:t>
        <a:bodyPr/>
        <a:lstStyle/>
        <a:p>
          <a:r>
            <a:rPr lang="en-US" sz="1050" b="1" dirty="0">
              <a:latin typeface="Arial Narrow" panose="020B0606020202030204" pitchFamily="34" charset="0"/>
            </a:rPr>
            <a:t>Engaging vaccine champions and opinion leaders to advocate for the vaccine</a:t>
          </a:r>
        </a:p>
      </dgm:t>
    </dgm:pt>
    <dgm:pt modelId="{33DF53D9-BFEB-4EBF-983B-6470D3C1D357}" type="parTrans" cxnId="{6B785930-10E3-4DA5-9780-789425BF4DBC}">
      <dgm:prSet/>
      <dgm:spPr/>
      <dgm:t>
        <a:bodyPr/>
        <a:lstStyle/>
        <a:p>
          <a:endParaRPr lang="en-US"/>
        </a:p>
      </dgm:t>
    </dgm:pt>
    <dgm:pt modelId="{420FE4BE-F816-40A1-83E5-D50A03AC7A1C}" type="sibTrans" cxnId="{6B785930-10E3-4DA5-9780-789425BF4DBC}">
      <dgm:prSet/>
      <dgm:spPr/>
      <dgm:t>
        <a:bodyPr/>
        <a:lstStyle/>
        <a:p>
          <a:endParaRPr lang="en-US"/>
        </a:p>
      </dgm:t>
    </dgm:pt>
    <dgm:pt modelId="{AD875932-0BAC-41BA-8C70-FFD5F934308E}">
      <dgm:prSet custT="1"/>
      <dgm:spPr/>
      <dgm:t>
        <a:bodyPr/>
        <a:lstStyle/>
        <a:p>
          <a:r>
            <a:rPr lang="en-US" sz="1050" b="0" dirty="0">
              <a:latin typeface="Arial Narrow" panose="020B0606020202030204" pitchFamily="34" charset="0"/>
            </a:rPr>
            <a:t>Medical and political leadership at the forefront in active conversations with target populations [Engald</a:t>
          </a:r>
          <a:r>
            <a:rPr lang="en-US" sz="1050" b="0" baseline="30000" dirty="0">
              <a:latin typeface="Arial Narrow" panose="020B0606020202030204" pitchFamily="34" charset="0"/>
            </a:rPr>
            <a:t>3</a:t>
          </a:r>
          <a:r>
            <a:rPr lang="en-US" sz="1050" b="0" dirty="0">
              <a:latin typeface="Arial Narrow" panose="020B0606020202030204" pitchFamily="34" charset="0"/>
            </a:rPr>
            <a:t>, USA</a:t>
          </a:r>
          <a:r>
            <a:rPr lang="en-US" sz="1050" b="0" baseline="30000" dirty="0">
              <a:latin typeface="Arial Narrow" panose="020B0606020202030204" pitchFamily="34" charset="0"/>
            </a:rPr>
            <a:t>1, </a:t>
          </a:r>
          <a:r>
            <a:rPr lang="en-US" sz="1050" b="0" baseline="0" dirty="0">
              <a:latin typeface="Arial Narrow" panose="020B0606020202030204" pitchFamily="34" charset="0"/>
            </a:rPr>
            <a:t>USA</a:t>
          </a:r>
          <a:r>
            <a:rPr lang="en-US" sz="1050" b="0" baseline="30000" dirty="0">
              <a:latin typeface="Arial Narrow" panose="020B0606020202030204" pitchFamily="34" charset="0"/>
            </a:rPr>
            <a:t>10</a:t>
          </a:r>
          <a:r>
            <a:rPr lang="en-US" sz="1050" b="0" dirty="0">
              <a:latin typeface="Arial Narrow" panose="020B0606020202030204" pitchFamily="34" charset="0"/>
            </a:rPr>
            <a:t>]</a:t>
          </a:r>
        </a:p>
      </dgm:t>
    </dgm:pt>
    <dgm:pt modelId="{E6F34330-24FC-40CE-B960-034082A317F8}" type="parTrans" cxnId="{29FD58C9-81AE-4BB4-95EF-AEBC52D39047}">
      <dgm:prSet/>
      <dgm:spPr/>
      <dgm:t>
        <a:bodyPr/>
        <a:lstStyle/>
        <a:p>
          <a:endParaRPr lang="en-US"/>
        </a:p>
      </dgm:t>
    </dgm:pt>
    <dgm:pt modelId="{C28BCFDA-9185-4869-A5FB-17A7BED3A1D8}" type="sibTrans" cxnId="{29FD58C9-81AE-4BB4-95EF-AEBC52D39047}">
      <dgm:prSet/>
      <dgm:spPr/>
      <dgm:t>
        <a:bodyPr/>
        <a:lstStyle/>
        <a:p>
          <a:endParaRPr lang="en-US"/>
        </a:p>
      </dgm:t>
    </dgm:pt>
    <dgm:pt modelId="{3F399F37-6506-4D87-91C7-63BF37BB0C9D}">
      <dgm:prSet custT="1"/>
      <dgm:spPr/>
      <dgm:t>
        <a:bodyPr/>
        <a:lstStyle/>
        <a:p>
          <a:r>
            <a:rPr lang="en-US" sz="1050" b="0" dirty="0">
              <a:latin typeface="Arial Narrow" panose="020B0606020202030204" pitchFamily="34" charset="0"/>
            </a:rPr>
            <a:t>Leveraging community voices and radically diverse viewpoints for consensus-building [USA</a:t>
          </a:r>
          <a:r>
            <a:rPr lang="en-US" sz="1050" b="0" baseline="30000" dirty="0">
              <a:latin typeface="Arial Narrow" panose="020B0606020202030204" pitchFamily="34" charset="0"/>
            </a:rPr>
            <a:t>10</a:t>
          </a:r>
          <a:r>
            <a:rPr lang="en-US" sz="1050" b="0" dirty="0">
              <a:latin typeface="Arial Narrow" panose="020B0606020202030204" pitchFamily="34" charset="0"/>
            </a:rPr>
            <a:t>], dispel myths, misconception, and rumors</a:t>
          </a:r>
        </a:p>
      </dgm:t>
    </dgm:pt>
    <dgm:pt modelId="{D50F1CCC-CF4E-4B33-AF01-AED2518BABDD}" type="parTrans" cxnId="{2D1EEBAE-6E96-4086-BB39-5D16683E31D2}">
      <dgm:prSet/>
      <dgm:spPr/>
      <dgm:t>
        <a:bodyPr/>
        <a:lstStyle/>
        <a:p>
          <a:endParaRPr lang="en-US"/>
        </a:p>
      </dgm:t>
    </dgm:pt>
    <dgm:pt modelId="{1755D745-8E94-4908-930D-EEE629F4E1E7}" type="sibTrans" cxnId="{2D1EEBAE-6E96-4086-BB39-5D16683E31D2}">
      <dgm:prSet/>
      <dgm:spPr/>
      <dgm:t>
        <a:bodyPr/>
        <a:lstStyle/>
        <a:p>
          <a:endParaRPr lang="en-US"/>
        </a:p>
      </dgm:t>
    </dgm:pt>
    <dgm:pt modelId="{C226F4D2-7BB8-4944-8AF2-A388DCD05E00}">
      <dgm:prSet custT="1"/>
      <dgm:spPr/>
      <dgm:t>
        <a:bodyPr/>
        <a:lstStyle/>
        <a:p>
          <a:r>
            <a:rPr lang="en-US" sz="1050" b="1" dirty="0">
              <a:latin typeface="Arial Narrow" panose="020B0606020202030204" pitchFamily="34" charset="0"/>
            </a:rPr>
            <a:t>Practical appointment systems reduced barriers to accessing the vaccine</a:t>
          </a:r>
        </a:p>
      </dgm:t>
    </dgm:pt>
    <dgm:pt modelId="{C4C66020-803A-420A-A1FF-93652F51C6F4}" type="parTrans" cxnId="{C74F1E89-1F43-4B8F-A720-4754CE9D30B4}">
      <dgm:prSet/>
      <dgm:spPr/>
      <dgm:t>
        <a:bodyPr/>
        <a:lstStyle/>
        <a:p>
          <a:endParaRPr lang="en-US"/>
        </a:p>
      </dgm:t>
    </dgm:pt>
    <dgm:pt modelId="{8DBAD63F-2860-488F-AC39-BB392E70DD2A}" type="sibTrans" cxnId="{C74F1E89-1F43-4B8F-A720-4754CE9D30B4}">
      <dgm:prSet/>
      <dgm:spPr/>
      <dgm:t>
        <a:bodyPr/>
        <a:lstStyle/>
        <a:p>
          <a:endParaRPr lang="en-US"/>
        </a:p>
      </dgm:t>
    </dgm:pt>
    <dgm:pt modelId="{E15927B6-292B-49BE-92DC-B9ADE95FD366}">
      <dgm:prSet custT="1"/>
      <dgm:spPr/>
      <dgm:t>
        <a:bodyPr/>
        <a:lstStyle/>
        <a:p>
          <a:r>
            <a:rPr lang="en-US" sz="1050" b="0" dirty="0">
              <a:latin typeface="Arial Narrow" panose="020B0606020202030204" pitchFamily="34" charset="0"/>
            </a:rPr>
            <a:t>Walk-ins for those with no pre-plans of taking the vaccine/missed appointments [SA</a:t>
          </a:r>
          <a:r>
            <a:rPr lang="en-US" sz="1050" b="0" baseline="30000" dirty="0">
              <a:latin typeface="Arial Narrow" panose="020B0606020202030204" pitchFamily="34" charset="0"/>
            </a:rPr>
            <a:t>22</a:t>
          </a:r>
          <a:r>
            <a:rPr lang="en-US" sz="1050" b="0" dirty="0">
              <a:latin typeface="Arial Narrow" panose="020B0606020202030204" pitchFamily="34" charset="0"/>
            </a:rPr>
            <a:t>, England</a:t>
          </a:r>
          <a:r>
            <a:rPr lang="en-US" sz="1050" b="0" baseline="30000" dirty="0">
              <a:latin typeface="Arial Narrow" panose="020B0606020202030204" pitchFamily="34" charset="0"/>
            </a:rPr>
            <a:t>3</a:t>
          </a:r>
          <a:r>
            <a:rPr lang="en-US" sz="1050" b="0" dirty="0">
              <a:latin typeface="Arial Narrow" panose="020B0606020202030204" pitchFamily="34" charset="0"/>
            </a:rPr>
            <a:t>]</a:t>
          </a:r>
        </a:p>
      </dgm:t>
    </dgm:pt>
    <dgm:pt modelId="{665996CF-1957-43E8-8FC1-D186F70EFC53}" type="parTrans" cxnId="{431DD7DF-4E64-4519-BBE9-00987C81C812}">
      <dgm:prSet/>
      <dgm:spPr/>
      <dgm:t>
        <a:bodyPr/>
        <a:lstStyle/>
        <a:p>
          <a:endParaRPr lang="en-US"/>
        </a:p>
      </dgm:t>
    </dgm:pt>
    <dgm:pt modelId="{844717B3-419F-4A99-8680-7C242A21E1AF}" type="sibTrans" cxnId="{431DD7DF-4E64-4519-BBE9-00987C81C812}">
      <dgm:prSet/>
      <dgm:spPr/>
      <dgm:t>
        <a:bodyPr/>
        <a:lstStyle/>
        <a:p>
          <a:endParaRPr lang="en-US"/>
        </a:p>
      </dgm:t>
    </dgm:pt>
    <dgm:pt modelId="{871B60F6-8917-44D9-B0DF-5001785B81EE}">
      <dgm:prSet custT="1"/>
      <dgm:spPr/>
      <dgm:t>
        <a:bodyPr/>
        <a:lstStyle/>
        <a:p>
          <a:r>
            <a:rPr lang="en-US" sz="1050" dirty="0">
              <a:latin typeface="Arial Narrow" panose="020B0606020202030204" pitchFamily="34" charset="0"/>
            </a:rPr>
            <a:t>Multi-lingual appointment portals to overcome language barrier. [USA</a:t>
          </a:r>
          <a:r>
            <a:rPr lang="en-US" sz="1050" baseline="30000" dirty="0">
              <a:latin typeface="Arial Narrow" panose="020B0606020202030204" pitchFamily="34" charset="0"/>
            </a:rPr>
            <a:t>10</a:t>
          </a:r>
          <a:r>
            <a:rPr lang="en-US" sz="1050" dirty="0">
              <a:latin typeface="Arial Narrow" panose="020B0606020202030204" pitchFamily="34" charset="0"/>
            </a:rPr>
            <a:t>]</a:t>
          </a:r>
        </a:p>
      </dgm:t>
    </dgm:pt>
    <dgm:pt modelId="{EDEE3AFE-5142-4CB8-A294-D794FD825B2F}" type="parTrans" cxnId="{6E0A75CB-E633-42B1-BD66-D8F6C57D0E0C}">
      <dgm:prSet/>
      <dgm:spPr/>
      <dgm:t>
        <a:bodyPr/>
        <a:lstStyle/>
        <a:p>
          <a:endParaRPr lang="en-US"/>
        </a:p>
      </dgm:t>
    </dgm:pt>
    <dgm:pt modelId="{B0A70CBC-3C4C-4DA1-AE03-7BDEDE979640}" type="sibTrans" cxnId="{6E0A75CB-E633-42B1-BD66-D8F6C57D0E0C}">
      <dgm:prSet/>
      <dgm:spPr/>
      <dgm:t>
        <a:bodyPr/>
        <a:lstStyle/>
        <a:p>
          <a:endParaRPr lang="en-US"/>
        </a:p>
      </dgm:t>
    </dgm:pt>
    <dgm:pt modelId="{3FBDCCF4-C676-9940-A82F-AF7AAE7B3931}" type="pres">
      <dgm:prSet presAssocID="{6758C970-FB25-AD4F-809C-20603E2D35AE}" presName="linearFlow" presStyleCnt="0">
        <dgm:presLayoutVars>
          <dgm:dir/>
          <dgm:animLvl val="lvl"/>
          <dgm:resizeHandles val="exact"/>
        </dgm:presLayoutVars>
      </dgm:prSet>
      <dgm:spPr/>
    </dgm:pt>
    <dgm:pt modelId="{1EB624CB-F7B9-2946-91D6-DE66394BED67}" type="pres">
      <dgm:prSet presAssocID="{B411064E-E703-AA4D-9836-7735A71D6B9B}" presName="composite" presStyleCnt="0"/>
      <dgm:spPr/>
    </dgm:pt>
    <dgm:pt modelId="{A47E4063-AF1D-3445-BBEE-295A3D4305A1}" type="pres">
      <dgm:prSet presAssocID="{B411064E-E703-AA4D-9836-7735A71D6B9B}" presName="parTx" presStyleLbl="node1" presStyleIdx="0" presStyleCnt="1">
        <dgm:presLayoutVars>
          <dgm:chMax val="0"/>
          <dgm:chPref val="0"/>
          <dgm:bulletEnabled val="1"/>
        </dgm:presLayoutVars>
      </dgm:prSet>
      <dgm:spPr/>
    </dgm:pt>
    <dgm:pt modelId="{28FB7598-754C-F540-AF74-711C35453B24}" type="pres">
      <dgm:prSet presAssocID="{B411064E-E703-AA4D-9836-7735A71D6B9B}" presName="parSh" presStyleLbl="node1" presStyleIdx="0" presStyleCnt="1" custScaleX="99477" custScaleY="104223" custLinFactNeighborX="326" custLinFactNeighborY="-3020"/>
      <dgm:spPr/>
    </dgm:pt>
    <dgm:pt modelId="{41BF27E8-9DD9-DF48-9048-66FE845C156B}" type="pres">
      <dgm:prSet presAssocID="{B411064E-E703-AA4D-9836-7735A71D6B9B}" presName="desTx" presStyleLbl="fgAcc1" presStyleIdx="0" presStyleCnt="1" custScaleX="123406" custScaleY="97710" custLinFactNeighborX="-721" custLinFactNeighborY="-5760">
        <dgm:presLayoutVars>
          <dgm:bulletEnabled val="1"/>
        </dgm:presLayoutVars>
      </dgm:prSet>
      <dgm:spPr/>
    </dgm:pt>
  </dgm:ptLst>
  <dgm:cxnLst>
    <dgm:cxn modelId="{A59F9813-ADFB-4D4F-9A88-96F57D67B734}" srcId="{6758C970-FB25-AD4F-809C-20603E2D35AE}" destId="{B411064E-E703-AA4D-9836-7735A71D6B9B}" srcOrd="0" destOrd="0" parTransId="{89A8357E-A268-BF4E-93F3-861B6CD6B32E}" sibTransId="{4A680657-A8E4-5949-AF1B-59253F45A223}"/>
    <dgm:cxn modelId="{51B12B15-DC1E-41B5-B692-44DEDC13651E}" srcId="{5A9330BB-6AF1-5F4E-8C84-8C4F0310C444}" destId="{A189CFCB-E923-4E8D-92FA-95D339ECF62B}" srcOrd="0" destOrd="0" parTransId="{DE995B9D-25F2-4394-86C6-AADFEC0D943F}" sibTransId="{5D64E333-F50B-4352-9A93-79B6A18090CC}"/>
    <dgm:cxn modelId="{CCE87B1A-8BA5-49B5-BF33-5D1C0A8A48E6}" type="presOf" srcId="{867F7D0A-56C5-4498-82DA-118B50DEB665}" destId="{41BF27E8-9DD9-DF48-9048-66FE845C156B}" srcOrd="0" destOrd="6" presId="urn:microsoft.com/office/officeart/2005/8/layout/process3"/>
    <dgm:cxn modelId="{DCCDB126-B091-4FE6-8C44-FDCDAE3ACEF5}" srcId="{5A9330BB-6AF1-5F4E-8C84-8C4F0310C444}" destId="{B0C400C6-0411-43E1-84EE-E1B153B5F70F}" srcOrd="2" destOrd="0" parTransId="{7BCD3FC0-C73D-44A1-B7DA-41E405BECEAB}" sibTransId="{A0D4E863-4A9A-467C-ACE6-2A22A5CDD7EB}"/>
    <dgm:cxn modelId="{0CCA9128-D32B-4647-8FFE-C6F0EF2CA25E}" type="presOf" srcId="{0CC14A70-8A3E-44D8-BFBB-00058923BFA5}" destId="{41BF27E8-9DD9-DF48-9048-66FE845C156B}" srcOrd="0" destOrd="3" presId="urn:microsoft.com/office/officeart/2005/8/layout/process3"/>
    <dgm:cxn modelId="{6B785930-10E3-4DA5-9780-789425BF4DBC}" srcId="{DD588F3E-FD7B-0E4C-B3BF-F34B3C1F7B81}" destId="{1D5B8A08-8271-4514-8E22-6B8BE74D3CD3}" srcOrd="1" destOrd="0" parTransId="{33DF53D9-BFEB-4EBF-983B-6470D3C1D357}" sibTransId="{420FE4BE-F816-40A1-83E5-D50A03AC7A1C}"/>
    <dgm:cxn modelId="{D8F58935-32ED-4A9D-820D-E60874363B9C}" type="presOf" srcId="{DD588F3E-FD7B-0E4C-B3BF-F34B3C1F7B81}" destId="{41BF27E8-9DD9-DF48-9048-66FE845C156B}" srcOrd="0" destOrd="0" presId="urn:microsoft.com/office/officeart/2005/8/layout/process3"/>
    <dgm:cxn modelId="{7CA3A342-0DBB-4353-8B6D-3244A8758A36}" srcId="{DD588F3E-FD7B-0E4C-B3BF-F34B3C1F7B81}" destId="{5A9330BB-6AF1-5F4E-8C84-8C4F0310C444}" srcOrd="0" destOrd="0" parTransId="{8D6F6335-7CC1-2441-A263-201066D4C120}" sibTransId="{88574907-54BC-E04D-9C63-A2239F66A157}"/>
    <dgm:cxn modelId="{58002668-2C73-4253-8EDA-01315B345832}" type="presOf" srcId="{B411064E-E703-AA4D-9836-7735A71D6B9B}" destId="{28FB7598-754C-F540-AF74-711C35453B24}" srcOrd="1" destOrd="0" presId="urn:microsoft.com/office/officeart/2005/8/layout/process3"/>
    <dgm:cxn modelId="{97D27C6A-0513-4D5F-83CD-E36E17AE128A}" srcId="{5A9330BB-6AF1-5F4E-8C84-8C4F0310C444}" destId="{0CC14A70-8A3E-44D8-BFBB-00058923BFA5}" srcOrd="1" destOrd="0" parTransId="{BF29A7BD-7054-4608-A109-A83564789664}" sibTransId="{DB5F8BCE-A15A-491E-967E-C1BFF44309C0}"/>
    <dgm:cxn modelId="{EABEDB72-4DB9-4B6B-9429-1FAC5B8A6B33}" type="presOf" srcId="{C226F4D2-7BB8-4944-8AF2-A388DCD05E00}" destId="{41BF27E8-9DD9-DF48-9048-66FE845C156B}" srcOrd="0" destOrd="10" presId="urn:microsoft.com/office/officeart/2005/8/layout/process3"/>
    <dgm:cxn modelId="{64321C80-205E-4A57-A65B-507C89A4896F}" type="presOf" srcId="{D5518946-7CFE-4539-A027-069E768DDE1B}" destId="{41BF27E8-9DD9-DF48-9048-66FE845C156B}" srcOrd="0" destOrd="5" presId="urn:microsoft.com/office/officeart/2005/8/layout/process3"/>
    <dgm:cxn modelId="{745C2A83-C4C4-46DC-96D0-E527A8C47630}" type="presOf" srcId="{E15927B6-292B-49BE-92DC-B9ADE95FD366}" destId="{41BF27E8-9DD9-DF48-9048-66FE845C156B}" srcOrd="0" destOrd="11" presId="urn:microsoft.com/office/officeart/2005/8/layout/process3"/>
    <dgm:cxn modelId="{C74F1E89-1F43-4B8F-A720-4754CE9D30B4}" srcId="{DD588F3E-FD7B-0E4C-B3BF-F34B3C1F7B81}" destId="{C226F4D2-7BB8-4944-8AF2-A388DCD05E00}" srcOrd="2" destOrd="0" parTransId="{C4C66020-803A-420A-A1FF-93652F51C6F4}" sibTransId="{8DBAD63F-2860-488F-AC39-BB392E70DD2A}"/>
    <dgm:cxn modelId="{A6EF4D89-E473-46D3-9E9D-6DE40B2AF13A}" type="presOf" srcId="{871B60F6-8917-44D9-B0DF-5001785B81EE}" destId="{41BF27E8-9DD9-DF48-9048-66FE845C156B}" srcOrd="0" destOrd="12" presId="urn:microsoft.com/office/officeart/2005/8/layout/process3"/>
    <dgm:cxn modelId="{5555B894-9C13-4160-8AE9-1DADA10FD2A2}" type="presOf" srcId="{1D5B8A08-8271-4514-8E22-6B8BE74D3CD3}" destId="{41BF27E8-9DD9-DF48-9048-66FE845C156B}" srcOrd="0" destOrd="7" presId="urn:microsoft.com/office/officeart/2005/8/layout/process3"/>
    <dgm:cxn modelId="{7665ED99-3583-4869-83D8-C3F73DC7E766}" srcId="{5A9330BB-6AF1-5F4E-8C84-8C4F0310C444}" destId="{867F7D0A-56C5-4498-82DA-118B50DEB665}" srcOrd="4" destOrd="0" parTransId="{EAD26A1F-F9C5-4A5B-B5E0-640200AA43B2}" sibTransId="{99DD2BE3-0016-401B-AE6A-1BBD1A1B63E3}"/>
    <dgm:cxn modelId="{D22EC69D-A8C1-40B5-BC86-CCEE5F18B629}" type="presOf" srcId="{B411064E-E703-AA4D-9836-7735A71D6B9B}" destId="{A47E4063-AF1D-3445-BBEE-295A3D4305A1}" srcOrd="0" destOrd="0" presId="urn:microsoft.com/office/officeart/2005/8/layout/process3"/>
    <dgm:cxn modelId="{61B309AD-8BD5-4894-BE17-109BBEDC0474}" type="presOf" srcId="{3F399F37-6506-4D87-91C7-63BF37BB0C9D}" destId="{41BF27E8-9DD9-DF48-9048-66FE845C156B}" srcOrd="0" destOrd="9" presId="urn:microsoft.com/office/officeart/2005/8/layout/process3"/>
    <dgm:cxn modelId="{2D1EEBAE-6E96-4086-BB39-5D16683E31D2}" srcId="{1D5B8A08-8271-4514-8E22-6B8BE74D3CD3}" destId="{3F399F37-6506-4D87-91C7-63BF37BB0C9D}" srcOrd="1" destOrd="0" parTransId="{D50F1CCC-CF4E-4B33-AF01-AED2518BABDD}" sibTransId="{1755D745-8E94-4908-930D-EEE629F4E1E7}"/>
    <dgm:cxn modelId="{B1E3A0B5-3D43-4342-8788-F7B01A74C2BC}" srcId="{5A9330BB-6AF1-5F4E-8C84-8C4F0310C444}" destId="{D5518946-7CFE-4539-A027-069E768DDE1B}" srcOrd="3" destOrd="0" parTransId="{DC8CDBD3-F873-408B-9B6F-DEB95ADAEA93}" sibTransId="{6D7C85DC-CD51-4D9E-B365-94EEA23C0162}"/>
    <dgm:cxn modelId="{A4FF9BBA-50E2-4674-9A0C-09632BF24EB4}" type="presOf" srcId="{5A9330BB-6AF1-5F4E-8C84-8C4F0310C444}" destId="{41BF27E8-9DD9-DF48-9048-66FE845C156B}" srcOrd="0" destOrd="1" presId="urn:microsoft.com/office/officeart/2005/8/layout/process3"/>
    <dgm:cxn modelId="{9C4BB4C1-E23D-4873-99F7-4C5C79081CB7}" type="presOf" srcId="{AD875932-0BAC-41BA-8C70-FFD5F934308E}" destId="{41BF27E8-9DD9-DF48-9048-66FE845C156B}" srcOrd="0" destOrd="8" presId="urn:microsoft.com/office/officeart/2005/8/layout/process3"/>
    <dgm:cxn modelId="{29FD58C9-81AE-4BB4-95EF-AEBC52D39047}" srcId="{1D5B8A08-8271-4514-8E22-6B8BE74D3CD3}" destId="{AD875932-0BAC-41BA-8C70-FFD5F934308E}" srcOrd="0" destOrd="0" parTransId="{E6F34330-24FC-40CE-B960-034082A317F8}" sibTransId="{C28BCFDA-9185-4869-A5FB-17A7BED3A1D8}"/>
    <dgm:cxn modelId="{6E0A75CB-E633-42B1-BD66-D8F6C57D0E0C}" srcId="{C226F4D2-7BB8-4944-8AF2-A388DCD05E00}" destId="{871B60F6-8917-44D9-B0DF-5001785B81EE}" srcOrd="1" destOrd="0" parTransId="{EDEE3AFE-5142-4CB8-A294-D794FD825B2F}" sibTransId="{B0A70CBC-3C4C-4DA1-AE03-7BDEDE979640}"/>
    <dgm:cxn modelId="{0CB377D6-4ED4-4AB2-B3E3-31BB80EC60CB}" type="presOf" srcId="{B0C400C6-0411-43E1-84EE-E1B153B5F70F}" destId="{41BF27E8-9DD9-DF48-9048-66FE845C156B}" srcOrd="0" destOrd="4" presId="urn:microsoft.com/office/officeart/2005/8/layout/process3"/>
    <dgm:cxn modelId="{12F74EDB-92C0-E84F-A986-F93650031DE0}" type="presOf" srcId="{6758C970-FB25-AD4F-809C-20603E2D35AE}" destId="{3FBDCCF4-C676-9940-A82F-AF7AAE7B3931}" srcOrd="0" destOrd="0" presId="urn:microsoft.com/office/officeart/2005/8/layout/process3"/>
    <dgm:cxn modelId="{431DD7DF-4E64-4519-BBE9-00987C81C812}" srcId="{C226F4D2-7BB8-4944-8AF2-A388DCD05E00}" destId="{E15927B6-292B-49BE-92DC-B9ADE95FD366}" srcOrd="0" destOrd="0" parTransId="{665996CF-1957-43E8-8FC1-D186F70EFC53}" sibTransId="{844717B3-419F-4A99-8680-7C242A21E1AF}"/>
    <dgm:cxn modelId="{266E89E7-2217-4505-B3C1-EC835929EBFA}" type="presOf" srcId="{A189CFCB-E923-4E8D-92FA-95D339ECF62B}" destId="{41BF27E8-9DD9-DF48-9048-66FE845C156B}" srcOrd="0" destOrd="2" presId="urn:microsoft.com/office/officeart/2005/8/layout/process3"/>
    <dgm:cxn modelId="{936D63FF-F63D-7D49-A3F1-3D02FCCE36E6}" srcId="{B411064E-E703-AA4D-9836-7735A71D6B9B}" destId="{DD588F3E-FD7B-0E4C-B3BF-F34B3C1F7B81}" srcOrd="0" destOrd="0" parTransId="{E93BDC6E-A65A-0D42-A828-78992451DC28}" sibTransId="{9A0C06A3-F0ED-1B40-BB34-426BFD747DE6}"/>
    <dgm:cxn modelId="{0EA6AE49-0E23-4D43-8FBC-4BDAD16CE128}" type="presParOf" srcId="{3FBDCCF4-C676-9940-A82F-AF7AAE7B3931}" destId="{1EB624CB-F7B9-2946-91D6-DE66394BED67}" srcOrd="0" destOrd="0" presId="urn:microsoft.com/office/officeart/2005/8/layout/process3"/>
    <dgm:cxn modelId="{7FB510F0-DC78-47ED-9D4F-157A71BBC45F}" type="presParOf" srcId="{1EB624CB-F7B9-2946-91D6-DE66394BED67}" destId="{A47E4063-AF1D-3445-BBEE-295A3D4305A1}" srcOrd="0" destOrd="0" presId="urn:microsoft.com/office/officeart/2005/8/layout/process3"/>
    <dgm:cxn modelId="{3D20E16B-9D3D-49EF-8347-A036798E99A9}" type="presParOf" srcId="{1EB624CB-F7B9-2946-91D6-DE66394BED67}" destId="{28FB7598-754C-F540-AF74-711C35453B24}" srcOrd="1" destOrd="0" presId="urn:microsoft.com/office/officeart/2005/8/layout/process3"/>
    <dgm:cxn modelId="{A9590FAC-80C3-4D20-9F0D-1B2B619A4D9C}" type="presParOf" srcId="{1EB624CB-F7B9-2946-91D6-DE66394BED67}" destId="{41BF27E8-9DD9-DF48-9048-66FE845C156B}" srcOrd="2" destOrd="0" presId="urn:microsoft.com/office/officeart/2005/8/layout/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D94BB9-4C6D-4A99-9B03-077C23FDA81E}" type="doc">
      <dgm:prSet loTypeId="urn:microsoft.com/office/officeart/2011/layout/TabList" loCatId="officeonline" qsTypeId="urn:microsoft.com/office/officeart/2005/8/quickstyle/simple1" qsCatId="simple" csTypeId="urn:microsoft.com/office/officeart/2005/8/colors/accent2_2" csCatId="accent2" phldr="1"/>
      <dgm:spPr/>
      <dgm:t>
        <a:bodyPr/>
        <a:lstStyle/>
        <a:p>
          <a:endParaRPr lang="en-US"/>
        </a:p>
      </dgm:t>
    </dgm:pt>
    <dgm:pt modelId="{0A178578-2CD3-45AD-BC92-69F99A5BE47F}">
      <dgm:prSet phldrT="[Text]"/>
      <dgm:spPr>
        <a:solidFill>
          <a:srgbClr val="D4E9EA"/>
        </a:solidFill>
        <a:ln>
          <a:solidFill>
            <a:schemeClr val="tx1"/>
          </a:solidFill>
        </a:ln>
      </dgm:spPr>
      <dgm:t>
        <a:bodyPr/>
        <a:lstStyle/>
        <a:p>
          <a:r>
            <a:rPr lang="en-US" dirty="0">
              <a:solidFill>
                <a:srgbClr val="38969A"/>
              </a:solidFill>
              <a:latin typeface="Arial Narrow" panose="020B0606020202030204" pitchFamily="34" charset="0"/>
            </a:rPr>
            <a:t>Limitations</a:t>
          </a:r>
        </a:p>
      </dgm:t>
    </dgm:pt>
    <dgm:pt modelId="{E391BF6B-C89B-4DA3-AACC-BD54F2BE31F5}" type="parTrans" cxnId="{9EE5C1D1-1D73-43BA-A716-5E8734C38D7B}">
      <dgm:prSet/>
      <dgm:spPr/>
      <dgm:t>
        <a:bodyPr/>
        <a:lstStyle/>
        <a:p>
          <a:endParaRPr lang="en-US"/>
        </a:p>
      </dgm:t>
    </dgm:pt>
    <dgm:pt modelId="{E1652382-A92F-41EA-B1E6-B72DFBCC9BA3}" type="sibTrans" cxnId="{9EE5C1D1-1D73-43BA-A716-5E8734C38D7B}">
      <dgm:prSet/>
      <dgm:spPr/>
      <dgm:t>
        <a:bodyPr/>
        <a:lstStyle/>
        <a:p>
          <a:endParaRPr lang="en-US"/>
        </a:p>
      </dgm:t>
    </dgm:pt>
    <dgm:pt modelId="{1564387A-AA3E-4E7F-8572-BBEE305DC3A6}">
      <dgm:prSet phldrT="[Text]"/>
      <dgm:spPr/>
      <dgm:t>
        <a:bodyPr/>
        <a:lstStyle/>
        <a:p>
          <a:r>
            <a:rPr lang="en-US" dirty="0">
              <a:latin typeface="Arial Narrow" panose="020B0606020202030204" pitchFamily="34" charset="0"/>
            </a:rPr>
            <a:t>Gaps in literature warrants contextualization of findings</a:t>
          </a:r>
        </a:p>
      </dgm:t>
    </dgm:pt>
    <dgm:pt modelId="{CA33EB24-0759-4154-BDDE-6A7CB1565B0A}" type="parTrans" cxnId="{8C5689B0-31E8-4F2C-8161-3B2DDD1CD560}">
      <dgm:prSet/>
      <dgm:spPr/>
      <dgm:t>
        <a:bodyPr/>
        <a:lstStyle/>
        <a:p>
          <a:endParaRPr lang="en-US"/>
        </a:p>
      </dgm:t>
    </dgm:pt>
    <dgm:pt modelId="{C3B063E6-71E4-4DA5-A022-FEA103D768F0}" type="sibTrans" cxnId="{8C5689B0-31E8-4F2C-8161-3B2DDD1CD560}">
      <dgm:prSet/>
      <dgm:spPr/>
      <dgm:t>
        <a:bodyPr/>
        <a:lstStyle/>
        <a:p>
          <a:endParaRPr lang="en-US"/>
        </a:p>
      </dgm:t>
    </dgm:pt>
    <dgm:pt modelId="{C5AAB1B4-F6C4-4A39-97D3-FCA39F8AFBB0}">
      <dgm:prSet phldrT="[Text]"/>
      <dgm:spPr/>
      <dgm:t>
        <a:bodyPr/>
        <a:lstStyle/>
        <a:p>
          <a:pPr rtl="0"/>
          <a:r>
            <a:rPr lang="en-US" dirty="0">
              <a:latin typeface="Arial Narrow" panose="020B0606020202030204" pitchFamily="34" charset="0"/>
            </a:rPr>
            <a:t>Most studies were done in the early part of the global COVID-19 </a:t>
          </a:r>
          <a:r>
            <a:rPr lang="en-US">
              <a:latin typeface="Arial Narrow" panose="020B0606020202030204" pitchFamily="34" charset="0"/>
            </a:rPr>
            <a:t>vaccine roll-out </a:t>
          </a:r>
          <a:r>
            <a:rPr lang="en-US" dirty="0">
              <a:latin typeface="Arial Narrow" panose="020B0606020202030204" pitchFamily="34" charset="0"/>
            </a:rPr>
            <a:t>when cases were rising, vaccine supply was short, and demand for shots was high. </a:t>
          </a:r>
        </a:p>
      </dgm:t>
    </dgm:pt>
    <dgm:pt modelId="{77C44658-524D-449F-ACD0-C37E880BF183}" type="parTrans" cxnId="{C33EB3AF-B9B4-4B40-9C37-A78D2451E00F}">
      <dgm:prSet/>
      <dgm:spPr/>
      <dgm:t>
        <a:bodyPr/>
        <a:lstStyle/>
        <a:p>
          <a:endParaRPr lang="en-US"/>
        </a:p>
      </dgm:t>
    </dgm:pt>
    <dgm:pt modelId="{1BC97FF8-4F57-4350-A548-45B527805A1B}" type="sibTrans" cxnId="{C33EB3AF-B9B4-4B40-9C37-A78D2451E00F}">
      <dgm:prSet/>
      <dgm:spPr/>
      <dgm:t>
        <a:bodyPr/>
        <a:lstStyle/>
        <a:p>
          <a:endParaRPr lang="en-US"/>
        </a:p>
      </dgm:t>
    </dgm:pt>
    <dgm:pt modelId="{914EE6A8-5446-4518-9F2C-131E6D482BDE}">
      <dgm:prSet phldrT="[Text]"/>
      <dgm:spPr>
        <a:solidFill>
          <a:srgbClr val="D4E9EA"/>
        </a:solidFill>
        <a:ln>
          <a:solidFill>
            <a:schemeClr val="tx1"/>
          </a:solidFill>
        </a:ln>
      </dgm:spPr>
      <dgm:t>
        <a:bodyPr/>
        <a:lstStyle/>
        <a:p>
          <a:r>
            <a:rPr lang="en-US" dirty="0">
              <a:solidFill>
                <a:srgbClr val="38969A"/>
              </a:solidFill>
              <a:latin typeface="Arial Narrow" panose="020B0606020202030204" pitchFamily="34" charset="0"/>
            </a:rPr>
            <a:t>Adaptations</a:t>
          </a:r>
        </a:p>
      </dgm:t>
    </dgm:pt>
    <dgm:pt modelId="{AB82D64D-2856-4411-8B18-047DCD4F9EE3}" type="parTrans" cxnId="{62CA4F8E-C2A1-4A2C-8E10-5C4DB2EAB701}">
      <dgm:prSet/>
      <dgm:spPr/>
      <dgm:t>
        <a:bodyPr/>
        <a:lstStyle/>
        <a:p>
          <a:endParaRPr lang="en-US"/>
        </a:p>
      </dgm:t>
    </dgm:pt>
    <dgm:pt modelId="{7B5BCB25-8461-4911-B517-E73CA3B865F2}" type="sibTrans" cxnId="{62CA4F8E-C2A1-4A2C-8E10-5C4DB2EAB701}">
      <dgm:prSet/>
      <dgm:spPr/>
      <dgm:t>
        <a:bodyPr/>
        <a:lstStyle/>
        <a:p>
          <a:endParaRPr lang="en-US"/>
        </a:p>
      </dgm:t>
    </dgm:pt>
    <dgm:pt modelId="{1963CE8E-3883-4176-8C1D-7D3A5835E69E}">
      <dgm:prSet phldrT="[Text]"/>
      <dgm:spPr/>
      <dgm:t>
        <a:bodyPr/>
        <a:lstStyle/>
        <a:p>
          <a:r>
            <a:rPr lang="en-US" b="0" dirty="0">
              <a:latin typeface="Arial Narrow" panose="020B0606020202030204" pitchFamily="34" charset="0"/>
            </a:rPr>
            <a:t>Tweaks to early pandemic phase strategies are needed today</a:t>
          </a:r>
        </a:p>
      </dgm:t>
    </dgm:pt>
    <dgm:pt modelId="{A01FCB47-2506-471A-B85C-8F69DD49B252}" type="parTrans" cxnId="{50E689B0-6A48-452A-81EF-59162CC03C0A}">
      <dgm:prSet/>
      <dgm:spPr/>
      <dgm:t>
        <a:bodyPr/>
        <a:lstStyle/>
        <a:p>
          <a:endParaRPr lang="en-US"/>
        </a:p>
      </dgm:t>
    </dgm:pt>
    <dgm:pt modelId="{E4E2603A-2E0F-45F7-8499-CCC9964259E2}" type="sibTrans" cxnId="{50E689B0-6A48-452A-81EF-59162CC03C0A}">
      <dgm:prSet/>
      <dgm:spPr/>
      <dgm:t>
        <a:bodyPr/>
        <a:lstStyle/>
        <a:p>
          <a:endParaRPr lang="en-US"/>
        </a:p>
      </dgm:t>
    </dgm:pt>
    <dgm:pt modelId="{F33A1430-158E-4F13-A756-CC853A70E083}">
      <dgm:prSet phldrT="[Text]"/>
      <dgm:spPr>
        <a:solidFill>
          <a:srgbClr val="D4E9EA"/>
        </a:solidFill>
        <a:ln>
          <a:solidFill>
            <a:schemeClr val="tx1"/>
          </a:solidFill>
        </a:ln>
      </dgm:spPr>
      <dgm:t>
        <a:bodyPr/>
        <a:lstStyle/>
        <a:p>
          <a:r>
            <a:rPr lang="en-US" dirty="0">
              <a:solidFill>
                <a:srgbClr val="38969A"/>
              </a:solidFill>
              <a:latin typeface="Arial Narrow" panose="020B0606020202030204" pitchFamily="34" charset="0"/>
            </a:rPr>
            <a:t>Demand generation</a:t>
          </a:r>
        </a:p>
      </dgm:t>
    </dgm:pt>
    <dgm:pt modelId="{E37886CC-407E-482A-BF1F-65571DE87257}" type="parTrans" cxnId="{C8237430-6905-4137-A028-73E1CB0CF5FC}">
      <dgm:prSet/>
      <dgm:spPr/>
      <dgm:t>
        <a:bodyPr/>
        <a:lstStyle/>
        <a:p>
          <a:endParaRPr lang="en-US"/>
        </a:p>
      </dgm:t>
    </dgm:pt>
    <dgm:pt modelId="{C0EC2CBA-B14B-4B1C-8423-8951173B5B5D}" type="sibTrans" cxnId="{C8237430-6905-4137-A028-73E1CB0CF5FC}">
      <dgm:prSet/>
      <dgm:spPr/>
      <dgm:t>
        <a:bodyPr/>
        <a:lstStyle/>
        <a:p>
          <a:endParaRPr lang="en-US"/>
        </a:p>
      </dgm:t>
    </dgm:pt>
    <dgm:pt modelId="{2C3B4321-8988-4900-84D8-252FF697BC01}">
      <dgm:prSet phldrT="[Text]"/>
      <dgm:spPr/>
      <dgm:t>
        <a:bodyPr/>
        <a:lstStyle/>
        <a:p>
          <a:r>
            <a:rPr lang="en-US" dirty="0">
              <a:latin typeface="Arial Narrow" panose="020B0606020202030204" pitchFamily="34" charset="0"/>
            </a:rPr>
            <a:t>Multidisciplinary collaboration and confidence building approaches are key to drive uptake</a:t>
          </a:r>
        </a:p>
      </dgm:t>
    </dgm:pt>
    <dgm:pt modelId="{B75124F2-1464-4143-ABC0-6AD4EBFCEC4F}" type="parTrans" cxnId="{FEB6520F-CE32-4BD6-92CE-565003499D33}">
      <dgm:prSet/>
      <dgm:spPr/>
      <dgm:t>
        <a:bodyPr/>
        <a:lstStyle/>
        <a:p>
          <a:endParaRPr lang="en-US"/>
        </a:p>
      </dgm:t>
    </dgm:pt>
    <dgm:pt modelId="{11F996FE-3E88-44E2-8BDF-6CAF421580E4}" type="sibTrans" cxnId="{FEB6520F-CE32-4BD6-92CE-565003499D33}">
      <dgm:prSet/>
      <dgm:spPr/>
      <dgm:t>
        <a:bodyPr/>
        <a:lstStyle/>
        <a:p>
          <a:endParaRPr lang="en-US"/>
        </a:p>
      </dgm:t>
    </dgm:pt>
    <dgm:pt modelId="{24E6C86B-7A7F-426A-A3EE-97A62D23ECE1}">
      <dgm:prSet phldrT="[Text]"/>
      <dgm:spPr/>
      <dgm:t>
        <a:bodyPr/>
        <a:lstStyle/>
        <a:p>
          <a:pPr rtl="0">
            <a:buFont typeface="Arial" panose="020B0604020202020204" pitchFamily="34" charset="0"/>
            <a:buChar char="•"/>
          </a:pPr>
          <a:r>
            <a:rPr lang="en-US" dirty="0">
              <a:latin typeface="Arial Narrow" panose="020B0606020202030204" pitchFamily="34" charset="0"/>
            </a:rPr>
            <a:t>Programs should invest in interpersonal communications, e.g., one-on-one conversations for some groups with high distrust of the health care system.</a:t>
          </a:r>
        </a:p>
      </dgm:t>
    </dgm:pt>
    <dgm:pt modelId="{4A6FA7D3-EFC0-4C1E-A883-66F69F74C47A}" type="parTrans" cxnId="{BB00DBC7-F552-43E1-9775-D80E362C7B4F}">
      <dgm:prSet/>
      <dgm:spPr/>
      <dgm:t>
        <a:bodyPr/>
        <a:lstStyle/>
        <a:p>
          <a:endParaRPr lang="en-US"/>
        </a:p>
      </dgm:t>
    </dgm:pt>
    <dgm:pt modelId="{5AFA235B-AE77-404A-BC07-75C8A03E6629}" type="sibTrans" cxnId="{BB00DBC7-F552-43E1-9775-D80E362C7B4F}">
      <dgm:prSet/>
      <dgm:spPr/>
      <dgm:t>
        <a:bodyPr/>
        <a:lstStyle/>
        <a:p>
          <a:endParaRPr lang="en-US"/>
        </a:p>
      </dgm:t>
    </dgm:pt>
    <dgm:pt modelId="{5B8DB1FC-B973-45D2-B4CE-CA1A3509E20C}">
      <dgm:prSet phldrT="[Text]"/>
      <dgm:spPr/>
      <dgm:t>
        <a:bodyPr/>
        <a:lstStyle/>
        <a:p>
          <a:r>
            <a:rPr lang="en-US" dirty="0">
              <a:latin typeface="Arial Narrow" panose="020B0606020202030204" pitchFamily="34" charset="0"/>
            </a:rPr>
            <a:t>More studies from LMICs are needed. Global partners should support LMIC researchers to document and share their lessons learned.</a:t>
          </a:r>
        </a:p>
      </dgm:t>
    </dgm:pt>
    <dgm:pt modelId="{22CBC6DC-4D3B-44C3-823B-DC302C124361}" type="parTrans" cxnId="{4744E7BC-F14F-4199-B9AF-1FA53B19F62A}">
      <dgm:prSet/>
      <dgm:spPr/>
      <dgm:t>
        <a:bodyPr/>
        <a:lstStyle/>
        <a:p>
          <a:endParaRPr lang="en-US"/>
        </a:p>
      </dgm:t>
    </dgm:pt>
    <dgm:pt modelId="{05CD2043-F636-4A58-B2E5-CA86BA872310}" type="sibTrans" cxnId="{4744E7BC-F14F-4199-B9AF-1FA53B19F62A}">
      <dgm:prSet/>
      <dgm:spPr/>
      <dgm:t>
        <a:bodyPr/>
        <a:lstStyle/>
        <a:p>
          <a:endParaRPr lang="en-US"/>
        </a:p>
      </dgm:t>
    </dgm:pt>
    <dgm:pt modelId="{994A51C7-2C2D-48DD-8670-4B4CB813C3E5}">
      <dgm:prSet phldrT="[Text]"/>
      <dgm:spPr/>
      <dgm:t>
        <a:bodyPr/>
        <a:lstStyle/>
        <a:p>
          <a:pPr rtl="0">
            <a:buFont typeface="Arial" panose="020B0604020202020204" pitchFamily="34" charset="0"/>
            <a:buChar char="•"/>
          </a:pPr>
          <a:r>
            <a:rPr lang="en-US" dirty="0">
              <a:latin typeface="Arial Narrow" panose="020B0606020202030204" pitchFamily="34" charset="0"/>
            </a:rPr>
            <a:t>Programs should cultivate leaders and influencers</a:t>
          </a:r>
          <a:r>
            <a:rPr lang="en-US" b="0" i="0" u="none" strike="noStrike" dirty="0">
              <a:solidFill>
                <a:srgbClr val="000000"/>
              </a:solidFill>
              <a:effectLst/>
              <a:latin typeface="Arial Narrow" panose="020B0606020202030204" pitchFamily="34" charset="0"/>
              <a:cs typeface="Calibri"/>
            </a:rPr>
            <a:t>—</a:t>
          </a:r>
          <a:r>
            <a:rPr lang="en-US" dirty="0">
              <a:latin typeface="Arial Narrow" panose="020B0606020202030204" pitchFamily="34" charset="0"/>
            </a:rPr>
            <a:t>medical, political, religious, community leaders</a:t>
          </a:r>
          <a:r>
            <a:rPr lang="en-US" b="0" i="0" u="none" strike="noStrike" dirty="0">
              <a:solidFill>
                <a:srgbClr val="000000"/>
              </a:solidFill>
              <a:effectLst/>
              <a:latin typeface="Arial Narrow" panose="020B0606020202030204" pitchFamily="34" charset="0"/>
              <a:cs typeface="Calibri"/>
            </a:rPr>
            <a:t>—</a:t>
          </a:r>
          <a:r>
            <a:rPr lang="en-US" dirty="0">
              <a:latin typeface="Arial Narrow" panose="020B0606020202030204" pitchFamily="34" charset="0"/>
            </a:rPr>
            <a:t>as champions for vaccination.</a:t>
          </a:r>
        </a:p>
      </dgm:t>
    </dgm:pt>
    <dgm:pt modelId="{10CADF54-6C53-45AD-8888-0A932F997EB0}" type="parTrans" cxnId="{90699938-71C2-4297-ADCB-A92657E0876F}">
      <dgm:prSet/>
      <dgm:spPr/>
      <dgm:t>
        <a:bodyPr/>
        <a:lstStyle/>
        <a:p>
          <a:endParaRPr lang="en-US"/>
        </a:p>
      </dgm:t>
    </dgm:pt>
    <dgm:pt modelId="{615CA82B-681B-4673-B154-770890280068}" type="sibTrans" cxnId="{90699938-71C2-4297-ADCB-A92657E0876F}">
      <dgm:prSet/>
      <dgm:spPr/>
      <dgm:t>
        <a:bodyPr/>
        <a:lstStyle/>
        <a:p>
          <a:endParaRPr lang="en-US"/>
        </a:p>
      </dgm:t>
    </dgm:pt>
    <dgm:pt modelId="{13AA5516-7B08-4F83-9E47-689158EA1B08}">
      <dgm:prSet phldrT="[Text]"/>
      <dgm:spPr/>
      <dgm:t>
        <a:bodyPr/>
        <a:lstStyle/>
        <a:p>
          <a:pPr>
            <a:buFont typeface="Arial" panose="020B0604020202020204" pitchFamily="34" charset="0"/>
            <a:buChar char="•"/>
          </a:pPr>
          <a:r>
            <a:rPr lang="en-US" dirty="0">
              <a:latin typeface="Arial Narrow" panose="020B0606020202030204" pitchFamily="34" charset="0"/>
            </a:rPr>
            <a:t>Communication strategies should engage diverse voices with the goal of building consensus, not just to convince.</a:t>
          </a:r>
        </a:p>
      </dgm:t>
    </dgm:pt>
    <dgm:pt modelId="{3C33A77D-1C74-4172-8F22-CDC9B21279BE}" type="parTrans" cxnId="{2BBC9ABC-98F5-43BE-B059-520C62BA373D}">
      <dgm:prSet/>
      <dgm:spPr/>
      <dgm:t>
        <a:bodyPr/>
        <a:lstStyle/>
        <a:p>
          <a:endParaRPr lang="en-US"/>
        </a:p>
      </dgm:t>
    </dgm:pt>
    <dgm:pt modelId="{25EF732E-8D3A-4F4B-9047-3E8371E91434}" type="sibTrans" cxnId="{2BBC9ABC-98F5-43BE-B059-520C62BA373D}">
      <dgm:prSet/>
      <dgm:spPr/>
      <dgm:t>
        <a:bodyPr/>
        <a:lstStyle/>
        <a:p>
          <a:endParaRPr lang="en-US"/>
        </a:p>
      </dgm:t>
    </dgm:pt>
    <dgm:pt modelId="{26AED0F2-FF45-40DF-9543-47EEC2817D06}">
      <dgm:prSet phldrT="[Text]"/>
      <dgm:spPr/>
      <dgm:t>
        <a:bodyPr/>
        <a:lstStyle/>
        <a:p>
          <a:pPr rtl="0">
            <a:buFont typeface="Arial" panose="020B0604020202020204" pitchFamily="34" charset="0"/>
            <a:buChar char="•"/>
          </a:pPr>
          <a:r>
            <a:rPr lang="en-US" b="0" i="0" u="none" strike="noStrike" dirty="0">
              <a:effectLst/>
              <a:latin typeface="Arial Narrow" panose="020B0606020202030204" pitchFamily="34" charset="0"/>
              <a:cs typeface="Calibri"/>
            </a:rPr>
            <a:t>Requiring pre-visit visit appointments is no longer necessary with more vaccine supply available. Mobilization messages should emphasize walk-in are welcome</a:t>
          </a:r>
          <a:r>
            <a:rPr lang="en-US" b="0" i="0" dirty="0">
              <a:effectLst/>
              <a:latin typeface="Arial Narrow" panose="020B0606020202030204" pitchFamily="34" charset="0"/>
              <a:cs typeface="Calibri"/>
            </a:rPr>
            <a:t>​.</a:t>
          </a:r>
          <a:endParaRPr lang="en-US" dirty="0">
            <a:latin typeface="Arial Narrow" panose="020B0606020202030204" pitchFamily="34" charset="0"/>
            <a:cs typeface="Calibri"/>
          </a:endParaRPr>
        </a:p>
      </dgm:t>
    </dgm:pt>
    <dgm:pt modelId="{28966458-870F-4834-804A-3FE2A0DF6C8B}" type="parTrans" cxnId="{3E0B813D-E8A5-4882-B34C-5F37B654D5BB}">
      <dgm:prSet/>
      <dgm:spPr/>
      <dgm:t>
        <a:bodyPr/>
        <a:lstStyle/>
        <a:p>
          <a:endParaRPr lang="en-US"/>
        </a:p>
      </dgm:t>
    </dgm:pt>
    <dgm:pt modelId="{A0FF17C4-8C6A-44C2-8321-704CF9BF24BA}" type="sibTrans" cxnId="{3E0B813D-E8A5-4882-B34C-5F37B654D5BB}">
      <dgm:prSet/>
      <dgm:spPr/>
      <dgm:t>
        <a:bodyPr/>
        <a:lstStyle/>
        <a:p>
          <a:endParaRPr lang="en-US"/>
        </a:p>
      </dgm:t>
    </dgm:pt>
    <dgm:pt modelId="{4746B502-BFC9-40F0-B9D0-19153F8E676D}">
      <dgm:prSet/>
      <dgm:spPr/>
      <dgm:t>
        <a:bodyPr/>
        <a:lstStyle/>
        <a:p>
          <a:pPr rtl="0"/>
          <a:r>
            <a:rPr lang="en-US" b="0" i="0" u="none" strike="noStrike" dirty="0">
              <a:effectLst/>
              <a:latin typeface="Arial Narrow" panose="020B0606020202030204" pitchFamily="34" charset="0"/>
              <a:cs typeface="Calibri"/>
            </a:rPr>
            <a:t>Risk/benefit messaging for AE following immunization concerns was fit for the early phase. Today’s messaging should address falling risk perception and vaccine confidence.</a:t>
          </a:r>
          <a:endParaRPr lang="en-US" dirty="0">
            <a:latin typeface="Arial Narrow" panose="020B0606020202030204" pitchFamily="34" charset="0"/>
          </a:endParaRPr>
        </a:p>
      </dgm:t>
    </dgm:pt>
    <dgm:pt modelId="{CAD0E9BE-1EF9-4673-9E76-931AD8885892}" type="parTrans" cxnId="{81BFCBFE-6D82-4479-B804-9097A81D6FF8}">
      <dgm:prSet/>
      <dgm:spPr/>
      <dgm:t>
        <a:bodyPr/>
        <a:lstStyle/>
        <a:p>
          <a:endParaRPr lang="en-US"/>
        </a:p>
      </dgm:t>
    </dgm:pt>
    <dgm:pt modelId="{3614F301-0A79-4EF8-ADFA-BA2D274EB564}" type="sibTrans" cxnId="{81BFCBFE-6D82-4479-B804-9097A81D6FF8}">
      <dgm:prSet/>
      <dgm:spPr/>
      <dgm:t>
        <a:bodyPr/>
        <a:lstStyle/>
        <a:p>
          <a:endParaRPr lang="en-US"/>
        </a:p>
      </dgm:t>
    </dgm:pt>
    <dgm:pt modelId="{F70AEFDE-DF9F-440D-AF6D-E5CFE4D2ADC1}">
      <dgm:prSet phldrT="[Text]"/>
      <dgm:spPr/>
      <dgm:t>
        <a:bodyPr/>
        <a:lstStyle/>
        <a:p>
          <a:pPr rtl="0">
            <a:buFont typeface="Arial" panose="020B0604020202020204" pitchFamily="34" charset="0"/>
            <a:buChar char="•"/>
          </a:pPr>
          <a:r>
            <a:rPr lang="en-US" b="0" i="0" u="none" strike="noStrike" dirty="0">
              <a:solidFill>
                <a:srgbClr val="000000"/>
              </a:solidFill>
              <a:effectLst/>
              <a:latin typeface="Arial Narrow" panose="020B0606020202030204" pitchFamily="34" charset="0"/>
              <a:cs typeface="Calibri"/>
            </a:rPr>
            <a:t>For priority and socially marginalized populations, invest in trust-building and provide tailored approaches, like incentives, add-on/ integrated services, push delivery.</a:t>
          </a:r>
          <a:endParaRPr lang="en-US" dirty="0">
            <a:latin typeface="Arial Narrow" panose="020B0606020202030204" pitchFamily="34" charset="0"/>
            <a:cs typeface="Calibri"/>
          </a:endParaRPr>
        </a:p>
      </dgm:t>
    </dgm:pt>
    <dgm:pt modelId="{A3608C96-165F-4D61-BBC8-8460247413A7}" type="parTrans" cxnId="{0F3C2C1C-39DB-4371-B535-58BFD4E00F5B}">
      <dgm:prSet/>
      <dgm:spPr/>
      <dgm:t>
        <a:bodyPr/>
        <a:lstStyle/>
        <a:p>
          <a:endParaRPr lang="en-US"/>
        </a:p>
      </dgm:t>
    </dgm:pt>
    <dgm:pt modelId="{9A3D76DE-2D6C-4B5A-9A04-AEE4AB98C8FA}" type="sibTrans" cxnId="{0F3C2C1C-39DB-4371-B535-58BFD4E00F5B}">
      <dgm:prSet/>
      <dgm:spPr/>
      <dgm:t>
        <a:bodyPr/>
        <a:lstStyle/>
        <a:p>
          <a:endParaRPr lang="en-US"/>
        </a:p>
      </dgm:t>
    </dgm:pt>
    <dgm:pt modelId="{EEC2FF57-6B54-4164-8626-14D212C1CE1C}">
      <dgm:prSet/>
      <dgm:spPr/>
      <dgm:t>
        <a:bodyPr/>
        <a:lstStyle/>
        <a:p>
          <a:pPr>
            <a:buFont typeface="Arial" panose="020B0604020202020204" pitchFamily="34" charset="0"/>
            <a:buChar char="•"/>
          </a:pPr>
          <a:r>
            <a:rPr lang="en-US" dirty="0">
              <a:latin typeface="Arial Narrow" panose="020B0606020202030204" pitchFamily="34" charset="0"/>
            </a:rPr>
            <a:t>Tailored communication is required. Strategies and messaging should address current concerns, be evidence-based and frequent.</a:t>
          </a:r>
        </a:p>
      </dgm:t>
    </dgm:pt>
    <dgm:pt modelId="{5752013E-7A16-4F65-A769-480EDDD1DBD3}" type="parTrans" cxnId="{B41A32B8-B432-43B3-8ED8-5AFDBED5C253}">
      <dgm:prSet/>
      <dgm:spPr/>
      <dgm:t>
        <a:bodyPr/>
        <a:lstStyle/>
        <a:p>
          <a:endParaRPr lang="en-US"/>
        </a:p>
      </dgm:t>
    </dgm:pt>
    <dgm:pt modelId="{BC44D042-ABD1-4DA8-BDFB-4E7B9CFD1183}" type="sibTrans" cxnId="{B41A32B8-B432-43B3-8ED8-5AFDBED5C253}">
      <dgm:prSet/>
      <dgm:spPr/>
      <dgm:t>
        <a:bodyPr/>
        <a:lstStyle/>
        <a:p>
          <a:endParaRPr lang="en-US"/>
        </a:p>
      </dgm:t>
    </dgm:pt>
    <dgm:pt modelId="{84D9B158-1C3B-46DC-8544-823BEE451CB9}">
      <dgm:prSet phldr="0"/>
      <dgm:spPr/>
      <dgm:t>
        <a:bodyPr/>
        <a:lstStyle/>
        <a:p>
          <a:pPr rtl="0"/>
          <a:r>
            <a:rPr lang="en-US" dirty="0">
              <a:latin typeface="Arial Narrow" panose="020B0606020202030204" pitchFamily="34" charset="0"/>
            </a:rPr>
            <a:t>Update literature review in the future when more countries have published their experiences.</a:t>
          </a:r>
        </a:p>
      </dgm:t>
    </dgm:pt>
    <dgm:pt modelId="{91069F77-219D-42E5-A632-DF484BE61CFB}" type="parTrans" cxnId="{C543A7CF-7B2A-4616-A4C7-68BEAAC6D223}">
      <dgm:prSet/>
      <dgm:spPr/>
      <dgm:t>
        <a:bodyPr/>
        <a:lstStyle/>
        <a:p>
          <a:endParaRPr lang="en-US"/>
        </a:p>
      </dgm:t>
    </dgm:pt>
    <dgm:pt modelId="{89CACEB2-C8ED-4B18-AFB0-F5DE2DB18E8E}" type="sibTrans" cxnId="{C543A7CF-7B2A-4616-A4C7-68BEAAC6D223}">
      <dgm:prSet/>
      <dgm:spPr/>
      <dgm:t>
        <a:bodyPr/>
        <a:lstStyle/>
        <a:p>
          <a:endParaRPr lang="en-US"/>
        </a:p>
      </dgm:t>
    </dgm:pt>
    <dgm:pt modelId="{464B5295-37EF-2744-98CD-C2999B43FCC4}">
      <dgm:prSet phldrT="[Text]"/>
      <dgm:spPr/>
      <dgm:t>
        <a:bodyPr/>
        <a:lstStyle/>
        <a:p>
          <a:pPr rtl="0">
            <a:buFont typeface="Arial" panose="020B0604020202020204" pitchFamily="34" charset="0"/>
            <a:buChar char="•"/>
          </a:pPr>
          <a:endParaRPr lang="en-US" dirty="0">
            <a:latin typeface="Arial Narrow" panose="020B0606020202030204" pitchFamily="34" charset="0"/>
            <a:cs typeface="Calibri"/>
          </a:endParaRPr>
        </a:p>
      </dgm:t>
    </dgm:pt>
    <dgm:pt modelId="{FE1E1C37-4FE4-644E-80B3-5E0FBD5D758A}" type="parTrans" cxnId="{B5002F6F-7E0F-0144-A74B-FDA3D523B1A7}">
      <dgm:prSet/>
      <dgm:spPr/>
      <dgm:t>
        <a:bodyPr/>
        <a:lstStyle/>
        <a:p>
          <a:endParaRPr lang="en-GB"/>
        </a:p>
      </dgm:t>
    </dgm:pt>
    <dgm:pt modelId="{DD73DE55-D01F-F145-9E1C-079E39A414DA}" type="sibTrans" cxnId="{B5002F6F-7E0F-0144-A74B-FDA3D523B1A7}">
      <dgm:prSet/>
      <dgm:spPr/>
      <dgm:t>
        <a:bodyPr/>
        <a:lstStyle/>
        <a:p>
          <a:endParaRPr lang="en-GB"/>
        </a:p>
      </dgm:t>
    </dgm:pt>
    <dgm:pt modelId="{2897B176-ED23-4AAE-A75F-F465B1ED4879}">
      <dgm:prSet phldr="0"/>
      <dgm:spPr/>
      <dgm:t>
        <a:bodyPr/>
        <a:lstStyle/>
        <a:p>
          <a:r>
            <a:rPr lang="en-US" dirty="0">
              <a:latin typeface="Arial Narrow" panose="020B0606020202030204" pitchFamily="34" charset="0"/>
            </a:rPr>
            <a:t>Most studies were from high-income countries, so literature review findings should be contextualized and strategies adapted for low- and middle-income country (LMIC) settings.</a:t>
          </a:r>
        </a:p>
      </dgm:t>
    </dgm:pt>
    <dgm:pt modelId="{7C8CBCBA-4E8F-4C87-A75D-0BBD626C61DA}" type="sibTrans" cxnId="{0CD737BC-1F71-47F6-861D-DA02754002FA}">
      <dgm:prSet/>
      <dgm:spPr/>
      <dgm:t>
        <a:bodyPr/>
        <a:lstStyle/>
        <a:p>
          <a:endParaRPr lang="en-US"/>
        </a:p>
      </dgm:t>
    </dgm:pt>
    <dgm:pt modelId="{B26AAFB9-F9C2-4E0E-B0FF-0A671A728B6D}" type="parTrans" cxnId="{0CD737BC-1F71-47F6-861D-DA02754002FA}">
      <dgm:prSet/>
      <dgm:spPr/>
      <dgm:t>
        <a:bodyPr/>
        <a:lstStyle/>
        <a:p>
          <a:endParaRPr lang="en-US"/>
        </a:p>
      </dgm:t>
    </dgm:pt>
    <dgm:pt modelId="{358A90AE-80DA-4076-9290-CC850B2156AD}">
      <dgm:prSet/>
      <dgm:spPr/>
      <dgm:t>
        <a:bodyPr/>
        <a:lstStyle/>
        <a:p>
          <a:pPr rtl="0"/>
          <a:r>
            <a:rPr lang="en-US" b="0" i="0" dirty="0">
              <a:effectLst/>
              <a:latin typeface="Arial Narrow" panose="020B0606020202030204" pitchFamily="34" charset="0"/>
              <a:cs typeface="Calibri"/>
            </a:rPr>
            <a:t>​</a:t>
          </a:r>
          <a:r>
            <a:rPr lang="en-US" b="0" i="0" u="none" strike="noStrike" dirty="0">
              <a:solidFill>
                <a:srgbClr val="000000"/>
              </a:solidFill>
              <a:effectLst/>
              <a:latin typeface="Arial Narrow" panose="020B0606020202030204" pitchFamily="34" charset="0"/>
              <a:cs typeface="Calibri"/>
            </a:rPr>
            <a:t>Pursue partnerships—community volunteers, students (nursing, pharmacy, or medical students)—for extra hands; private sector for logistics</a:t>
          </a:r>
          <a:r>
            <a:rPr lang="en-US" b="0" i="0" dirty="0">
              <a:solidFill>
                <a:srgbClr val="444444"/>
              </a:solidFill>
              <a:effectLst/>
              <a:latin typeface="Arial Narrow" panose="020B0606020202030204" pitchFamily="34" charset="0"/>
              <a:cs typeface="Calibri"/>
            </a:rPr>
            <a:t>​ support.</a:t>
          </a:r>
          <a:endParaRPr lang="en-US" dirty="0">
            <a:latin typeface="Arial Narrow" panose="020B0606020202030204" pitchFamily="34" charset="0"/>
          </a:endParaRPr>
        </a:p>
      </dgm:t>
    </dgm:pt>
    <dgm:pt modelId="{379AF4A7-890C-4FBD-823A-086F13D2F46E}" type="parTrans" cxnId="{FFC3D179-B33A-4EE0-9187-D65FD273FD7D}">
      <dgm:prSet/>
      <dgm:spPr/>
      <dgm:t>
        <a:bodyPr/>
        <a:lstStyle/>
        <a:p>
          <a:endParaRPr lang="en-US"/>
        </a:p>
      </dgm:t>
    </dgm:pt>
    <dgm:pt modelId="{F3B1898D-0649-4E4E-AC20-79A1100835CD}" type="sibTrans" cxnId="{FFC3D179-B33A-4EE0-9187-D65FD273FD7D}">
      <dgm:prSet/>
      <dgm:spPr/>
      <dgm:t>
        <a:bodyPr/>
        <a:lstStyle/>
        <a:p>
          <a:endParaRPr lang="en-US"/>
        </a:p>
      </dgm:t>
    </dgm:pt>
    <dgm:pt modelId="{EC4C6551-09B9-4A9A-B46F-9F4E37F30F73}" type="pres">
      <dgm:prSet presAssocID="{FBD94BB9-4C6D-4A99-9B03-077C23FDA81E}" presName="Name0" presStyleCnt="0">
        <dgm:presLayoutVars>
          <dgm:chMax/>
          <dgm:chPref val="3"/>
          <dgm:dir/>
          <dgm:animOne val="branch"/>
          <dgm:animLvl val="lvl"/>
        </dgm:presLayoutVars>
      </dgm:prSet>
      <dgm:spPr/>
    </dgm:pt>
    <dgm:pt modelId="{486EB7A8-C58F-41F6-8947-BD7ABF63B64C}" type="pres">
      <dgm:prSet presAssocID="{914EE6A8-5446-4518-9F2C-131E6D482BDE}" presName="composite" presStyleCnt="0"/>
      <dgm:spPr/>
    </dgm:pt>
    <dgm:pt modelId="{156CA7F1-5C27-46BD-8897-C8B37CAE8EB2}" type="pres">
      <dgm:prSet presAssocID="{914EE6A8-5446-4518-9F2C-131E6D482BDE}" presName="FirstChild" presStyleLbl="revTx" presStyleIdx="0" presStyleCnt="6">
        <dgm:presLayoutVars>
          <dgm:chMax val="0"/>
          <dgm:chPref val="0"/>
          <dgm:bulletEnabled val="1"/>
        </dgm:presLayoutVars>
      </dgm:prSet>
      <dgm:spPr/>
    </dgm:pt>
    <dgm:pt modelId="{034201B1-A83A-4BE6-9111-6864960EAB04}" type="pres">
      <dgm:prSet presAssocID="{914EE6A8-5446-4518-9F2C-131E6D482BDE}" presName="Parent" presStyleLbl="alignNode1" presStyleIdx="0" presStyleCnt="3">
        <dgm:presLayoutVars>
          <dgm:chMax val="3"/>
          <dgm:chPref val="3"/>
          <dgm:bulletEnabled val="1"/>
        </dgm:presLayoutVars>
      </dgm:prSet>
      <dgm:spPr/>
    </dgm:pt>
    <dgm:pt modelId="{ADA6078C-4BB2-4A65-939F-ED7849FE44A7}" type="pres">
      <dgm:prSet presAssocID="{914EE6A8-5446-4518-9F2C-131E6D482BDE}" presName="Accent" presStyleLbl="parChTrans1D1" presStyleIdx="0" presStyleCnt="3"/>
      <dgm:spPr/>
    </dgm:pt>
    <dgm:pt modelId="{30A72D8B-5B8E-4F07-9D04-29BDB3D77367}" type="pres">
      <dgm:prSet presAssocID="{914EE6A8-5446-4518-9F2C-131E6D482BDE}" presName="Child" presStyleLbl="revTx" presStyleIdx="1" presStyleCnt="6" custScaleY="75575">
        <dgm:presLayoutVars>
          <dgm:chMax val="0"/>
          <dgm:chPref val="0"/>
          <dgm:bulletEnabled val="1"/>
        </dgm:presLayoutVars>
      </dgm:prSet>
      <dgm:spPr/>
    </dgm:pt>
    <dgm:pt modelId="{95ED7B47-0CDF-47CB-B9BE-656FA4FD86BD}" type="pres">
      <dgm:prSet presAssocID="{7B5BCB25-8461-4911-B517-E73CA3B865F2}" presName="sibTrans" presStyleCnt="0"/>
      <dgm:spPr/>
    </dgm:pt>
    <dgm:pt modelId="{676C811F-998F-4F62-8772-862EBC48100F}" type="pres">
      <dgm:prSet presAssocID="{F33A1430-158E-4F13-A756-CC853A70E083}" presName="composite" presStyleCnt="0"/>
      <dgm:spPr/>
    </dgm:pt>
    <dgm:pt modelId="{7FBDEC44-94E7-464B-9FE9-CA7036475165}" type="pres">
      <dgm:prSet presAssocID="{F33A1430-158E-4F13-A756-CC853A70E083}" presName="FirstChild" presStyleLbl="revTx" presStyleIdx="2" presStyleCnt="6">
        <dgm:presLayoutVars>
          <dgm:chMax val="0"/>
          <dgm:chPref val="0"/>
          <dgm:bulletEnabled val="1"/>
        </dgm:presLayoutVars>
      </dgm:prSet>
      <dgm:spPr/>
    </dgm:pt>
    <dgm:pt modelId="{7D96D374-D3CE-46A8-BB38-4736CB6B9065}" type="pres">
      <dgm:prSet presAssocID="{F33A1430-158E-4F13-A756-CC853A70E083}" presName="Parent" presStyleLbl="alignNode1" presStyleIdx="1" presStyleCnt="3">
        <dgm:presLayoutVars>
          <dgm:chMax val="3"/>
          <dgm:chPref val="3"/>
          <dgm:bulletEnabled val="1"/>
        </dgm:presLayoutVars>
      </dgm:prSet>
      <dgm:spPr/>
    </dgm:pt>
    <dgm:pt modelId="{64692B05-4B65-4F08-8559-AF53A38E53D8}" type="pres">
      <dgm:prSet presAssocID="{F33A1430-158E-4F13-A756-CC853A70E083}" presName="Accent" presStyleLbl="parChTrans1D1" presStyleIdx="1" presStyleCnt="3"/>
      <dgm:spPr/>
    </dgm:pt>
    <dgm:pt modelId="{720E7A28-BAB1-4BDC-B605-C084D0C8E0EE}" type="pres">
      <dgm:prSet presAssocID="{F33A1430-158E-4F13-A756-CC853A70E083}" presName="Child" presStyleLbl="revTx" presStyleIdx="3" presStyleCnt="6" custLinFactNeighborX="105">
        <dgm:presLayoutVars>
          <dgm:chMax val="0"/>
          <dgm:chPref val="0"/>
          <dgm:bulletEnabled val="1"/>
        </dgm:presLayoutVars>
      </dgm:prSet>
      <dgm:spPr/>
    </dgm:pt>
    <dgm:pt modelId="{6C38850D-4B2C-E046-A8B5-DE0CFBAB11A3}" type="pres">
      <dgm:prSet presAssocID="{C0EC2CBA-B14B-4B1C-8423-8951173B5B5D}" presName="sibTrans" presStyleCnt="0"/>
      <dgm:spPr/>
    </dgm:pt>
    <dgm:pt modelId="{194DFEB6-387D-4E0C-A5A4-477521774C4F}" type="pres">
      <dgm:prSet presAssocID="{0A178578-2CD3-45AD-BC92-69F99A5BE47F}" presName="composite" presStyleCnt="0"/>
      <dgm:spPr/>
    </dgm:pt>
    <dgm:pt modelId="{9FA7EA78-2B2A-4152-A8DF-9B0AC8CBB3EC}" type="pres">
      <dgm:prSet presAssocID="{0A178578-2CD3-45AD-BC92-69F99A5BE47F}" presName="FirstChild" presStyleLbl="revTx" presStyleIdx="4" presStyleCnt="6" custLinFactNeighborX="0" custLinFactNeighborY="3700">
        <dgm:presLayoutVars>
          <dgm:chMax val="0"/>
          <dgm:chPref val="0"/>
          <dgm:bulletEnabled val="1"/>
        </dgm:presLayoutVars>
      </dgm:prSet>
      <dgm:spPr/>
    </dgm:pt>
    <dgm:pt modelId="{3BDBCF04-BCA5-45AA-B414-27FA9CE8C815}" type="pres">
      <dgm:prSet presAssocID="{0A178578-2CD3-45AD-BC92-69F99A5BE47F}" presName="Parent" presStyleLbl="alignNode1" presStyleIdx="2" presStyleCnt="3" custLinFactNeighborX="346" custLinFactNeighborY="2210">
        <dgm:presLayoutVars>
          <dgm:chMax val="3"/>
          <dgm:chPref val="3"/>
          <dgm:bulletEnabled val="1"/>
        </dgm:presLayoutVars>
      </dgm:prSet>
      <dgm:spPr/>
    </dgm:pt>
    <dgm:pt modelId="{5D7B6176-9B92-44E1-B489-3273A7CCB06F}" type="pres">
      <dgm:prSet presAssocID="{0A178578-2CD3-45AD-BC92-69F99A5BE47F}" presName="Accent" presStyleLbl="parChTrans1D1" presStyleIdx="2" presStyleCnt="3" custLinFactNeighborX="917" custLinFactNeighborY="51714"/>
      <dgm:spPr/>
    </dgm:pt>
    <dgm:pt modelId="{60FC896F-11DF-4765-8BE6-59D1AE79CA60}" type="pres">
      <dgm:prSet presAssocID="{0A178578-2CD3-45AD-BC92-69F99A5BE47F}" presName="Child" presStyleLbl="revTx" presStyleIdx="5" presStyleCnt="6" custScaleY="69762" custLinFactNeighborX="0" custLinFactNeighborY="16063">
        <dgm:presLayoutVars>
          <dgm:chMax val="0"/>
          <dgm:chPref val="0"/>
          <dgm:bulletEnabled val="1"/>
        </dgm:presLayoutVars>
      </dgm:prSet>
      <dgm:spPr/>
    </dgm:pt>
  </dgm:ptLst>
  <dgm:cxnLst>
    <dgm:cxn modelId="{FEB6520F-CE32-4BD6-92CE-565003499D33}" srcId="{F33A1430-158E-4F13-A756-CC853A70E083}" destId="{2C3B4321-8988-4900-84D8-252FF697BC01}" srcOrd="0" destOrd="0" parTransId="{B75124F2-1464-4143-ABC0-6AD4EBFCEC4F}" sibTransId="{11F996FE-3E88-44E2-8BDF-6CAF421580E4}"/>
    <dgm:cxn modelId="{59B10B11-8254-2149-A0C4-A4B282B78350}" type="presOf" srcId="{EEC2FF57-6B54-4164-8626-14D212C1CE1C}" destId="{30A72D8B-5B8E-4F07-9D04-29BDB3D77367}" srcOrd="0" destOrd="3" presId="urn:microsoft.com/office/officeart/2011/layout/TabList"/>
    <dgm:cxn modelId="{2ABA881A-15E3-A24B-8F78-9D4B2077D10A}" type="presOf" srcId="{4746B502-BFC9-40F0-B9D0-19153F8E676D}" destId="{30A72D8B-5B8E-4F07-9D04-29BDB3D77367}" srcOrd="0" destOrd="1" presId="urn:microsoft.com/office/officeart/2011/layout/TabList"/>
    <dgm:cxn modelId="{0F3C2C1C-39DB-4371-B535-58BFD4E00F5B}" srcId="{F33A1430-158E-4F13-A756-CC853A70E083}" destId="{F70AEFDE-DF9F-440D-AF6D-E5CFE4D2ADC1}" srcOrd="4" destOrd="0" parTransId="{A3608C96-165F-4D61-BBC8-8460247413A7}" sibTransId="{9A3D76DE-2D6C-4B5A-9A04-AEE4AB98C8FA}"/>
    <dgm:cxn modelId="{FA4E5425-0C09-8544-9E95-F85C217445F9}" type="presOf" srcId="{1963CE8E-3883-4176-8C1D-7D3A5835E69E}" destId="{156CA7F1-5C27-46BD-8897-C8B37CAE8EB2}" srcOrd="0" destOrd="0" presId="urn:microsoft.com/office/officeart/2011/layout/TabList"/>
    <dgm:cxn modelId="{C8237430-6905-4137-A028-73E1CB0CF5FC}" srcId="{FBD94BB9-4C6D-4A99-9B03-077C23FDA81E}" destId="{F33A1430-158E-4F13-A756-CC853A70E083}" srcOrd="1" destOrd="0" parTransId="{E37886CC-407E-482A-BF1F-65571DE87257}" sibTransId="{C0EC2CBA-B14B-4B1C-8423-8951173B5B5D}"/>
    <dgm:cxn modelId="{583DA133-33AC-9B47-A649-9CCDDE27358D}" type="presOf" srcId="{1564387A-AA3E-4E7F-8572-BBEE305DC3A6}" destId="{9FA7EA78-2B2A-4152-A8DF-9B0AC8CBB3EC}" srcOrd="0" destOrd="0" presId="urn:microsoft.com/office/officeart/2011/layout/TabList"/>
    <dgm:cxn modelId="{90699938-71C2-4297-ADCB-A92657E0876F}" srcId="{F33A1430-158E-4F13-A756-CC853A70E083}" destId="{994A51C7-2C2D-48DD-8670-4B4CB813C3E5}" srcOrd="2" destOrd="0" parTransId="{10CADF54-6C53-45AD-8888-0A932F997EB0}" sibTransId="{615CA82B-681B-4673-B154-770890280068}"/>
    <dgm:cxn modelId="{3AD1F23C-F23B-4CD6-B93C-CA6988AB98AF}" type="presOf" srcId="{FBD94BB9-4C6D-4A99-9B03-077C23FDA81E}" destId="{EC4C6551-09B9-4A9A-B46F-9F4E37F30F73}" srcOrd="0" destOrd="0" presId="urn:microsoft.com/office/officeart/2011/layout/TabList"/>
    <dgm:cxn modelId="{3E0B813D-E8A5-4882-B34C-5F37B654D5BB}" srcId="{914EE6A8-5446-4518-9F2C-131E6D482BDE}" destId="{26AED0F2-FF45-40DF-9543-47EEC2817D06}" srcOrd="1" destOrd="0" parTransId="{28966458-870F-4834-804A-3FE2A0DF6C8B}" sibTransId="{A0FF17C4-8C6A-44C2-8321-704CF9BF24BA}"/>
    <dgm:cxn modelId="{14D79746-F4E3-4546-BBB1-2AE78FFAA439}" type="presOf" srcId="{84D9B158-1C3B-46DC-8544-823BEE451CB9}" destId="{60FC896F-11DF-4765-8BE6-59D1AE79CA60}" srcOrd="0" destOrd="3" presId="urn:microsoft.com/office/officeart/2011/layout/TabList"/>
    <dgm:cxn modelId="{B5002F6F-7E0F-0144-A74B-FDA3D523B1A7}" srcId="{F33A1430-158E-4F13-A756-CC853A70E083}" destId="{464B5295-37EF-2744-98CD-C2999B43FCC4}" srcOrd="5" destOrd="0" parTransId="{FE1E1C37-4FE4-644E-80B3-5E0FBD5D758A}" sibTransId="{DD73DE55-D01F-F145-9E1C-079E39A414DA}"/>
    <dgm:cxn modelId="{99278E74-F8A8-1C47-B558-9486B9D73558}" type="presOf" srcId="{994A51C7-2C2D-48DD-8670-4B4CB813C3E5}" destId="{720E7A28-BAB1-4BDC-B605-C084D0C8E0EE}" srcOrd="0" destOrd="1" presId="urn:microsoft.com/office/officeart/2011/layout/TabList"/>
    <dgm:cxn modelId="{FFC3D179-B33A-4EE0-9187-D65FD273FD7D}" srcId="{914EE6A8-5446-4518-9F2C-131E6D482BDE}" destId="{358A90AE-80DA-4076-9290-CC850B2156AD}" srcOrd="3" destOrd="0" parTransId="{379AF4A7-890C-4FBD-823A-086F13D2F46E}" sibTransId="{F3B1898D-0649-4E4E-AC20-79A1100835CD}"/>
    <dgm:cxn modelId="{9ABEB48B-F757-E749-8B3C-20D503789558}" type="presOf" srcId="{5B8DB1FC-B973-45D2-B4CE-CA1A3509E20C}" destId="{60FC896F-11DF-4765-8BE6-59D1AE79CA60}" srcOrd="0" destOrd="2" presId="urn:microsoft.com/office/officeart/2011/layout/TabList"/>
    <dgm:cxn modelId="{62CA4F8E-C2A1-4A2C-8E10-5C4DB2EAB701}" srcId="{FBD94BB9-4C6D-4A99-9B03-077C23FDA81E}" destId="{914EE6A8-5446-4518-9F2C-131E6D482BDE}" srcOrd="0" destOrd="0" parTransId="{AB82D64D-2856-4411-8B18-047DCD4F9EE3}" sibTransId="{7B5BCB25-8461-4911-B517-E73CA3B865F2}"/>
    <dgm:cxn modelId="{E705769C-E9BE-6449-9928-C89F2F4E484E}" type="presOf" srcId="{F33A1430-158E-4F13-A756-CC853A70E083}" destId="{7D96D374-D3CE-46A8-BB38-4736CB6B9065}" srcOrd="0" destOrd="0" presId="urn:microsoft.com/office/officeart/2011/layout/TabList"/>
    <dgm:cxn modelId="{C33EB3AF-B9B4-4B40-9C37-A78D2451E00F}" srcId="{0A178578-2CD3-45AD-BC92-69F99A5BE47F}" destId="{C5AAB1B4-F6C4-4A39-97D3-FCA39F8AFBB0}" srcOrd="1" destOrd="0" parTransId="{77C44658-524D-449F-ACD0-C37E880BF183}" sibTransId="{1BC97FF8-4F57-4350-A548-45B527805A1B}"/>
    <dgm:cxn modelId="{8C5689B0-31E8-4F2C-8161-3B2DDD1CD560}" srcId="{0A178578-2CD3-45AD-BC92-69F99A5BE47F}" destId="{1564387A-AA3E-4E7F-8572-BBEE305DC3A6}" srcOrd="0" destOrd="0" parTransId="{CA33EB24-0759-4154-BDDE-6A7CB1565B0A}" sibTransId="{C3B063E6-71E4-4DA5-A022-FEA103D768F0}"/>
    <dgm:cxn modelId="{50E689B0-6A48-452A-81EF-59162CC03C0A}" srcId="{914EE6A8-5446-4518-9F2C-131E6D482BDE}" destId="{1963CE8E-3883-4176-8C1D-7D3A5835E69E}" srcOrd="0" destOrd="0" parTransId="{A01FCB47-2506-471A-B85C-8F69DD49B252}" sibTransId="{E4E2603A-2E0F-45F7-8499-CCC9964259E2}"/>
    <dgm:cxn modelId="{B41A32B8-B432-43B3-8ED8-5AFDBED5C253}" srcId="{914EE6A8-5446-4518-9F2C-131E6D482BDE}" destId="{EEC2FF57-6B54-4164-8626-14D212C1CE1C}" srcOrd="4" destOrd="0" parTransId="{5752013E-7A16-4F65-A769-480EDDD1DBD3}" sibTransId="{BC44D042-ABD1-4DA8-BDFB-4E7B9CFD1183}"/>
    <dgm:cxn modelId="{0CD737BC-1F71-47F6-861D-DA02754002FA}" srcId="{0A178578-2CD3-45AD-BC92-69F99A5BE47F}" destId="{2897B176-ED23-4AAE-A75F-F465B1ED4879}" srcOrd="2" destOrd="0" parTransId="{B26AAFB9-F9C2-4E0E-B0FF-0A671A728B6D}" sibTransId="{7C8CBCBA-4E8F-4C87-A75D-0BBD626C61DA}"/>
    <dgm:cxn modelId="{2BBC9ABC-98F5-43BE-B059-520C62BA373D}" srcId="{F33A1430-158E-4F13-A756-CC853A70E083}" destId="{13AA5516-7B08-4F83-9E47-689158EA1B08}" srcOrd="3" destOrd="0" parTransId="{3C33A77D-1C74-4172-8F22-CDC9B21279BE}" sibTransId="{25EF732E-8D3A-4F4B-9047-3E8371E91434}"/>
    <dgm:cxn modelId="{4744E7BC-F14F-4199-B9AF-1FA53B19F62A}" srcId="{0A178578-2CD3-45AD-BC92-69F99A5BE47F}" destId="{5B8DB1FC-B973-45D2-B4CE-CA1A3509E20C}" srcOrd="3" destOrd="0" parTransId="{22CBC6DC-4D3B-44C3-823B-DC302C124361}" sibTransId="{05CD2043-F636-4A58-B2E5-CA86BA872310}"/>
    <dgm:cxn modelId="{A4C9A7BD-DB13-CC44-82DD-4B1D0DCFEDE9}" type="presOf" srcId="{C5AAB1B4-F6C4-4A39-97D3-FCA39F8AFBB0}" destId="{60FC896F-11DF-4765-8BE6-59D1AE79CA60}" srcOrd="0" destOrd="0" presId="urn:microsoft.com/office/officeart/2011/layout/TabList"/>
    <dgm:cxn modelId="{D37A8ABF-5E2E-B944-91DC-764B4F4F6AC7}" type="presOf" srcId="{2C3B4321-8988-4900-84D8-252FF697BC01}" destId="{7FBDEC44-94E7-464B-9FE9-CA7036475165}" srcOrd="0" destOrd="0" presId="urn:microsoft.com/office/officeart/2011/layout/TabList"/>
    <dgm:cxn modelId="{33F613C3-150B-004B-89E1-2019A3377241}" type="presOf" srcId="{914EE6A8-5446-4518-9F2C-131E6D482BDE}" destId="{034201B1-A83A-4BE6-9111-6864960EAB04}" srcOrd="0" destOrd="0" presId="urn:microsoft.com/office/officeart/2011/layout/TabList"/>
    <dgm:cxn modelId="{699D90C5-C8BB-4B41-81B4-1F7955A00370}" type="presOf" srcId="{464B5295-37EF-2744-98CD-C2999B43FCC4}" destId="{720E7A28-BAB1-4BDC-B605-C084D0C8E0EE}" srcOrd="0" destOrd="4" presId="urn:microsoft.com/office/officeart/2011/layout/TabList"/>
    <dgm:cxn modelId="{BB00DBC7-F552-43E1-9775-D80E362C7B4F}" srcId="{F33A1430-158E-4F13-A756-CC853A70E083}" destId="{24E6C86B-7A7F-426A-A3EE-97A62D23ECE1}" srcOrd="1" destOrd="0" parTransId="{4A6FA7D3-EFC0-4C1E-A883-66F69F74C47A}" sibTransId="{5AFA235B-AE77-404A-BC07-75C8A03E6629}"/>
    <dgm:cxn modelId="{B2B777CA-B1F7-4567-8F49-848C740337A7}" type="presOf" srcId="{358A90AE-80DA-4076-9290-CC850B2156AD}" destId="{30A72D8B-5B8E-4F07-9D04-29BDB3D77367}" srcOrd="0" destOrd="2" presId="urn:microsoft.com/office/officeart/2011/layout/TabList"/>
    <dgm:cxn modelId="{3E36C2CA-D80E-6C48-9FFE-0D0E3AC91C4F}" type="presOf" srcId="{0A178578-2CD3-45AD-BC92-69F99A5BE47F}" destId="{3BDBCF04-BCA5-45AA-B414-27FA9CE8C815}" srcOrd="0" destOrd="0" presId="urn:microsoft.com/office/officeart/2011/layout/TabList"/>
    <dgm:cxn modelId="{A65AF9CB-1662-8846-976F-69829FEC8DB4}" type="presOf" srcId="{2897B176-ED23-4AAE-A75F-F465B1ED4879}" destId="{60FC896F-11DF-4765-8BE6-59D1AE79CA60}" srcOrd="0" destOrd="1" presId="urn:microsoft.com/office/officeart/2011/layout/TabList"/>
    <dgm:cxn modelId="{047946CD-9719-1D4E-8878-E86AAC5553A9}" type="presOf" srcId="{F70AEFDE-DF9F-440D-AF6D-E5CFE4D2ADC1}" destId="{720E7A28-BAB1-4BDC-B605-C084D0C8E0EE}" srcOrd="0" destOrd="3" presId="urn:microsoft.com/office/officeart/2011/layout/TabList"/>
    <dgm:cxn modelId="{C543A7CF-7B2A-4616-A4C7-68BEAAC6D223}" srcId="{0A178578-2CD3-45AD-BC92-69F99A5BE47F}" destId="{84D9B158-1C3B-46DC-8544-823BEE451CB9}" srcOrd="4" destOrd="0" parTransId="{91069F77-219D-42E5-A632-DF484BE61CFB}" sibTransId="{89CACEB2-C8ED-4B18-AFB0-F5DE2DB18E8E}"/>
    <dgm:cxn modelId="{9EE5C1D1-1D73-43BA-A716-5E8734C38D7B}" srcId="{FBD94BB9-4C6D-4A99-9B03-077C23FDA81E}" destId="{0A178578-2CD3-45AD-BC92-69F99A5BE47F}" srcOrd="2" destOrd="0" parTransId="{E391BF6B-C89B-4DA3-AACC-BD54F2BE31F5}" sibTransId="{E1652382-A92F-41EA-B1E6-B72DFBCC9BA3}"/>
    <dgm:cxn modelId="{674453ED-BC7B-DA4E-8F49-F8F2691F4BF0}" type="presOf" srcId="{24E6C86B-7A7F-426A-A3EE-97A62D23ECE1}" destId="{720E7A28-BAB1-4BDC-B605-C084D0C8E0EE}" srcOrd="0" destOrd="0" presId="urn:microsoft.com/office/officeart/2011/layout/TabList"/>
    <dgm:cxn modelId="{7C868EF3-F841-5648-BA9A-3E940EBAC7E4}" type="presOf" srcId="{26AED0F2-FF45-40DF-9543-47EEC2817D06}" destId="{30A72D8B-5B8E-4F07-9D04-29BDB3D77367}" srcOrd="0" destOrd="0" presId="urn:microsoft.com/office/officeart/2011/layout/TabList"/>
    <dgm:cxn modelId="{56906DF4-B4B9-D04F-A1C3-F22E57F957D9}" type="presOf" srcId="{13AA5516-7B08-4F83-9E47-689158EA1B08}" destId="{720E7A28-BAB1-4BDC-B605-C084D0C8E0EE}" srcOrd="0" destOrd="2" presId="urn:microsoft.com/office/officeart/2011/layout/TabList"/>
    <dgm:cxn modelId="{81BFCBFE-6D82-4479-B804-9097A81D6FF8}" srcId="{914EE6A8-5446-4518-9F2C-131E6D482BDE}" destId="{4746B502-BFC9-40F0-B9D0-19153F8E676D}" srcOrd="2" destOrd="0" parTransId="{CAD0E9BE-1EF9-4673-9E76-931AD8885892}" sibTransId="{3614F301-0A79-4EF8-ADFA-BA2D274EB564}"/>
    <dgm:cxn modelId="{B09C2BC4-AC66-8E43-8C83-EC61EDC5BC3F}" type="presParOf" srcId="{EC4C6551-09B9-4A9A-B46F-9F4E37F30F73}" destId="{486EB7A8-C58F-41F6-8947-BD7ABF63B64C}" srcOrd="0" destOrd="0" presId="urn:microsoft.com/office/officeart/2011/layout/TabList"/>
    <dgm:cxn modelId="{F6C4659E-25DE-2E45-9707-0236C9E3AE37}" type="presParOf" srcId="{486EB7A8-C58F-41F6-8947-BD7ABF63B64C}" destId="{156CA7F1-5C27-46BD-8897-C8B37CAE8EB2}" srcOrd="0" destOrd="0" presId="urn:microsoft.com/office/officeart/2011/layout/TabList"/>
    <dgm:cxn modelId="{FE6E5857-B3EB-A148-A800-322C5479B3C9}" type="presParOf" srcId="{486EB7A8-C58F-41F6-8947-BD7ABF63B64C}" destId="{034201B1-A83A-4BE6-9111-6864960EAB04}" srcOrd="1" destOrd="0" presId="urn:microsoft.com/office/officeart/2011/layout/TabList"/>
    <dgm:cxn modelId="{3E4ED87C-FC62-4246-A0E0-F615ECEAB646}" type="presParOf" srcId="{486EB7A8-C58F-41F6-8947-BD7ABF63B64C}" destId="{ADA6078C-4BB2-4A65-939F-ED7849FE44A7}" srcOrd="2" destOrd="0" presId="urn:microsoft.com/office/officeart/2011/layout/TabList"/>
    <dgm:cxn modelId="{40058650-511E-3F4E-A4FA-B172268DFC3E}" type="presParOf" srcId="{EC4C6551-09B9-4A9A-B46F-9F4E37F30F73}" destId="{30A72D8B-5B8E-4F07-9D04-29BDB3D77367}" srcOrd="1" destOrd="0" presId="urn:microsoft.com/office/officeart/2011/layout/TabList"/>
    <dgm:cxn modelId="{0FE7E0AA-360F-0245-B0F8-781C6234701F}" type="presParOf" srcId="{EC4C6551-09B9-4A9A-B46F-9F4E37F30F73}" destId="{95ED7B47-0CDF-47CB-B9BE-656FA4FD86BD}" srcOrd="2" destOrd="0" presId="urn:microsoft.com/office/officeart/2011/layout/TabList"/>
    <dgm:cxn modelId="{43222040-B94F-B24F-A126-A6C07068C027}" type="presParOf" srcId="{EC4C6551-09B9-4A9A-B46F-9F4E37F30F73}" destId="{676C811F-998F-4F62-8772-862EBC48100F}" srcOrd="3" destOrd="0" presId="urn:microsoft.com/office/officeart/2011/layout/TabList"/>
    <dgm:cxn modelId="{E82F748E-1293-E443-B499-7DDDC8ECEF4A}" type="presParOf" srcId="{676C811F-998F-4F62-8772-862EBC48100F}" destId="{7FBDEC44-94E7-464B-9FE9-CA7036475165}" srcOrd="0" destOrd="0" presId="urn:microsoft.com/office/officeart/2011/layout/TabList"/>
    <dgm:cxn modelId="{D52CA416-3C60-4046-A349-CBDC74319CFF}" type="presParOf" srcId="{676C811F-998F-4F62-8772-862EBC48100F}" destId="{7D96D374-D3CE-46A8-BB38-4736CB6B9065}" srcOrd="1" destOrd="0" presId="urn:microsoft.com/office/officeart/2011/layout/TabList"/>
    <dgm:cxn modelId="{121DAF32-2965-E84A-9DC4-145A6A35209B}" type="presParOf" srcId="{676C811F-998F-4F62-8772-862EBC48100F}" destId="{64692B05-4B65-4F08-8559-AF53A38E53D8}" srcOrd="2" destOrd="0" presId="urn:microsoft.com/office/officeart/2011/layout/TabList"/>
    <dgm:cxn modelId="{775AF3D2-7AED-EA45-9208-F73FE3D1939C}" type="presParOf" srcId="{EC4C6551-09B9-4A9A-B46F-9F4E37F30F73}" destId="{720E7A28-BAB1-4BDC-B605-C084D0C8E0EE}" srcOrd="4" destOrd="0" presId="urn:microsoft.com/office/officeart/2011/layout/TabList"/>
    <dgm:cxn modelId="{E9F44769-6F12-0545-AA29-0C2296181F77}" type="presParOf" srcId="{EC4C6551-09B9-4A9A-B46F-9F4E37F30F73}" destId="{6C38850D-4B2C-E046-A8B5-DE0CFBAB11A3}" srcOrd="5" destOrd="0" presId="urn:microsoft.com/office/officeart/2011/layout/TabList"/>
    <dgm:cxn modelId="{F31251E1-7842-934E-820F-0778DFDC0704}" type="presParOf" srcId="{EC4C6551-09B9-4A9A-B46F-9F4E37F30F73}" destId="{194DFEB6-387D-4E0C-A5A4-477521774C4F}" srcOrd="6" destOrd="0" presId="urn:microsoft.com/office/officeart/2011/layout/TabList"/>
    <dgm:cxn modelId="{440A651F-DDDC-574D-81CD-4A2BA0EE61A7}" type="presParOf" srcId="{194DFEB6-387D-4E0C-A5A4-477521774C4F}" destId="{9FA7EA78-2B2A-4152-A8DF-9B0AC8CBB3EC}" srcOrd="0" destOrd="0" presId="urn:microsoft.com/office/officeart/2011/layout/TabList"/>
    <dgm:cxn modelId="{A84CCA1A-00F5-A343-93BA-D6C850EFAD1A}" type="presParOf" srcId="{194DFEB6-387D-4E0C-A5A4-477521774C4F}" destId="{3BDBCF04-BCA5-45AA-B414-27FA9CE8C815}" srcOrd="1" destOrd="0" presId="urn:microsoft.com/office/officeart/2011/layout/TabList"/>
    <dgm:cxn modelId="{6C45A805-1E11-494D-A9E7-ECD8A9DD9C0B}" type="presParOf" srcId="{194DFEB6-387D-4E0C-A5A4-477521774C4F}" destId="{5D7B6176-9B92-44E1-B489-3273A7CCB06F}" srcOrd="2" destOrd="0" presId="urn:microsoft.com/office/officeart/2011/layout/TabList"/>
    <dgm:cxn modelId="{435D41A9-5CCF-7C41-9B58-248DC3061459}" type="presParOf" srcId="{EC4C6551-09B9-4A9A-B46F-9F4E37F30F73}" destId="{60FC896F-11DF-4765-8BE6-59D1AE79CA60}"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2D5396-DEB5-6744-955A-450369D92873}">
      <dsp:nvSpPr>
        <dsp:cNvPr id="0" name=""/>
        <dsp:cNvSpPr/>
      </dsp:nvSpPr>
      <dsp:spPr>
        <a:xfrm>
          <a:off x="4764" y="0"/>
          <a:ext cx="1141103" cy="2979634"/>
        </a:xfrm>
        <a:prstGeom prst="roundRect">
          <a:avLst>
            <a:gd name="adj" fmla="val 1000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rtl="0">
            <a:lnSpc>
              <a:spcPct val="90000"/>
            </a:lnSpc>
            <a:spcBef>
              <a:spcPct val="0"/>
            </a:spcBef>
            <a:spcAft>
              <a:spcPct val="35000"/>
            </a:spcAft>
            <a:buNone/>
          </a:pPr>
          <a:r>
            <a:rPr lang="en-GB" sz="1050" b="1" kern="1200" dirty="0">
              <a:latin typeface="Arial Narrow" panose="020B0606020202030204" pitchFamily="34" charset="0"/>
            </a:rPr>
            <a:t>Appointment</a:t>
          </a:r>
          <a:r>
            <a:rPr lang="en-GB" sz="1050" b="1" i="0" kern="1200" dirty="0">
              <a:latin typeface="Arial Narrow" panose="020B0606020202030204" pitchFamily="34" charset="0"/>
            </a:rPr>
            <a:t> &amp; mobilization</a:t>
          </a:r>
          <a:endParaRPr lang="en-GB" sz="1050" b="0" i="1" kern="1200" dirty="0">
            <a:latin typeface="Arial Narrow" panose="020B0606020202030204" pitchFamily="34" charset="0"/>
          </a:endParaRPr>
        </a:p>
      </dsp:txBody>
      <dsp:txXfrm>
        <a:off x="4764" y="0"/>
        <a:ext cx="1141103" cy="631840"/>
      </dsp:txXfrm>
    </dsp:sp>
    <dsp:sp modelId="{812FCA73-A9AB-EA41-8278-04BB47AF038E}">
      <dsp:nvSpPr>
        <dsp:cNvPr id="0" name=""/>
        <dsp:cNvSpPr/>
      </dsp:nvSpPr>
      <dsp:spPr>
        <a:xfrm>
          <a:off x="202434" y="492689"/>
          <a:ext cx="1328300" cy="3068224"/>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en-GB" sz="1050" b="1" i="0" kern="1200" dirty="0">
              <a:latin typeface="Arial Narrow" panose="020B0606020202030204" pitchFamily="34" charset="0"/>
            </a:rPr>
            <a:t>What?</a:t>
          </a:r>
          <a:endParaRPr lang="en-GB" sz="1050" b="1" i="0" kern="1200" baseline="0" dirty="0">
            <a:latin typeface="Arial Narrow" panose="020B0606020202030204" pitchFamily="34" charset="0"/>
          </a:endParaRPr>
        </a:p>
        <a:p>
          <a:pPr marL="114300" lvl="2" indent="-57150" algn="l" defTabSz="466725" rtl="0">
            <a:lnSpc>
              <a:spcPct val="90000"/>
            </a:lnSpc>
            <a:spcBef>
              <a:spcPct val="0"/>
            </a:spcBef>
            <a:spcAft>
              <a:spcPct val="15000"/>
            </a:spcAft>
            <a:buChar char="•"/>
          </a:pPr>
          <a:r>
            <a:rPr lang="en-GB" sz="1050" b="0" i="0" kern="1200" dirty="0">
              <a:latin typeface="Arial Narrow" panose="020B0606020202030204" pitchFamily="34" charset="0"/>
            </a:rPr>
            <a:t>Pre-registration through web-portals, phone, etc. </a:t>
          </a:r>
          <a:endParaRPr lang="en-GB" sz="1050" i="0" kern="1200" baseline="0" dirty="0">
            <a:latin typeface="Arial Narrow" panose="020B0606020202030204" pitchFamily="34" charset="0"/>
          </a:endParaRPr>
        </a:p>
        <a:p>
          <a:pPr marL="57150" lvl="1" indent="-57150" algn="l" defTabSz="466725">
            <a:lnSpc>
              <a:spcPct val="90000"/>
            </a:lnSpc>
            <a:spcBef>
              <a:spcPct val="0"/>
            </a:spcBef>
            <a:spcAft>
              <a:spcPct val="15000"/>
            </a:spcAft>
            <a:buChar char="•"/>
          </a:pPr>
          <a:r>
            <a:rPr lang="en-GB" sz="1050" b="1" kern="1200" baseline="0" dirty="0">
              <a:latin typeface="Arial Narrow" panose="020B0606020202030204" pitchFamily="34" charset="0"/>
            </a:rPr>
            <a:t>Adaptations</a:t>
          </a:r>
        </a:p>
        <a:p>
          <a:pPr marL="114300" lvl="2" indent="-57150" algn="l" defTabSz="466725">
            <a:lnSpc>
              <a:spcPct val="90000"/>
            </a:lnSpc>
            <a:spcBef>
              <a:spcPct val="0"/>
            </a:spcBef>
            <a:spcAft>
              <a:spcPct val="15000"/>
            </a:spcAft>
            <a:buChar char="•"/>
          </a:pPr>
          <a:r>
            <a:rPr lang="en-GB" sz="1050" kern="1200" dirty="0">
              <a:latin typeface="Arial Narrow" panose="020B0606020202030204" pitchFamily="34" charset="0"/>
            </a:rPr>
            <a:t>Facility-initiated appointment system with flexibility to reschedule [SA</a:t>
          </a:r>
          <a:r>
            <a:rPr lang="en-GB" sz="1050" kern="1200" baseline="30000" dirty="0">
              <a:latin typeface="Arial Narrow" panose="020B0606020202030204" pitchFamily="34" charset="0"/>
            </a:rPr>
            <a:t>9</a:t>
          </a:r>
          <a:r>
            <a:rPr lang="en-GB" sz="1050" kern="1200" baseline="0" dirty="0">
              <a:latin typeface="Arial Narrow" panose="020B0606020202030204" pitchFamily="34" charset="0"/>
            </a:rPr>
            <a:t>]</a:t>
          </a:r>
        </a:p>
        <a:p>
          <a:pPr marL="114300" lvl="2" indent="-57150" algn="l" defTabSz="466725">
            <a:lnSpc>
              <a:spcPct val="90000"/>
            </a:lnSpc>
            <a:spcBef>
              <a:spcPct val="0"/>
            </a:spcBef>
            <a:spcAft>
              <a:spcPct val="15000"/>
            </a:spcAft>
            <a:buChar char="•"/>
          </a:pPr>
          <a:r>
            <a:rPr lang="en-GB" sz="1050" kern="1200" dirty="0">
              <a:latin typeface="Arial Narrow" panose="020B0606020202030204" pitchFamily="34" charset="0"/>
            </a:rPr>
            <a:t>User-initiated, centralized system for qualifying prioritized groups [USA</a:t>
          </a:r>
          <a:r>
            <a:rPr lang="en-GB" sz="1050" kern="1200" baseline="30000" dirty="0">
              <a:latin typeface="Arial Narrow" panose="020B0606020202030204" pitchFamily="34" charset="0"/>
            </a:rPr>
            <a:t>15</a:t>
          </a:r>
          <a:r>
            <a:rPr lang="en-GB" sz="1050" kern="1200" baseline="0" dirty="0">
              <a:latin typeface="Arial Narrow" panose="020B0606020202030204" pitchFamily="34" charset="0"/>
            </a:rPr>
            <a:t>]</a:t>
          </a:r>
        </a:p>
      </dsp:txBody>
      <dsp:txXfrm>
        <a:off x="241339" y="531594"/>
        <a:ext cx="1250490" cy="2990414"/>
      </dsp:txXfrm>
    </dsp:sp>
    <dsp:sp modelId="{1977D4C8-B381-B341-959E-5C4B651FDD3A}">
      <dsp:nvSpPr>
        <dsp:cNvPr id="0" name=""/>
        <dsp:cNvSpPr/>
      </dsp:nvSpPr>
      <dsp:spPr>
        <a:xfrm rot="20404">
          <a:off x="1365704" y="128677"/>
          <a:ext cx="466274" cy="330708"/>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1365705" y="194525"/>
        <a:ext cx="367062" cy="198424"/>
      </dsp:txXfrm>
    </dsp:sp>
    <dsp:sp modelId="{07BB014C-FA69-6A42-BB24-33503D5EA631}">
      <dsp:nvSpPr>
        <dsp:cNvPr id="0" name=""/>
        <dsp:cNvSpPr/>
      </dsp:nvSpPr>
      <dsp:spPr>
        <a:xfrm>
          <a:off x="2025429" y="0"/>
          <a:ext cx="1326122" cy="2553406"/>
        </a:xfrm>
        <a:prstGeom prst="roundRect">
          <a:avLst>
            <a:gd name="adj" fmla="val 10000"/>
          </a:avLst>
        </a:prstGeom>
        <a:solidFill>
          <a:schemeClr val="accent5">
            <a:shade val="50000"/>
            <a:hueOff val="30245"/>
            <a:satOff val="-16237"/>
            <a:lumOff val="197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en-GB" sz="1050" b="1" kern="1200" dirty="0">
              <a:latin typeface="Arial Narrow" panose="020B0606020202030204" pitchFamily="34" charset="0"/>
            </a:rPr>
            <a:t>Registration &amp; screening</a:t>
          </a:r>
        </a:p>
      </dsp:txBody>
      <dsp:txXfrm>
        <a:off x="2025429" y="0"/>
        <a:ext cx="1326122" cy="541457"/>
      </dsp:txXfrm>
    </dsp:sp>
    <dsp:sp modelId="{92DE788E-089F-5C4D-A1BE-F79B49B32141}">
      <dsp:nvSpPr>
        <dsp:cNvPr id="0" name=""/>
        <dsp:cNvSpPr/>
      </dsp:nvSpPr>
      <dsp:spPr>
        <a:xfrm>
          <a:off x="2309857" y="515839"/>
          <a:ext cx="1328300" cy="3107712"/>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30245"/>
              <a:satOff val="-16237"/>
              <a:lumOff val="197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GB" sz="1100" b="1" kern="1200" dirty="0">
              <a:latin typeface="Arial Narrow" panose="020B0606020202030204" pitchFamily="34" charset="0"/>
            </a:rPr>
            <a:t>What?</a:t>
          </a:r>
        </a:p>
        <a:p>
          <a:pPr marL="114300" lvl="2" indent="-57150" algn="l" defTabSz="488950" rtl="0">
            <a:lnSpc>
              <a:spcPct val="90000"/>
            </a:lnSpc>
            <a:spcBef>
              <a:spcPct val="0"/>
            </a:spcBef>
            <a:spcAft>
              <a:spcPct val="15000"/>
            </a:spcAft>
            <a:buChar char="•"/>
          </a:pPr>
          <a:r>
            <a:rPr lang="en-GB" sz="1100" i="0" kern="1200" dirty="0">
              <a:latin typeface="Arial Narrow" panose="020B0606020202030204" pitchFamily="34" charset="0"/>
            </a:rPr>
            <a:t>Verification, symptom screening, consenting </a:t>
          </a:r>
        </a:p>
        <a:p>
          <a:pPr marL="57150" lvl="1" indent="-57150" algn="l" defTabSz="488950">
            <a:lnSpc>
              <a:spcPct val="90000"/>
            </a:lnSpc>
            <a:spcBef>
              <a:spcPct val="0"/>
            </a:spcBef>
            <a:spcAft>
              <a:spcPct val="15000"/>
            </a:spcAft>
            <a:buChar char="•"/>
          </a:pPr>
          <a:r>
            <a:rPr lang="en-GB" sz="1100" b="1" i="0" kern="1200" dirty="0">
              <a:latin typeface="Arial Narrow" panose="020B0606020202030204" pitchFamily="34" charset="0"/>
            </a:rPr>
            <a:t>Adaptations</a:t>
          </a:r>
        </a:p>
        <a:p>
          <a:pPr marL="114300" lvl="2" indent="-57150" algn="l" defTabSz="488950">
            <a:lnSpc>
              <a:spcPct val="90000"/>
            </a:lnSpc>
            <a:spcBef>
              <a:spcPct val="0"/>
            </a:spcBef>
            <a:spcAft>
              <a:spcPct val="15000"/>
            </a:spcAft>
            <a:buChar char="•"/>
          </a:pPr>
          <a:r>
            <a:rPr lang="en-GB" sz="1100" kern="1200" dirty="0">
              <a:latin typeface="Arial Narrow" panose="020B0606020202030204" pitchFamily="34" charset="0"/>
            </a:rPr>
            <a:t>COVID-19 vaccine info sheets in multiple languages and translators on site to overcome language barriers [USA</a:t>
          </a:r>
          <a:r>
            <a:rPr lang="en-GB" sz="1100" kern="1200" baseline="30000" dirty="0">
              <a:latin typeface="Arial Narrow" panose="020B0606020202030204" pitchFamily="34" charset="0"/>
            </a:rPr>
            <a:t>15</a:t>
          </a:r>
          <a:r>
            <a:rPr lang="en-GB" sz="1100" kern="1200" dirty="0">
              <a:latin typeface="Arial Narrow" panose="020B0606020202030204" pitchFamily="34" charset="0"/>
            </a:rPr>
            <a:t>]</a:t>
          </a:r>
        </a:p>
      </dsp:txBody>
      <dsp:txXfrm>
        <a:off x="2348762" y="554744"/>
        <a:ext cx="1250490" cy="3029902"/>
      </dsp:txXfrm>
    </dsp:sp>
    <dsp:sp modelId="{BB5CC88D-23B9-FE4C-875D-771B1AD91E4A}">
      <dsp:nvSpPr>
        <dsp:cNvPr id="0" name=""/>
        <dsp:cNvSpPr/>
      </dsp:nvSpPr>
      <dsp:spPr>
        <a:xfrm rot="35291">
          <a:off x="3527805" y="116587"/>
          <a:ext cx="476761" cy="330708"/>
        </a:xfrm>
        <a:prstGeom prst="rightArrow">
          <a:avLst>
            <a:gd name="adj1" fmla="val 60000"/>
            <a:gd name="adj2" fmla="val 50000"/>
          </a:avLst>
        </a:prstGeom>
        <a:solidFill>
          <a:schemeClr val="accent5">
            <a:shade val="90000"/>
            <a:hueOff val="39040"/>
            <a:satOff val="-19222"/>
            <a:lumOff val="2161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3527808" y="182220"/>
        <a:ext cx="377549" cy="198424"/>
      </dsp:txXfrm>
    </dsp:sp>
    <dsp:sp modelId="{D262AA8F-D4F8-F747-AC59-57068B810BCD}">
      <dsp:nvSpPr>
        <dsp:cNvPr id="0" name=""/>
        <dsp:cNvSpPr/>
      </dsp:nvSpPr>
      <dsp:spPr>
        <a:xfrm>
          <a:off x="4156668" y="0"/>
          <a:ext cx="1326534" cy="2762574"/>
        </a:xfrm>
        <a:prstGeom prst="roundRect">
          <a:avLst>
            <a:gd name="adj" fmla="val 10000"/>
          </a:avLst>
        </a:prstGeom>
        <a:solidFill>
          <a:schemeClr val="accent5">
            <a:shade val="50000"/>
            <a:hueOff val="60490"/>
            <a:satOff val="-32474"/>
            <a:lumOff val="395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GB" sz="1200" b="1" kern="1200" dirty="0">
              <a:latin typeface="Arial Narrow" panose="020B0606020202030204" pitchFamily="34" charset="0"/>
            </a:rPr>
            <a:t>History taking</a:t>
          </a:r>
        </a:p>
      </dsp:txBody>
      <dsp:txXfrm>
        <a:off x="4156668" y="0"/>
        <a:ext cx="1326534" cy="585812"/>
      </dsp:txXfrm>
    </dsp:sp>
    <dsp:sp modelId="{2971F009-1A46-FA4E-B215-2210D14103B6}">
      <dsp:nvSpPr>
        <dsp:cNvPr id="0" name=""/>
        <dsp:cNvSpPr/>
      </dsp:nvSpPr>
      <dsp:spPr>
        <a:xfrm>
          <a:off x="4419637" y="491568"/>
          <a:ext cx="1328300" cy="3112690"/>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60490"/>
              <a:satOff val="-32474"/>
              <a:lumOff val="395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GB" sz="1100" b="1" kern="1200" dirty="0">
              <a:latin typeface="Arial Narrow" panose="020B0606020202030204" pitchFamily="34" charset="0"/>
            </a:rPr>
            <a:t>What?</a:t>
          </a:r>
          <a:endParaRPr lang="en-GB" sz="1100" kern="1200" dirty="0">
            <a:latin typeface="Arial Narrow" panose="020B0606020202030204" pitchFamily="34" charset="0"/>
          </a:endParaRPr>
        </a:p>
        <a:p>
          <a:pPr marL="114300" lvl="2" indent="-57150" algn="l" defTabSz="488950" rtl="0">
            <a:lnSpc>
              <a:spcPct val="90000"/>
            </a:lnSpc>
            <a:spcBef>
              <a:spcPct val="0"/>
            </a:spcBef>
            <a:spcAft>
              <a:spcPct val="15000"/>
            </a:spcAft>
            <a:buChar char="•"/>
          </a:pPr>
          <a:r>
            <a:rPr lang="en-GB" sz="1100" i="0" kern="1200" dirty="0">
              <a:latin typeface="Arial Narrow" panose="020B0606020202030204" pitchFamily="34" charset="0"/>
            </a:rPr>
            <a:t>Documenting history of anaphylaxis/ allergies/co-morbidities</a:t>
          </a:r>
        </a:p>
        <a:p>
          <a:pPr marL="57150" lvl="1" indent="-57150" algn="l" defTabSz="488950">
            <a:lnSpc>
              <a:spcPct val="90000"/>
            </a:lnSpc>
            <a:spcBef>
              <a:spcPct val="0"/>
            </a:spcBef>
            <a:spcAft>
              <a:spcPct val="15000"/>
            </a:spcAft>
            <a:buChar char="•"/>
          </a:pPr>
          <a:r>
            <a:rPr lang="en-GB" sz="1100" b="1" kern="1200" dirty="0">
              <a:latin typeface="Arial Narrow" panose="020B0606020202030204" pitchFamily="34" charset="0"/>
            </a:rPr>
            <a:t>Adaptations</a:t>
          </a:r>
        </a:p>
        <a:p>
          <a:pPr marL="114300" lvl="2" indent="-57150" algn="l" defTabSz="488950">
            <a:lnSpc>
              <a:spcPct val="90000"/>
            </a:lnSpc>
            <a:spcBef>
              <a:spcPct val="0"/>
            </a:spcBef>
            <a:spcAft>
              <a:spcPct val="15000"/>
            </a:spcAft>
            <a:buChar char="•"/>
          </a:pPr>
          <a:r>
            <a:rPr lang="en-GB" sz="1100" kern="1200" dirty="0">
              <a:latin typeface="Arial Narrow" panose="020B0606020202030204" pitchFamily="34" charset="0"/>
            </a:rPr>
            <a:t>Unified history taking and inoculation steps to reduce time wastage, increase convenience [SA</a:t>
          </a:r>
          <a:r>
            <a:rPr lang="en-GB" sz="1100" kern="1200" baseline="30000" dirty="0">
              <a:latin typeface="Arial Narrow" panose="020B0606020202030204" pitchFamily="34" charset="0"/>
            </a:rPr>
            <a:t>22</a:t>
          </a:r>
          <a:r>
            <a:rPr lang="en-GB" sz="1100" kern="1200" dirty="0">
              <a:latin typeface="Arial Narrow" panose="020B0606020202030204" pitchFamily="34" charset="0"/>
            </a:rPr>
            <a:t>]</a:t>
          </a:r>
        </a:p>
      </dsp:txBody>
      <dsp:txXfrm>
        <a:off x="4458542" y="530473"/>
        <a:ext cx="1250490" cy="3034880"/>
      </dsp:txXfrm>
    </dsp:sp>
    <dsp:sp modelId="{04985AC0-5542-6142-80D7-21F7E2478FC3}">
      <dsp:nvSpPr>
        <dsp:cNvPr id="0" name=""/>
        <dsp:cNvSpPr/>
      </dsp:nvSpPr>
      <dsp:spPr>
        <a:xfrm>
          <a:off x="5711795" y="113762"/>
          <a:ext cx="484690" cy="330708"/>
        </a:xfrm>
        <a:prstGeom prst="rightArrow">
          <a:avLst>
            <a:gd name="adj1" fmla="val 60000"/>
            <a:gd name="adj2" fmla="val 50000"/>
          </a:avLst>
        </a:prstGeom>
        <a:solidFill>
          <a:schemeClr val="accent5">
            <a:shade val="90000"/>
            <a:hueOff val="78080"/>
            <a:satOff val="-38444"/>
            <a:lumOff val="432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5711795" y="179904"/>
        <a:ext cx="385478" cy="198424"/>
      </dsp:txXfrm>
    </dsp:sp>
    <dsp:sp modelId="{53A92505-E398-ED4D-9D16-5E1B1B3E2CD1}">
      <dsp:nvSpPr>
        <dsp:cNvPr id="0" name=""/>
        <dsp:cNvSpPr/>
      </dsp:nvSpPr>
      <dsp:spPr>
        <a:xfrm>
          <a:off x="6397645" y="0"/>
          <a:ext cx="1326534" cy="2505599"/>
        </a:xfrm>
        <a:prstGeom prst="roundRect">
          <a:avLst>
            <a:gd name="adj" fmla="val 10000"/>
          </a:avLst>
        </a:prstGeom>
        <a:solidFill>
          <a:srgbClr val="6CA7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GB" sz="1200" b="1" kern="1200" dirty="0">
              <a:latin typeface="Arial Narrow" panose="020B0606020202030204" pitchFamily="34" charset="0"/>
            </a:rPr>
            <a:t>Inoculation</a:t>
          </a:r>
        </a:p>
      </dsp:txBody>
      <dsp:txXfrm>
        <a:off x="6397645" y="0"/>
        <a:ext cx="1326534" cy="531320"/>
      </dsp:txXfrm>
    </dsp:sp>
    <dsp:sp modelId="{4F93CDA2-91D8-9246-9692-C85454931981}">
      <dsp:nvSpPr>
        <dsp:cNvPr id="0" name=""/>
        <dsp:cNvSpPr/>
      </dsp:nvSpPr>
      <dsp:spPr>
        <a:xfrm>
          <a:off x="6632680" y="491543"/>
          <a:ext cx="1328300" cy="3135040"/>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60490"/>
              <a:satOff val="-32474"/>
              <a:lumOff val="395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GB" sz="1100" b="1" kern="1200" dirty="0">
              <a:latin typeface="Arial Narrow" panose="020B0606020202030204" pitchFamily="34" charset="0"/>
            </a:rPr>
            <a:t>What?</a:t>
          </a:r>
        </a:p>
        <a:p>
          <a:pPr marL="114300" lvl="2" indent="-57150" algn="l" defTabSz="488950">
            <a:lnSpc>
              <a:spcPct val="90000"/>
            </a:lnSpc>
            <a:spcBef>
              <a:spcPct val="0"/>
            </a:spcBef>
            <a:spcAft>
              <a:spcPct val="15000"/>
            </a:spcAft>
            <a:buChar char="•"/>
          </a:pPr>
          <a:r>
            <a:rPr lang="en-GB" sz="1100" kern="1200" dirty="0">
              <a:latin typeface="Arial Narrow" panose="020B0606020202030204" pitchFamily="34" charset="0"/>
            </a:rPr>
            <a:t>Process of getting the shot</a:t>
          </a:r>
        </a:p>
        <a:p>
          <a:pPr marL="57150" lvl="1" indent="-57150" algn="l" defTabSz="488950">
            <a:lnSpc>
              <a:spcPct val="90000"/>
            </a:lnSpc>
            <a:spcBef>
              <a:spcPct val="0"/>
            </a:spcBef>
            <a:spcAft>
              <a:spcPct val="15000"/>
            </a:spcAft>
            <a:buChar char="•"/>
          </a:pPr>
          <a:r>
            <a:rPr lang="en-GB" sz="1100" b="1" kern="1200" dirty="0">
              <a:latin typeface="Arial Narrow" panose="020B0606020202030204" pitchFamily="34" charset="0"/>
            </a:rPr>
            <a:t>Adaptations</a:t>
          </a:r>
        </a:p>
        <a:p>
          <a:pPr marL="114300" lvl="2" indent="-57150" algn="l" defTabSz="488950">
            <a:lnSpc>
              <a:spcPct val="90000"/>
            </a:lnSpc>
            <a:spcBef>
              <a:spcPct val="0"/>
            </a:spcBef>
            <a:spcAft>
              <a:spcPct val="15000"/>
            </a:spcAft>
            <a:buChar char="•"/>
          </a:pPr>
          <a:r>
            <a:rPr lang="en-GB" sz="1100" kern="1200" dirty="0">
              <a:latin typeface="Arial Narrow" panose="020B0606020202030204" pitchFamily="34" charset="0"/>
            </a:rPr>
            <a:t>In batches according to the number of stations available [SA</a:t>
          </a:r>
          <a:r>
            <a:rPr lang="en-GB" sz="1100" kern="1200" baseline="30000" dirty="0">
              <a:latin typeface="Arial Narrow" panose="020B0606020202030204" pitchFamily="34" charset="0"/>
            </a:rPr>
            <a:t>9</a:t>
          </a:r>
          <a:r>
            <a:rPr lang="en-GB" sz="1100" kern="1200" dirty="0">
              <a:latin typeface="Arial Narrow" panose="020B0606020202030204" pitchFamily="34" charset="0"/>
            </a:rPr>
            <a:t>] or one-by-one as people walked or drove in [USA</a:t>
          </a:r>
          <a:r>
            <a:rPr lang="en-GB" sz="1100" kern="1200" baseline="30000" dirty="0">
              <a:latin typeface="Arial Narrow" panose="020B0606020202030204" pitchFamily="34" charset="0"/>
            </a:rPr>
            <a:t>15</a:t>
          </a:r>
          <a:r>
            <a:rPr lang="en-GB" sz="1100" kern="1200" dirty="0">
              <a:latin typeface="Arial Narrow" panose="020B0606020202030204" pitchFamily="34" charset="0"/>
            </a:rPr>
            <a:t>]</a:t>
          </a:r>
        </a:p>
      </dsp:txBody>
      <dsp:txXfrm>
        <a:off x="6671585" y="530448"/>
        <a:ext cx="1250490" cy="3057230"/>
      </dsp:txXfrm>
    </dsp:sp>
    <dsp:sp modelId="{453E63BA-4197-A54E-B95F-53D21233038D}">
      <dsp:nvSpPr>
        <dsp:cNvPr id="0" name=""/>
        <dsp:cNvSpPr/>
      </dsp:nvSpPr>
      <dsp:spPr>
        <a:xfrm rot="28750">
          <a:off x="7891495" y="178729"/>
          <a:ext cx="468887" cy="330708"/>
        </a:xfrm>
        <a:prstGeom prst="rightArrow">
          <a:avLst>
            <a:gd name="adj1" fmla="val 60000"/>
            <a:gd name="adj2" fmla="val 50000"/>
          </a:avLst>
        </a:prstGeom>
        <a:solidFill>
          <a:schemeClr val="accent5">
            <a:shade val="90000"/>
            <a:hueOff val="39040"/>
            <a:satOff val="-19222"/>
            <a:lumOff val="2161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7891497" y="244456"/>
        <a:ext cx="369675" cy="198424"/>
      </dsp:txXfrm>
    </dsp:sp>
    <dsp:sp modelId="{B370109A-32AD-8744-9B21-D27449A7C1F5}">
      <dsp:nvSpPr>
        <dsp:cNvPr id="0" name=""/>
        <dsp:cNvSpPr/>
      </dsp:nvSpPr>
      <dsp:spPr>
        <a:xfrm>
          <a:off x="8471574" y="0"/>
          <a:ext cx="1326534" cy="2669190"/>
        </a:xfrm>
        <a:prstGeom prst="roundRect">
          <a:avLst>
            <a:gd name="adj" fmla="val 10000"/>
          </a:avLst>
        </a:prstGeom>
        <a:solidFill>
          <a:schemeClr val="accent5">
            <a:shade val="50000"/>
            <a:hueOff val="30245"/>
            <a:satOff val="-16237"/>
            <a:lumOff val="197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GB" sz="1200" b="1" kern="1200" dirty="0">
              <a:latin typeface="Arial Narrow" panose="020B0606020202030204" pitchFamily="34" charset="0"/>
            </a:rPr>
            <a:t>Observation</a:t>
          </a:r>
        </a:p>
      </dsp:txBody>
      <dsp:txXfrm>
        <a:off x="8471574" y="0"/>
        <a:ext cx="1326534" cy="566010"/>
      </dsp:txXfrm>
    </dsp:sp>
    <dsp:sp modelId="{4E501CFC-EBAD-C149-9806-05429343CB3E}">
      <dsp:nvSpPr>
        <dsp:cNvPr id="0" name=""/>
        <dsp:cNvSpPr/>
      </dsp:nvSpPr>
      <dsp:spPr>
        <a:xfrm>
          <a:off x="8678131" y="532457"/>
          <a:ext cx="1328300" cy="3111320"/>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30245"/>
              <a:satOff val="-16237"/>
              <a:lumOff val="197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GB" sz="1000" b="1" kern="1200" dirty="0">
              <a:latin typeface="Arial Narrow" panose="020B0606020202030204" pitchFamily="34" charset="0"/>
            </a:rPr>
            <a:t>What?</a:t>
          </a:r>
        </a:p>
        <a:p>
          <a:pPr marL="114300" lvl="2" indent="-57150" algn="l" defTabSz="444500">
            <a:lnSpc>
              <a:spcPct val="90000"/>
            </a:lnSpc>
            <a:spcBef>
              <a:spcPct val="0"/>
            </a:spcBef>
            <a:spcAft>
              <a:spcPct val="15000"/>
            </a:spcAft>
            <a:buChar char="•"/>
          </a:pPr>
          <a:r>
            <a:rPr lang="en-GB" sz="1000" b="0" i="0" kern="1200" dirty="0">
              <a:latin typeface="Arial Narrow" panose="020B0606020202030204" pitchFamily="34" charset="0"/>
            </a:rPr>
            <a:t>Precautionary post-vaccination observation</a:t>
          </a:r>
        </a:p>
        <a:p>
          <a:pPr marL="57150" lvl="1" indent="-57150" algn="l" defTabSz="444500">
            <a:lnSpc>
              <a:spcPct val="90000"/>
            </a:lnSpc>
            <a:spcBef>
              <a:spcPct val="0"/>
            </a:spcBef>
            <a:spcAft>
              <a:spcPct val="15000"/>
            </a:spcAft>
            <a:buChar char="•"/>
          </a:pPr>
          <a:r>
            <a:rPr lang="en-GB" sz="1000" b="1" kern="1200" dirty="0">
              <a:latin typeface="Arial Narrow" panose="020B0606020202030204" pitchFamily="34" charset="0"/>
            </a:rPr>
            <a:t>Adaptations</a:t>
          </a:r>
        </a:p>
        <a:p>
          <a:pPr marL="114300" lvl="2" indent="-57150" algn="l" defTabSz="444500" rtl="0">
            <a:lnSpc>
              <a:spcPct val="90000"/>
            </a:lnSpc>
            <a:spcBef>
              <a:spcPct val="0"/>
            </a:spcBef>
            <a:spcAft>
              <a:spcPct val="15000"/>
            </a:spcAft>
            <a:buChar char="•"/>
          </a:pPr>
          <a:r>
            <a:rPr lang="en-GB" sz="1000" kern="1200" dirty="0">
              <a:latin typeface="Arial Narrow" panose="020B0606020202030204" pitchFamily="34" charset="0"/>
            </a:rPr>
            <a:t> 15-min mandatory waiting for those without history, [USA</a:t>
          </a:r>
          <a:r>
            <a:rPr lang="en-GB" sz="1000" kern="1200" baseline="30000" dirty="0">
              <a:latin typeface="Arial Narrow" panose="020B0606020202030204" pitchFamily="34" charset="0"/>
            </a:rPr>
            <a:t>15</a:t>
          </a:r>
          <a:r>
            <a:rPr lang="en-GB" sz="1000" kern="1200" dirty="0">
              <a:latin typeface="Arial Narrow" panose="020B0606020202030204" pitchFamily="34" charset="0"/>
            </a:rPr>
            <a:t>, SA</a:t>
          </a:r>
          <a:r>
            <a:rPr lang="en-GB" sz="1000" kern="1200" baseline="30000" dirty="0">
              <a:latin typeface="Arial Narrow" panose="020B0606020202030204" pitchFamily="34" charset="0"/>
            </a:rPr>
            <a:t>9</a:t>
          </a:r>
          <a:r>
            <a:rPr lang="en-GB" sz="1000" kern="1200" dirty="0">
              <a:latin typeface="Arial Narrow" panose="020B0606020202030204" pitchFamily="34" charset="0"/>
            </a:rPr>
            <a:t>, SA</a:t>
          </a:r>
          <a:r>
            <a:rPr lang="en-GB" sz="1000" kern="1200" baseline="30000" dirty="0">
              <a:latin typeface="Arial Narrow" panose="020B0606020202030204" pitchFamily="34" charset="0"/>
            </a:rPr>
            <a:t>22</a:t>
          </a:r>
          <a:r>
            <a:rPr lang="en-GB" sz="1000" kern="1200" dirty="0">
              <a:latin typeface="Arial Narrow" panose="020B0606020202030204" pitchFamily="34" charset="0"/>
            </a:rPr>
            <a:t>, Malta</a:t>
          </a:r>
          <a:r>
            <a:rPr lang="en-GB" sz="1000" kern="1200" baseline="30000" dirty="0">
              <a:latin typeface="Arial Narrow" panose="020B0606020202030204" pitchFamily="34" charset="0"/>
            </a:rPr>
            <a:t>5</a:t>
          </a:r>
          <a:r>
            <a:rPr lang="en-GB" sz="1000" kern="1200" dirty="0">
              <a:latin typeface="Arial Narrow" panose="020B0606020202030204" pitchFamily="34" charset="0"/>
            </a:rPr>
            <a:t>], 30 mins for those with prior history of allergies [Malta</a:t>
          </a:r>
          <a:r>
            <a:rPr lang="en-GB" sz="1000" kern="1200" baseline="30000" dirty="0">
              <a:latin typeface="Arial Narrow" panose="020B0606020202030204" pitchFamily="34" charset="0"/>
            </a:rPr>
            <a:t>5</a:t>
          </a:r>
          <a:r>
            <a:rPr lang="en-GB" sz="1000" kern="1200" dirty="0">
              <a:latin typeface="Arial Narrow" panose="020B0606020202030204" pitchFamily="34" charset="0"/>
            </a:rPr>
            <a:t>, SA</a:t>
          </a:r>
          <a:r>
            <a:rPr lang="en-GB" sz="1000" kern="1200" baseline="30000" dirty="0">
              <a:latin typeface="Arial Narrow" panose="020B0606020202030204" pitchFamily="34" charset="0"/>
            </a:rPr>
            <a:t>22</a:t>
          </a:r>
          <a:r>
            <a:rPr lang="en-GB" sz="1000" kern="1200" dirty="0">
              <a:latin typeface="Arial Narrow" panose="020B0606020202030204" pitchFamily="34" charset="0"/>
            </a:rPr>
            <a:t>, USA</a:t>
          </a:r>
          <a:r>
            <a:rPr lang="en-GB" sz="1000" kern="1200" baseline="30000" dirty="0">
              <a:latin typeface="Arial Narrow" panose="020B0606020202030204" pitchFamily="34" charset="0"/>
            </a:rPr>
            <a:t>15</a:t>
          </a:r>
          <a:r>
            <a:rPr lang="en-GB" sz="1000" kern="1200" dirty="0">
              <a:latin typeface="Arial Narrow" panose="020B0606020202030204" pitchFamily="34" charset="0"/>
            </a:rPr>
            <a:t>]</a:t>
          </a:r>
          <a:endParaRPr lang="en-GB" sz="1000" b="1" kern="1200" dirty="0">
            <a:latin typeface="Arial Narrow" panose="020B0606020202030204" pitchFamily="34" charset="0"/>
          </a:endParaRPr>
        </a:p>
        <a:p>
          <a:pPr marL="114300" lvl="2" indent="-57150" algn="l" defTabSz="444500">
            <a:lnSpc>
              <a:spcPct val="90000"/>
            </a:lnSpc>
            <a:spcBef>
              <a:spcPct val="0"/>
            </a:spcBef>
            <a:spcAft>
              <a:spcPct val="15000"/>
            </a:spcAft>
            <a:buChar char="•"/>
          </a:pPr>
          <a:r>
            <a:rPr lang="en-GB" sz="1000" kern="1200" dirty="0">
              <a:latin typeface="Arial Narrow" panose="020B0606020202030204" pitchFamily="34" charset="0"/>
            </a:rPr>
            <a:t>Infrastructure back-up with oxygen cylinders, crash carts, and stretcher for emergencies [USA</a:t>
          </a:r>
          <a:r>
            <a:rPr lang="en-GB" sz="1000" kern="1200" baseline="30000" dirty="0">
              <a:latin typeface="Arial Narrow" panose="020B0606020202030204" pitchFamily="34" charset="0"/>
            </a:rPr>
            <a:t>15,</a:t>
          </a:r>
          <a:r>
            <a:rPr lang="en-GB" sz="1000" kern="1200" baseline="0" dirty="0">
              <a:latin typeface="Arial Narrow" panose="020B0606020202030204" pitchFamily="34" charset="0"/>
            </a:rPr>
            <a:t>USA</a:t>
          </a:r>
          <a:r>
            <a:rPr lang="en-GB" sz="1000" kern="1200" baseline="30000" dirty="0">
              <a:latin typeface="Arial Narrow" panose="020B0606020202030204" pitchFamily="34" charset="0"/>
            </a:rPr>
            <a:t> 24</a:t>
          </a:r>
          <a:r>
            <a:rPr lang="en-GB" sz="1000" kern="1200" dirty="0">
              <a:latin typeface="Arial Narrow" panose="020B0606020202030204" pitchFamily="34" charset="0"/>
            </a:rPr>
            <a:t>, Italy</a:t>
          </a:r>
          <a:r>
            <a:rPr lang="en-GB" sz="1000" kern="1200" baseline="30000" dirty="0">
              <a:latin typeface="Arial Narrow" panose="020B0606020202030204" pitchFamily="34" charset="0"/>
            </a:rPr>
            <a:t>13</a:t>
          </a:r>
          <a:r>
            <a:rPr lang="en-GB" sz="1000" kern="1200" dirty="0">
              <a:latin typeface="Arial Narrow" panose="020B0606020202030204" pitchFamily="34" charset="0"/>
            </a:rPr>
            <a:t>]</a:t>
          </a:r>
        </a:p>
      </dsp:txBody>
      <dsp:txXfrm>
        <a:off x="8717036" y="571362"/>
        <a:ext cx="1250490" cy="30335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B7598-754C-F540-AF74-711C35453B24}">
      <dsp:nvSpPr>
        <dsp:cNvPr id="0" name=""/>
        <dsp:cNvSpPr/>
      </dsp:nvSpPr>
      <dsp:spPr>
        <a:xfrm>
          <a:off x="5102" y="301752"/>
          <a:ext cx="2320027" cy="1347614"/>
        </a:xfrm>
        <a:prstGeom prst="roundRect">
          <a:avLst>
            <a:gd name="adj" fmla="val 1000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Narrow" panose="020B0606020202030204" pitchFamily="34" charset="0"/>
            </a:rPr>
            <a:t>Community Mobilisation</a:t>
          </a:r>
        </a:p>
      </dsp:txBody>
      <dsp:txXfrm>
        <a:off x="5102" y="301752"/>
        <a:ext cx="2320027" cy="898409"/>
      </dsp:txXfrm>
    </dsp:sp>
    <dsp:sp modelId="{41BF27E8-9DD9-DF48-9048-66FE845C156B}">
      <dsp:nvSpPr>
        <dsp:cNvPr id="0" name=""/>
        <dsp:cNvSpPr/>
      </dsp:nvSpPr>
      <dsp:spPr>
        <a:xfrm>
          <a:off x="480288" y="1200161"/>
          <a:ext cx="2320027" cy="2138400"/>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GB" sz="1100" b="1" kern="1200" dirty="0">
              <a:latin typeface="Arial Narrow" panose="020B0606020202030204" pitchFamily="34" charset="0"/>
            </a:rPr>
            <a:t>Strategies</a:t>
          </a:r>
        </a:p>
        <a:p>
          <a:pPr marL="114300" lvl="2" indent="-57150" algn="l" defTabSz="488950">
            <a:lnSpc>
              <a:spcPct val="90000"/>
            </a:lnSpc>
            <a:spcBef>
              <a:spcPct val="0"/>
            </a:spcBef>
            <a:spcAft>
              <a:spcPct val="15000"/>
            </a:spcAft>
            <a:buChar char="•"/>
          </a:pPr>
          <a:r>
            <a:rPr lang="en-GB" sz="1100" kern="1200" dirty="0">
              <a:latin typeface="Arial Narrow" panose="020B0606020202030204" pitchFamily="34" charset="0"/>
            </a:rPr>
            <a:t>Information, education and communication (IEC) campaigns delivered through channels/people trusted by the target population and who have an existing rapport with the community. [USA</a:t>
          </a:r>
          <a:r>
            <a:rPr lang="en-GB" sz="1100" kern="1200" baseline="30000" dirty="0">
              <a:latin typeface="Arial Narrow" panose="020B0606020202030204" pitchFamily="34" charset="0"/>
            </a:rPr>
            <a:t>25</a:t>
          </a:r>
          <a:r>
            <a:rPr lang="en-GB" sz="1100" kern="1200" dirty="0">
              <a:latin typeface="Arial Narrow" panose="020B0606020202030204" pitchFamily="34" charset="0"/>
            </a:rPr>
            <a:t>]</a:t>
          </a:r>
        </a:p>
        <a:p>
          <a:pPr marL="114300" lvl="2" indent="-57150" algn="l" defTabSz="488950">
            <a:lnSpc>
              <a:spcPct val="90000"/>
            </a:lnSpc>
            <a:spcBef>
              <a:spcPct val="0"/>
            </a:spcBef>
            <a:spcAft>
              <a:spcPct val="15000"/>
            </a:spcAft>
            <a:buChar char="•"/>
          </a:pPr>
          <a:r>
            <a:rPr lang="en-GB" sz="1100" kern="1200" dirty="0">
              <a:latin typeface="Arial Narrow" panose="020B0606020202030204" pitchFamily="34" charset="0"/>
            </a:rPr>
            <a:t>Catalysing events brought together a wide range of experts and stakeholders to address questions, concerns, myths and misconceptions. [USA</a:t>
          </a:r>
          <a:r>
            <a:rPr lang="en-GB" sz="1100" kern="1200" baseline="30000" dirty="0">
              <a:latin typeface="Arial Narrow" panose="020B0606020202030204" pitchFamily="34" charset="0"/>
            </a:rPr>
            <a:t>25</a:t>
          </a:r>
          <a:r>
            <a:rPr lang="en-GB" sz="1100" kern="1200" dirty="0">
              <a:latin typeface="Arial Narrow" panose="020B0606020202030204" pitchFamily="34" charset="0"/>
            </a:rPr>
            <a:t>]</a:t>
          </a:r>
        </a:p>
      </dsp:txBody>
      <dsp:txXfrm>
        <a:off x="542920" y="1262793"/>
        <a:ext cx="2194763" cy="2013136"/>
      </dsp:txXfrm>
    </dsp:sp>
    <dsp:sp modelId="{3558D2A3-5371-1644-A17C-DEFD496BB89A}">
      <dsp:nvSpPr>
        <dsp:cNvPr id="0" name=""/>
        <dsp:cNvSpPr/>
      </dsp:nvSpPr>
      <dsp:spPr>
        <a:xfrm>
          <a:off x="2676837" y="462147"/>
          <a:ext cx="745620" cy="577619"/>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dirty="0"/>
        </a:p>
      </dsp:txBody>
      <dsp:txXfrm>
        <a:off x="2676837" y="577671"/>
        <a:ext cx="572334" cy="346571"/>
      </dsp:txXfrm>
    </dsp:sp>
    <dsp:sp modelId="{39785059-660A-DF42-B947-8DE2CC61DC94}">
      <dsp:nvSpPr>
        <dsp:cNvPr id="0" name=""/>
        <dsp:cNvSpPr/>
      </dsp:nvSpPr>
      <dsp:spPr>
        <a:xfrm>
          <a:off x="3731960" y="301752"/>
          <a:ext cx="2320027" cy="1347614"/>
        </a:xfrm>
        <a:prstGeom prst="roundRect">
          <a:avLst>
            <a:gd name="adj" fmla="val 10000"/>
          </a:avLst>
        </a:prstGeom>
        <a:solidFill>
          <a:schemeClr val="accent5">
            <a:shade val="50000"/>
            <a:hueOff val="50408"/>
            <a:satOff val="-27061"/>
            <a:lumOff val="329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Narrow" panose="020B0606020202030204" pitchFamily="34" charset="0"/>
            </a:rPr>
            <a:t>Appointment / Registration</a:t>
          </a:r>
        </a:p>
      </dsp:txBody>
      <dsp:txXfrm>
        <a:off x="3731960" y="301752"/>
        <a:ext cx="2320027" cy="898409"/>
      </dsp:txXfrm>
    </dsp:sp>
    <dsp:sp modelId="{98EAEC1B-7386-7E49-981E-E6F0891E3A9B}">
      <dsp:nvSpPr>
        <dsp:cNvPr id="0" name=""/>
        <dsp:cNvSpPr/>
      </dsp:nvSpPr>
      <dsp:spPr>
        <a:xfrm>
          <a:off x="4188679" y="1278170"/>
          <a:ext cx="2320027" cy="2138400"/>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50408"/>
              <a:satOff val="-27061"/>
              <a:lumOff val="329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GB" sz="1100" b="1" kern="1200" dirty="0">
              <a:latin typeface="Arial Narrow" panose="020B0606020202030204" pitchFamily="34" charset="0"/>
            </a:rPr>
            <a:t>Strategies</a:t>
          </a:r>
        </a:p>
        <a:p>
          <a:pPr marL="114300" lvl="2" indent="-57150" algn="l" defTabSz="488950">
            <a:lnSpc>
              <a:spcPct val="90000"/>
            </a:lnSpc>
            <a:spcBef>
              <a:spcPct val="0"/>
            </a:spcBef>
            <a:spcAft>
              <a:spcPct val="15000"/>
            </a:spcAft>
            <a:buChar char="•"/>
          </a:pPr>
          <a:r>
            <a:rPr lang="en-GB" sz="1100" kern="1200" dirty="0">
              <a:latin typeface="Arial Narrow" panose="020B0606020202030204" pitchFamily="34" charset="0"/>
            </a:rPr>
            <a:t>Religious/faith leaders managed registration and appointment lists for their communities to show their support and encouragement for COVID-19 vaccines. [USA</a:t>
          </a:r>
          <a:r>
            <a:rPr lang="en-GB" sz="1100" kern="1200" baseline="30000" dirty="0">
              <a:latin typeface="Arial Narrow" panose="020B0606020202030204" pitchFamily="34" charset="0"/>
            </a:rPr>
            <a:t>25</a:t>
          </a:r>
          <a:r>
            <a:rPr lang="en-GB" sz="1200" kern="1200" dirty="0">
              <a:latin typeface="Arial Narrow" panose="020B0606020202030204" pitchFamily="34" charset="0"/>
            </a:rPr>
            <a:t>]</a:t>
          </a:r>
        </a:p>
      </dsp:txBody>
      <dsp:txXfrm>
        <a:off x="4251311" y="1340802"/>
        <a:ext cx="2194763" cy="2013136"/>
      </dsp:txXfrm>
    </dsp:sp>
    <dsp:sp modelId="{BA75F714-66CB-4C45-A6CB-F17729EBD033}">
      <dsp:nvSpPr>
        <dsp:cNvPr id="0" name=""/>
        <dsp:cNvSpPr/>
      </dsp:nvSpPr>
      <dsp:spPr>
        <a:xfrm>
          <a:off x="6403695" y="462147"/>
          <a:ext cx="745620" cy="577619"/>
        </a:xfrm>
        <a:prstGeom prst="rightArrow">
          <a:avLst>
            <a:gd name="adj1" fmla="val 60000"/>
            <a:gd name="adj2" fmla="val 50000"/>
          </a:avLst>
        </a:prstGeom>
        <a:solidFill>
          <a:schemeClr val="accent5">
            <a:shade val="90000"/>
            <a:hueOff val="78080"/>
            <a:satOff val="-38444"/>
            <a:lumOff val="432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dirty="0"/>
        </a:p>
      </dsp:txBody>
      <dsp:txXfrm>
        <a:off x="6403695" y="577671"/>
        <a:ext cx="572334" cy="346571"/>
      </dsp:txXfrm>
    </dsp:sp>
    <dsp:sp modelId="{8CCBFFAE-46D7-6748-BB96-99F96E69AA6E}">
      <dsp:nvSpPr>
        <dsp:cNvPr id="0" name=""/>
        <dsp:cNvSpPr/>
      </dsp:nvSpPr>
      <dsp:spPr>
        <a:xfrm>
          <a:off x="7458818" y="301752"/>
          <a:ext cx="2320027" cy="1347614"/>
        </a:xfrm>
        <a:prstGeom prst="roundRect">
          <a:avLst>
            <a:gd name="adj" fmla="val 10000"/>
          </a:avLst>
        </a:prstGeom>
        <a:solidFill>
          <a:schemeClr val="accent5">
            <a:shade val="50000"/>
            <a:hueOff val="50408"/>
            <a:satOff val="-27061"/>
            <a:lumOff val="329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Narrow" panose="020B0606020202030204" pitchFamily="34" charset="0"/>
            </a:rPr>
            <a:t>Inoculation</a:t>
          </a:r>
        </a:p>
      </dsp:txBody>
      <dsp:txXfrm>
        <a:off x="7458818" y="301752"/>
        <a:ext cx="2320027" cy="898409"/>
      </dsp:txXfrm>
    </dsp:sp>
    <dsp:sp modelId="{AD53172E-3C1B-8240-A0CA-CF7932793652}">
      <dsp:nvSpPr>
        <dsp:cNvPr id="0" name=""/>
        <dsp:cNvSpPr/>
      </dsp:nvSpPr>
      <dsp:spPr>
        <a:xfrm>
          <a:off x="7934005" y="1200161"/>
          <a:ext cx="2320027" cy="2138400"/>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50408"/>
              <a:satOff val="-27061"/>
              <a:lumOff val="329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GB" sz="1100" b="1" kern="1200" dirty="0">
              <a:latin typeface="Arial Narrow" panose="020B0606020202030204" pitchFamily="34" charset="0"/>
            </a:rPr>
            <a:t>Strategies</a:t>
          </a:r>
        </a:p>
        <a:p>
          <a:pPr marL="114300" lvl="2" indent="-57150" algn="l" defTabSz="488950" rtl="0">
            <a:lnSpc>
              <a:spcPct val="90000"/>
            </a:lnSpc>
            <a:spcBef>
              <a:spcPct val="0"/>
            </a:spcBef>
            <a:spcAft>
              <a:spcPct val="15000"/>
            </a:spcAft>
            <a:buChar char="•"/>
          </a:pPr>
          <a:r>
            <a:rPr lang="en-GB" sz="1100" kern="1200" dirty="0">
              <a:latin typeface="Arial Narrow" panose="020B0606020202030204" pitchFamily="34" charset="0"/>
            </a:rPr>
            <a:t>Integrated/single window service provision of COVID-19 vaccines along with other valuable services to the community [USA</a:t>
          </a:r>
          <a:r>
            <a:rPr lang="en-GB" sz="1100" kern="1200" baseline="30000" dirty="0">
              <a:latin typeface="Arial Narrow" panose="020B0606020202030204" pitchFamily="34" charset="0"/>
            </a:rPr>
            <a:t>17</a:t>
          </a:r>
          <a:r>
            <a:rPr lang="en-GB" sz="1100" kern="1200" dirty="0">
              <a:latin typeface="Arial Narrow" panose="020B0606020202030204" pitchFamily="34" charset="0"/>
            </a:rPr>
            <a:t>]</a:t>
          </a:r>
        </a:p>
        <a:p>
          <a:pPr marL="114300" lvl="2" indent="-57150" algn="l" defTabSz="488950" rtl="0">
            <a:lnSpc>
              <a:spcPct val="90000"/>
            </a:lnSpc>
            <a:spcBef>
              <a:spcPct val="0"/>
            </a:spcBef>
            <a:spcAft>
              <a:spcPct val="15000"/>
            </a:spcAft>
            <a:buChar char="•"/>
          </a:pPr>
          <a:r>
            <a:rPr lang="en-GB" sz="1100" kern="1200" dirty="0">
              <a:latin typeface="Arial Narrow" panose="020B0606020202030204" pitchFamily="34" charset="0"/>
            </a:rPr>
            <a:t>Incentives (financial and non-financial) to encourage vaccine uptake [USA</a:t>
          </a:r>
          <a:r>
            <a:rPr lang="en-GB" sz="1100" kern="1200" baseline="30000" dirty="0">
              <a:latin typeface="Arial Narrow" panose="020B0606020202030204" pitchFamily="34" charset="0"/>
            </a:rPr>
            <a:t>17</a:t>
          </a:r>
          <a:r>
            <a:rPr lang="en-GB" sz="1100" kern="1200" dirty="0">
              <a:latin typeface="Arial Narrow" panose="020B0606020202030204" pitchFamily="34" charset="0"/>
            </a:rPr>
            <a:t>]</a:t>
          </a:r>
        </a:p>
        <a:p>
          <a:pPr marL="114300" lvl="2" indent="-57150" algn="l" defTabSz="488950" rtl="0">
            <a:lnSpc>
              <a:spcPct val="90000"/>
            </a:lnSpc>
            <a:spcBef>
              <a:spcPct val="0"/>
            </a:spcBef>
            <a:spcAft>
              <a:spcPct val="15000"/>
            </a:spcAft>
            <a:buChar char="•"/>
          </a:pPr>
          <a:r>
            <a:rPr lang="en-GB" sz="1100" kern="1200" dirty="0">
              <a:latin typeface="Arial Narrow" panose="020B0606020202030204" pitchFamily="34" charset="0"/>
            </a:rPr>
            <a:t>Multilingual mobile apps to facilitate conversation between providers and patients who don’t speak the common language [China</a:t>
          </a:r>
          <a:r>
            <a:rPr lang="en-GB" sz="1100" kern="1200" baseline="30000" dirty="0">
              <a:latin typeface="Arial Narrow" panose="020B0606020202030204" pitchFamily="34" charset="0"/>
            </a:rPr>
            <a:t>23</a:t>
          </a:r>
          <a:r>
            <a:rPr lang="en-GB" sz="1100" kern="1200" dirty="0">
              <a:latin typeface="Arial Narrow" panose="020B0606020202030204" pitchFamily="34" charset="0"/>
            </a:rPr>
            <a:t>]</a:t>
          </a:r>
          <a:r>
            <a:rPr lang="en-GB" sz="1050" kern="1200" dirty="0">
              <a:latin typeface="Arial Narrow" panose="020B0606020202030204" pitchFamily="34" charset="0"/>
            </a:rPr>
            <a:t> </a:t>
          </a:r>
        </a:p>
      </dsp:txBody>
      <dsp:txXfrm>
        <a:off x="7996637" y="1262793"/>
        <a:ext cx="2194763" cy="20131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85059-660A-DF42-B947-8DE2CC61DC94}">
      <dsp:nvSpPr>
        <dsp:cNvPr id="0" name=""/>
        <dsp:cNvSpPr/>
      </dsp:nvSpPr>
      <dsp:spPr>
        <a:xfrm>
          <a:off x="43887" y="130992"/>
          <a:ext cx="3348752" cy="1400186"/>
        </a:xfrm>
        <a:prstGeom prst="roundRect">
          <a:avLst>
            <a:gd name="adj" fmla="val 1000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marL="0" lvl="0" indent="0" algn="l" defTabSz="1244600">
            <a:lnSpc>
              <a:spcPct val="90000"/>
            </a:lnSpc>
            <a:spcBef>
              <a:spcPct val="0"/>
            </a:spcBef>
            <a:spcAft>
              <a:spcPct val="35000"/>
            </a:spcAft>
            <a:buNone/>
          </a:pPr>
          <a:r>
            <a:rPr lang="en-GB" sz="2800" b="1" kern="1200" dirty="0">
              <a:latin typeface="Arial Narrow" panose="020B0606020202030204" pitchFamily="34" charset="0"/>
            </a:rPr>
            <a:t>At vaccination</a:t>
          </a:r>
        </a:p>
      </dsp:txBody>
      <dsp:txXfrm>
        <a:off x="43887" y="130992"/>
        <a:ext cx="3348752" cy="933457"/>
      </dsp:txXfrm>
    </dsp:sp>
    <dsp:sp modelId="{98EAEC1B-7386-7E49-981E-E6F0891E3A9B}">
      <dsp:nvSpPr>
        <dsp:cNvPr id="0" name=""/>
        <dsp:cNvSpPr/>
      </dsp:nvSpPr>
      <dsp:spPr>
        <a:xfrm>
          <a:off x="470600" y="829119"/>
          <a:ext cx="3441278" cy="2848491"/>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GB" sz="1100" b="1" kern="1200" dirty="0">
              <a:latin typeface="Arial Narrow" panose="020B0606020202030204" pitchFamily="34" charset="0"/>
            </a:rPr>
            <a:t>Strategies</a:t>
          </a:r>
        </a:p>
        <a:p>
          <a:pPr marL="114300" lvl="2" indent="-57150" algn="l" defTabSz="488950">
            <a:lnSpc>
              <a:spcPct val="90000"/>
            </a:lnSpc>
            <a:spcBef>
              <a:spcPct val="0"/>
            </a:spcBef>
            <a:spcAft>
              <a:spcPct val="15000"/>
            </a:spcAft>
            <a:buChar char="•"/>
          </a:pPr>
          <a:r>
            <a:rPr lang="en-US" sz="1100" b="1" kern="1200" dirty="0">
              <a:latin typeface="Arial Narrow" panose="020B0606020202030204" pitchFamily="34" charset="0"/>
            </a:rPr>
            <a:t>Incentives (financial/non-financial) </a:t>
          </a:r>
          <a:r>
            <a:rPr lang="en-US" sz="1100" b="0" kern="1200" dirty="0">
              <a:latin typeface="Arial Narrow" panose="020B0606020202030204" pitchFamily="34" charset="0"/>
            </a:rPr>
            <a:t>for encouraging vaccine uptake [USA</a:t>
          </a:r>
          <a:r>
            <a:rPr lang="en-US" sz="1100" b="0" kern="1200" baseline="30000" dirty="0">
              <a:latin typeface="Arial Narrow" panose="020B0606020202030204" pitchFamily="34" charset="0"/>
            </a:rPr>
            <a:t>1</a:t>
          </a:r>
          <a:r>
            <a:rPr lang="en-US" sz="1100" b="0" kern="1200" dirty="0">
              <a:latin typeface="Arial Narrow" panose="020B0606020202030204" pitchFamily="34" charset="0"/>
            </a:rPr>
            <a:t>, USA</a:t>
          </a:r>
          <a:r>
            <a:rPr lang="en-US" sz="1100" b="0" kern="1200" baseline="30000" dirty="0">
              <a:latin typeface="Arial Narrow" panose="020B0606020202030204" pitchFamily="34" charset="0"/>
            </a:rPr>
            <a:t>2</a:t>
          </a:r>
          <a:r>
            <a:rPr lang="en-US" sz="1100" b="0" kern="1200" baseline="0" dirty="0">
              <a:latin typeface="Arial Narrow" panose="020B0606020202030204" pitchFamily="34" charset="0"/>
            </a:rPr>
            <a:t>, USA</a:t>
          </a:r>
          <a:r>
            <a:rPr lang="en-US" sz="1100" b="0" kern="1200" baseline="30000" dirty="0">
              <a:latin typeface="Arial Narrow" panose="020B0606020202030204" pitchFamily="34" charset="0"/>
            </a:rPr>
            <a:t>8</a:t>
          </a:r>
          <a:r>
            <a:rPr lang="en-US" sz="1100" b="0" kern="1200" baseline="0" dirty="0">
              <a:latin typeface="Arial Narrow" panose="020B0606020202030204" pitchFamily="34" charset="0"/>
            </a:rPr>
            <a:t>, USA</a:t>
          </a:r>
          <a:r>
            <a:rPr lang="en-US" sz="1100" b="0" kern="1200" baseline="30000" dirty="0">
              <a:latin typeface="Arial Narrow" panose="020B0606020202030204" pitchFamily="34" charset="0"/>
            </a:rPr>
            <a:t>10</a:t>
          </a:r>
          <a:r>
            <a:rPr lang="en-US" sz="1100" b="0" kern="1200" baseline="0" dirty="0">
              <a:latin typeface="Arial Narrow" panose="020B0606020202030204" pitchFamily="34" charset="0"/>
            </a:rPr>
            <a:t>]</a:t>
          </a:r>
          <a:endParaRPr lang="en-GB" sz="1200" kern="1200" dirty="0">
            <a:latin typeface="Arial Narrow" panose="020B0606020202030204" pitchFamily="34" charset="0"/>
          </a:endParaRPr>
        </a:p>
        <a:p>
          <a:pPr marL="114300" lvl="2" indent="-57150" algn="l" defTabSz="488950">
            <a:lnSpc>
              <a:spcPct val="90000"/>
            </a:lnSpc>
            <a:spcBef>
              <a:spcPct val="0"/>
            </a:spcBef>
            <a:spcAft>
              <a:spcPct val="15000"/>
            </a:spcAft>
            <a:buChar char="•"/>
          </a:pPr>
          <a:r>
            <a:rPr lang="en-US" sz="1100" b="1" kern="1200" dirty="0">
              <a:latin typeface="Arial Narrow" panose="020B0606020202030204" pitchFamily="34" charset="0"/>
            </a:rPr>
            <a:t>Flexibility</a:t>
          </a:r>
          <a:r>
            <a:rPr lang="en-US" sz="1100" kern="1200" dirty="0">
              <a:latin typeface="Arial Narrow" panose="020B0606020202030204" pitchFamily="34" charset="0"/>
            </a:rPr>
            <a:t> in the parental consenting process for students through online or over-the-phone provisions [USA</a:t>
          </a:r>
          <a:r>
            <a:rPr lang="en-US" sz="1100" kern="1200" baseline="30000" dirty="0">
              <a:latin typeface="Arial Narrow" panose="020B0606020202030204" pitchFamily="34" charset="0"/>
            </a:rPr>
            <a:t>8</a:t>
          </a:r>
          <a:r>
            <a:rPr lang="en-US" sz="1100" kern="1200" dirty="0">
              <a:latin typeface="Arial Narrow" panose="020B0606020202030204" pitchFamily="34" charset="0"/>
            </a:rPr>
            <a:t>]</a:t>
          </a:r>
        </a:p>
      </dsp:txBody>
      <dsp:txXfrm>
        <a:off x="554029" y="912548"/>
        <a:ext cx="3274420" cy="26816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B7598-754C-F540-AF74-711C35453B24}">
      <dsp:nvSpPr>
        <dsp:cNvPr id="0" name=""/>
        <dsp:cNvSpPr/>
      </dsp:nvSpPr>
      <dsp:spPr>
        <a:xfrm>
          <a:off x="20923" y="-315716"/>
          <a:ext cx="4936262" cy="1410959"/>
        </a:xfrm>
        <a:prstGeom prst="roundRect">
          <a:avLst>
            <a:gd name="adj" fmla="val 1000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marL="0" lvl="0" indent="0" algn="l" defTabSz="1244600">
            <a:lnSpc>
              <a:spcPct val="90000"/>
            </a:lnSpc>
            <a:spcBef>
              <a:spcPct val="0"/>
            </a:spcBef>
            <a:spcAft>
              <a:spcPct val="35000"/>
            </a:spcAft>
            <a:buNone/>
          </a:pPr>
          <a:r>
            <a:rPr lang="en-GB" sz="2800" b="1" kern="1200" dirty="0">
              <a:latin typeface="Arial Narrow" panose="020B0606020202030204" pitchFamily="34" charset="0"/>
            </a:rPr>
            <a:t>Pre-vaccination/mobilization</a:t>
          </a:r>
        </a:p>
      </dsp:txBody>
      <dsp:txXfrm>
        <a:off x="20923" y="-315716"/>
        <a:ext cx="4936262" cy="940639"/>
      </dsp:txXfrm>
    </dsp:sp>
    <dsp:sp modelId="{41BF27E8-9DD9-DF48-9048-66FE845C156B}">
      <dsp:nvSpPr>
        <dsp:cNvPr id="0" name=""/>
        <dsp:cNvSpPr/>
      </dsp:nvSpPr>
      <dsp:spPr>
        <a:xfrm>
          <a:off x="396117" y="487979"/>
          <a:ext cx="6220764" cy="2697660"/>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GB" sz="1100" b="1" kern="1200" dirty="0">
              <a:latin typeface="Arial Narrow" panose="020B0606020202030204" pitchFamily="34" charset="0"/>
            </a:rPr>
            <a:t>Strategies</a:t>
          </a:r>
        </a:p>
        <a:p>
          <a:pPr marL="114300" lvl="2" indent="-57150" algn="l" defTabSz="488950">
            <a:lnSpc>
              <a:spcPct val="90000"/>
            </a:lnSpc>
            <a:spcBef>
              <a:spcPct val="0"/>
            </a:spcBef>
            <a:spcAft>
              <a:spcPct val="15000"/>
            </a:spcAft>
            <a:buChar char="•"/>
          </a:pPr>
          <a:r>
            <a:rPr lang="en-US" sz="1100" b="1" kern="1200" dirty="0">
              <a:latin typeface="Arial Narrow" panose="020B0606020202030204" pitchFamily="34" charset="0"/>
            </a:rPr>
            <a:t>IEC campaigns with a difference</a:t>
          </a:r>
          <a:endParaRPr lang="en-GB" sz="1100" kern="1200" dirty="0">
            <a:latin typeface="Arial Narrow" panose="020B0606020202030204" pitchFamily="34" charset="0"/>
          </a:endParaRPr>
        </a:p>
        <a:p>
          <a:pPr marL="171450" lvl="3" indent="-57150" algn="l" defTabSz="466725">
            <a:lnSpc>
              <a:spcPct val="90000"/>
            </a:lnSpc>
            <a:spcBef>
              <a:spcPct val="0"/>
            </a:spcBef>
            <a:spcAft>
              <a:spcPct val="15000"/>
            </a:spcAft>
            <a:buChar char="•"/>
          </a:pPr>
          <a:r>
            <a:rPr lang="en-US" sz="1050" kern="1200" dirty="0">
              <a:latin typeface="Arial Narrow" panose="020B0606020202030204" pitchFamily="34" charset="0"/>
            </a:rPr>
            <a:t>Contextually relevant communication [SA</a:t>
          </a:r>
          <a:r>
            <a:rPr lang="en-US" sz="1050" kern="1200" baseline="30000" dirty="0">
              <a:latin typeface="Arial Narrow" panose="020B0606020202030204" pitchFamily="34" charset="0"/>
            </a:rPr>
            <a:t>22</a:t>
          </a:r>
          <a:r>
            <a:rPr lang="en-US" sz="1050" kern="1200" dirty="0">
              <a:latin typeface="Arial Narrow" panose="020B0606020202030204" pitchFamily="34" charset="0"/>
            </a:rPr>
            <a:t>]</a:t>
          </a:r>
        </a:p>
        <a:p>
          <a:pPr marL="171450" lvl="3" indent="-57150" algn="l" defTabSz="466725">
            <a:lnSpc>
              <a:spcPct val="90000"/>
            </a:lnSpc>
            <a:spcBef>
              <a:spcPct val="0"/>
            </a:spcBef>
            <a:spcAft>
              <a:spcPct val="15000"/>
            </a:spcAft>
            <a:buChar char="•"/>
          </a:pPr>
          <a:r>
            <a:rPr lang="en-US" sz="1050" kern="1200" dirty="0">
              <a:latin typeface="Arial Narrow" panose="020B0606020202030204" pitchFamily="34" charset="0"/>
            </a:rPr>
            <a:t>Risks vs benefit approach to adverse event (AE) discussions [SA</a:t>
          </a:r>
          <a:r>
            <a:rPr lang="en-US" sz="1050" kern="1200" baseline="30000" dirty="0">
              <a:latin typeface="Arial Narrow" panose="020B0606020202030204" pitchFamily="34" charset="0"/>
            </a:rPr>
            <a:t>22</a:t>
          </a:r>
          <a:r>
            <a:rPr lang="en-US" sz="1050" kern="1200" dirty="0">
              <a:latin typeface="Arial Narrow" panose="020B0606020202030204" pitchFamily="34" charset="0"/>
            </a:rPr>
            <a:t>]</a:t>
          </a:r>
        </a:p>
        <a:p>
          <a:pPr marL="171450" lvl="3" indent="-57150" algn="l" defTabSz="466725">
            <a:lnSpc>
              <a:spcPct val="90000"/>
            </a:lnSpc>
            <a:spcBef>
              <a:spcPct val="0"/>
            </a:spcBef>
            <a:spcAft>
              <a:spcPct val="15000"/>
            </a:spcAft>
            <a:buChar char="•"/>
          </a:pPr>
          <a:r>
            <a:rPr lang="en-US" sz="1050" kern="1200" dirty="0">
              <a:latin typeface="Arial Narrow" panose="020B0606020202030204" pitchFamily="34" charset="0"/>
            </a:rPr>
            <a:t>Targeted messaging [USA</a:t>
          </a:r>
          <a:r>
            <a:rPr lang="en-US" sz="1050" kern="1200" baseline="30000" dirty="0">
              <a:latin typeface="Arial Narrow" panose="020B0606020202030204" pitchFamily="34" charset="0"/>
            </a:rPr>
            <a:t>10</a:t>
          </a:r>
          <a:r>
            <a:rPr lang="en-US" sz="1050" kern="1200" dirty="0">
              <a:latin typeface="Arial Narrow" panose="020B0606020202030204" pitchFamily="34" charset="0"/>
            </a:rPr>
            <a:t>], high frequency education and communication efforts tailored for target communities, parents and family (for students) [USA</a:t>
          </a:r>
          <a:r>
            <a:rPr lang="en-US" sz="1050" kern="1200" baseline="30000" dirty="0">
              <a:latin typeface="Arial Narrow" panose="020B0606020202030204" pitchFamily="34" charset="0"/>
            </a:rPr>
            <a:t>10</a:t>
          </a:r>
          <a:r>
            <a:rPr lang="en-US" sz="1050" kern="1200" dirty="0">
              <a:latin typeface="Arial Narrow" panose="020B0606020202030204" pitchFamily="34" charset="0"/>
            </a:rPr>
            <a:t>, USA</a:t>
          </a:r>
          <a:r>
            <a:rPr lang="en-US" sz="1050" kern="1200" baseline="30000" dirty="0">
              <a:latin typeface="Arial Narrow" panose="020B0606020202030204" pitchFamily="34" charset="0"/>
            </a:rPr>
            <a:t>8</a:t>
          </a:r>
          <a:r>
            <a:rPr lang="en-US" sz="1050" kern="1200" dirty="0">
              <a:latin typeface="Arial Narrow" panose="020B0606020202030204" pitchFamily="34" charset="0"/>
            </a:rPr>
            <a:t>] </a:t>
          </a:r>
        </a:p>
        <a:p>
          <a:pPr marL="171450" lvl="3" indent="-57150" algn="l" defTabSz="466725">
            <a:lnSpc>
              <a:spcPct val="90000"/>
            </a:lnSpc>
            <a:spcBef>
              <a:spcPct val="0"/>
            </a:spcBef>
            <a:spcAft>
              <a:spcPct val="15000"/>
            </a:spcAft>
            <a:buChar char="•"/>
          </a:pPr>
          <a:r>
            <a:rPr lang="en-US" sz="1050" kern="1200" dirty="0">
              <a:latin typeface="Arial Narrow" panose="020B0606020202030204" pitchFamily="34" charset="0"/>
            </a:rPr>
            <a:t>One-on-one counseling for real-time update on vaccine effectiveness for under-represented groups in clinical trials [England</a:t>
          </a:r>
          <a:r>
            <a:rPr lang="en-US" sz="1050" kern="1200" baseline="30000" dirty="0">
              <a:latin typeface="Arial Narrow" panose="020B0606020202030204" pitchFamily="34" charset="0"/>
            </a:rPr>
            <a:t>3</a:t>
          </a:r>
          <a:r>
            <a:rPr lang="en-US" sz="1050" kern="1200" dirty="0">
              <a:latin typeface="Arial Narrow" panose="020B0606020202030204" pitchFamily="34" charset="0"/>
            </a:rPr>
            <a:t>]</a:t>
          </a:r>
        </a:p>
        <a:p>
          <a:pPr marL="171450" lvl="3" indent="-57150" algn="l" defTabSz="466725">
            <a:lnSpc>
              <a:spcPct val="90000"/>
            </a:lnSpc>
            <a:spcBef>
              <a:spcPct val="0"/>
            </a:spcBef>
            <a:spcAft>
              <a:spcPct val="15000"/>
            </a:spcAft>
            <a:buChar char="•"/>
          </a:pPr>
          <a:r>
            <a:rPr lang="en-US" sz="1050" kern="1200" dirty="0">
              <a:latin typeface="Arial Narrow" panose="020B0606020202030204" pitchFamily="34" charset="0"/>
            </a:rPr>
            <a:t>Declination forms for awareness of consequences of not taking the vaccine [USA</a:t>
          </a:r>
          <a:r>
            <a:rPr lang="en-US" sz="1050" kern="1200" baseline="30000" dirty="0">
              <a:latin typeface="Arial Narrow" panose="020B0606020202030204" pitchFamily="34" charset="0"/>
            </a:rPr>
            <a:t>1</a:t>
          </a:r>
          <a:r>
            <a:rPr lang="en-US" sz="1050" kern="1200" dirty="0">
              <a:latin typeface="Arial Narrow" panose="020B0606020202030204" pitchFamily="34" charset="0"/>
            </a:rPr>
            <a:t>]</a:t>
          </a:r>
        </a:p>
        <a:p>
          <a:pPr marL="114300" lvl="2" indent="-57150" algn="l" defTabSz="466725">
            <a:lnSpc>
              <a:spcPct val="90000"/>
            </a:lnSpc>
            <a:spcBef>
              <a:spcPct val="0"/>
            </a:spcBef>
            <a:spcAft>
              <a:spcPct val="15000"/>
            </a:spcAft>
            <a:buChar char="•"/>
          </a:pPr>
          <a:r>
            <a:rPr lang="en-US" sz="1050" b="1" kern="1200" dirty="0">
              <a:latin typeface="Arial Narrow" panose="020B0606020202030204" pitchFamily="34" charset="0"/>
            </a:rPr>
            <a:t>Engaging vaccine champions and opinion leaders to advocate for the vaccine</a:t>
          </a:r>
        </a:p>
        <a:p>
          <a:pPr marL="171450" lvl="3" indent="-57150" algn="l" defTabSz="466725">
            <a:lnSpc>
              <a:spcPct val="90000"/>
            </a:lnSpc>
            <a:spcBef>
              <a:spcPct val="0"/>
            </a:spcBef>
            <a:spcAft>
              <a:spcPct val="15000"/>
            </a:spcAft>
            <a:buChar char="•"/>
          </a:pPr>
          <a:r>
            <a:rPr lang="en-US" sz="1050" b="0" kern="1200" dirty="0">
              <a:latin typeface="Arial Narrow" panose="020B0606020202030204" pitchFamily="34" charset="0"/>
            </a:rPr>
            <a:t>Medical and political leadership at the forefront in active conversations with target populations [Engald</a:t>
          </a:r>
          <a:r>
            <a:rPr lang="en-US" sz="1050" b="0" kern="1200" baseline="30000" dirty="0">
              <a:latin typeface="Arial Narrow" panose="020B0606020202030204" pitchFamily="34" charset="0"/>
            </a:rPr>
            <a:t>3</a:t>
          </a:r>
          <a:r>
            <a:rPr lang="en-US" sz="1050" b="0" kern="1200" dirty="0">
              <a:latin typeface="Arial Narrow" panose="020B0606020202030204" pitchFamily="34" charset="0"/>
            </a:rPr>
            <a:t>, USA</a:t>
          </a:r>
          <a:r>
            <a:rPr lang="en-US" sz="1050" b="0" kern="1200" baseline="30000" dirty="0">
              <a:latin typeface="Arial Narrow" panose="020B0606020202030204" pitchFamily="34" charset="0"/>
            </a:rPr>
            <a:t>1, </a:t>
          </a:r>
          <a:r>
            <a:rPr lang="en-US" sz="1050" b="0" kern="1200" baseline="0" dirty="0">
              <a:latin typeface="Arial Narrow" panose="020B0606020202030204" pitchFamily="34" charset="0"/>
            </a:rPr>
            <a:t>USA</a:t>
          </a:r>
          <a:r>
            <a:rPr lang="en-US" sz="1050" b="0" kern="1200" baseline="30000" dirty="0">
              <a:latin typeface="Arial Narrow" panose="020B0606020202030204" pitchFamily="34" charset="0"/>
            </a:rPr>
            <a:t>10</a:t>
          </a:r>
          <a:r>
            <a:rPr lang="en-US" sz="1050" b="0" kern="1200" dirty="0">
              <a:latin typeface="Arial Narrow" panose="020B0606020202030204" pitchFamily="34" charset="0"/>
            </a:rPr>
            <a:t>]</a:t>
          </a:r>
        </a:p>
        <a:p>
          <a:pPr marL="171450" lvl="3" indent="-57150" algn="l" defTabSz="466725">
            <a:lnSpc>
              <a:spcPct val="90000"/>
            </a:lnSpc>
            <a:spcBef>
              <a:spcPct val="0"/>
            </a:spcBef>
            <a:spcAft>
              <a:spcPct val="15000"/>
            </a:spcAft>
            <a:buChar char="•"/>
          </a:pPr>
          <a:r>
            <a:rPr lang="en-US" sz="1050" b="0" kern="1200" dirty="0">
              <a:latin typeface="Arial Narrow" panose="020B0606020202030204" pitchFamily="34" charset="0"/>
            </a:rPr>
            <a:t>Leveraging community voices and radically diverse viewpoints for consensus-building [USA</a:t>
          </a:r>
          <a:r>
            <a:rPr lang="en-US" sz="1050" b="0" kern="1200" baseline="30000" dirty="0">
              <a:latin typeface="Arial Narrow" panose="020B0606020202030204" pitchFamily="34" charset="0"/>
            </a:rPr>
            <a:t>10</a:t>
          </a:r>
          <a:r>
            <a:rPr lang="en-US" sz="1050" b="0" kern="1200" dirty="0">
              <a:latin typeface="Arial Narrow" panose="020B0606020202030204" pitchFamily="34" charset="0"/>
            </a:rPr>
            <a:t>], dispel myths, misconception, and rumors</a:t>
          </a:r>
        </a:p>
        <a:p>
          <a:pPr marL="114300" lvl="2" indent="-57150" algn="l" defTabSz="466725">
            <a:lnSpc>
              <a:spcPct val="90000"/>
            </a:lnSpc>
            <a:spcBef>
              <a:spcPct val="0"/>
            </a:spcBef>
            <a:spcAft>
              <a:spcPct val="15000"/>
            </a:spcAft>
            <a:buChar char="•"/>
          </a:pPr>
          <a:r>
            <a:rPr lang="en-US" sz="1050" b="1" kern="1200" dirty="0">
              <a:latin typeface="Arial Narrow" panose="020B0606020202030204" pitchFamily="34" charset="0"/>
            </a:rPr>
            <a:t>Practical appointment systems reduced barriers to accessing the vaccine</a:t>
          </a:r>
        </a:p>
        <a:p>
          <a:pPr marL="171450" lvl="3" indent="-57150" algn="l" defTabSz="466725">
            <a:lnSpc>
              <a:spcPct val="90000"/>
            </a:lnSpc>
            <a:spcBef>
              <a:spcPct val="0"/>
            </a:spcBef>
            <a:spcAft>
              <a:spcPct val="15000"/>
            </a:spcAft>
            <a:buChar char="•"/>
          </a:pPr>
          <a:r>
            <a:rPr lang="en-US" sz="1050" b="0" kern="1200" dirty="0">
              <a:latin typeface="Arial Narrow" panose="020B0606020202030204" pitchFamily="34" charset="0"/>
            </a:rPr>
            <a:t>Walk-ins for those with no pre-plans of taking the vaccine/missed appointments [SA</a:t>
          </a:r>
          <a:r>
            <a:rPr lang="en-US" sz="1050" b="0" kern="1200" baseline="30000" dirty="0">
              <a:latin typeface="Arial Narrow" panose="020B0606020202030204" pitchFamily="34" charset="0"/>
            </a:rPr>
            <a:t>22</a:t>
          </a:r>
          <a:r>
            <a:rPr lang="en-US" sz="1050" b="0" kern="1200" dirty="0">
              <a:latin typeface="Arial Narrow" panose="020B0606020202030204" pitchFamily="34" charset="0"/>
            </a:rPr>
            <a:t>, England</a:t>
          </a:r>
          <a:r>
            <a:rPr lang="en-US" sz="1050" b="0" kern="1200" baseline="30000" dirty="0">
              <a:latin typeface="Arial Narrow" panose="020B0606020202030204" pitchFamily="34" charset="0"/>
            </a:rPr>
            <a:t>3</a:t>
          </a:r>
          <a:r>
            <a:rPr lang="en-US" sz="1050" b="0" kern="1200" dirty="0">
              <a:latin typeface="Arial Narrow" panose="020B0606020202030204" pitchFamily="34" charset="0"/>
            </a:rPr>
            <a:t>]</a:t>
          </a:r>
        </a:p>
        <a:p>
          <a:pPr marL="171450" lvl="3" indent="-57150" algn="l" defTabSz="466725">
            <a:lnSpc>
              <a:spcPct val="90000"/>
            </a:lnSpc>
            <a:spcBef>
              <a:spcPct val="0"/>
            </a:spcBef>
            <a:spcAft>
              <a:spcPct val="15000"/>
            </a:spcAft>
            <a:buChar char="•"/>
          </a:pPr>
          <a:r>
            <a:rPr lang="en-US" sz="1050" kern="1200" dirty="0">
              <a:latin typeface="Arial Narrow" panose="020B0606020202030204" pitchFamily="34" charset="0"/>
            </a:rPr>
            <a:t>Multi-lingual appointment portals to overcome language barrier. [USA</a:t>
          </a:r>
          <a:r>
            <a:rPr lang="en-US" sz="1050" kern="1200" baseline="30000" dirty="0">
              <a:latin typeface="Arial Narrow" panose="020B0606020202030204" pitchFamily="34" charset="0"/>
            </a:rPr>
            <a:t>10</a:t>
          </a:r>
          <a:r>
            <a:rPr lang="en-US" sz="1050" kern="1200" dirty="0">
              <a:latin typeface="Arial Narrow" panose="020B0606020202030204" pitchFamily="34" charset="0"/>
            </a:rPr>
            <a:t>]</a:t>
          </a:r>
        </a:p>
      </dsp:txBody>
      <dsp:txXfrm>
        <a:off x="475129" y="566991"/>
        <a:ext cx="6062740" cy="25396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B6176-9B92-44E1-B489-3273A7CCB06F}">
      <dsp:nvSpPr>
        <dsp:cNvPr id="0" name=""/>
        <dsp:cNvSpPr/>
      </dsp:nvSpPr>
      <dsp:spPr>
        <a:xfrm>
          <a:off x="0" y="4392585"/>
          <a:ext cx="10551851"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692B05-4B65-4F08-8559-AF53A38E53D8}">
      <dsp:nvSpPr>
        <dsp:cNvPr id="0" name=""/>
        <dsp:cNvSpPr/>
      </dsp:nvSpPr>
      <dsp:spPr>
        <a:xfrm>
          <a:off x="0" y="2356715"/>
          <a:ext cx="10551851"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A6078C-4BB2-4A65-939F-ED7849FE44A7}">
      <dsp:nvSpPr>
        <dsp:cNvPr id="0" name=""/>
        <dsp:cNvSpPr/>
      </dsp:nvSpPr>
      <dsp:spPr>
        <a:xfrm>
          <a:off x="0" y="662571"/>
          <a:ext cx="10551851"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6CA7F1-5C27-46BD-8897-C8B37CAE8EB2}">
      <dsp:nvSpPr>
        <dsp:cNvPr id="0" name=""/>
        <dsp:cNvSpPr/>
      </dsp:nvSpPr>
      <dsp:spPr>
        <a:xfrm>
          <a:off x="2743481" y="1241"/>
          <a:ext cx="7808369" cy="661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0" kern="1200" dirty="0">
              <a:latin typeface="Arial Narrow" panose="020B0606020202030204" pitchFamily="34" charset="0"/>
            </a:rPr>
            <a:t>Tweaks to early pandemic phase strategies are needed today</a:t>
          </a:r>
        </a:p>
      </dsp:txBody>
      <dsp:txXfrm>
        <a:off x="2743481" y="1241"/>
        <a:ext cx="7808369" cy="661329"/>
      </dsp:txXfrm>
    </dsp:sp>
    <dsp:sp modelId="{034201B1-A83A-4BE6-9111-6864960EAB04}">
      <dsp:nvSpPr>
        <dsp:cNvPr id="0" name=""/>
        <dsp:cNvSpPr/>
      </dsp:nvSpPr>
      <dsp:spPr>
        <a:xfrm>
          <a:off x="0" y="1241"/>
          <a:ext cx="2743481" cy="661329"/>
        </a:xfrm>
        <a:prstGeom prst="round2SameRect">
          <a:avLst>
            <a:gd name="adj1" fmla="val 16670"/>
            <a:gd name="adj2" fmla="val 0"/>
          </a:avLst>
        </a:prstGeom>
        <a:solidFill>
          <a:srgbClr val="D4E9EA"/>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38969A"/>
              </a:solidFill>
              <a:latin typeface="Arial Narrow" panose="020B0606020202030204" pitchFamily="34" charset="0"/>
            </a:rPr>
            <a:t>Adaptations</a:t>
          </a:r>
        </a:p>
      </dsp:txBody>
      <dsp:txXfrm>
        <a:off x="32289" y="33530"/>
        <a:ext cx="2678903" cy="629040"/>
      </dsp:txXfrm>
    </dsp:sp>
    <dsp:sp modelId="{30A72D8B-5B8E-4F07-9D04-29BDB3D77367}">
      <dsp:nvSpPr>
        <dsp:cNvPr id="0" name=""/>
        <dsp:cNvSpPr/>
      </dsp:nvSpPr>
      <dsp:spPr>
        <a:xfrm>
          <a:off x="0" y="662571"/>
          <a:ext cx="10551851" cy="999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rtl="0">
            <a:lnSpc>
              <a:spcPct val="90000"/>
            </a:lnSpc>
            <a:spcBef>
              <a:spcPct val="0"/>
            </a:spcBef>
            <a:spcAft>
              <a:spcPct val="15000"/>
            </a:spcAft>
            <a:buFont typeface="Arial" panose="020B0604020202020204" pitchFamily="34" charset="0"/>
            <a:buChar char="•"/>
          </a:pPr>
          <a:r>
            <a:rPr lang="en-US" sz="1200" b="0" i="0" u="none" strike="noStrike" kern="1200" dirty="0">
              <a:effectLst/>
              <a:latin typeface="Arial Narrow" panose="020B0606020202030204" pitchFamily="34" charset="0"/>
              <a:cs typeface="Calibri"/>
            </a:rPr>
            <a:t>Requiring pre-visit visit appointments is no longer necessary with more vaccine supply available. Mobilization messages should emphasize walk-in are welcome</a:t>
          </a:r>
          <a:r>
            <a:rPr lang="en-US" sz="1200" b="0" i="0" kern="1200" dirty="0">
              <a:effectLst/>
              <a:latin typeface="Arial Narrow" panose="020B0606020202030204" pitchFamily="34" charset="0"/>
              <a:cs typeface="Calibri"/>
            </a:rPr>
            <a:t>​.</a:t>
          </a:r>
          <a:endParaRPr lang="en-US" sz="1200" kern="1200" dirty="0">
            <a:latin typeface="Arial Narrow" panose="020B0606020202030204" pitchFamily="34" charset="0"/>
            <a:cs typeface="Calibri"/>
          </a:endParaRPr>
        </a:p>
        <a:p>
          <a:pPr marL="114300" lvl="1" indent="-114300" algn="l" defTabSz="533400" rtl="0">
            <a:lnSpc>
              <a:spcPct val="90000"/>
            </a:lnSpc>
            <a:spcBef>
              <a:spcPct val="0"/>
            </a:spcBef>
            <a:spcAft>
              <a:spcPct val="15000"/>
            </a:spcAft>
            <a:buChar char="•"/>
          </a:pPr>
          <a:r>
            <a:rPr lang="en-US" sz="1200" b="0" i="0" u="none" strike="noStrike" kern="1200" dirty="0">
              <a:effectLst/>
              <a:latin typeface="Arial Narrow" panose="020B0606020202030204" pitchFamily="34" charset="0"/>
              <a:cs typeface="Calibri"/>
            </a:rPr>
            <a:t>Risk/benefit messaging for AE following immunization concerns was fit for the early phase. Today’s messaging should address falling risk perception and vaccine confidence.</a:t>
          </a:r>
          <a:endParaRPr lang="en-US" sz="1200" kern="1200" dirty="0">
            <a:latin typeface="Arial Narrow" panose="020B0606020202030204" pitchFamily="34" charset="0"/>
          </a:endParaRPr>
        </a:p>
        <a:p>
          <a:pPr marL="114300" lvl="1" indent="-114300" algn="l" defTabSz="533400" rtl="0">
            <a:lnSpc>
              <a:spcPct val="90000"/>
            </a:lnSpc>
            <a:spcBef>
              <a:spcPct val="0"/>
            </a:spcBef>
            <a:spcAft>
              <a:spcPct val="15000"/>
            </a:spcAft>
            <a:buChar char="•"/>
          </a:pPr>
          <a:r>
            <a:rPr lang="en-US" sz="1200" b="0" i="0" kern="1200" dirty="0">
              <a:effectLst/>
              <a:latin typeface="Arial Narrow" panose="020B0606020202030204" pitchFamily="34" charset="0"/>
              <a:cs typeface="Calibri"/>
            </a:rPr>
            <a:t>​</a:t>
          </a:r>
          <a:r>
            <a:rPr lang="en-US" sz="1200" b="0" i="0" u="none" strike="noStrike" kern="1200" dirty="0">
              <a:solidFill>
                <a:srgbClr val="000000"/>
              </a:solidFill>
              <a:effectLst/>
              <a:latin typeface="Arial Narrow" panose="020B0606020202030204" pitchFamily="34" charset="0"/>
              <a:cs typeface="Calibri"/>
            </a:rPr>
            <a:t>Pursue partnerships—community volunteers, students (nursing, pharmacy, or medical students)—for extra hands; private sector for logistics</a:t>
          </a:r>
          <a:r>
            <a:rPr lang="en-US" sz="1200" b="0" i="0" kern="1200" dirty="0">
              <a:solidFill>
                <a:srgbClr val="444444"/>
              </a:solidFill>
              <a:effectLst/>
              <a:latin typeface="Arial Narrow" panose="020B0606020202030204" pitchFamily="34" charset="0"/>
              <a:cs typeface="Calibri"/>
            </a:rPr>
            <a:t>​ support.</a:t>
          </a:r>
          <a:endParaRPr lang="en-US" sz="1200" kern="1200" dirty="0">
            <a:latin typeface="Arial Narrow" panose="020B060602020203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Arial Narrow" panose="020B0606020202030204" pitchFamily="34" charset="0"/>
            </a:rPr>
            <a:t>Tailored communication is required. Strategies and messaging should address current concerns, be evidence-based and frequent.</a:t>
          </a:r>
        </a:p>
      </dsp:txBody>
      <dsp:txXfrm>
        <a:off x="0" y="662571"/>
        <a:ext cx="10551851" cy="999749"/>
      </dsp:txXfrm>
    </dsp:sp>
    <dsp:sp modelId="{7FBDEC44-94E7-464B-9FE9-CA7036475165}">
      <dsp:nvSpPr>
        <dsp:cNvPr id="0" name=""/>
        <dsp:cNvSpPr/>
      </dsp:nvSpPr>
      <dsp:spPr>
        <a:xfrm>
          <a:off x="2743481" y="1695386"/>
          <a:ext cx="7808369" cy="661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kern="1200" dirty="0">
              <a:latin typeface="Arial Narrow" panose="020B0606020202030204" pitchFamily="34" charset="0"/>
            </a:rPr>
            <a:t>Multidisciplinary collaboration and confidence building approaches are key to drive uptake</a:t>
          </a:r>
        </a:p>
      </dsp:txBody>
      <dsp:txXfrm>
        <a:off x="2743481" y="1695386"/>
        <a:ext cx="7808369" cy="661329"/>
      </dsp:txXfrm>
    </dsp:sp>
    <dsp:sp modelId="{7D96D374-D3CE-46A8-BB38-4736CB6B9065}">
      <dsp:nvSpPr>
        <dsp:cNvPr id="0" name=""/>
        <dsp:cNvSpPr/>
      </dsp:nvSpPr>
      <dsp:spPr>
        <a:xfrm>
          <a:off x="0" y="1695386"/>
          <a:ext cx="2743481" cy="661329"/>
        </a:xfrm>
        <a:prstGeom prst="round2SameRect">
          <a:avLst>
            <a:gd name="adj1" fmla="val 16670"/>
            <a:gd name="adj2" fmla="val 0"/>
          </a:avLst>
        </a:prstGeom>
        <a:solidFill>
          <a:srgbClr val="D4E9EA"/>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38969A"/>
              </a:solidFill>
              <a:latin typeface="Arial Narrow" panose="020B0606020202030204" pitchFamily="34" charset="0"/>
            </a:rPr>
            <a:t>Demand generation</a:t>
          </a:r>
        </a:p>
      </dsp:txBody>
      <dsp:txXfrm>
        <a:off x="32289" y="1727675"/>
        <a:ext cx="2678903" cy="629040"/>
      </dsp:txXfrm>
    </dsp:sp>
    <dsp:sp modelId="{720E7A28-BAB1-4BDC-B605-C084D0C8E0EE}">
      <dsp:nvSpPr>
        <dsp:cNvPr id="0" name=""/>
        <dsp:cNvSpPr/>
      </dsp:nvSpPr>
      <dsp:spPr>
        <a:xfrm>
          <a:off x="0" y="2356715"/>
          <a:ext cx="10551851" cy="132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rtl="0">
            <a:lnSpc>
              <a:spcPct val="90000"/>
            </a:lnSpc>
            <a:spcBef>
              <a:spcPct val="0"/>
            </a:spcBef>
            <a:spcAft>
              <a:spcPct val="15000"/>
            </a:spcAft>
            <a:buFont typeface="Arial" panose="020B0604020202020204" pitchFamily="34" charset="0"/>
            <a:buChar char="•"/>
          </a:pPr>
          <a:r>
            <a:rPr lang="en-US" sz="1200" kern="1200" dirty="0">
              <a:latin typeface="Arial Narrow" panose="020B0606020202030204" pitchFamily="34" charset="0"/>
            </a:rPr>
            <a:t>Programs should invest in interpersonal communications, e.g., one-on-one conversations for some groups with high distrust of the health care system.</a:t>
          </a:r>
        </a:p>
        <a:p>
          <a:pPr marL="114300" lvl="1" indent="-114300" algn="l" defTabSz="533400" rtl="0">
            <a:lnSpc>
              <a:spcPct val="90000"/>
            </a:lnSpc>
            <a:spcBef>
              <a:spcPct val="0"/>
            </a:spcBef>
            <a:spcAft>
              <a:spcPct val="15000"/>
            </a:spcAft>
            <a:buFont typeface="Arial" panose="020B0604020202020204" pitchFamily="34" charset="0"/>
            <a:buChar char="•"/>
          </a:pPr>
          <a:r>
            <a:rPr lang="en-US" sz="1200" kern="1200" dirty="0">
              <a:latin typeface="Arial Narrow" panose="020B0606020202030204" pitchFamily="34" charset="0"/>
            </a:rPr>
            <a:t>Programs should cultivate leaders and influencers</a:t>
          </a:r>
          <a:r>
            <a:rPr lang="en-US" sz="1200" b="0" i="0" u="none" strike="noStrike" kern="1200" dirty="0">
              <a:solidFill>
                <a:srgbClr val="000000"/>
              </a:solidFill>
              <a:effectLst/>
              <a:latin typeface="Arial Narrow" panose="020B0606020202030204" pitchFamily="34" charset="0"/>
              <a:cs typeface="Calibri"/>
            </a:rPr>
            <a:t>—</a:t>
          </a:r>
          <a:r>
            <a:rPr lang="en-US" sz="1200" kern="1200" dirty="0">
              <a:latin typeface="Arial Narrow" panose="020B0606020202030204" pitchFamily="34" charset="0"/>
            </a:rPr>
            <a:t>medical, political, religious, community leaders</a:t>
          </a:r>
          <a:r>
            <a:rPr lang="en-US" sz="1200" b="0" i="0" u="none" strike="noStrike" kern="1200" dirty="0">
              <a:solidFill>
                <a:srgbClr val="000000"/>
              </a:solidFill>
              <a:effectLst/>
              <a:latin typeface="Arial Narrow" panose="020B0606020202030204" pitchFamily="34" charset="0"/>
              <a:cs typeface="Calibri"/>
            </a:rPr>
            <a:t>—</a:t>
          </a:r>
          <a:r>
            <a:rPr lang="en-US" sz="1200" kern="1200" dirty="0">
              <a:latin typeface="Arial Narrow" panose="020B0606020202030204" pitchFamily="34" charset="0"/>
            </a:rPr>
            <a:t>as champions for vaccination.</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latin typeface="Arial Narrow" panose="020B0606020202030204" pitchFamily="34" charset="0"/>
            </a:rPr>
            <a:t>Communication strategies should engage diverse voices with the goal of building consensus, not just to convince.</a:t>
          </a:r>
        </a:p>
        <a:p>
          <a:pPr marL="114300" lvl="1" indent="-114300" algn="l" defTabSz="533400" rtl="0">
            <a:lnSpc>
              <a:spcPct val="90000"/>
            </a:lnSpc>
            <a:spcBef>
              <a:spcPct val="0"/>
            </a:spcBef>
            <a:spcAft>
              <a:spcPct val="15000"/>
            </a:spcAft>
            <a:buFont typeface="Arial" panose="020B0604020202020204" pitchFamily="34" charset="0"/>
            <a:buChar char="•"/>
          </a:pPr>
          <a:r>
            <a:rPr lang="en-US" sz="1200" b="0" i="0" u="none" strike="noStrike" kern="1200" dirty="0">
              <a:solidFill>
                <a:srgbClr val="000000"/>
              </a:solidFill>
              <a:effectLst/>
              <a:latin typeface="Arial Narrow" panose="020B0606020202030204" pitchFamily="34" charset="0"/>
              <a:cs typeface="Calibri"/>
            </a:rPr>
            <a:t>For priority and socially marginalized populations, invest in trust-building and provide tailored approaches, like incentives, add-on/ integrated services, push delivery.</a:t>
          </a:r>
          <a:endParaRPr lang="en-US" sz="1200" kern="1200" dirty="0">
            <a:latin typeface="Arial Narrow" panose="020B0606020202030204" pitchFamily="34" charset="0"/>
            <a:cs typeface="Calibri"/>
          </a:endParaRPr>
        </a:p>
        <a:p>
          <a:pPr marL="114300" lvl="1" indent="-114300" algn="l" defTabSz="533400" rtl="0">
            <a:lnSpc>
              <a:spcPct val="90000"/>
            </a:lnSpc>
            <a:spcBef>
              <a:spcPct val="0"/>
            </a:spcBef>
            <a:spcAft>
              <a:spcPct val="15000"/>
            </a:spcAft>
            <a:buFont typeface="Arial" panose="020B0604020202020204" pitchFamily="34" charset="0"/>
            <a:buChar char="•"/>
          </a:pPr>
          <a:endParaRPr lang="en-US" sz="1200" kern="1200" dirty="0">
            <a:latin typeface="Arial Narrow" panose="020B0606020202030204" pitchFamily="34" charset="0"/>
            <a:cs typeface="Calibri"/>
          </a:endParaRPr>
        </a:p>
      </dsp:txBody>
      <dsp:txXfrm>
        <a:off x="0" y="2356715"/>
        <a:ext cx="10551851" cy="1322857"/>
      </dsp:txXfrm>
    </dsp:sp>
    <dsp:sp modelId="{9FA7EA78-2B2A-4152-A8DF-9B0AC8CBB3EC}">
      <dsp:nvSpPr>
        <dsp:cNvPr id="0" name=""/>
        <dsp:cNvSpPr/>
      </dsp:nvSpPr>
      <dsp:spPr>
        <a:xfrm>
          <a:off x="2743481" y="3737108"/>
          <a:ext cx="7808369" cy="661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kern="1200" dirty="0">
              <a:latin typeface="Arial Narrow" panose="020B0606020202030204" pitchFamily="34" charset="0"/>
            </a:rPr>
            <a:t>Gaps in literature warrants contextualization of findings</a:t>
          </a:r>
        </a:p>
      </dsp:txBody>
      <dsp:txXfrm>
        <a:off x="2743481" y="3737108"/>
        <a:ext cx="7808369" cy="661329"/>
      </dsp:txXfrm>
    </dsp:sp>
    <dsp:sp modelId="{3BDBCF04-BCA5-45AA-B414-27FA9CE8C815}">
      <dsp:nvSpPr>
        <dsp:cNvPr id="0" name=""/>
        <dsp:cNvSpPr/>
      </dsp:nvSpPr>
      <dsp:spPr>
        <a:xfrm>
          <a:off x="9492" y="3727254"/>
          <a:ext cx="2743481" cy="661329"/>
        </a:xfrm>
        <a:prstGeom prst="round2SameRect">
          <a:avLst>
            <a:gd name="adj1" fmla="val 16670"/>
            <a:gd name="adj2" fmla="val 0"/>
          </a:avLst>
        </a:prstGeom>
        <a:solidFill>
          <a:srgbClr val="D4E9EA"/>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38969A"/>
              </a:solidFill>
              <a:latin typeface="Arial Narrow" panose="020B0606020202030204" pitchFamily="34" charset="0"/>
            </a:rPr>
            <a:t>Limitations</a:t>
          </a:r>
        </a:p>
      </dsp:txBody>
      <dsp:txXfrm>
        <a:off x="41781" y="3759543"/>
        <a:ext cx="2678903" cy="629040"/>
      </dsp:txXfrm>
    </dsp:sp>
    <dsp:sp modelId="{60FC896F-11DF-4765-8BE6-59D1AE79CA60}">
      <dsp:nvSpPr>
        <dsp:cNvPr id="0" name=""/>
        <dsp:cNvSpPr/>
      </dsp:nvSpPr>
      <dsp:spPr>
        <a:xfrm>
          <a:off x="0" y="4375210"/>
          <a:ext cx="10551851" cy="922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latin typeface="Arial Narrow" panose="020B0606020202030204" pitchFamily="34" charset="0"/>
            </a:rPr>
            <a:t>Most studies were done in the early part of the global COVID-19 </a:t>
          </a:r>
          <a:r>
            <a:rPr lang="en-US" sz="1200" kern="1200">
              <a:latin typeface="Arial Narrow" panose="020B0606020202030204" pitchFamily="34" charset="0"/>
            </a:rPr>
            <a:t>vaccine roll-out </a:t>
          </a:r>
          <a:r>
            <a:rPr lang="en-US" sz="1200" kern="1200" dirty="0">
              <a:latin typeface="Arial Narrow" panose="020B0606020202030204" pitchFamily="34" charset="0"/>
            </a:rPr>
            <a:t>when cases were rising, vaccine supply was short, and demand for shots was high. </a:t>
          </a:r>
        </a:p>
        <a:p>
          <a:pPr marL="114300" lvl="1" indent="-114300" algn="l" defTabSz="533400">
            <a:lnSpc>
              <a:spcPct val="90000"/>
            </a:lnSpc>
            <a:spcBef>
              <a:spcPct val="0"/>
            </a:spcBef>
            <a:spcAft>
              <a:spcPct val="15000"/>
            </a:spcAft>
            <a:buChar char="•"/>
          </a:pPr>
          <a:r>
            <a:rPr lang="en-US" sz="1200" kern="1200" dirty="0">
              <a:latin typeface="Arial Narrow" panose="020B0606020202030204" pitchFamily="34" charset="0"/>
            </a:rPr>
            <a:t>Most studies were from high-income countries, so literature review findings should be contextualized and strategies adapted for low- and middle-income country (LMIC) settings.</a:t>
          </a:r>
        </a:p>
        <a:p>
          <a:pPr marL="114300" lvl="1" indent="-114300" algn="l" defTabSz="533400">
            <a:lnSpc>
              <a:spcPct val="90000"/>
            </a:lnSpc>
            <a:spcBef>
              <a:spcPct val="0"/>
            </a:spcBef>
            <a:spcAft>
              <a:spcPct val="15000"/>
            </a:spcAft>
            <a:buChar char="•"/>
          </a:pPr>
          <a:r>
            <a:rPr lang="en-US" sz="1200" kern="1200" dirty="0">
              <a:latin typeface="Arial Narrow" panose="020B0606020202030204" pitchFamily="34" charset="0"/>
            </a:rPr>
            <a:t>More studies from LMICs are needed. Global partners should support LMIC researchers to document and share their lessons learned.</a:t>
          </a:r>
        </a:p>
        <a:p>
          <a:pPr marL="114300" lvl="1" indent="-114300" algn="l" defTabSz="533400" rtl="0">
            <a:lnSpc>
              <a:spcPct val="90000"/>
            </a:lnSpc>
            <a:spcBef>
              <a:spcPct val="0"/>
            </a:spcBef>
            <a:spcAft>
              <a:spcPct val="15000"/>
            </a:spcAft>
            <a:buChar char="•"/>
          </a:pPr>
          <a:r>
            <a:rPr lang="en-US" sz="1200" kern="1200" dirty="0">
              <a:latin typeface="Arial Narrow" panose="020B0606020202030204" pitchFamily="34" charset="0"/>
            </a:rPr>
            <a:t>Update literature review in the future when more countries have published their experiences.</a:t>
          </a:r>
        </a:p>
      </dsp:txBody>
      <dsp:txXfrm>
        <a:off x="0" y="4375210"/>
        <a:ext cx="10551851" cy="9228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A3625C4B-41E7-384D-85A4-273994C65D3C}" type="datetimeFigureOut">
              <a:rPr lang="en-US" smtClean="0"/>
              <a:pPr/>
              <a:t>9/20/2022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9BC616F4-02BA-DD4E-AD71-0B9F44E231C1}" type="slidenum">
              <a:rPr lang="en-US" smtClean="0"/>
              <a:pPr/>
              <a:t>‹#›</a:t>
            </a:fld>
            <a:endParaRPr lang="en-US" dirty="0"/>
          </a:p>
        </p:txBody>
      </p:sp>
    </p:spTree>
    <p:extLst>
      <p:ext uri="{BB962C8B-B14F-4D97-AF65-F5344CB8AC3E}">
        <p14:creationId xmlns:p14="http://schemas.microsoft.com/office/powerpoint/2010/main" val="1945908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a:ea typeface="Roboto Condensed"/>
              <a:cs typeface="Calibri"/>
            </a:endParaRPr>
          </a:p>
          <a:p>
            <a:endParaRPr lang="en-US" dirty="0"/>
          </a:p>
        </p:txBody>
      </p:sp>
      <p:sp>
        <p:nvSpPr>
          <p:cNvPr id="4" name="Slide Number Placeholder 3"/>
          <p:cNvSpPr>
            <a:spLocks noGrp="1"/>
          </p:cNvSpPr>
          <p:nvPr>
            <p:ph type="sldNum" sz="quarter" idx="5"/>
          </p:nvPr>
        </p:nvSpPr>
        <p:spPr/>
        <p:txBody>
          <a:bodyPr/>
          <a:lstStyle/>
          <a:p>
            <a:fld id="{9BC616F4-02BA-DD4E-AD71-0B9F44E231C1}" type="slidenum">
              <a:rPr lang="en-US" smtClean="0"/>
              <a:pPr/>
              <a:t>5</a:t>
            </a:fld>
            <a:endParaRPr lang="en-US" dirty="0"/>
          </a:p>
        </p:txBody>
      </p:sp>
    </p:spTree>
    <p:extLst>
      <p:ext uri="{BB962C8B-B14F-4D97-AF65-F5344CB8AC3E}">
        <p14:creationId xmlns:p14="http://schemas.microsoft.com/office/powerpoint/2010/main" val="1661702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9BC616F4-02BA-DD4E-AD71-0B9F44E231C1}" type="slidenum">
              <a:rPr lang="en-US" smtClean="0"/>
              <a:pPr/>
              <a:t>25</a:t>
            </a:fld>
            <a:endParaRPr lang="en-US" dirty="0"/>
          </a:p>
        </p:txBody>
      </p:sp>
    </p:spTree>
    <p:extLst>
      <p:ext uri="{BB962C8B-B14F-4D97-AF65-F5344CB8AC3E}">
        <p14:creationId xmlns:p14="http://schemas.microsoft.com/office/powerpoint/2010/main" val="1386251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616F4-02BA-DD4E-AD71-0B9F44E231C1}" type="slidenum">
              <a:rPr lang="en-US" smtClean="0"/>
              <a:pPr/>
              <a:t>6</a:t>
            </a:fld>
            <a:endParaRPr lang="en-US" dirty="0"/>
          </a:p>
        </p:txBody>
      </p:sp>
    </p:spTree>
    <p:extLst>
      <p:ext uri="{BB962C8B-B14F-4D97-AF65-F5344CB8AC3E}">
        <p14:creationId xmlns:p14="http://schemas.microsoft.com/office/powerpoint/2010/main" val="3701907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BC616F4-02BA-DD4E-AD71-0B9F44E231C1}" type="slidenum">
              <a:rPr lang="en-US" smtClean="0"/>
              <a:pPr/>
              <a:t>7</a:t>
            </a:fld>
            <a:endParaRPr lang="en-US" dirty="0"/>
          </a:p>
        </p:txBody>
      </p:sp>
    </p:spTree>
    <p:extLst>
      <p:ext uri="{BB962C8B-B14F-4D97-AF65-F5344CB8AC3E}">
        <p14:creationId xmlns:p14="http://schemas.microsoft.com/office/powerpoint/2010/main" val="3265128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616F4-02BA-DD4E-AD71-0B9F44E231C1}" type="slidenum">
              <a:rPr lang="en-US" smtClean="0"/>
              <a:pPr/>
              <a:t>9</a:t>
            </a:fld>
            <a:endParaRPr lang="en-US" dirty="0"/>
          </a:p>
        </p:txBody>
      </p:sp>
    </p:spTree>
    <p:extLst>
      <p:ext uri="{BB962C8B-B14F-4D97-AF65-F5344CB8AC3E}">
        <p14:creationId xmlns:p14="http://schemas.microsoft.com/office/powerpoint/2010/main" val="961627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616F4-02BA-DD4E-AD71-0B9F44E231C1}" type="slidenum">
              <a:rPr lang="en-US" smtClean="0"/>
              <a:pPr/>
              <a:t>11</a:t>
            </a:fld>
            <a:endParaRPr lang="en-US" dirty="0"/>
          </a:p>
        </p:txBody>
      </p:sp>
    </p:spTree>
    <p:extLst>
      <p:ext uri="{BB962C8B-B14F-4D97-AF65-F5344CB8AC3E}">
        <p14:creationId xmlns:p14="http://schemas.microsoft.com/office/powerpoint/2010/main" val="228653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616F4-02BA-DD4E-AD71-0B9F44E231C1}" type="slidenum">
              <a:rPr lang="en-US" smtClean="0"/>
              <a:pPr/>
              <a:t>12</a:t>
            </a:fld>
            <a:endParaRPr lang="en-US" dirty="0"/>
          </a:p>
        </p:txBody>
      </p:sp>
    </p:spTree>
    <p:extLst>
      <p:ext uri="{BB962C8B-B14F-4D97-AF65-F5344CB8AC3E}">
        <p14:creationId xmlns:p14="http://schemas.microsoft.com/office/powerpoint/2010/main" val="2324750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endParaRPr lang="en-US" sz="1800" b="0" i="0" u="none" strike="noStrike" dirty="0">
              <a:solidFill>
                <a:srgbClr val="000000"/>
              </a:solidFill>
              <a:effectLst/>
              <a:latin typeface="Calibri" panose="020F0502020204030204" pitchFamily="34" charset="0"/>
            </a:endParaRPr>
          </a:p>
          <a:p>
            <a:pPr algn="l" rtl="0" fontAlgn="base">
              <a:buFont typeface="+mj-lt"/>
              <a:buAutoNum type="arabicPeriod" startAt="2"/>
            </a:pP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E1239BA-7D1D-4637-9264-8341C69D5D66}" type="slidenum">
              <a:rPr lang="en-US" smtClean="0"/>
              <a:t>17</a:t>
            </a:fld>
            <a:endParaRPr lang="en-US" dirty="0"/>
          </a:p>
        </p:txBody>
      </p:sp>
    </p:spTree>
    <p:extLst>
      <p:ext uri="{BB962C8B-B14F-4D97-AF65-F5344CB8AC3E}">
        <p14:creationId xmlns:p14="http://schemas.microsoft.com/office/powerpoint/2010/main" val="1678420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616F4-02BA-DD4E-AD71-0B9F44E231C1}" type="slidenum">
              <a:rPr lang="en-US" smtClean="0"/>
              <a:pPr/>
              <a:t>21</a:t>
            </a:fld>
            <a:endParaRPr lang="en-US" dirty="0"/>
          </a:p>
        </p:txBody>
      </p:sp>
    </p:spTree>
    <p:extLst>
      <p:ext uri="{BB962C8B-B14F-4D97-AF65-F5344CB8AC3E}">
        <p14:creationId xmlns:p14="http://schemas.microsoft.com/office/powerpoint/2010/main" val="2704322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616F4-02BA-DD4E-AD71-0B9F44E231C1}" type="slidenum">
              <a:rPr lang="en-US" smtClean="0"/>
              <a:pPr/>
              <a:t>24</a:t>
            </a:fld>
            <a:endParaRPr lang="en-US" dirty="0"/>
          </a:p>
        </p:txBody>
      </p:sp>
    </p:spTree>
    <p:extLst>
      <p:ext uri="{BB962C8B-B14F-4D97-AF65-F5344CB8AC3E}">
        <p14:creationId xmlns:p14="http://schemas.microsoft.com/office/powerpoint/2010/main" val="3728600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hyperlink" Target="mailto:nsunderland@prb.org"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86E0F9E-AE40-F846-9CE9-AED59E7744B2}"/>
              </a:ext>
            </a:extLst>
          </p:cNvPr>
          <p:cNvSpPr>
            <a:spLocks noGrp="1"/>
          </p:cNvSpPr>
          <p:nvPr>
            <p:ph type="pic" sz="quarter" idx="10" hasCustomPrompt="1"/>
          </p:nvPr>
        </p:nvSpPr>
        <p:spPr>
          <a:xfrm>
            <a:off x="-20158" y="0"/>
            <a:ext cx="7579198" cy="6858000"/>
          </a:xfrm>
          <a:solidFill>
            <a:schemeClr val="bg2">
              <a:lumMod val="20000"/>
              <a:lumOff val="80000"/>
            </a:schemeClr>
          </a:solidFill>
        </p:spPr>
        <p:txBody>
          <a:bodyPr anchor="ctr">
            <a:normAutofit/>
          </a:bodyPr>
          <a:lstStyle>
            <a:lvl1pPr marL="0" indent="0" algn="ctr">
              <a:buNone/>
              <a:defRPr sz="1600" b="0" i="0">
                <a:solidFill>
                  <a:schemeClr val="tx1"/>
                </a:solidFill>
              </a:defRPr>
            </a:lvl1pPr>
          </a:lstStyle>
          <a:p>
            <a:r>
              <a:rPr lang="en-US" dirty="0"/>
              <a:t>CLICK ICON TO ADD PICTURE</a:t>
            </a:r>
          </a:p>
        </p:txBody>
      </p:sp>
      <p:sp>
        <p:nvSpPr>
          <p:cNvPr id="10" name="Rectangle 9">
            <a:extLst>
              <a:ext uri="{FF2B5EF4-FFF2-40B4-BE49-F238E27FC236}">
                <a16:creationId xmlns:a16="http://schemas.microsoft.com/office/drawing/2014/main" id="{1DE25459-199F-8A42-B2D7-68881B49985B}"/>
              </a:ext>
            </a:extLst>
          </p:cNvPr>
          <p:cNvSpPr/>
          <p:nvPr userDrawn="1"/>
        </p:nvSpPr>
        <p:spPr>
          <a:xfrm>
            <a:off x="7559040" y="0"/>
            <a:ext cx="4632960" cy="6858000"/>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Calibri" panose="020F0502020204030204" pitchFamily="34" charset="0"/>
              </a:rPr>
              <a:t>t</a:t>
            </a:r>
          </a:p>
        </p:txBody>
      </p:sp>
      <p:sp>
        <p:nvSpPr>
          <p:cNvPr id="11" name="Rounded Rectangle 8">
            <a:extLst>
              <a:ext uri="{FF2B5EF4-FFF2-40B4-BE49-F238E27FC236}">
                <a16:creationId xmlns:a16="http://schemas.microsoft.com/office/drawing/2014/main" id="{D6E8AD20-D57E-E645-903B-FFA87C139AFF}"/>
              </a:ext>
            </a:extLst>
          </p:cNvPr>
          <p:cNvSpPr/>
          <p:nvPr userDrawn="1"/>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Rounded Rectangle 11">
            <a:extLst>
              <a:ext uri="{FF2B5EF4-FFF2-40B4-BE49-F238E27FC236}">
                <a16:creationId xmlns:a16="http://schemas.microsoft.com/office/drawing/2014/main" id="{A9208CF1-27A8-0E42-9B26-8721B8AE5FE9}"/>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Text Placeholder 6">
            <a:extLst>
              <a:ext uri="{FF2B5EF4-FFF2-40B4-BE49-F238E27FC236}">
                <a16:creationId xmlns:a16="http://schemas.microsoft.com/office/drawing/2014/main" id="{12542EFB-1FEF-C944-AE2F-2C67533D8241}"/>
              </a:ext>
            </a:extLst>
          </p:cNvPr>
          <p:cNvSpPr>
            <a:spLocks noGrp="1"/>
          </p:cNvSpPr>
          <p:nvPr>
            <p:ph type="body" sz="quarter" idx="11" hasCustomPrompt="1"/>
          </p:nvPr>
        </p:nvSpPr>
        <p:spPr>
          <a:xfrm>
            <a:off x="8022848" y="2384612"/>
            <a:ext cx="2617787" cy="610009"/>
          </a:xfrm>
        </p:spPr>
        <p:txBody>
          <a:bodyPr anchor="ctr" anchorCtr="0">
            <a:norm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SECTION NO.</a:t>
            </a:r>
          </a:p>
        </p:txBody>
      </p:sp>
      <p:sp>
        <p:nvSpPr>
          <p:cNvPr id="14" name="Text Placeholder 6">
            <a:extLst>
              <a:ext uri="{FF2B5EF4-FFF2-40B4-BE49-F238E27FC236}">
                <a16:creationId xmlns:a16="http://schemas.microsoft.com/office/drawing/2014/main" id="{600CA7F4-63A4-3D40-AA51-42ABF2E76743}"/>
              </a:ext>
            </a:extLst>
          </p:cNvPr>
          <p:cNvSpPr>
            <a:spLocks noGrp="1"/>
          </p:cNvSpPr>
          <p:nvPr>
            <p:ph type="body" sz="quarter" idx="12" hasCustomPrompt="1"/>
          </p:nvPr>
        </p:nvSpPr>
        <p:spPr>
          <a:xfrm>
            <a:off x="8022848" y="2976283"/>
            <a:ext cx="3469905" cy="2671482"/>
          </a:xfrm>
        </p:spPr>
        <p:txBody>
          <a:bodyPr tIns="182880" anchor="t" anchorCtr="0">
            <a:normAutofit/>
          </a:bodyPr>
          <a:lstStyle>
            <a:lvl1pPr marL="0" indent="0">
              <a:buNone/>
              <a:defRPr sz="3600" b="0" i="0" spc="100" baseline="0">
                <a:solidFill>
                  <a:schemeClr val="accent5">
                    <a:lumMod val="50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Tree>
    <p:extLst>
      <p:ext uri="{BB962C8B-B14F-4D97-AF65-F5344CB8AC3E}">
        <p14:creationId xmlns:p14="http://schemas.microsoft.com/office/powerpoint/2010/main" val="2352517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8" name="Round Same Side Corner Rectangle 7">
            <a:extLst>
              <a:ext uri="{FF2B5EF4-FFF2-40B4-BE49-F238E27FC236}">
                <a16:creationId xmlns:a16="http://schemas.microsoft.com/office/drawing/2014/main" id="{0FC2C497-0801-0842-BA4C-1866E6177DCE}"/>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89099D5D-63FD-734F-9ECC-FC64014A3D55}"/>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Content Placeholder 2">
            <a:extLst>
              <a:ext uri="{FF2B5EF4-FFF2-40B4-BE49-F238E27FC236}">
                <a16:creationId xmlns:a16="http://schemas.microsoft.com/office/drawing/2014/main" id="{525622B2-45D6-3145-B7AD-DD4F1192A4A2}"/>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850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8" name="Round Same Side Corner Rectangle 7">
            <a:extLst>
              <a:ext uri="{FF2B5EF4-FFF2-40B4-BE49-F238E27FC236}">
                <a16:creationId xmlns:a16="http://schemas.microsoft.com/office/drawing/2014/main" id="{B1435647-CE2C-3441-A09D-D43066866D9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360179B8-176C-7541-97EE-A4BB67EF5C1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Text Placeholder 10">
            <a:extLst>
              <a:ext uri="{FF2B5EF4-FFF2-40B4-BE49-F238E27FC236}">
                <a16:creationId xmlns:a16="http://schemas.microsoft.com/office/drawing/2014/main" id="{CF42A30A-22FD-C44B-96AF-0E5D67F0E34C}"/>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Content Placeholder 2">
            <a:extLst>
              <a:ext uri="{FF2B5EF4-FFF2-40B4-BE49-F238E27FC236}">
                <a16:creationId xmlns:a16="http://schemas.microsoft.com/office/drawing/2014/main" id="{531EDD7B-D310-8B43-9182-49376AFD1CA6}"/>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009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2" name="Text Placeholder 10">
            <a:extLst>
              <a:ext uri="{FF2B5EF4-FFF2-40B4-BE49-F238E27FC236}">
                <a16:creationId xmlns:a16="http://schemas.microsoft.com/office/drawing/2014/main" id="{5DD4D977-84FD-3F44-9C48-93A247E41774}"/>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8" name="Round Same Side Corner Rectangle 7">
            <a:extLst>
              <a:ext uri="{FF2B5EF4-FFF2-40B4-BE49-F238E27FC236}">
                <a16:creationId xmlns:a16="http://schemas.microsoft.com/office/drawing/2014/main" id="{3C163F02-A313-CD40-A5AC-12A5FBDC98A9}"/>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431E7C66-A3C4-1A4B-94A4-2F57BD5B86EE}"/>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10" name="Text Placeholder 10">
            <a:extLst>
              <a:ext uri="{FF2B5EF4-FFF2-40B4-BE49-F238E27FC236}">
                <a16:creationId xmlns:a16="http://schemas.microsoft.com/office/drawing/2014/main" id="{DF32FD94-09AD-FD46-8EB9-E3D6B7F13F0E}"/>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1" name="Content Placeholder 2">
            <a:extLst>
              <a:ext uri="{FF2B5EF4-FFF2-40B4-BE49-F238E27FC236}">
                <a16:creationId xmlns:a16="http://schemas.microsoft.com/office/drawing/2014/main" id="{A6DDB00C-738D-B846-94E2-E6B031F32C95}"/>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6714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7" name="Round Same Side Corner Rectangle 6">
            <a:extLst>
              <a:ext uri="{FF2B5EF4-FFF2-40B4-BE49-F238E27FC236}">
                <a16:creationId xmlns:a16="http://schemas.microsoft.com/office/drawing/2014/main" id="{BF767EBE-5689-124F-A4CF-0993C423DD4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6" name="Slide Number Placeholder 5">
            <a:extLst>
              <a:ext uri="{FF2B5EF4-FFF2-40B4-BE49-F238E27FC236}">
                <a16:creationId xmlns:a16="http://schemas.microsoft.com/office/drawing/2014/main" id="{22275DE9-14DC-6645-AFE0-E4883938478B}"/>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Content Placeholder 2">
            <a:extLst>
              <a:ext uri="{FF2B5EF4-FFF2-40B4-BE49-F238E27FC236}">
                <a16:creationId xmlns:a16="http://schemas.microsoft.com/office/drawing/2014/main" id="{F807997D-7BAE-5649-98F1-32368523D60A}"/>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274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7" name="Round Same Side Corner Rectangle 6">
            <a:extLst>
              <a:ext uri="{FF2B5EF4-FFF2-40B4-BE49-F238E27FC236}">
                <a16:creationId xmlns:a16="http://schemas.microsoft.com/office/drawing/2014/main" id="{FB743E9B-9A54-004B-836C-8CBF36E34B4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CC91BC44-B54E-B14E-A589-1751469E2D5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Content Placeholder 2">
            <a:extLst>
              <a:ext uri="{FF2B5EF4-FFF2-40B4-BE49-F238E27FC236}">
                <a16:creationId xmlns:a16="http://schemas.microsoft.com/office/drawing/2014/main" id="{19E55944-2668-0B47-AB72-B8814A95D593}"/>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708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7" name="Round Same Side Corner Rectangle 6">
            <a:extLst>
              <a:ext uri="{FF2B5EF4-FFF2-40B4-BE49-F238E27FC236}">
                <a16:creationId xmlns:a16="http://schemas.microsoft.com/office/drawing/2014/main" id="{85DBA217-5D71-2745-8AC6-7E476844DAF9}"/>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43B3C7AF-3CF1-0F49-AD0B-6F18F8F0B233}"/>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Text Placeholder 10">
            <a:extLst>
              <a:ext uri="{FF2B5EF4-FFF2-40B4-BE49-F238E27FC236}">
                <a16:creationId xmlns:a16="http://schemas.microsoft.com/office/drawing/2014/main" id="{7DD7A6DD-FEBA-6949-8212-F4D672D8C3D9}"/>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Content Placeholder 2">
            <a:extLst>
              <a:ext uri="{FF2B5EF4-FFF2-40B4-BE49-F238E27FC236}">
                <a16:creationId xmlns:a16="http://schemas.microsoft.com/office/drawing/2014/main" id="{1B0E29FC-520A-CB4E-A5E5-3C3F7DBF52A1}"/>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3278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2" name="Text Placeholder 10">
            <a:extLst>
              <a:ext uri="{FF2B5EF4-FFF2-40B4-BE49-F238E27FC236}">
                <a16:creationId xmlns:a16="http://schemas.microsoft.com/office/drawing/2014/main" id="{E9C0CC71-8D56-894E-B4D8-70AD96B4891C}"/>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17D89485-0639-0649-B591-E2E603671ED3}"/>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Slide Number Placeholder 5">
            <a:extLst>
              <a:ext uri="{FF2B5EF4-FFF2-40B4-BE49-F238E27FC236}">
                <a16:creationId xmlns:a16="http://schemas.microsoft.com/office/drawing/2014/main" id="{8FE0C809-0A8D-3F41-A2D8-B05008AF96CA}"/>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Text Placeholder 10">
            <a:extLst>
              <a:ext uri="{FF2B5EF4-FFF2-40B4-BE49-F238E27FC236}">
                <a16:creationId xmlns:a16="http://schemas.microsoft.com/office/drawing/2014/main" id="{D0062470-AB32-8946-A4D4-B1A86B0B3E22}"/>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3" name="Content Placeholder 2">
            <a:extLst>
              <a:ext uri="{FF2B5EF4-FFF2-40B4-BE49-F238E27FC236}">
                <a16:creationId xmlns:a16="http://schemas.microsoft.com/office/drawing/2014/main" id="{85E25353-1612-734B-B49B-FEF03E03CE3C}"/>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648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Photo,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8" name="Round Same Side Corner Rectangle 7">
            <a:extLst>
              <a:ext uri="{FF2B5EF4-FFF2-40B4-BE49-F238E27FC236}">
                <a16:creationId xmlns:a16="http://schemas.microsoft.com/office/drawing/2014/main" id="{B3DABDC0-7A93-9444-B2A8-9C353DDEB3AE}"/>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Picture Placeholder 4">
            <a:extLst>
              <a:ext uri="{FF2B5EF4-FFF2-40B4-BE49-F238E27FC236}">
                <a16:creationId xmlns:a16="http://schemas.microsoft.com/office/drawing/2014/main" id="{DB441752-3FBE-AF4E-88BE-2147D0109695}"/>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7" name="Content Placeholder 2">
            <a:extLst>
              <a:ext uri="{FF2B5EF4-FFF2-40B4-BE49-F238E27FC236}">
                <a16:creationId xmlns:a16="http://schemas.microsoft.com/office/drawing/2014/main" id="{B5A67D68-42BB-D34E-875C-460709D486EB}"/>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66593A2B-AB80-A847-BB90-A8C0788031D6}"/>
              </a:ext>
            </a:extLst>
          </p:cNvPr>
          <p:cNvSpPr>
            <a:spLocks noGrp="1"/>
          </p:cNvSpPr>
          <p:nvPr>
            <p:ph sz="half" idx="12"/>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825437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Photo, 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8" name="Text Placeholder 10">
            <a:extLst>
              <a:ext uri="{FF2B5EF4-FFF2-40B4-BE49-F238E27FC236}">
                <a16:creationId xmlns:a16="http://schemas.microsoft.com/office/drawing/2014/main" id="{43B668D0-AAAB-0345-82F3-3ED553755883}"/>
              </a:ext>
            </a:extLst>
          </p:cNvPr>
          <p:cNvSpPr>
            <a:spLocks noGrp="1"/>
          </p:cNvSpPr>
          <p:nvPr>
            <p:ph type="body" sz="quarter" idx="12" hasCustomPrompt="1"/>
          </p:nvPr>
        </p:nvSpPr>
        <p:spPr>
          <a:xfrm>
            <a:off x="838200" y="3997576"/>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987469B0-46EE-9D4E-8903-2F96F1CAEC6F}"/>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Picture Placeholder 4">
            <a:extLst>
              <a:ext uri="{FF2B5EF4-FFF2-40B4-BE49-F238E27FC236}">
                <a16:creationId xmlns:a16="http://schemas.microsoft.com/office/drawing/2014/main" id="{AF1B1CF0-DB0A-7749-986D-D2F85E0300AE}"/>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11" name="Content Placeholder 2">
            <a:extLst>
              <a:ext uri="{FF2B5EF4-FFF2-40B4-BE49-F238E27FC236}">
                <a16:creationId xmlns:a16="http://schemas.microsoft.com/office/drawing/2014/main" id="{9D83B450-88DD-DF4A-8C04-3253AF6BD8C3}"/>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C8752397-4910-5C4C-BB90-B368ADE5912E}"/>
              </a:ext>
            </a:extLst>
          </p:cNvPr>
          <p:cNvSpPr>
            <a:spLocks noGrp="1"/>
          </p:cNvSpPr>
          <p:nvPr>
            <p:ph sz="half" idx="13"/>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580168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Photo, 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4" name="Picture Placeholder 4">
            <a:extLst>
              <a:ext uri="{FF2B5EF4-FFF2-40B4-BE49-F238E27FC236}">
                <a16:creationId xmlns:a16="http://schemas.microsoft.com/office/drawing/2014/main" id="{A79EE160-A2F0-7D42-9D25-C1AFD08CBD8B}"/>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10" name="Round Same Side Corner Rectangle 9">
            <a:extLst>
              <a:ext uri="{FF2B5EF4-FFF2-40B4-BE49-F238E27FC236}">
                <a16:creationId xmlns:a16="http://schemas.microsoft.com/office/drawing/2014/main" id="{944C1CC9-49DC-1848-AAD4-8275822DB094}"/>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id="{EDA365BC-1BB6-5947-9327-01A4B458DF7C}"/>
              </a:ext>
            </a:extLst>
          </p:cNvPr>
          <p:cNvSpPr>
            <a:spLocks noGrp="1"/>
          </p:cNvSpPr>
          <p:nvPr>
            <p:ph type="body" sz="quarter" idx="12" hasCustomPrompt="1"/>
          </p:nvPr>
        </p:nvSpPr>
        <p:spPr>
          <a:xfrm>
            <a:off x="838200" y="3184649"/>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1" name="Content Placeholder 2">
            <a:extLst>
              <a:ext uri="{FF2B5EF4-FFF2-40B4-BE49-F238E27FC236}">
                <a16:creationId xmlns:a16="http://schemas.microsoft.com/office/drawing/2014/main" id="{5AC9BE84-F087-6E41-ACAF-E61741C91919}"/>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D60F91EA-E4B5-654E-8E04-B90CA0BDD4C9}"/>
              </a:ext>
            </a:extLst>
          </p:cNvPr>
          <p:cNvSpPr>
            <a:spLocks noGrp="1"/>
          </p:cNvSpPr>
          <p:nvPr>
            <p:ph sz="half" idx="13"/>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996780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out Photo">
    <p:bg>
      <p:bgPr>
        <a:solidFill>
          <a:srgbClr val="D5FDFD">
            <a:alpha val="50000"/>
          </a:srgb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userDrawn="1"/>
        </p:nvSpPr>
        <p:spPr>
          <a:xfrm>
            <a:off x="532005" y="607276"/>
            <a:ext cx="3498573" cy="5367528"/>
          </a:xfrm>
          <a:prstGeom prst="roundRect">
            <a:avLst>
              <a:gd name="adj" fmla="val 856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cxnSp>
        <p:nvCxnSpPr>
          <p:cNvPr id="8" name="Straight Connector 7">
            <a:extLst>
              <a:ext uri="{FF2B5EF4-FFF2-40B4-BE49-F238E27FC236}">
                <a16:creationId xmlns:a16="http://schemas.microsoft.com/office/drawing/2014/main" id="{83F61E2B-66D5-8149-A3EE-069F0FD7BDA9}"/>
              </a:ext>
            </a:extLst>
          </p:cNvPr>
          <p:cNvCxnSpPr/>
          <p:nvPr userDrawn="1"/>
        </p:nvCxnSpPr>
        <p:spPr>
          <a:xfrm>
            <a:off x="965532" y="4783546"/>
            <a:ext cx="6165251" cy="0"/>
          </a:xfrm>
          <a:prstGeom prst="line">
            <a:avLst/>
          </a:prstGeom>
          <a:ln w="508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spc="100" baseline="0">
                <a:solidFill>
                  <a:schemeClr val="accent5">
                    <a:lumMod val="50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91182" y="3147431"/>
            <a:ext cx="2423459" cy="521208"/>
          </a:xfrm>
        </p:spPr>
        <p:txBody>
          <a:bodyPr anchor="ctr" anchorCtr="0">
            <a:norm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SECTION NO.</a:t>
            </a:r>
          </a:p>
        </p:txBody>
      </p:sp>
    </p:spTree>
    <p:extLst>
      <p:ext uri="{BB962C8B-B14F-4D97-AF65-F5344CB8AC3E}">
        <p14:creationId xmlns:p14="http://schemas.microsoft.com/office/powerpoint/2010/main" val="221600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Photo, Title, Sub-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0C1ED0D0-82D4-9A46-99B9-7812471E199E}"/>
              </a:ext>
            </a:extLst>
          </p:cNvPr>
          <p:cNvSpPr>
            <a:spLocks noGrp="1"/>
          </p:cNvSpPr>
          <p:nvPr>
            <p:ph type="body" sz="quarter" idx="13" hasCustomPrompt="1"/>
          </p:nvPr>
        </p:nvSpPr>
        <p:spPr>
          <a:xfrm>
            <a:off x="838200" y="4137273"/>
            <a:ext cx="10515600" cy="250828"/>
          </a:xfrm>
        </p:spPr>
        <p:txBody>
          <a:bodyPr anchor="ctr" anchorCtr="0">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11" name="Round Same Side Corner Rectangle 10">
            <a:extLst>
              <a:ext uri="{FF2B5EF4-FFF2-40B4-BE49-F238E27FC236}">
                <a16:creationId xmlns:a16="http://schemas.microsoft.com/office/drawing/2014/main" id="{57E2DA2B-E449-ED42-A6E3-8B7EC9D14DD6}"/>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Picture Placeholder 4">
            <a:extLst>
              <a:ext uri="{FF2B5EF4-FFF2-40B4-BE49-F238E27FC236}">
                <a16:creationId xmlns:a16="http://schemas.microsoft.com/office/drawing/2014/main" id="{8536D145-E143-5841-B45C-0EA5CEA24E90}"/>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15" name="Text Placeholder 10">
            <a:extLst>
              <a:ext uri="{FF2B5EF4-FFF2-40B4-BE49-F238E27FC236}">
                <a16:creationId xmlns:a16="http://schemas.microsoft.com/office/drawing/2014/main" id="{86F24CB8-547E-D542-BE26-4649ACE89FFF}"/>
              </a:ext>
            </a:extLst>
          </p:cNvPr>
          <p:cNvSpPr>
            <a:spLocks noGrp="1"/>
          </p:cNvSpPr>
          <p:nvPr>
            <p:ph type="body" sz="quarter" idx="12" hasCustomPrompt="1"/>
          </p:nvPr>
        </p:nvSpPr>
        <p:spPr>
          <a:xfrm>
            <a:off x="838200" y="3184649"/>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6" name="Content Placeholder 2">
            <a:extLst>
              <a:ext uri="{FF2B5EF4-FFF2-40B4-BE49-F238E27FC236}">
                <a16:creationId xmlns:a16="http://schemas.microsoft.com/office/drawing/2014/main" id="{9D19BF7C-B742-F141-9982-61A88CDC9567}"/>
              </a:ext>
            </a:extLst>
          </p:cNvPr>
          <p:cNvSpPr>
            <a:spLocks noGrp="1"/>
          </p:cNvSpPr>
          <p:nvPr>
            <p:ph sz="half" idx="1"/>
          </p:nvPr>
        </p:nvSpPr>
        <p:spPr>
          <a:xfrm>
            <a:off x="838200"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D749B167-2E1B-6347-8154-5C0697074EE7}"/>
              </a:ext>
            </a:extLst>
          </p:cNvPr>
          <p:cNvSpPr>
            <a:spLocks noGrp="1"/>
          </p:cNvSpPr>
          <p:nvPr>
            <p:ph sz="half" idx="14"/>
          </p:nvPr>
        </p:nvSpPr>
        <p:spPr>
          <a:xfrm>
            <a:off x="6206066" y="4552009"/>
            <a:ext cx="5088467" cy="2319349"/>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4013661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Content Placeholder 2">
            <a:extLst>
              <a:ext uri="{FF2B5EF4-FFF2-40B4-BE49-F238E27FC236}">
                <a16:creationId xmlns:a16="http://schemas.microsoft.com/office/drawing/2014/main" id="{880124BB-B10B-534E-A284-6D1124ECD456}"/>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1FC46C3A-3102-054B-AC10-CD28626273B7}"/>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890936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nd 2 Content">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itle 1">
            <a:extLst>
              <a:ext uri="{FF2B5EF4-FFF2-40B4-BE49-F238E27FC236}">
                <a16:creationId xmlns:a16="http://schemas.microsoft.com/office/drawing/2014/main" id="{B0879E8E-257F-A145-BB98-16C35F6D3C29}"/>
              </a:ext>
            </a:extLst>
          </p:cNvPr>
          <p:cNvSpPr>
            <a:spLocks noGrp="1"/>
          </p:cNvSpPr>
          <p:nvPr>
            <p:ph type="title"/>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9" name="Text Placeholder 10">
            <a:extLst>
              <a:ext uri="{FF2B5EF4-FFF2-40B4-BE49-F238E27FC236}">
                <a16:creationId xmlns:a16="http://schemas.microsoft.com/office/drawing/2014/main" id="{7552952F-B6FE-354B-9851-16419FD776E8}"/>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14" name="Content Placeholder 2">
            <a:extLst>
              <a:ext uri="{FF2B5EF4-FFF2-40B4-BE49-F238E27FC236}">
                <a16:creationId xmlns:a16="http://schemas.microsoft.com/office/drawing/2014/main" id="{6FA9101C-A663-A14C-BAC2-B8B558BE7338}"/>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B522F6D7-FC50-AF47-8EAD-654AC47A33BF}"/>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408820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4" name="Slide Number Placeholder 5">
            <a:extLst>
              <a:ext uri="{FF2B5EF4-FFF2-40B4-BE49-F238E27FC236}">
                <a16:creationId xmlns:a16="http://schemas.microsoft.com/office/drawing/2014/main" id="{11143B65-125A-8C4A-A6B1-DD30165708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8090EBA7-31F7-7B40-98F1-5229B8FDB8E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Text Placeholder 10">
            <a:extLst>
              <a:ext uri="{FF2B5EF4-FFF2-40B4-BE49-F238E27FC236}">
                <a16:creationId xmlns:a16="http://schemas.microsoft.com/office/drawing/2014/main" id="{80E12708-FB01-7445-9900-F4FE2D57F45B}"/>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5" name="Content Placeholder 2">
            <a:extLst>
              <a:ext uri="{FF2B5EF4-FFF2-40B4-BE49-F238E27FC236}">
                <a16:creationId xmlns:a16="http://schemas.microsoft.com/office/drawing/2014/main" id="{7A89D586-1534-B142-B382-4C9CD1C965F4}"/>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69A180C3-30E5-1C44-ABF0-93944BCE367E}"/>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196602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14" name="Slide Number Placeholder 5">
            <a:extLst>
              <a:ext uri="{FF2B5EF4-FFF2-40B4-BE49-F238E27FC236}">
                <a16:creationId xmlns:a16="http://schemas.microsoft.com/office/drawing/2014/main" id="{4B89AE54-3132-B048-AFE0-763BFECA9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1D31AD88-0BC9-E945-B66C-D42FEA6AE57C}"/>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Text Placeholder 10">
            <a:extLst>
              <a:ext uri="{FF2B5EF4-FFF2-40B4-BE49-F238E27FC236}">
                <a16:creationId xmlns:a16="http://schemas.microsoft.com/office/drawing/2014/main" id="{6CE3492C-E7A5-544D-93A9-6642F3BD9841}"/>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7" name="Content Placeholder 2">
            <a:extLst>
              <a:ext uri="{FF2B5EF4-FFF2-40B4-BE49-F238E27FC236}">
                <a16:creationId xmlns:a16="http://schemas.microsoft.com/office/drawing/2014/main" id="{F18640C3-7AC3-A042-A8D3-CEE5E99E8F1E}"/>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CB3FEF88-29B4-5945-9F4A-15359C8EC073}"/>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248140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ondary_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1" name="Slide Number Placeholder 5">
            <a:extLst>
              <a:ext uri="{FF2B5EF4-FFF2-40B4-BE49-F238E27FC236}">
                <a16:creationId xmlns:a16="http://schemas.microsoft.com/office/drawing/2014/main"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Round Same Side Corner Rectangle 7">
            <a:extLst>
              <a:ext uri="{FF2B5EF4-FFF2-40B4-BE49-F238E27FC236}">
                <a16:creationId xmlns:a16="http://schemas.microsoft.com/office/drawing/2014/main"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Content Placeholder 2">
            <a:extLst>
              <a:ext uri="{FF2B5EF4-FFF2-40B4-BE49-F238E27FC236}">
                <a16:creationId xmlns:a16="http://schemas.microsoft.com/office/drawing/2014/main" id="{271594DF-7A00-414C-BE6C-19F5314A173C}"/>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90DBB247-2B1A-BE47-899E-6A9A297DC80B}"/>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099366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ondary_Title, Sub-Title, and 2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88C8DDFE-166E-8646-8A5B-C37C0E569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Round Same Side Corner Rectangle 7">
            <a:extLst>
              <a:ext uri="{FF2B5EF4-FFF2-40B4-BE49-F238E27FC236}">
                <a16:creationId xmlns:a16="http://schemas.microsoft.com/office/drawing/2014/main" id="{61080A4B-84A9-6946-95DF-A11276EEDA88}"/>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Title 1">
            <a:extLst>
              <a:ext uri="{FF2B5EF4-FFF2-40B4-BE49-F238E27FC236}">
                <a16:creationId xmlns:a16="http://schemas.microsoft.com/office/drawing/2014/main" id="{59116E48-5282-FD48-9CB8-7C78346EC543}"/>
              </a:ext>
            </a:extLst>
          </p:cNvPr>
          <p:cNvSpPr>
            <a:spLocks noGrp="1"/>
          </p:cNvSpPr>
          <p:nvPr>
            <p:ph type="title" hasCustomPrompt="1"/>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9" name="Text Placeholder 10">
            <a:extLst>
              <a:ext uri="{FF2B5EF4-FFF2-40B4-BE49-F238E27FC236}">
                <a16:creationId xmlns:a16="http://schemas.microsoft.com/office/drawing/2014/main" id="{1EFC4F0B-A772-3F4F-AB6A-908599D9FB8C}"/>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12" name="Content Placeholder 2">
            <a:extLst>
              <a:ext uri="{FF2B5EF4-FFF2-40B4-BE49-F238E27FC236}">
                <a16:creationId xmlns:a16="http://schemas.microsoft.com/office/drawing/2014/main" id="{DE4244FE-5876-5748-B11B-C8F56E2C50F1}"/>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51794934-9D7D-844B-9772-A2C17ABC91A4}"/>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692252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ond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2" name="Slide Number Placeholder 5">
            <a:extLst>
              <a:ext uri="{FF2B5EF4-FFF2-40B4-BE49-F238E27FC236}">
                <a16:creationId xmlns:a16="http://schemas.microsoft.com/office/drawing/2014/main" id="{125BCC07-C78E-0944-A337-D011A522CF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Round Same Side Corner Rectangle 7">
            <a:extLst>
              <a:ext uri="{FF2B5EF4-FFF2-40B4-BE49-F238E27FC236}">
                <a16:creationId xmlns:a16="http://schemas.microsoft.com/office/drawing/2014/main" id="{DD156F2B-C76C-D943-BC42-85047A140344}"/>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id="{48A1821A-0A58-F141-ADB4-B1C317DE6814}"/>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4" name="Content Placeholder 2">
            <a:extLst>
              <a:ext uri="{FF2B5EF4-FFF2-40B4-BE49-F238E27FC236}">
                <a16:creationId xmlns:a16="http://schemas.microsoft.com/office/drawing/2014/main" id="{E6130FC2-963D-AB44-9E22-A5F204BA56AE}"/>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0FFC419F-1FE9-6248-B7C2-B71528B55668}"/>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4028366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ond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1"/>
                </a:solidFill>
                <a:latin typeface="Calibri" panose="020F0502020204030204" pitchFamily="34" charset="0"/>
                <a:ea typeface="Roboto Condensed" panose="02000000000000000000" pitchFamily="2" charset="0"/>
              </a:defRPr>
            </a:lvl1pPr>
          </a:lstStyle>
          <a:p>
            <a:pPr lvl="0"/>
            <a:r>
              <a:rPr lang="en-US"/>
              <a:t>Sub-title</a:t>
            </a:r>
          </a:p>
        </p:txBody>
      </p:sp>
      <p:sp>
        <p:nvSpPr>
          <p:cNvPr id="14" name="Slide Number Placeholder 5">
            <a:extLst>
              <a:ext uri="{FF2B5EF4-FFF2-40B4-BE49-F238E27FC236}">
                <a16:creationId xmlns:a16="http://schemas.microsoft.com/office/drawing/2014/main" id="{6B9929B9-9B75-7743-9436-882865C91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Round Same Side Corner Rectangle 7">
            <a:extLst>
              <a:ext uri="{FF2B5EF4-FFF2-40B4-BE49-F238E27FC236}">
                <a16:creationId xmlns:a16="http://schemas.microsoft.com/office/drawing/2014/main" id="{3B55FFC5-6577-774C-AE3E-0FF445A01ECC}"/>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Text Placeholder 10">
            <a:extLst>
              <a:ext uri="{FF2B5EF4-FFF2-40B4-BE49-F238E27FC236}">
                <a16:creationId xmlns:a16="http://schemas.microsoft.com/office/drawing/2014/main" id="{248B0D8E-DCDE-924E-BA2E-B8FEE1835069}"/>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 TITLE</a:t>
            </a:r>
          </a:p>
        </p:txBody>
      </p:sp>
      <p:sp>
        <p:nvSpPr>
          <p:cNvPr id="16" name="Content Placeholder 2">
            <a:extLst>
              <a:ext uri="{FF2B5EF4-FFF2-40B4-BE49-F238E27FC236}">
                <a16:creationId xmlns:a16="http://schemas.microsoft.com/office/drawing/2014/main" id="{1C69DE2F-16B7-7947-B52F-0B25DE1E92F3}"/>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44320EE9-38F3-4A40-B12F-F59B8421F8AF}"/>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229933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rtiary_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1" name="Slide Number Placeholder 5">
            <a:extLst>
              <a:ext uri="{FF2B5EF4-FFF2-40B4-BE49-F238E27FC236}">
                <a16:creationId xmlns:a16="http://schemas.microsoft.com/office/drawing/2014/main"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Round Same Side Corner Rectangle 6">
            <a:extLst>
              <a:ext uri="{FF2B5EF4-FFF2-40B4-BE49-F238E27FC236}">
                <a16:creationId xmlns:a16="http://schemas.microsoft.com/office/drawing/2014/main"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Content Placeholder 2">
            <a:extLst>
              <a:ext uri="{FF2B5EF4-FFF2-40B4-BE49-F238E27FC236}">
                <a16:creationId xmlns:a16="http://schemas.microsoft.com/office/drawing/2014/main" id="{3B31BF8F-94D0-984A-8350-146F6659BA3D}"/>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3B5FB826-37E1-6146-8042-421D8590AB86}"/>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620535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ondary Section Header without Photo">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AD8E9C7-283F-CC4E-829F-DA7921A82C7C}"/>
              </a:ext>
            </a:extLst>
          </p:cNvPr>
          <p:cNvSpPr/>
          <p:nvPr userDrawn="1"/>
        </p:nvSpPr>
        <p:spPr>
          <a:xfrm>
            <a:off x="532005" y="607276"/>
            <a:ext cx="3498573" cy="5367528"/>
          </a:xfrm>
          <a:prstGeom prst="roundRect">
            <a:avLst>
              <a:gd name="adj" fmla="val 8568"/>
            </a:avLst>
          </a:prstGeom>
          <a:solidFill>
            <a:schemeClr val="bg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Rounded Rectangle 8">
            <a:extLst>
              <a:ext uri="{FF2B5EF4-FFF2-40B4-BE49-F238E27FC236}">
                <a16:creationId xmlns:a16="http://schemas.microsoft.com/office/drawing/2014/main" id="{91776AF6-AF96-624F-A29B-B0C267321DF2}"/>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id="{D76381AC-24EF-6C48-AA18-7E11BCC83455}"/>
              </a:ext>
            </a:extLst>
          </p:cNvPr>
          <p:cNvSpPr>
            <a:spLocks noGrp="1"/>
          </p:cNvSpPr>
          <p:nvPr>
            <p:ph type="body" sz="quarter" idx="10" hasCustomPrompt="1"/>
          </p:nvPr>
        </p:nvSpPr>
        <p:spPr>
          <a:xfrm>
            <a:off x="965200" y="2312988"/>
            <a:ext cx="9272588" cy="2330450"/>
          </a:xfrm>
        </p:spPr>
        <p:txBody>
          <a:bodyPr anchor="b" anchorCtr="0">
            <a:normAutofit/>
          </a:bodyPr>
          <a:lstStyle>
            <a:lvl1pPr marL="0" indent="0">
              <a:buNone/>
              <a:defRPr sz="3600" b="0" i="0" spc="100" baseline="0">
                <a:solidFill>
                  <a:schemeClr val="bg2">
                    <a:lumMod val="75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
        <p:nvSpPr>
          <p:cNvPr id="13" name="Text Placeholder 12">
            <a:extLst>
              <a:ext uri="{FF2B5EF4-FFF2-40B4-BE49-F238E27FC236}">
                <a16:creationId xmlns:a16="http://schemas.microsoft.com/office/drawing/2014/main" id="{3AB3210F-D2E9-EB47-AE0E-7E7F600DF568}"/>
              </a:ext>
            </a:extLst>
          </p:cNvPr>
          <p:cNvSpPr>
            <a:spLocks noGrp="1"/>
          </p:cNvSpPr>
          <p:nvPr>
            <p:ph type="body" sz="quarter" idx="11" hasCustomPrompt="1"/>
          </p:nvPr>
        </p:nvSpPr>
        <p:spPr>
          <a:xfrm>
            <a:off x="965200" y="1791780"/>
            <a:ext cx="2423459" cy="521208"/>
          </a:xfrm>
        </p:spPr>
        <p:txBody>
          <a:bodyPr anchor="ctr" anchorCtr="0">
            <a:normAutofit/>
          </a:bodyPr>
          <a:lstStyle>
            <a:lvl1pPr marL="0" indent="0">
              <a:buNone/>
              <a:defRPr sz="1800" b="1" i="0" spc="100" baseline="0">
                <a:solidFill>
                  <a:schemeClr val="bg2">
                    <a:lumMod val="75000"/>
                  </a:schemeClr>
                </a:solidFill>
                <a:latin typeface="Calibri" panose="020F0502020204030204" pitchFamily="34" charset="0"/>
                <a:ea typeface="Roboto Condensed" panose="02000000000000000000" pitchFamily="2" charset="0"/>
              </a:defRPr>
            </a:lvl1pPr>
          </a:lstStyle>
          <a:p>
            <a:pPr lvl="0"/>
            <a:r>
              <a:rPr lang="en-US"/>
              <a:t>SECTION NO.</a:t>
            </a:r>
          </a:p>
        </p:txBody>
      </p:sp>
      <p:cxnSp>
        <p:nvCxnSpPr>
          <p:cNvPr id="12" name="Straight Connector 11">
            <a:extLst>
              <a:ext uri="{FF2B5EF4-FFF2-40B4-BE49-F238E27FC236}">
                <a16:creationId xmlns:a16="http://schemas.microsoft.com/office/drawing/2014/main" id="{1C74E63B-AFAC-694C-9405-D38719B4C664}"/>
              </a:ext>
            </a:extLst>
          </p:cNvPr>
          <p:cNvCxnSpPr/>
          <p:nvPr userDrawn="1"/>
        </p:nvCxnSpPr>
        <p:spPr>
          <a:xfrm>
            <a:off x="965532" y="4783546"/>
            <a:ext cx="6165251" cy="0"/>
          </a:xfrm>
          <a:prstGeom prst="line">
            <a:avLst/>
          </a:prstGeom>
          <a:ln w="50800"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36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rtiary_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1" name="Slide Number Placeholder 5">
            <a:extLst>
              <a:ext uri="{FF2B5EF4-FFF2-40B4-BE49-F238E27FC236}">
                <a16:creationId xmlns:a16="http://schemas.microsoft.com/office/drawing/2014/main" id="{FD8CB73A-7FBC-F949-BE54-2D0FF311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Round Same Side Corner Rectangle 6">
            <a:extLst>
              <a:ext uri="{FF2B5EF4-FFF2-40B4-BE49-F238E27FC236}">
                <a16:creationId xmlns:a16="http://schemas.microsoft.com/office/drawing/2014/main" id="{00885428-F399-9244-B3C4-77491F6F1968}"/>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id="{1832B420-E9DC-4840-ACE7-93F490867AED}"/>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9" name="Content Placeholder 2">
            <a:extLst>
              <a:ext uri="{FF2B5EF4-FFF2-40B4-BE49-F238E27FC236}">
                <a16:creationId xmlns:a16="http://schemas.microsoft.com/office/drawing/2014/main" id="{AE787299-6509-B940-98DB-C7EFBEEF8107}"/>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C39DF293-2A8F-5245-ADFE-BA307EF55AC9}"/>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122477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rtiary_Title, Super Title, and 2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6CE4C-7E12-7043-B151-35BACB7DE1D1}"/>
              </a:ext>
            </a:extLst>
          </p:cNvPr>
          <p:cNvSpPr>
            <a:spLocks noGrp="1"/>
          </p:cNvSpPr>
          <p:nvPr>
            <p:ph type="title" hasCustomPrompt="1"/>
          </p:nvPr>
        </p:nvSpPr>
        <p:spPr>
          <a:xfrm>
            <a:off x="838200" y="73387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2" name="Slide Number Placeholder 5">
            <a:extLst>
              <a:ext uri="{FF2B5EF4-FFF2-40B4-BE49-F238E27FC236}">
                <a16:creationId xmlns:a16="http://schemas.microsoft.com/office/drawing/2014/main" id="{367A64C9-2472-4E40-860F-E7DFB2E70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EFA31207-3B4E-AB45-9931-98F4951BB5C2}"/>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id="{BD770781-215D-2E49-BA47-84E6FE5E49AD}"/>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4" name="Content Placeholder 2">
            <a:extLst>
              <a:ext uri="{FF2B5EF4-FFF2-40B4-BE49-F238E27FC236}">
                <a16:creationId xmlns:a16="http://schemas.microsoft.com/office/drawing/2014/main" id="{465A0221-0661-534F-AFF8-C69171B7DF3F}"/>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2DE690DA-15E4-204D-93E3-25406EF19B2F}"/>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033646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rtiary_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hasCustomPrompt="1"/>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3"/>
                </a:solidFill>
                <a:latin typeface="Calibri" panose="020F0502020204030204" pitchFamily="34" charset="0"/>
                <a:ea typeface="Roboto Condensed" panose="02000000000000000000" pitchFamily="2" charset="0"/>
              </a:defRPr>
            </a:lvl1pPr>
          </a:lstStyle>
          <a:p>
            <a:pPr lvl="0"/>
            <a:r>
              <a:rPr lang="en-US"/>
              <a:t>Sub-title</a:t>
            </a:r>
          </a:p>
        </p:txBody>
      </p:sp>
      <p:sp>
        <p:nvSpPr>
          <p:cNvPr id="14" name="Slide Number Placeholder 5">
            <a:extLst>
              <a:ext uri="{FF2B5EF4-FFF2-40B4-BE49-F238E27FC236}">
                <a16:creationId xmlns:a16="http://schemas.microsoft.com/office/drawing/2014/main" id="{C757A55F-9065-784B-8546-02F2C2152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635FF7D1-CB8E-BE49-BEBB-F789B5EB73C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Text Placeholder 10">
            <a:extLst>
              <a:ext uri="{FF2B5EF4-FFF2-40B4-BE49-F238E27FC236}">
                <a16:creationId xmlns:a16="http://schemas.microsoft.com/office/drawing/2014/main" id="{F74127AC-8939-2F46-89EB-326CFB7D0A99}"/>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3"/>
                </a:solidFill>
                <a:latin typeface="Calibri" panose="020F0502020204030204" pitchFamily="34" charset="0"/>
                <a:ea typeface="Roboto Condensed" panose="02000000000000000000" pitchFamily="2" charset="0"/>
              </a:defRPr>
            </a:lvl1pPr>
          </a:lstStyle>
          <a:p>
            <a:pPr lvl="0"/>
            <a:r>
              <a:rPr lang="en-US"/>
              <a:t>SUPER- TITLE</a:t>
            </a:r>
          </a:p>
        </p:txBody>
      </p:sp>
      <p:sp>
        <p:nvSpPr>
          <p:cNvPr id="17" name="Content Placeholder 2">
            <a:extLst>
              <a:ext uri="{FF2B5EF4-FFF2-40B4-BE49-F238E27FC236}">
                <a16:creationId xmlns:a16="http://schemas.microsoft.com/office/drawing/2014/main" id="{2FFCB26B-1C03-9A4F-9CFB-33CDDBEAE8C8}"/>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CD0EE1D0-47A4-564C-B702-EE1A4820094F}"/>
              </a:ext>
            </a:extLst>
          </p:cNvPr>
          <p:cNvSpPr>
            <a:spLocks noGrp="1"/>
          </p:cNvSpPr>
          <p:nvPr>
            <p:ph sz="half" idx="14"/>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738226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ection Titile, and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679F132F-8815-9244-AFB6-10147192E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6724EABD-1ADE-FD42-B656-1A38B94C84D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Content Placeholder 2">
            <a:extLst>
              <a:ext uri="{FF2B5EF4-FFF2-40B4-BE49-F238E27FC236}">
                <a16:creationId xmlns:a16="http://schemas.microsoft.com/office/drawing/2014/main" id="{FD042FFE-E990-4947-BAB4-2C9BCC3F3383}"/>
              </a:ext>
            </a:extLst>
          </p:cNvPr>
          <p:cNvSpPr>
            <a:spLocks noGrp="1"/>
          </p:cNvSpPr>
          <p:nvPr>
            <p:ph sz="half" idx="13"/>
          </p:nvPr>
        </p:nvSpPr>
        <p:spPr>
          <a:xfrm>
            <a:off x="838200"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9B89E5FD-7AE3-744E-B53A-1C1A8790EF5E}"/>
              </a:ext>
            </a:extLst>
          </p:cNvPr>
          <p:cNvSpPr>
            <a:spLocks noGrp="1"/>
          </p:cNvSpPr>
          <p:nvPr>
            <p:ph sz="half" idx="14"/>
          </p:nvPr>
        </p:nvSpPr>
        <p:spPr>
          <a:xfrm>
            <a:off x="6206066"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079162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per Title, Section Titles, and 2 Content">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6" name="Slide Number Placeholder 5">
            <a:extLst>
              <a:ext uri="{FF2B5EF4-FFF2-40B4-BE49-F238E27FC236}">
                <a16:creationId xmlns:a16="http://schemas.microsoft.com/office/drawing/2014/main" id="{D6B161E4-A07D-BD41-B450-B46B9CBCC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14" name="Round Same Side Corner Rectangle 13">
            <a:extLst>
              <a:ext uri="{FF2B5EF4-FFF2-40B4-BE49-F238E27FC236}">
                <a16:creationId xmlns:a16="http://schemas.microsoft.com/office/drawing/2014/main" id="{45E7C613-6FBD-F446-995B-7410E30081B5}"/>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5" name="Text Placeholder 10">
            <a:extLst>
              <a:ext uri="{FF2B5EF4-FFF2-40B4-BE49-F238E27FC236}">
                <a16:creationId xmlns:a16="http://schemas.microsoft.com/office/drawing/2014/main" id="{3028B5F1-98B4-6940-96DA-22A9E5C9DC33}"/>
              </a:ext>
            </a:extLst>
          </p:cNvPr>
          <p:cNvSpPr>
            <a:spLocks noGrp="1"/>
          </p:cNvSpPr>
          <p:nvPr>
            <p:ph type="body" sz="quarter" idx="13"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7" name="Content Placeholder 2">
            <a:extLst>
              <a:ext uri="{FF2B5EF4-FFF2-40B4-BE49-F238E27FC236}">
                <a16:creationId xmlns:a16="http://schemas.microsoft.com/office/drawing/2014/main" id="{8C7856C9-526B-E641-BA10-5FCAD78151AC}"/>
              </a:ext>
            </a:extLst>
          </p:cNvPr>
          <p:cNvSpPr>
            <a:spLocks noGrp="1"/>
          </p:cNvSpPr>
          <p:nvPr>
            <p:ph sz="half" idx="14"/>
          </p:nvPr>
        </p:nvSpPr>
        <p:spPr>
          <a:xfrm>
            <a:off x="838200"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E2F4CC5E-BAED-4745-86E5-7D25B91E240E}"/>
              </a:ext>
            </a:extLst>
          </p:cNvPr>
          <p:cNvSpPr>
            <a:spLocks noGrp="1"/>
          </p:cNvSpPr>
          <p:nvPr>
            <p:ph sz="half" idx="15"/>
          </p:nvPr>
        </p:nvSpPr>
        <p:spPr>
          <a:xfrm>
            <a:off x="6206066" y="2608976"/>
            <a:ext cx="5124450" cy="3883899"/>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598447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r>
              <a:rPr lang="en-US" dirty="0"/>
              <a:t>Click icon to add picture</a:t>
            </a:r>
          </a:p>
        </p:txBody>
      </p:sp>
      <p:sp>
        <p:nvSpPr>
          <p:cNvPr id="14" name="Slide Number Placeholder 5">
            <a:extLst>
              <a:ext uri="{FF2B5EF4-FFF2-40B4-BE49-F238E27FC236}">
                <a16:creationId xmlns:a16="http://schemas.microsoft.com/office/drawing/2014/main" id="{48547162-1AEE-2249-9AA7-721F94DC7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Round Same Side Corner Rectangle 6">
            <a:extLst>
              <a:ext uri="{FF2B5EF4-FFF2-40B4-BE49-F238E27FC236}">
                <a16:creationId xmlns:a16="http://schemas.microsoft.com/office/drawing/2014/main" id="{3761CC88-064B-934B-97A1-A44CA76C2C81}"/>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Content Placeholder 2">
            <a:extLst>
              <a:ext uri="{FF2B5EF4-FFF2-40B4-BE49-F238E27FC236}">
                <a16:creationId xmlns:a16="http://schemas.microsoft.com/office/drawing/2014/main" id="{59AC9A61-2074-0340-BF32-D385731EFD31}"/>
              </a:ext>
            </a:extLst>
          </p:cNvPr>
          <p:cNvSpPr>
            <a:spLocks noGrp="1"/>
          </p:cNvSpPr>
          <p:nvPr>
            <p:ph sz="half" idx="13"/>
          </p:nvPr>
        </p:nvSpPr>
        <p:spPr>
          <a:xfrm>
            <a:off x="838200" y="1963024"/>
            <a:ext cx="5124450" cy="4529851"/>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3237004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per Title, Content, and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r>
              <a:rPr lang="en-US" dirty="0"/>
              <a:t>Click icon to add picture</a:t>
            </a:r>
          </a:p>
        </p:txBody>
      </p:sp>
      <p:sp>
        <p:nvSpPr>
          <p:cNvPr id="7" name="Title 1">
            <a:extLst>
              <a:ext uri="{FF2B5EF4-FFF2-40B4-BE49-F238E27FC236}">
                <a16:creationId xmlns:a16="http://schemas.microsoft.com/office/drawing/2014/main" id="{2B5220B4-1A1A-DD4E-B6CE-5DA89B77B60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1" name="Slide Number Placeholder 5">
            <a:extLst>
              <a:ext uri="{FF2B5EF4-FFF2-40B4-BE49-F238E27FC236}">
                <a16:creationId xmlns:a16="http://schemas.microsoft.com/office/drawing/2014/main" id="{A19EA67D-05D0-9342-90AC-9FA46761A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86211BE4-39BD-8147-A2E6-8A257658048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id="{C1B11827-77C7-A045-95E9-63F626AC3FAA}"/>
              </a:ext>
            </a:extLst>
          </p:cNvPr>
          <p:cNvSpPr>
            <a:spLocks noGrp="1"/>
          </p:cNvSpPr>
          <p:nvPr>
            <p:ph type="body" sz="quarter" idx="12"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
        <p:nvSpPr>
          <p:cNvPr id="12" name="Content Placeholder 2">
            <a:extLst>
              <a:ext uri="{FF2B5EF4-FFF2-40B4-BE49-F238E27FC236}">
                <a16:creationId xmlns:a16="http://schemas.microsoft.com/office/drawing/2014/main" id="{70A1E9CE-C771-D048-8103-9BFAFD58049E}"/>
              </a:ext>
            </a:extLst>
          </p:cNvPr>
          <p:cNvSpPr>
            <a:spLocks noGrp="1"/>
          </p:cNvSpPr>
          <p:nvPr>
            <p:ph sz="half" idx="13"/>
          </p:nvPr>
        </p:nvSpPr>
        <p:spPr>
          <a:xfrm>
            <a:off x="838200" y="1851027"/>
            <a:ext cx="5124450" cy="4105156"/>
          </a:xfrm>
        </p:spPr>
        <p:txBody>
          <a:bodyPr>
            <a:normAutofit/>
          </a:bodyPr>
          <a:lstStyle>
            <a:lvl1pPr>
              <a:lnSpc>
                <a:spcPct val="110000"/>
              </a:lnSpc>
              <a:defRPr sz="1800"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786571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F8159A6-4E73-AA4B-8DFD-296BE05C8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6" name="Round Same Side Corner Rectangle 5">
            <a:extLst>
              <a:ext uri="{FF2B5EF4-FFF2-40B4-BE49-F238E27FC236}">
                <a16:creationId xmlns:a16="http://schemas.microsoft.com/office/drawing/2014/main" id="{4AD9845C-1CCC-BF4B-9B11-5970A732A97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801804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per Title, Blue Backgroun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673AD26-7D39-B142-A0DD-FEAC265B008D}"/>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0568B449-28E1-CC4A-BF08-237BD4B2E6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306B2DBC-F1C6-1D4E-B741-C3D0ABB1E760}"/>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10">
            <a:extLst>
              <a:ext uri="{FF2B5EF4-FFF2-40B4-BE49-F238E27FC236}">
                <a16:creationId xmlns:a16="http://schemas.microsoft.com/office/drawing/2014/main" id="{F394902C-0004-D441-95A7-B660F65760BF}"/>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defRPr>
            </a:lvl1pPr>
          </a:lstStyle>
          <a:p>
            <a:pPr lvl="0"/>
            <a:r>
              <a:rPr lang="en-US"/>
              <a:t>SUPER- TITLE</a:t>
            </a:r>
          </a:p>
        </p:txBody>
      </p:sp>
    </p:spTree>
    <p:extLst>
      <p:ext uri="{BB962C8B-B14F-4D97-AF65-F5344CB8AC3E}">
        <p14:creationId xmlns:p14="http://schemas.microsoft.com/office/powerpoint/2010/main" val="2367136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ondary_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7" name="Slide Number Placeholder 5">
            <a:extLst>
              <a:ext uri="{FF2B5EF4-FFF2-40B4-BE49-F238E27FC236}">
                <a16:creationId xmlns:a16="http://schemas.microsoft.com/office/drawing/2014/main" id="{1FFE88C5-49FE-574A-AB6D-952EC4D84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Round Same Side Corner Rectangle 7">
            <a:extLst>
              <a:ext uri="{FF2B5EF4-FFF2-40B4-BE49-F238E27FC236}">
                <a16:creationId xmlns:a16="http://schemas.microsoft.com/office/drawing/2014/main" id="{C2709370-9511-A149-AF38-F4FF589A4D5F}"/>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6" name="Content Placeholder 2">
            <a:extLst>
              <a:ext uri="{FF2B5EF4-FFF2-40B4-BE49-F238E27FC236}">
                <a16:creationId xmlns:a16="http://schemas.microsoft.com/office/drawing/2014/main" id="{D166C8DE-6203-084B-9211-AD7612AA885E}"/>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825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_01">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030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ondary_Title, Super Title, Content, Orange Background">
    <p:bg>
      <p:bgPr>
        <a:solidFill>
          <a:schemeClr val="bg2">
            <a:lumMod val="20000"/>
            <a:lumOff val="80000"/>
            <a:alpha val="5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D6B55B-9A9A-0546-8C70-8E9BF68871FB}"/>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1FA0C34C-5072-024C-9F80-DBBFB4977D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9" name="Round Same Side Corner Rectangle 8">
            <a:extLst>
              <a:ext uri="{FF2B5EF4-FFF2-40B4-BE49-F238E27FC236}">
                <a16:creationId xmlns:a16="http://schemas.microsoft.com/office/drawing/2014/main" id="{C73B2069-D4F2-DF4E-82F8-E59DA8C19313}"/>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Text Placeholder 10">
            <a:extLst>
              <a:ext uri="{FF2B5EF4-FFF2-40B4-BE49-F238E27FC236}">
                <a16:creationId xmlns:a16="http://schemas.microsoft.com/office/drawing/2014/main" id="{F48ED3C6-AEFC-374D-97BC-7F0ADF9561D5}"/>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1"/>
                </a:solidFill>
                <a:latin typeface="Calibri" panose="020F0502020204030204" pitchFamily="34" charset="0"/>
                <a:ea typeface="Roboto Condensed" panose="02000000000000000000" pitchFamily="2" charset="0"/>
              </a:defRPr>
            </a:lvl1pPr>
          </a:lstStyle>
          <a:p>
            <a:pPr lvl="0"/>
            <a:r>
              <a:rPr lang="en-US"/>
              <a:t>SUPER-TITLE</a:t>
            </a:r>
          </a:p>
        </p:txBody>
      </p:sp>
      <p:sp>
        <p:nvSpPr>
          <p:cNvPr id="12" name="Content Placeholder 2">
            <a:extLst>
              <a:ext uri="{FF2B5EF4-FFF2-40B4-BE49-F238E27FC236}">
                <a16:creationId xmlns:a16="http://schemas.microsoft.com/office/drawing/2014/main" id="{4878787A-3F79-024C-8B5A-7244A402F040}"/>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5024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47AE63-9CF3-294A-8B6D-2A4280EAF177}"/>
              </a:ext>
            </a:extLst>
          </p:cNvPr>
          <p:cNvSpPr>
            <a:spLocks noGrp="1"/>
          </p:cNvSpPr>
          <p:nvPr>
            <p:ph type="body" sz="quarter" idx="10" hasCustomPrompt="1"/>
          </p:nvPr>
        </p:nvSpPr>
        <p:spPr>
          <a:xfrm>
            <a:off x="1495425" y="1485900"/>
            <a:ext cx="9201150" cy="3886200"/>
          </a:xfrm>
        </p:spPr>
        <p:txBody>
          <a:bodyPr anchor="ctr" anchorCtr="0">
            <a:normAutofit/>
          </a:bodyPr>
          <a:lstStyle>
            <a:lvl1pPr marL="0" indent="0" algn="ctr">
              <a:buNone/>
              <a:defRPr sz="4400" b="0" i="0">
                <a:solidFill>
                  <a:schemeClr val="accent5">
                    <a:lumMod val="75000"/>
                  </a:schemeClr>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Key Message</a:t>
            </a:r>
          </a:p>
        </p:txBody>
      </p:sp>
    </p:spTree>
    <p:extLst>
      <p:ext uri="{BB962C8B-B14F-4D97-AF65-F5344CB8AC3E}">
        <p14:creationId xmlns:p14="http://schemas.microsoft.com/office/powerpoint/2010/main" val="1902745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b="0" i="0"/>
            </a:lvl1pPr>
          </a:lstStyle>
          <a:p>
            <a:r>
              <a:rPr lang="en-US" dirty="0"/>
              <a:t>Insert Photo Here</a:t>
            </a:r>
          </a:p>
        </p:txBody>
      </p:sp>
      <p:sp>
        <p:nvSpPr>
          <p:cNvPr id="7" name="Round Same Side Corner Rectangle 6">
            <a:extLst>
              <a:ext uri="{FF2B5EF4-FFF2-40B4-BE49-F238E27FC236}">
                <a16:creationId xmlns:a16="http://schemas.microsoft.com/office/drawing/2014/main" id="{E4F6A283-A9C2-6349-8E4B-6C7F7BB2A05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9513360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ntent, 3 Accent Photo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EE88B5F-4857-F241-ABAC-2469ED1AA2F2}"/>
              </a:ext>
            </a:extLst>
          </p:cNvPr>
          <p:cNvSpPr>
            <a:spLocks noGrp="1"/>
          </p:cNvSpPr>
          <p:nvPr>
            <p:ph type="pic" sz="quarter" idx="18" hasCustomPrompt="1"/>
          </p:nvPr>
        </p:nvSpPr>
        <p:spPr>
          <a:xfrm>
            <a:off x="4394266" y="1302329"/>
            <a:ext cx="2841758" cy="2716694"/>
          </a:xfrm>
          <a:prstGeom prst="roundRect">
            <a:avLst/>
          </a:prstGeom>
          <a:solidFill>
            <a:schemeClr val="bg2">
              <a:lumMod val="20000"/>
              <a:lumOff val="80000"/>
            </a:schemeClr>
          </a:solidFill>
        </p:spPr>
        <p:txBody>
          <a:bodyPr anchor="ctr">
            <a:normAutofit/>
          </a:bodyPr>
          <a:lstStyle>
            <a:lvl1pPr marL="242888"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r>
              <a:rPr lang="en-US" dirty="0"/>
              <a:t>CLICK ICON TO ADD PICTURE</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3295650" cy="1360524"/>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6"/>
            <a:ext cx="3295650" cy="4264023"/>
          </a:xfrm>
        </p:spPr>
        <p:txBody>
          <a:bodyPr>
            <a:normAutofit/>
          </a:bodyPr>
          <a:lstStyle>
            <a:lvl1pPr marL="0" indent="0">
              <a:buNone/>
              <a:defRPr sz="2200" b="0" i="0"/>
            </a:lvl1pPr>
          </a:lstStyle>
          <a:p>
            <a:pPr lvl="0"/>
            <a:r>
              <a:rPr lang="en-US"/>
              <a:t>Click to edit Master text styles</a:t>
            </a:r>
          </a:p>
        </p:txBody>
      </p:sp>
      <p:sp>
        <p:nvSpPr>
          <p:cNvPr id="7" name="Rounded Rectangle 10">
            <a:extLst>
              <a:ext uri="{FF2B5EF4-FFF2-40B4-BE49-F238E27FC236}">
                <a16:creationId xmlns:a16="http://schemas.microsoft.com/office/drawing/2014/main" id="{F68255D2-F468-E84E-BDB4-C5F652F8E1C2}"/>
              </a:ext>
            </a:extLst>
          </p:cNvPr>
          <p:cNvSpPr/>
          <p:nvPr userDrawn="1"/>
        </p:nvSpPr>
        <p:spPr>
          <a:xfrm>
            <a:off x="5647589" y="-3364"/>
            <a:ext cx="4646649" cy="5487734"/>
          </a:xfrm>
          <a:custGeom>
            <a:avLst/>
            <a:gdLst>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0 w 4643963"/>
              <a:gd name="connsiteY8" fmla="*/ 316811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91440 w 4643963"/>
              <a:gd name="connsiteY8" fmla="*/ 408251 h 5770100"/>
              <a:gd name="connsiteX0" fmla="*/ 3976 w 4647939"/>
              <a:gd name="connsiteY0" fmla="*/ 316811 h 5770100"/>
              <a:gd name="connsiteX1" fmla="*/ 320787 w 4647939"/>
              <a:gd name="connsiteY1" fmla="*/ 0 h 5770100"/>
              <a:gd name="connsiteX2" fmla="*/ 4331128 w 4647939"/>
              <a:gd name="connsiteY2" fmla="*/ 0 h 5770100"/>
              <a:gd name="connsiteX3" fmla="*/ 4647939 w 4647939"/>
              <a:gd name="connsiteY3" fmla="*/ 316811 h 5770100"/>
              <a:gd name="connsiteX4" fmla="*/ 4647939 w 4647939"/>
              <a:gd name="connsiteY4" fmla="*/ 5453289 h 5770100"/>
              <a:gd name="connsiteX5" fmla="*/ 4331128 w 4647939"/>
              <a:gd name="connsiteY5" fmla="*/ 5770100 h 5770100"/>
              <a:gd name="connsiteX6" fmla="*/ 320787 w 4647939"/>
              <a:gd name="connsiteY6" fmla="*/ 5770100 h 5770100"/>
              <a:gd name="connsiteX7" fmla="*/ 3976 w 4647939"/>
              <a:gd name="connsiteY7" fmla="*/ 5453289 h 5770100"/>
              <a:gd name="connsiteX8" fmla="*/ 0 w 4647939"/>
              <a:gd name="connsiteY8" fmla="*/ 328738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334794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455907 h 5770100"/>
              <a:gd name="connsiteX0" fmla="*/ 316811 w 4643963"/>
              <a:gd name="connsiteY0" fmla="*/ 0 h 5770100"/>
              <a:gd name="connsiteX1" fmla="*/ 4327152 w 4643963"/>
              <a:gd name="connsiteY1" fmla="*/ 0 h 5770100"/>
              <a:gd name="connsiteX2" fmla="*/ 4643963 w 4643963"/>
              <a:gd name="connsiteY2" fmla="*/ 316811 h 5770100"/>
              <a:gd name="connsiteX3" fmla="*/ 4643963 w 4643963"/>
              <a:gd name="connsiteY3" fmla="*/ 5453289 h 5770100"/>
              <a:gd name="connsiteX4" fmla="*/ 4327152 w 4643963"/>
              <a:gd name="connsiteY4" fmla="*/ 5770100 h 5770100"/>
              <a:gd name="connsiteX5" fmla="*/ 316811 w 4643963"/>
              <a:gd name="connsiteY5" fmla="*/ 5770100 h 5770100"/>
              <a:gd name="connsiteX6" fmla="*/ 0 w 4643963"/>
              <a:gd name="connsiteY6" fmla="*/ 5453289 h 5770100"/>
              <a:gd name="connsiteX7" fmla="*/ 2079 w 4643963"/>
              <a:gd name="connsiteY7" fmla="*/ 455907 h 5770100"/>
              <a:gd name="connsiteX0" fmla="*/ 4327152 w 4643963"/>
              <a:gd name="connsiteY0" fmla="*/ 0 h 5770100"/>
              <a:gd name="connsiteX1" fmla="*/ 4643963 w 4643963"/>
              <a:gd name="connsiteY1" fmla="*/ 316811 h 5770100"/>
              <a:gd name="connsiteX2" fmla="*/ 4643963 w 4643963"/>
              <a:gd name="connsiteY2" fmla="*/ 5453289 h 5770100"/>
              <a:gd name="connsiteX3" fmla="*/ 4327152 w 4643963"/>
              <a:gd name="connsiteY3" fmla="*/ 5770100 h 5770100"/>
              <a:gd name="connsiteX4" fmla="*/ 316811 w 4643963"/>
              <a:gd name="connsiteY4" fmla="*/ 5770100 h 5770100"/>
              <a:gd name="connsiteX5" fmla="*/ 0 w 4643963"/>
              <a:gd name="connsiteY5" fmla="*/ 5453289 h 5770100"/>
              <a:gd name="connsiteX6" fmla="*/ 2079 w 4643963"/>
              <a:gd name="connsiteY6" fmla="*/ 455907 h 5770100"/>
              <a:gd name="connsiteX0" fmla="*/ 4643963 w 4643963"/>
              <a:gd name="connsiteY0" fmla="*/ 0 h 5453289"/>
              <a:gd name="connsiteX1" fmla="*/ 4643963 w 4643963"/>
              <a:gd name="connsiteY1" fmla="*/ 5136478 h 5453289"/>
              <a:gd name="connsiteX2" fmla="*/ 4327152 w 4643963"/>
              <a:gd name="connsiteY2" fmla="*/ 5453289 h 5453289"/>
              <a:gd name="connsiteX3" fmla="*/ 316811 w 4643963"/>
              <a:gd name="connsiteY3" fmla="*/ 5453289 h 5453289"/>
              <a:gd name="connsiteX4" fmla="*/ 0 w 4643963"/>
              <a:gd name="connsiteY4" fmla="*/ 5136478 h 5453289"/>
              <a:gd name="connsiteX5" fmla="*/ 2079 w 4643963"/>
              <a:gd name="connsiteY5" fmla="*/ 139096 h 5453289"/>
              <a:gd name="connsiteX0" fmla="*/ 4643963 w 4643963"/>
              <a:gd name="connsiteY0" fmla="*/ 13304 h 5466593"/>
              <a:gd name="connsiteX1" fmla="*/ 4643963 w 4643963"/>
              <a:gd name="connsiteY1" fmla="*/ 5149782 h 5466593"/>
              <a:gd name="connsiteX2" fmla="*/ 4327152 w 4643963"/>
              <a:gd name="connsiteY2" fmla="*/ 5466593 h 5466593"/>
              <a:gd name="connsiteX3" fmla="*/ 316811 w 4643963"/>
              <a:gd name="connsiteY3" fmla="*/ 5466593 h 5466593"/>
              <a:gd name="connsiteX4" fmla="*/ 0 w 4643963"/>
              <a:gd name="connsiteY4" fmla="*/ 5149782 h 5466593"/>
              <a:gd name="connsiteX5" fmla="*/ 2079 w 4643963"/>
              <a:gd name="connsiteY5" fmla="*/ 0 h 5466593"/>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9 w 4643963"/>
              <a:gd name="connsiteY5" fmla="*/ 16433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29893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16946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9512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7 w 4643963"/>
              <a:gd name="connsiteY5" fmla="*/ 23867 h 5483026"/>
              <a:gd name="connsiteX0" fmla="*/ 4639215 w 4646649"/>
              <a:gd name="connsiteY0" fmla="*/ 0 h 5483026"/>
              <a:gd name="connsiteX1" fmla="*/ 4646649 w 4646649"/>
              <a:gd name="connsiteY1" fmla="*/ 5166215 h 5483026"/>
              <a:gd name="connsiteX2" fmla="*/ 4329838 w 4646649"/>
              <a:gd name="connsiteY2" fmla="*/ 5483026 h 5483026"/>
              <a:gd name="connsiteX3" fmla="*/ 319497 w 4646649"/>
              <a:gd name="connsiteY3" fmla="*/ 5483026 h 5483026"/>
              <a:gd name="connsiteX4" fmla="*/ 2686 w 4646649"/>
              <a:gd name="connsiteY4" fmla="*/ 5166215 h 5483026"/>
              <a:gd name="connsiteX5" fmla="*/ 0 w 4646649"/>
              <a:gd name="connsiteY5" fmla="*/ 19105 h 5483026"/>
              <a:gd name="connsiteX0" fmla="*/ 4639215 w 4646649"/>
              <a:gd name="connsiteY0" fmla="*/ 4708 h 5487734"/>
              <a:gd name="connsiteX1" fmla="*/ 4646649 w 4646649"/>
              <a:gd name="connsiteY1" fmla="*/ 5170923 h 5487734"/>
              <a:gd name="connsiteX2" fmla="*/ 4329838 w 4646649"/>
              <a:gd name="connsiteY2" fmla="*/ 5487734 h 5487734"/>
              <a:gd name="connsiteX3" fmla="*/ 319497 w 4646649"/>
              <a:gd name="connsiteY3" fmla="*/ 5487734 h 5487734"/>
              <a:gd name="connsiteX4" fmla="*/ 2686 w 4646649"/>
              <a:gd name="connsiteY4" fmla="*/ 5170923 h 5487734"/>
              <a:gd name="connsiteX5" fmla="*/ 0 w 4646649"/>
              <a:gd name="connsiteY5" fmla="*/ 0 h 54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49" h="5487734">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a:gradFill>
              <a:gsLst>
                <a:gs pos="0">
                  <a:schemeClr val="accent5"/>
                </a:gs>
                <a:gs pos="100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Rounded Rectangle 8">
            <a:extLst>
              <a:ext uri="{FF2B5EF4-FFF2-40B4-BE49-F238E27FC236}">
                <a16:creationId xmlns:a16="http://schemas.microsoft.com/office/drawing/2014/main" id="{1D805282-503D-6843-A3EA-856181D4C85D}"/>
              </a:ext>
            </a:extLst>
          </p:cNvPr>
          <p:cNvSpPr/>
          <p:nvPr userDrawn="1"/>
        </p:nvSpPr>
        <p:spPr>
          <a:xfrm>
            <a:off x="9981539" y="4969818"/>
            <a:ext cx="955040" cy="9542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Picture Placeholder 8">
            <a:extLst>
              <a:ext uri="{FF2B5EF4-FFF2-40B4-BE49-F238E27FC236}">
                <a16:creationId xmlns:a16="http://schemas.microsoft.com/office/drawing/2014/main" id="{01F806F2-2D75-7449-A171-63D73F37BDC3}"/>
              </a:ext>
            </a:extLst>
          </p:cNvPr>
          <p:cNvSpPr>
            <a:spLocks noGrp="1"/>
          </p:cNvSpPr>
          <p:nvPr>
            <p:ph type="pic" sz="quarter" idx="16" hasCustomPrompt="1"/>
          </p:nvPr>
        </p:nvSpPr>
        <p:spPr>
          <a:xfrm>
            <a:off x="8737163" y="654852"/>
            <a:ext cx="2841758" cy="2834083"/>
          </a:xfrm>
          <a:prstGeom prst="roundRect">
            <a:avLst/>
          </a:prstGeom>
          <a:solidFill>
            <a:schemeClr val="bg2">
              <a:lumMod val="20000"/>
              <a:lumOff val="80000"/>
            </a:schemeClr>
          </a:solidFill>
        </p:spPr>
        <p:txBody>
          <a:bodyPr anchor="ctr">
            <a:normAutofit/>
          </a:bodyPr>
          <a:lstStyle>
            <a:lvl1pPr marL="242888" indent="0" algn="ctr">
              <a:buNone/>
              <a:defRPr sz="1400" b="0" i="0">
                <a:solidFill>
                  <a:schemeClr val="tx1"/>
                </a:solidFill>
                <a:latin typeface="Calibri" panose="020F0502020204030204" pitchFamily="34" charset="0"/>
              </a:defRPr>
            </a:lvl1pPr>
          </a:lstStyle>
          <a:p>
            <a:r>
              <a:rPr lang="en-US" dirty="0"/>
              <a:t>CLICK ICON TO ADD PICTURE</a:t>
            </a:r>
          </a:p>
        </p:txBody>
      </p:sp>
      <p:sp>
        <p:nvSpPr>
          <p:cNvPr id="14" name="Picture Placeholder 8">
            <a:extLst>
              <a:ext uri="{FF2B5EF4-FFF2-40B4-BE49-F238E27FC236}">
                <a16:creationId xmlns:a16="http://schemas.microsoft.com/office/drawing/2014/main" id="{8A29EDAD-E04C-A84B-B20B-0DE8EDFE10F1}"/>
              </a:ext>
            </a:extLst>
          </p:cNvPr>
          <p:cNvSpPr>
            <a:spLocks noGrp="1"/>
          </p:cNvSpPr>
          <p:nvPr>
            <p:ph type="pic" sz="quarter" idx="17" hasCustomPrompt="1"/>
          </p:nvPr>
        </p:nvSpPr>
        <p:spPr>
          <a:xfrm>
            <a:off x="6637273" y="2963648"/>
            <a:ext cx="2841758" cy="3261164"/>
          </a:xfrm>
          <a:prstGeom prst="roundRect">
            <a:avLst/>
          </a:prstGeom>
          <a:solidFill>
            <a:schemeClr val="bg2">
              <a:lumMod val="20000"/>
              <a:lumOff val="80000"/>
            </a:schemeClr>
          </a:solidFill>
        </p:spPr>
        <p:txBody>
          <a:bodyPr anchor="ctr">
            <a:normAutofit/>
          </a:bodyPr>
          <a:lstStyle>
            <a:lvl1pPr marL="242888" indent="0" algn="ctr">
              <a:buNone/>
              <a:defRPr sz="1400" b="0" i="0">
                <a:solidFill>
                  <a:schemeClr val="tx1"/>
                </a:solidFill>
                <a:latin typeface="Calibri" panose="020F0502020204030204" pitchFamily="34" charset="0"/>
              </a:defRPr>
            </a:lvl1pPr>
          </a:lstStyle>
          <a:p>
            <a:r>
              <a:rPr lang="en-US" dirty="0"/>
              <a:t>CLICK ICON TO ADD PICTURE</a:t>
            </a:r>
          </a:p>
        </p:txBody>
      </p:sp>
      <p:sp>
        <p:nvSpPr>
          <p:cNvPr id="10" name="Round Same Side Corner Rectangle 9">
            <a:extLst>
              <a:ext uri="{FF2B5EF4-FFF2-40B4-BE49-F238E27FC236}">
                <a16:creationId xmlns:a16="http://schemas.microsoft.com/office/drawing/2014/main" id="{0FB067C1-0F8E-8C45-9FAE-86FF9902C30F}"/>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14077253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Four Call Ou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2AA89D-00C4-7B42-9644-9DC6F087CAFE}"/>
              </a:ext>
            </a:extLst>
          </p:cNvPr>
          <p:cNvSpPr/>
          <p:nvPr userDrawn="1"/>
        </p:nvSpPr>
        <p:spPr>
          <a:xfrm>
            <a:off x="0" y="3155795"/>
            <a:ext cx="12192000" cy="3702206"/>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0" i="0"/>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i="0"/>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0" i="0"/>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i="0"/>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0" i="0"/>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i="0"/>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0" i="0"/>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i="0"/>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31" name="Slide Number Placeholder 5">
            <a:extLst>
              <a:ext uri="{FF2B5EF4-FFF2-40B4-BE49-F238E27FC236}">
                <a16:creationId xmlns:a16="http://schemas.microsoft.com/office/drawing/2014/main" id="{296FBA24-5AB3-C24A-8135-77D4927651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25" name="Round Same Side Corner Rectangle 24">
            <a:extLst>
              <a:ext uri="{FF2B5EF4-FFF2-40B4-BE49-F238E27FC236}">
                <a16:creationId xmlns:a16="http://schemas.microsoft.com/office/drawing/2014/main" id="{EF0FAFFE-E0A0-4A42-82F7-4D6E3279A10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4039592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7 Call Ou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EA4B8E8-5EF2-714F-8C90-9CA41B424A28}"/>
              </a:ext>
            </a:extLst>
          </p:cNvPr>
          <p:cNvSpPr/>
          <p:nvPr userDrawn="1"/>
        </p:nvSpPr>
        <p:spPr>
          <a:xfrm>
            <a:off x="0" y="2423160"/>
            <a:ext cx="12192000" cy="443484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199"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3132116"/>
            <a:ext cx="1371595" cy="253276"/>
          </a:xfrm>
        </p:spPr>
        <p:txBody>
          <a:bodyPr anchor="ctr" anchorCtr="0">
            <a:noAutofit/>
          </a:bodyPr>
          <a:lstStyle>
            <a:lvl1pPr marL="0" indent="0" algn="ctr">
              <a:buNone/>
              <a:defRPr sz="1400" b="0" i="0"/>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3493262"/>
            <a:ext cx="1371599" cy="652419"/>
          </a:xfrm>
        </p:spPr>
        <p:txBody>
          <a:bodyPr>
            <a:noAutofit/>
          </a:bodyPr>
          <a:lstStyle>
            <a:lvl1pPr marL="0" indent="0" algn="ctr">
              <a:buNone/>
              <a:defRPr sz="1400" b="0" i="0"/>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842003" y="3132116"/>
            <a:ext cx="1371595" cy="253276"/>
          </a:xfrm>
        </p:spPr>
        <p:txBody>
          <a:bodyPr anchor="ctr" anchorCtr="0">
            <a:noAutofit/>
          </a:bodyPr>
          <a:lstStyle>
            <a:lvl1pPr marL="0" indent="0" algn="ctr">
              <a:buNone/>
              <a:defRPr sz="1400" b="0" i="0"/>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842003" y="3500947"/>
            <a:ext cx="1371599" cy="652419"/>
          </a:xfrm>
        </p:spPr>
        <p:txBody>
          <a:bodyPr>
            <a:noAutofit/>
          </a:bodyPr>
          <a:lstStyle>
            <a:lvl1pPr marL="0" indent="0" algn="ctr">
              <a:buNone/>
              <a:defRPr sz="1400" b="0" i="0"/>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974516" y="3132116"/>
            <a:ext cx="1371595" cy="253276"/>
          </a:xfrm>
        </p:spPr>
        <p:txBody>
          <a:bodyPr anchor="ctr" anchorCtr="0">
            <a:noAutofit/>
          </a:bodyPr>
          <a:lstStyle>
            <a:lvl1pPr marL="0" indent="0" algn="ctr">
              <a:buNone/>
              <a:defRPr sz="1400" b="0" i="0"/>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974516" y="3500947"/>
            <a:ext cx="1371599" cy="652419"/>
          </a:xfrm>
        </p:spPr>
        <p:txBody>
          <a:bodyPr>
            <a:noAutofit/>
          </a:bodyPr>
          <a:lstStyle>
            <a:lvl1pPr marL="0" indent="0" algn="ctr">
              <a:buNone/>
              <a:defRPr sz="1400" b="0" i="0"/>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982201" y="3132116"/>
            <a:ext cx="1371594" cy="253276"/>
          </a:xfrm>
        </p:spPr>
        <p:txBody>
          <a:bodyPr anchor="ctr" anchorCtr="0">
            <a:noAutofit/>
          </a:bodyPr>
          <a:lstStyle>
            <a:lvl1pPr marL="0" indent="0" algn="ctr">
              <a:buNone/>
              <a:defRPr sz="1400" b="0" i="0"/>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982200" y="3500947"/>
            <a:ext cx="1371599" cy="652419"/>
          </a:xfrm>
        </p:spPr>
        <p:txBody>
          <a:bodyPr>
            <a:noAutofit/>
          </a:bodyPr>
          <a:lstStyle>
            <a:lvl1pPr marL="0" indent="0" algn="ctr">
              <a:buNone/>
              <a:defRPr sz="1400" b="0" i="0"/>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842003"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974516"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982200" y="1619009"/>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6" name="Picture Placeholder 2">
            <a:extLst>
              <a:ext uri="{FF2B5EF4-FFF2-40B4-BE49-F238E27FC236}">
                <a16:creationId xmlns:a16="http://schemas.microsoft.com/office/drawing/2014/main" id="{F9F38C69-388E-3A4C-AF6F-9964A3EAE528}"/>
              </a:ext>
            </a:extLst>
          </p:cNvPr>
          <p:cNvSpPr>
            <a:spLocks noGrp="1" noChangeAspect="1"/>
          </p:cNvSpPr>
          <p:nvPr>
            <p:ph type="pic" sz="quarter" idx="25" hasCustomPrompt="1"/>
          </p:nvPr>
        </p:nvSpPr>
        <p:spPr>
          <a:xfrm>
            <a:off x="2338161"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27" name="Text Placeholder 6">
            <a:extLst>
              <a:ext uri="{FF2B5EF4-FFF2-40B4-BE49-F238E27FC236}">
                <a16:creationId xmlns:a16="http://schemas.microsoft.com/office/drawing/2014/main" id="{92F1A76A-A09C-9941-BCE7-54B1B56CB6D6}"/>
              </a:ext>
            </a:extLst>
          </p:cNvPr>
          <p:cNvSpPr>
            <a:spLocks noGrp="1"/>
          </p:cNvSpPr>
          <p:nvPr>
            <p:ph type="body" sz="quarter" idx="26" hasCustomPrompt="1"/>
          </p:nvPr>
        </p:nvSpPr>
        <p:spPr>
          <a:xfrm>
            <a:off x="2338162" y="5444882"/>
            <a:ext cx="1371595" cy="253276"/>
          </a:xfrm>
        </p:spPr>
        <p:txBody>
          <a:bodyPr anchor="ctr" anchorCtr="0">
            <a:noAutofit/>
          </a:bodyPr>
          <a:lstStyle>
            <a:lvl1pPr marL="0" indent="0" algn="ctr">
              <a:buNone/>
              <a:defRPr sz="1400" b="0" i="0"/>
            </a:lvl1pPr>
          </a:lstStyle>
          <a:p>
            <a:pPr lvl="0"/>
            <a:r>
              <a:rPr lang="en-US"/>
              <a:t>NAME</a:t>
            </a:r>
          </a:p>
        </p:txBody>
      </p:sp>
      <p:sp>
        <p:nvSpPr>
          <p:cNvPr id="28" name="Text Placeholder 6">
            <a:extLst>
              <a:ext uri="{FF2B5EF4-FFF2-40B4-BE49-F238E27FC236}">
                <a16:creationId xmlns:a16="http://schemas.microsoft.com/office/drawing/2014/main" id="{DFD2EEFD-6757-784D-8A84-D0A357ADD7BF}"/>
              </a:ext>
            </a:extLst>
          </p:cNvPr>
          <p:cNvSpPr>
            <a:spLocks noGrp="1"/>
          </p:cNvSpPr>
          <p:nvPr>
            <p:ph type="body" sz="quarter" idx="27" hasCustomPrompt="1"/>
          </p:nvPr>
        </p:nvSpPr>
        <p:spPr>
          <a:xfrm>
            <a:off x="2338162" y="5806028"/>
            <a:ext cx="1371599" cy="652419"/>
          </a:xfrm>
        </p:spPr>
        <p:txBody>
          <a:bodyPr>
            <a:noAutofit/>
          </a:bodyPr>
          <a:lstStyle>
            <a:lvl1pPr marL="0" indent="0" algn="ctr">
              <a:buNone/>
              <a:defRPr sz="1400" b="0" i="0"/>
            </a:lvl1pPr>
          </a:lstStyle>
          <a:p>
            <a:pPr lvl="0"/>
            <a:r>
              <a:rPr lang="en-US"/>
              <a:t>Job Title</a:t>
            </a:r>
          </a:p>
        </p:txBody>
      </p:sp>
      <p:sp>
        <p:nvSpPr>
          <p:cNvPr id="29" name="Text Placeholder 6">
            <a:extLst>
              <a:ext uri="{FF2B5EF4-FFF2-40B4-BE49-F238E27FC236}">
                <a16:creationId xmlns:a16="http://schemas.microsoft.com/office/drawing/2014/main" id="{93A43737-FFE2-2649-A32D-0B9CBC175D2B}"/>
              </a:ext>
            </a:extLst>
          </p:cNvPr>
          <p:cNvSpPr>
            <a:spLocks noGrp="1"/>
          </p:cNvSpPr>
          <p:nvPr>
            <p:ph type="body" sz="quarter" idx="28" hasCustomPrompt="1"/>
          </p:nvPr>
        </p:nvSpPr>
        <p:spPr>
          <a:xfrm>
            <a:off x="5408259" y="5444882"/>
            <a:ext cx="1371595" cy="253276"/>
          </a:xfrm>
        </p:spPr>
        <p:txBody>
          <a:bodyPr anchor="ctr" anchorCtr="0">
            <a:noAutofit/>
          </a:bodyPr>
          <a:lstStyle>
            <a:lvl1pPr marL="0" indent="0" algn="ctr">
              <a:buNone/>
              <a:defRPr sz="1400" b="0" i="0"/>
            </a:lvl1pPr>
          </a:lstStyle>
          <a:p>
            <a:pPr lvl="0"/>
            <a:r>
              <a:rPr lang="en-US"/>
              <a:t>NAME</a:t>
            </a:r>
          </a:p>
        </p:txBody>
      </p:sp>
      <p:sp>
        <p:nvSpPr>
          <p:cNvPr id="30" name="Text Placeholder 6">
            <a:extLst>
              <a:ext uri="{FF2B5EF4-FFF2-40B4-BE49-F238E27FC236}">
                <a16:creationId xmlns:a16="http://schemas.microsoft.com/office/drawing/2014/main" id="{4A53CDF1-89A9-2542-AE2F-606C4D18D6BE}"/>
              </a:ext>
            </a:extLst>
          </p:cNvPr>
          <p:cNvSpPr>
            <a:spLocks noGrp="1"/>
          </p:cNvSpPr>
          <p:nvPr>
            <p:ph type="body" sz="quarter" idx="29" hasCustomPrompt="1"/>
          </p:nvPr>
        </p:nvSpPr>
        <p:spPr>
          <a:xfrm>
            <a:off x="5408259" y="5813713"/>
            <a:ext cx="1371599" cy="652419"/>
          </a:xfrm>
        </p:spPr>
        <p:txBody>
          <a:bodyPr>
            <a:noAutofit/>
          </a:bodyPr>
          <a:lstStyle>
            <a:lvl1pPr marL="0" indent="0" algn="ctr">
              <a:buNone/>
              <a:defRPr sz="1400" b="0" i="0"/>
            </a:lvl1pPr>
          </a:lstStyle>
          <a:p>
            <a:pPr lvl="0"/>
            <a:r>
              <a:rPr lang="en-US"/>
              <a:t>Job Title</a:t>
            </a:r>
          </a:p>
        </p:txBody>
      </p:sp>
      <p:sp>
        <p:nvSpPr>
          <p:cNvPr id="31" name="Text Placeholder 6">
            <a:extLst>
              <a:ext uri="{FF2B5EF4-FFF2-40B4-BE49-F238E27FC236}">
                <a16:creationId xmlns:a16="http://schemas.microsoft.com/office/drawing/2014/main" id="{0DB649AB-7F2B-E146-A986-7467C34FAB41}"/>
              </a:ext>
            </a:extLst>
          </p:cNvPr>
          <p:cNvSpPr>
            <a:spLocks noGrp="1"/>
          </p:cNvSpPr>
          <p:nvPr>
            <p:ph type="body" sz="quarter" idx="30" hasCustomPrompt="1"/>
          </p:nvPr>
        </p:nvSpPr>
        <p:spPr>
          <a:xfrm>
            <a:off x="8482238" y="5444882"/>
            <a:ext cx="1371595" cy="253276"/>
          </a:xfrm>
        </p:spPr>
        <p:txBody>
          <a:bodyPr anchor="ctr" anchorCtr="0">
            <a:noAutofit/>
          </a:bodyPr>
          <a:lstStyle>
            <a:lvl1pPr marL="0" indent="0" algn="ctr">
              <a:buNone/>
              <a:defRPr sz="1400" b="0" i="0"/>
            </a:lvl1pPr>
          </a:lstStyle>
          <a:p>
            <a:pPr lvl="0"/>
            <a:r>
              <a:rPr lang="en-US"/>
              <a:t>NAME</a:t>
            </a:r>
          </a:p>
        </p:txBody>
      </p:sp>
      <p:sp>
        <p:nvSpPr>
          <p:cNvPr id="32" name="Text Placeholder 6">
            <a:extLst>
              <a:ext uri="{FF2B5EF4-FFF2-40B4-BE49-F238E27FC236}">
                <a16:creationId xmlns:a16="http://schemas.microsoft.com/office/drawing/2014/main" id="{B00885B6-64AF-0E4F-A1E0-21877D1A8327}"/>
              </a:ext>
            </a:extLst>
          </p:cNvPr>
          <p:cNvSpPr>
            <a:spLocks noGrp="1"/>
          </p:cNvSpPr>
          <p:nvPr>
            <p:ph type="body" sz="quarter" idx="31" hasCustomPrompt="1"/>
          </p:nvPr>
        </p:nvSpPr>
        <p:spPr>
          <a:xfrm>
            <a:off x="8482238" y="5813713"/>
            <a:ext cx="1371599" cy="652419"/>
          </a:xfrm>
        </p:spPr>
        <p:txBody>
          <a:bodyPr>
            <a:noAutofit/>
          </a:bodyPr>
          <a:lstStyle>
            <a:lvl1pPr marL="0" indent="0" algn="ctr">
              <a:buNone/>
              <a:defRPr sz="1400" b="0" i="0"/>
            </a:lvl1pPr>
          </a:lstStyle>
          <a:p>
            <a:pPr lvl="0"/>
            <a:r>
              <a:rPr lang="en-US"/>
              <a:t>Job Title</a:t>
            </a:r>
          </a:p>
        </p:txBody>
      </p:sp>
      <p:sp>
        <p:nvSpPr>
          <p:cNvPr id="33" name="Picture Placeholder 2">
            <a:extLst>
              <a:ext uri="{FF2B5EF4-FFF2-40B4-BE49-F238E27FC236}">
                <a16:creationId xmlns:a16="http://schemas.microsoft.com/office/drawing/2014/main" id="{1083DE71-2FB8-C643-91D2-3675AB30C3E8}"/>
              </a:ext>
            </a:extLst>
          </p:cNvPr>
          <p:cNvSpPr>
            <a:spLocks noGrp="1" noChangeAspect="1"/>
          </p:cNvSpPr>
          <p:nvPr>
            <p:ph type="pic" sz="quarter" idx="32" hasCustomPrompt="1"/>
          </p:nvPr>
        </p:nvSpPr>
        <p:spPr>
          <a:xfrm>
            <a:off x="5408259"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34" name="Picture Placeholder 2">
            <a:extLst>
              <a:ext uri="{FF2B5EF4-FFF2-40B4-BE49-F238E27FC236}">
                <a16:creationId xmlns:a16="http://schemas.microsoft.com/office/drawing/2014/main" id="{15C59494-BAD9-2E41-A684-92314B6B05DF}"/>
              </a:ext>
            </a:extLst>
          </p:cNvPr>
          <p:cNvSpPr>
            <a:spLocks noGrp="1" noChangeAspect="1"/>
          </p:cNvSpPr>
          <p:nvPr>
            <p:ph type="pic" sz="quarter" idx="33" hasCustomPrompt="1"/>
          </p:nvPr>
        </p:nvSpPr>
        <p:spPr>
          <a:xfrm>
            <a:off x="8482238"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CLICK ICON TO ADD PICTURE</a:t>
            </a:r>
          </a:p>
        </p:txBody>
      </p:sp>
      <p:sp>
        <p:nvSpPr>
          <p:cNvPr id="36" name="Slide Number Placeholder 5">
            <a:extLst>
              <a:ext uri="{FF2B5EF4-FFF2-40B4-BE49-F238E27FC236}">
                <a16:creationId xmlns:a16="http://schemas.microsoft.com/office/drawing/2014/main" id="{5D8D4CD5-83D4-E243-ADA2-081509D8D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37" name="Round Same Side Corner Rectangle 36">
            <a:extLst>
              <a:ext uri="{FF2B5EF4-FFF2-40B4-BE49-F238E27FC236}">
                <a16:creationId xmlns:a16="http://schemas.microsoft.com/office/drawing/2014/main" id="{FD42BDC7-2B08-EF43-A9FC-ADF6581374F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1869785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Content, and 3 Accent Photo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699900A-0EE2-7249-A19B-A55D4E75620D}"/>
              </a:ext>
            </a:extLst>
          </p:cNvPr>
          <p:cNvSpPr/>
          <p:nvPr userDrawn="1"/>
        </p:nvSpPr>
        <p:spPr>
          <a:xfrm>
            <a:off x="0" y="1"/>
            <a:ext cx="12192000" cy="2502968"/>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7" name="Rounded Rectangle 36">
            <a:extLst>
              <a:ext uri="{FF2B5EF4-FFF2-40B4-BE49-F238E27FC236}">
                <a16:creationId xmlns:a16="http://schemas.microsoft.com/office/drawing/2014/main" id="{33063164-34EE-ED4D-AED6-0BA9CB368BAF}"/>
              </a:ext>
            </a:extLst>
          </p:cNvPr>
          <p:cNvSpPr/>
          <p:nvPr userDrawn="1"/>
        </p:nvSpPr>
        <p:spPr>
          <a:xfrm>
            <a:off x="83820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8" name="Rounded Rectangle 37">
            <a:extLst>
              <a:ext uri="{FF2B5EF4-FFF2-40B4-BE49-F238E27FC236}">
                <a16:creationId xmlns:a16="http://schemas.microsoft.com/office/drawing/2014/main" id="{F3123159-F246-1D42-A071-6EE179A5C7F7}"/>
              </a:ext>
            </a:extLst>
          </p:cNvPr>
          <p:cNvSpPr/>
          <p:nvPr userDrawn="1"/>
        </p:nvSpPr>
        <p:spPr>
          <a:xfrm>
            <a:off x="452477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9" name="Rounded Rectangle 38">
            <a:extLst>
              <a:ext uri="{FF2B5EF4-FFF2-40B4-BE49-F238E27FC236}">
                <a16:creationId xmlns:a16="http://schemas.microsoft.com/office/drawing/2014/main" id="{65E282FA-0502-5743-89DD-3F29DF5B8938}"/>
              </a:ext>
            </a:extLst>
          </p:cNvPr>
          <p:cNvSpPr/>
          <p:nvPr userDrawn="1"/>
        </p:nvSpPr>
        <p:spPr>
          <a:xfrm>
            <a:off x="821134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4" name="Picture Placeholder 3">
            <a:extLst>
              <a:ext uri="{FF2B5EF4-FFF2-40B4-BE49-F238E27FC236}">
                <a16:creationId xmlns:a16="http://schemas.microsoft.com/office/drawing/2014/main" id="{66D4F2D1-1736-FE43-96D5-725CE7F25D1B}"/>
              </a:ext>
            </a:extLst>
          </p:cNvPr>
          <p:cNvSpPr>
            <a:spLocks noGrp="1" noChangeAspect="1"/>
          </p:cNvSpPr>
          <p:nvPr>
            <p:ph type="pic" sz="quarter" idx="10" hasCustomPrompt="1"/>
          </p:nvPr>
        </p:nvSpPr>
        <p:spPr>
          <a:xfrm>
            <a:off x="1088448" y="981075"/>
            <a:ext cx="2743199" cy="2743200"/>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r>
              <a:rPr lang="en-US" dirty="0"/>
              <a:t>CLICK ICON TO ADD PICTURE</a:t>
            </a:r>
          </a:p>
        </p:txBody>
      </p:sp>
      <p:sp>
        <p:nvSpPr>
          <p:cNvPr id="43" name="Picture Placeholder 3">
            <a:extLst>
              <a:ext uri="{FF2B5EF4-FFF2-40B4-BE49-F238E27FC236}">
                <a16:creationId xmlns:a16="http://schemas.microsoft.com/office/drawing/2014/main" id="{86FADA8A-A4F7-3646-9CE9-B9826765E27B}"/>
              </a:ext>
            </a:extLst>
          </p:cNvPr>
          <p:cNvSpPr>
            <a:spLocks noGrp="1" noChangeAspect="1"/>
          </p:cNvSpPr>
          <p:nvPr>
            <p:ph type="pic" sz="quarter" idx="11" hasCustomPrompt="1"/>
          </p:nvPr>
        </p:nvSpPr>
        <p:spPr>
          <a:xfrm>
            <a:off x="4724400"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dirty="0"/>
              <a:t>CLICK ICON TO ADD PICTURE</a:t>
            </a:r>
          </a:p>
        </p:txBody>
      </p:sp>
      <p:sp>
        <p:nvSpPr>
          <p:cNvPr id="44" name="Picture Placeholder 3">
            <a:extLst>
              <a:ext uri="{FF2B5EF4-FFF2-40B4-BE49-F238E27FC236}">
                <a16:creationId xmlns:a16="http://schemas.microsoft.com/office/drawing/2014/main" id="{BAC732DC-A73E-B248-94E1-4888FF909B46}"/>
              </a:ext>
            </a:extLst>
          </p:cNvPr>
          <p:cNvSpPr>
            <a:spLocks noGrp="1" noChangeAspect="1"/>
          </p:cNvSpPr>
          <p:nvPr>
            <p:ph type="pic" sz="quarter" idx="12" hasCustomPrompt="1"/>
          </p:nvPr>
        </p:nvSpPr>
        <p:spPr>
          <a:xfrm>
            <a:off x="8478838"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dirty="0"/>
              <a:t>CLICK ICON TO ADD PICTURE</a:t>
            </a:r>
          </a:p>
        </p:txBody>
      </p:sp>
      <p:sp>
        <p:nvSpPr>
          <p:cNvPr id="6" name="Text Placeholder 5">
            <a:extLst>
              <a:ext uri="{FF2B5EF4-FFF2-40B4-BE49-F238E27FC236}">
                <a16:creationId xmlns:a16="http://schemas.microsoft.com/office/drawing/2014/main" id="{4346C8F6-C530-C64C-A9DD-C2FADAEDBAD4}"/>
              </a:ext>
            </a:extLst>
          </p:cNvPr>
          <p:cNvSpPr>
            <a:spLocks noGrp="1"/>
          </p:cNvSpPr>
          <p:nvPr>
            <p:ph type="body" sz="quarter" idx="13"/>
          </p:nvPr>
        </p:nvSpPr>
        <p:spPr>
          <a:xfrm>
            <a:off x="1089025" y="4271963"/>
            <a:ext cx="4829175" cy="2220912"/>
          </a:xfrm>
        </p:spPr>
        <p:txBody>
          <a:bodyPr>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Click to edit Master text styles</a:t>
            </a:r>
          </a:p>
        </p:txBody>
      </p:sp>
      <p:sp>
        <p:nvSpPr>
          <p:cNvPr id="45" name="Text Placeholder 5">
            <a:extLst>
              <a:ext uri="{FF2B5EF4-FFF2-40B4-BE49-F238E27FC236}">
                <a16:creationId xmlns:a16="http://schemas.microsoft.com/office/drawing/2014/main" id="{430F33AD-9266-8547-A119-43D19D682A23}"/>
              </a:ext>
            </a:extLst>
          </p:cNvPr>
          <p:cNvSpPr>
            <a:spLocks noGrp="1"/>
          </p:cNvSpPr>
          <p:nvPr>
            <p:ph type="body" sz="quarter" idx="14" hasCustomPrompt="1"/>
          </p:nvPr>
        </p:nvSpPr>
        <p:spPr>
          <a:xfrm>
            <a:off x="6273803" y="4271963"/>
            <a:ext cx="4947918" cy="2220912"/>
          </a:xfrm>
        </p:spPr>
        <p:txBody>
          <a:bodyPr>
            <a:normAutofit/>
          </a:bodyPr>
          <a:lstStyle>
            <a:lvl1pPr marL="0" indent="0">
              <a:buNone/>
              <a:defRPr sz="2200" b="0" i="0"/>
            </a:lvl1pPr>
          </a:lstStyle>
          <a:p>
            <a:pPr lvl="0"/>
            <a:r>
              <a:rPr lang="en-US"/>
              <a:t>22 to edit Master text style</a:t>
            </a:r>
          </a:p>
        </p:txBody>
      </p:sp>
      <p:sp>
        <p:nvSpPr>
          <p:cNvPr id="12" name="Round Same Side Corner Rectangle 11">
            <a:extLst>
              <a:ext uri="{FF2B5EF4-FFF2-40B4-BE49-F238E27FC236}">
                <a16:creationId xmlns:a16="http://schemas.microsoft.com/office/drawing/2014/main" id="{369EDB9C-CA72-174B-BACF-D6F20623657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343754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Message with Descriptor Photo">
    <p:bg>
      <p:bgPr>
        <a:gradFill>
          <a:gsLst>
            <a:gs pos="100000">
              <a:schemeClr val="accent5"/>
            </a:gs>
            <a:gs pos="0">
              <a:schemeClr val="accent5">
                <a:lumMod val="50000"/>
              </a:schemeClr>
            </a:gs>
          </a:gsLst>
          <a:lin ang="0" scaled="0"/>
        </a:gradFill>
        <a:effectLst/>
      </p:bgPr>
    </p:bg>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E8DA03F0-396A-EC43-9411-EBE37AFE2C9F}"/>
              </a:ext>
            </a:extLst>
          </p:cNvPr>
          <p:cNvSpPr>
            <a:spLocks noGrp="1"/>
          </p:cNvSpPr>
          <p:nvPr>
            <p:ph type="pic" sz="quarter" idx="16" hasCustomPrompt="1"/>
          </p:nvPr>
        </p:nvSpPr>
        <p:spPr>
          <a:xfrm>
            <a:off x="0" y="0"/>
            <a:ext cx="5483752" cy="6858000"/>
          </a:xfrm>
          <a:solidFill>
            <a:schemeClr val="bg2">
              <a:lumMod val="20000"/>
              <a:lumOff val="80000"/>
            </a:schemeClr>
          </a:solidFill>
        </p:spPr>
        <p:txBody>
          <a:bodyPr anchor="ctr">
            <a:normAutofit/>
          </a:bodyPr>
          <a:lstStyle>
            <a:lvl1pPr algn="ctr">
              <a:defRPr sz="1400" b="0" i="0">
                <a:latin typeface="Calibri" panose="020F0502020204030204" pitchFamily="34" charset="0"/>
              </a:defRPr>
            </a:lvl1pPr>
          </a:lstStyle>
          <a:p>
            <a:r>
              <a:rPr lang="en-US" dirty="0"/>
              <a:t>INSERT PHOTO HERE</a:t>
            </a:r>
          </a:p>
        </p:txBody>
      </p:sp>
      <p:sp>
        <p:nvSpPr>
          <p:cNvPr id="14" name="Rounded Rectangle 13">
            <a:extLst>
              <a:ext uri="{FF2B5EF4-FFF2-40B4-BE49-F238E27FC236}">
                <a16:creationId xmlns:a16="http://schemas.microsoft.com/office/drawing/2014/main" id="{D6176AAF-352E-5744-B304-285B50DD18D0}"/>
              </a:ext>
            </a:extLst>
          </p:cNvPr>
          <p:cNvSpPr/>
          <p:nvPr userDrawn="1"/>
        </p:nvSpPr>
        <p:spPr>
          <a:xfrm>
            <a:off x="610300" y="2011246"/>
            <a:ext cx="10965050" cy="283550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5" name="Rounded Rectangle 14">
            <a:extLst>
              <a:ext uri="{FF2B5EF4-FFF2-40B4-BE49-F238E27FC236}">
                <a16:creationId xmlns:a16="http://schemas.microsoft.com/office/drawing/2014/main" id="{AB5D734B-CA7B-A944-96E1-F1B39A52FEF4}"/>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9AE03339-EDFB-C24E-AF58-ABBC1720AC17}"/>
              </a:ext>
            </a:extLst>
          </p:cNvPr>
          <p:cNvSpPr>
            <a:spLocks noGrp="1"/>
          </p:cNvSpPr>
          <p:nvPr>
            <p:ph type="body" sz="quarter" idx="17" hasCustomPrompt="1"/>
          </p:nvPr>
        </p:nvSpPr>
        <p:spPr>
          <a:xfrm>
            <a:off x="841553" y="2232025"/>
            <a:ext cx="5526088" cy="2393950"/>
          </a:xfrm>
          <a:prstGeom prst="roundRect">
            <a:avLst>
              <a:gd name="adj" fmla="val 9028"/>
            </a:avLst>
          </a:prstGeom>
          <a:solidFill>
            <a:schemeClr val="accent5">
              <a:lumMod val="20000"/>
              <a:lumOff val="80000"/>
            </a:schemeClr>
          </a:solidFill>
        </p:spPr>
        <p:txBody>
          <a:bodyPr lIns="228600" anchor="ctr" anchorCtr="0">
            <a:normAutofit/>
          </a:bodyPr>
          <a:lstStyle>
            <a:lvl1pPr marL="0" indent="0">
              <a:buNone/>
              <a:defRPr sz="32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Key Message Text</a:t>
            </a:r>
          </a:p>
        </p:txBody>
      </p:sp>
      <p:sp>
        <p:nvSpPr>
          <p:cNvPr id="8" name="Text Placeholder 7">
            <a:extLst>
              <a:ext uri="{FF2B5EF4-FFF2-40B4-BE49-F238E27FC236}">
                <a16:creationId xmlns:a16="http://schemas.microsoft.com/office/drawing/2014/main" id="{443AEA1A-E929-7040-BFF0-0298469CEE91}"/>
              </a:ext>
            </a:extLst>
          </p:cNvPr>
          <p:cNvSpPr>
            <a:spLocks noGrp="1"/>
          </p:cNvSpPr>
          <p:nvPr>
            <p:ph type="body" sz="quarter" idx="18" hasCustomPrompt="1"/>
          </p:nvPr>
        </p:nvSpPr>
        <p:spPr>
          <a:xfrm>
            <a:off x="6865938" y="2293938"/>
            <a:ext cx="4356100" cy="2362200"/>
          </a:xfrm>
        </p:spPr>
        <p:txBody>
          <a:bodyPr anchor="ctr" anchorCtr="0">
            <a:normAutofit/>
          </a:bodyPr>
          <a:lstStyle>
            <a:lvl1pPr marL="0" indent="0">
              <a:buNone/>
              <a:defRPr sz="1800" b="0" i="0">
                <a:solidFill>
                  <a:schemeClr val="bg1"/>
                </a:solidFill>
              </a:defRPr>
            </a:lvl1pPr>
          </a:lstStyle>
          <a:p>
            <a:pPr lvl="0"/>
            <a:r>
              <a:rPr lang="en-US"/>
              <a:t>Descriptor text here</a:t>
            </a:r>
          </a:p>
        </p:txBody>
      </p:sp>
    </p:spTree>
    <p:extLst>
      <p:ext uri="{BB962C8B-B14F-4D97-AF65-F5344CB8AC3E}">
        <p14:creationId xmlns:p14="http://schemas.microsoft.com/office/powerpoint/2010/main" val="2336855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980E10-0755-FC47-BD08-5BA7E42635B9}"/>
              </a:ext>
            </a:extLst>
          </p:cNvPr>
          <p:cNvSpPr/>
          <p:nvPr userDrawn="1"/>
        </p:nvSpPr>
        <p:spPr>
          <a:xfrm>
            <a:off x="0" y="1"/>
            <a:ext cx="12192000" cy="457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cxnSp>
        <p:nvCxnSpPr>
          <p:cNvPr id="9" name="Straight Connector 8">
            <a:extLst>
              <a:ext uri="{FF2B5EF4-FFF2-40B4-BE49-F238E27FC236}">
                <a16:creationId xmlns:a16="http://schemas.microsoft.com/office/drawing/2014/main" id="{12B1BB7C-2ABB-3B4B-8989-9AF2730CE7E1}"/>
              </a:ext>
            </a:extLst>
          </p:cNvPr>
          <p:cNvCxnSpPr/>
          <p:nvPr userDrawn="1"/>
        </p:nvCxnSpPr>
        <p:spPr>
          <a:xfrm>
            <a:off x="865265" y="6144481"/>
            <a:ext cx="4074725" cy="0"/>
          </a:xfrm>
          <a:prstGeom prst="line">
            <a:avLst/>
          </a:prstGeom>
          <a:ln w="508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203AE6F2-C947-9247-AD9A-B7F513978152}"/>
              </a:ext>
            </a:extLst>
          </p:cNvPr>
          <p:cNvSpPr/>
          <p:nvPr userDrawn="1"/>
        </p:nvSpPr>
        <p:spPr>
          <a:xfrm>
            <a:off x="1418096" y="364893"/>
            <a:ext cx="9128502" cy="4777338"/>
          </a:xfrm>
          <a:prstGeom prst="roundRect">
            <a:avLst>
              <a:gd name="adj" fmla="val 6109"/>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1" name="Picture 10" descr="A close up of a logo&#10;&#10;Description automatically generated">
            <a:extLst>
              <a:ext uri="{FF2B5EF4-FFF2-40B4-BE49-F238E27FC236}">
                <a16:creationId xmlns:a16="http://schemas.microsoft.com/office/drawing/2014/main" id="{A4349929-D9C2-0443-AA6B-BEA1F67F1EF2}"/>
              </a:ext>
            </a:extLst>
          </p:cNvPr>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0"/>
                    </a14:imgEffect>
                  </a14:imgLayer>
                </a14:imgProps>
              </a:ext>
            </a:extLst>
          </a:blip>
          <a:stretch>
            <a:fillRect/>
          </a:stretch>
        </p:blipFill>
        <p:spPr>
          <a:xfrm flipH="1">
            <a:off x="418815" y="364893"/>
            <a:ext cx="1383543" cy="1383543"/>
          </a:xfrm>
          <a:prstGeom prst="rect">
            <a:avLst/>
          </a:prstGeom>
          <a:noFill/>
        </p:spPr>
      </p:pic>
      <p:sp>
        <p:nvSpPr>
          <p:cNvPr id="5" name="Text Placeholder 4">
            <a:extLst>
              <a:ext uri="{FF2B5EF4-FFF2-40B4-BE49-F238E27FC236}">
                <a16:creationId xmlns:a16="http://schemas.microsoft.com/office/drawing/2014/main" id="{D8CFF89A-5E3B-2149-A444-E1D5359EE918}"/>
              </a:ext>
            </a:extLst>
          </p:cNvPr>
          <p:cNvSpPr>
            <a:spLocks noGrp="1"/>
          </p:cNvSpPr>
          <p:nvPr>
            <p:ph type="body" sz="quarter" idx="10"/>
          </p:nvPr>
        </p:nvSpPr>
        <p:spPr>
          <a:xfrm>
            <a:off x="1954213" y="713519"/>
            <a:ext cx="8086725" cy="3625120"/>
          </a:xfrm>
        </p:spPr>
        <p:txBody>
          <a:bodyPr>
            <a:normAutofit/>
          </a:bodyPr>
          <a:lstStyle>
            <a:lvl1pPr marL="0" indent="0">
              <a:lnSpc>
                <a:spcPct val="100000"/>
              </a:lnSpc>
              <a:buNone/>
              <a:defRPr sz="3200" b="0" i="1">
                <a:solidFill>
                  <a:schemeClr val="bg1"/>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076520E5-1402-B04D-A303-728E6FD27477}"/>
              </a:ext>
            </a:extLst>
          </p:cNvPr>
          <p:cNvSpPr>
            <a:spLocks noGrp="1"/>
          </p:cNvSpPr>
          <p:nvPr>
            <p:ph type="body" sz="quarter" idx="11" hasCustomPrompt="1"/>
          </p:nvPr>
        </p:nvSpPr>
        <p:spPr>
          <a:xfrm>
            <a:off x="865188" y="5468938"/>
            <a:ext cx="4075112" cy="519112"/>
          </a:xfrm>
        </p:spPr>
        <p:txBody>
          <a:bodyPr anchor="ctr" anchorCtr="0">
            <a:noAutofit/>
          </a:bodyPr>
          <a:lstStyle>
            <a:lvl1pPr marL="0" indent="0">
              <a:buNone/>
              <a:defRPr sz="2400" b="1" i="0">
                <a:solidFill>
                  <a:schemeClr val="accent3"/>
                </a:solidFill>
              </a:defRPr>
            </a:lvl1pPr>
          </a:lstStyle>
          <a:p>
            <a:pPr lvl="0"/>
            <a:r>
              <a:rPr lang="en-US"/>
              <a:t>QUOTATION AUTHOR</a:t>
            </a:r>
          </a:p>
        </p:txBody>
      </p:sp>
    </p:spTree>
    <p:extLst>
      <p:ext uri="{BB962C8B-B14F-4D97-AF65-F5344CB8AC3E}">
        <p14:creationId xmlns:p14="http://schemas.microsoft.com/office/powerpoint/2010/main" val="3245846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720B7A-90E6-AF44-8F48-822ACA1E6E2A}"/>
              </a:ext>
            </a:extLst>
          </p:cNvPr>
          <p:cNvSpPr/>
          <p:nvPr userDrawn="1"/>
        </p:nvSpPr>
        <p:spPr>
          <a:xfrm>
            <a:off x="9668108" y="0"/>
            <a:ext cx="2523893" cy="6858000"/>
          </a:xfrm>
          <a:prstGeom prst="rect">
            <a:avLst/>
          </a:prstGeom>
          <a:gradFill>
            <a:gsLst>
              <a:gs pos="100000">
                <a:schemeClr val="accent5">
                  <a:lumMod val="75000"/>
                </a:schemeClr>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cxnSp>
        <p:nvCxnSpPr>
          <p:cNvPr id="15" name="Straight Connector 14">
            <a:extLst>
              <a:ext uri="{FF2B5EF4-FFF2-40B4-BE49-F238E27FC236}">
                <a16:creationId xmlns:a16="http://schemas.microsoft.com/office/drawing/2014/main" id="{049D10FB-0389-604F-AEC8-52EF9301C50D}"/>
              </a:ext>
            </a:extLst>
          </p:cNvPr>
          <p:cNvCxnSpPr>
            <a:cxnSpLocks/>
          </p:cNvCxnSpPr>
          <p:nvPr userDrawn="1"/>
        </p:nvCxnSpPr>
        <p:spPr>
          <a:xfrm>
            <a:off x="568712" y="658710"/>
            <a:ext cx="0" cy="5540580"/>
          </a:xfrm>
          <a:prstGeom prst="line">
            <a:avLst/>
          </a:prstGeom>
          <a:ln w="50800" cap="rnd">
            <a:gradFill>
              <a:gsLst>
                <a:gs pos="0">
                  <a:schemeClr val="accent5">
                    <a:lumMod val="50000"/>
                  </a:schemeClr>
                </a:gs>
                <a:gs pos="100000">
                  <a:schemeClr val="accent5"/>
                </a:gs>
              </a:gsLst>
              <a:lin ang="5400000" scaled="1"/>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75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spcAft>
                <a:spcPts val="1000"/>
              </a:spcAft>
              <a:defRPr b="0" i="0">
                <a:latin typeface="Calibri" panose="020F0502020204030204" pitchFamily="34" charset="0"/>
                <a:ea typeface="Roboto Condensed" panose="02000000000000000000" pitchFamily="2" charset="0"/>
              </a:defRPr>
            </a:lvl1pPr>
            <a:lvl2pPr>
              <a:lnSpc>
                <a:spcPct val="110000"/>
              </a:lnSpc>
              <a:spcAft>
                <a:spcPts val="1000"/>
              </a:spcAft>
              <a:defRPr b="0" i="0">
                <a:latin typeface="Calibri" panose="020F0502020204030204" pitchFamily="34" charset="0"/>
                <a:ea typeface="Roboto Condensed" panose="02000000000000000000" pitchFamily="2" charset="0"/>
              </a:defRPr>
            </a:lvl2pPr>
            <a:lvl3pPr>
              <a:lnSpc>
                <a:spcPct val="110000"/>
              </a:lnSpc>
              <a:spcAft>
                <a:spcPts val="1000"/>
              </a:spcAft>
              <a:defRPr b="0" i="0">
                <a:latin typeface="Calibri" panose="020F0502020204030204" pitchFamily="34" charset="0"/>
                <a:ea typeface="Roboto Condensed" panose="02000000000000000000" pitchFamily="2" charset="0"/>
              </a:defRPr>
            </a:lvl3pPr>
            <a:lvl4pPr>
              <a:lnSpc>
                <a:spcPct val="110000"/>
              </a:lnSpc>
              <a:spcAft>
                <a:spcPts val="1000"/>
              </a:spcAft>
              <a:defRPr b="0" i="0">
                <a:latin typeface="Calibri" panose="020F0502020204030204" pitchFamily="34" charset="0"/>
                <a:ea typeface="Roboto Condensed" panose="02000000000000000000" pitchFamily="2" charset="0"/>
              </a:defRPr>
            </a:lvl4pPr>
            <a:lvl5pPr>
              <a:lnSpc>
                <a:spcPct val="110000"/>
              </a:lnSpc>
              <a:spcAft>
                <a:spcPts val="1000"/>
              </a:spcAft>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ound Same Side Corner Rectangle 7">
            <a:extLst>
              <a:ext uri="{FF2B5EF4-FFF2-40B4-BE49-F238E27FC236}">
                <a16:creationId xmlns:a16="http://schemas.microsoft.com/office/drawing/2014/main" id="{A28D7323-6283-554C-BA24-581F453AAEA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7" name="Slide Number Placeholder 5">
            <a:extLst>
              <a:ext uri="{FF2B5EF4-FFF2-40B4-BE49-F238E27FC236}">
                <a16:creationId xmlns:a16="http://schemas.microsoft.com/office/drawing/2014/main" id="{698207CB-76B0-C042-8AA5-7087EF7B6E6D}"/>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Tree>
    <p:extLst>
      <p:ext uri="{BB962C8B-B14F-4D97-AF65-F5344CB8AC3E}">
        <p14:creationId xmlns:p14="http://schemas.microsoft.com/office/powerpoint/2010/main" val="28968362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sz="half" idx="1"/>
          </p:nvPr>
        </p:nvSpPr>
        <p:spPr>
          <a:xfrm>
            <a:off x="838200" y="1825625"/>
            <a:ext cx="10515600" cy="4017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259174" y="6117120"/>
            <a:ext cx="1641439" cy="57024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bloomberg.logo.small.horizontal.blu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0716" y="5715106"/>
            <a:ext cx="2821459" cy="1280023"/>
          </a:xfrm>
          <a:prstGeom prst="rect">
            <a:avLst/>
          </a:prstGeom>
        </p:spPr>
      </p:pic>
    </p:spTree>
    <p:extLst>
      <p:ext uri="{BB962C8B-B14F-4D97-AF65-F5344CB8AC3E}">
        <p14:creationId xmlns:p14="http://schemas.microsoft.com/office/powerpoint/2010/main" val="39155975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lide with no logo">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1999" cy="6687360"/>
          </a:xfrm>
          <a:prstGeom prst="rect">
            <a:avLst/>
          </a:prstGeom>
        </p:spPr>
      </p:pic>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sz="half" idx="1"/>
          </p:nvPr>
        </p:nvSpPr>
        <p:spPr>
          <a:xfrm>
            <a:off x="838200" y="1895286"/>
            <a:ext cx="10515600" cy="4017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259174" y="6117120"/>
            <a:ext cx="1641439" cy="57024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25157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27E33C-8C50-451A-B769-A6A727BDC2F8}" type="datetimeFigureOut">
              <a:rPr lang="en-US" smtClean="0"/>
              <a:t>9/20/2022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1757AF-379D-476F-B252-D524B0673744}" type="slidenum">
              <a:rPr lang="en-US" smtClean="0"/>
              <a:t>‹#›</a:t>
            </a:fld>
            <a:endParaRPr lang="en-US" dirty="0"/>
          </a:p>
        </p:txBody>
      </p:sp>
    </p:spTree>
    <p:extLst>
      <p:ext uri="{BB962C8B-B14F-4D97-AF65-F5344CB8AC3E}">
        <p14:creationId xmlns:p14="http://schemas.microsoft.com/office/powerpoint/2010/main" val="33183116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5AFFA7-3205-1D46-8EA0-0D0FA10B2D12}"/>
              </a:ext>
            </a:extLst>
          </p:cNvPr>
          <p:cNvSpPr>
            <a:spLocks noGrp="1"/>
          </p:cNvSpPr>
          <p:nvPr>
            <p:ph type="pic" sz="quarter" idx="10" hasCustomPrompt="1"/>
          </p:nvPr>
        </p:nvSpPr>
        <p:spPr>
          <a:xfrm>
            <a:off x="0" y="0"/>
            <a:ext cx="7440613" cy="6858000"/>
          </a:xfrm>
          <a:solidFill>
            <a:schemeClr val="bg2">
              <a:lumMod val="20000"/>
              <a:lumOff val="80000"/>
            </a:schemeClr>
          </a:solidFill>
        </p:spPr>
        <p:txBody>
          <a:bodyPr anchor="ctr" anchorCtr="1">
            <a:normAutofit/>
          </a:bodyPr>
          <a:lstStyle>
            <a:lvl1pPr marL="0" indent="0">
              <a:buNone/>
              <a:defRPr sz="1600" b="0" i="0">
                <a:solidFill>
                  <a:schemeClr val="tx1"/>
                </a:solidFill>
              </a:defRPr>
            </a:lvl1pPr>
          </a:lstStyle>
          <a:p>
            <a:r>
              <a:rPr lang="en-US" dirty="0"/>
              <a:t>CLICK ICON TO ADD PICTURE</a:t>
            </a:r>
          </a:p>
        </p:txBody>
      </p:sp>
      <p:sp>
        <p:nvSpPr>
          <p:cNvPr id="4" name="Rounded Rectangle 8">
            <a:extLst>
              <a:ext uri="{FF2B5EF4-FFF2-40B4-BE49-F238E27FC236}">
                <a16:creationId xmlns:a16="http://schemas.microsoft.com/office/drawing/2014/main" id="{FD878BFE-D35B-364B-BC1E-6A6D135C619E}"/>
              </a:ext>
            </a:extLst>
          </p:cNvPr>
          <p:cNvSpPr/>
          <p:nvPr userDrawn="1"/>
        </p:nvSpPr>
        <p:spPr>
          <a:xfrm>
            <a:off x="450376" y="443621"/>
            <a:ext cx="11734898" cy="5995765"/>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ext Placeholder 7">
            <a:extLst>
              <a:ext uri="{FF2B5EF4-FFF2-40B4-BE49-F238E27FC236}">
                <a16:creationId xmlns:a16="http://schemas.microsoft.com/office/drawing/2014/main" id="{7E4A8302-D79A-CC44-B437-4FE9981BEAC5}"/>
              </a:ext>
            </a:extLst>
          </p:cNvPr>
          <p:cNvSpPr>
            <a:spLocks noGrp="1"/>
          </p:cNvSpPr>
          <p:nvPr>
            <p:ph type="body" sz="quarter" idx="11" hasCustomPrompt="1"/>
          </p:nvPr>
        </p:nvSpPr>
        <p:spPr>
          <a:xfrm>
            <a:off x="7978775" y="2222500"/>
            <a:ext cx="2797175" cy="717550"/>
          </a:xfrm>
        </p:spPr>
        <p:txBody>
          <a:bodyPr anchor="ctr" anchorCtr="0">
            <a:normAutofit/>
          </a:bodyPr>
          <a:lstStyle>
            <a:lvl1pPr marL="0" indent="0">
              <a:buNone/>
              <a:defRPr sz="1800" b="1" i="0" spc="100" baseline="0"/>
            </a:lvl1pPr>
          </a:lstStyle>
          <a:p>
            <a:pPr lvl="0"/>
            <a:r>
              <a:rPr lang="en-US"/>
              <a:t>SECTION NO.	</a:t>
            </a:r>
          </a:p>
        </p:txBody>
      </p:sp>
      <p:sp>
        <p:nvSpPr>
          <p:cNvPr id="9" name="Text Placeholder 7">
            <a:extLst>
              <a:ext uri="{FF2B5EF4-FFF2-40B4-BE49-F238E27FC236}">
                <a16:creationId xmlns:a16="http://schemas.microsoft.com/office/drawing/2014/main" id="{169CCDFC-1A20-774A-9821-7D758CB5BE45}"/>
              </a:ext>
            </a:extLst>
          </p:cNvPr>
          <p:cNvSpPr>
            <a:spLocks noGrp="1"/>
          </p:cNvSpPr>
          <p:nvPr>
            <p:ph type="body" sz="quarter" idx="12" hasCustomPrompt="1"/>
          </p:nvPr>
        </p:nvSpPr>
        <p:spPr>
          <a:xfrm>
            <a:off x="7978775" y="3070225"/>
            <a:ext cx="3762849" cy="2254810"/>
          </a:xfrm>
        </p:spPr>
        <p:txBody>
          <a:bodyPr>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
        <p:nvSpPr>
          <p:cNvPr id="10" name="Rounded Rectangle 9">
            <a:extLst>
              <a:ext uri="{FF2B5EF4-FFF2-40B4-BE49-F238E27FC236}">
                <a16:creationId xmlns:a16="http://schemas.microsoft.com/office/drawing/2014/main" id="{230B1047-261F-C045-8795-B524E6638AE5}"/>
              </a:ext>
            </a:extLst>
          </p:cNvPr>
          <p:cNvSpPr/>
          <p:nvPr userDrawn="1"/>
        </p:nvSpPr>
        <p:spPr>
          <a:xfrm>
            <a:off x="246456" y="231980"/>
            <a:ext cx="744726" cy="74411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670480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without Photo">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D40AF5C-D7E3-704F-A3BD-0A65FBC11ADD}"/>
              </a:ext>
            </a:extLst>
          </p:cNvPr>
          <p:cNvSpPr/>
          <p:nvPr userDrawn="1"/>
        </p:nvSpPr>
        <p:spPr>
          <a:xfrm>
            <a:off x="776311" y="884582"/>
            <a:ext cx="3498573" cy="5088835"/>
          </a:xfrm>
          <a:prstGeom prst="roundRect">
            <a:avLst>
              <a:gd name="adj" fmla="val 856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cxnSp>
        <p:nvCxnSpPr>
          <p:cNvPr id="8" name="Straight Connector 7">
            <a:extLst>
              <a:ext uri="{FF2B5EF4-FFF2-40B4-BE49-F238E27FC236}">
                <a16:creationId xmlns:a16="http://schemas.microsoft.com/office/drawing/2014/main" id="{6C57EA79-EEEF-AB42-A7DF-4B9392AB5D3A}"/>
              </a:ext>
            </a:extLst>
          </p:cNvPr>
          <p:cNvCxnSpPr/>
          <p:nvPr userDrawn="1"/>
        </p:nvCxnSpPr>
        <p:spPr>
          <a:xfrm>
            <a:off x="1335479" y="4783546"/>
            <a:ext cx="6165251"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909BA636-D335-B042-962D-A88C834A6817}"/>
              </a:ext>
            </a:extLst>
          </p:cNvPr>
          <p:cNvSpPr>
            <a:spLocks noGrp="1"/>
          </p:cNvSpPr>
          <p:nvPr>
            <p:ph type="body" sz="quarter" idx="11" hasCustomPrompt="1"/>
          </p:nvPr>
        </p:nvSpPr>
        <p:spPr>
          <a:xfrm>
            <a:off x="1335479" y="1453870"/>
            <a:ext cx="2797175" cy="717550"/>
          </a:xfrm>
        </p:spPr>
        <p:txBody>
          <a:bodyPr anchor="ctr" anchorCtr="0">
            <a:normAutofit/>
          </a:bodyPr>
          <a:lstStyle>
            <a:lvl1pPr marL="0" indent="0">
              <a:buNone/>
              <a:defRPr sz="1800" b="1" i="0" spc="100" baseline="0"/>
            </a:lvl1pPr>
          </a:lstStyle>
          <a:p>
            <a:pPr lvl="0"/>
            <a:r>
              <a:rPr lang="en-US"/>
              <a:t>SECTION NO.	</a:t>
            </a:r>
          </a:p>
        </p:txBody>
      </p:sp>
      <p:sp>
        <p:nvSpPr>
          <p:cNvPr id="10" name="Text Placeholder 7">
            <a:extLst>
              <a:ext uri="{FF2B5EF4-FFF2-40B4-BE49-F238E27FC236}">
                <a16:creationId xmlns:a16="http://schemas.microsoft.com/office/drawing/2014/main" id="{835E5705-1499-EC4A-AE62-51BEA6A8904B}"/>
              </a:ext>
            </a:extLst>
          </p:cNvPr>
          <p:cNvSpPr>
            <a:spLocks noGrp="1"/>
          </p:cNvSpPr>
          <p:nvPr>
            <p:ph type="body" sz="quarter" idx="12" hasCustomPrompt="1"/>
          </p:nvPr>
        </p:nvSpPr>
        <p:spPr>
          <a:xfrm>
            <a:off x="1335479" y="2301595"/>
            <a:ext cx="9153227" cy="2254810"/>
          </a:xfrm>
        </p:spPr>
        <p:txBody>
          <a:bodyPr anchor="b" anchorCtr="0">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spTree>
    <p:extLst>
      <p:ext uri="{BB962C8B-B14F-4D97-AF65-F5344CB8AC3E}">
        <p14:creationId xmlns:p14="http://schemas.microsoft.com/office/powerpoint/2010/main" val="8430389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ondary Section Header">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835E5705-1499-EC4A-AE62-51BEA6A8904B}"/>
              </a:ext>
            </a:extLst>
          </p:cNvPr>
          <p:cNvSpPr>
            <a:spLocks noGrp="1"/>
          </p:cNvSpPr>
          <p:nvPr>
            <p:ph type="body" sz="quarter" idx="12" hasCustomPrompt="1"/>
          </p:nvPr>
        </p:nvSpPr>
        <p:spPr>
          <a:xfrm>
            <a:off x="1766013" y="1820629"/>
            <a:ext cx="9153227" cy="3216742"/>
          </a:xfrm>
        </p:spPr>
        <p:txBody>
          <a:bodyPr anchor="ctr" anchorCtr="0">
            <a:normAutofit/>
          </a:bodyPr>
          <a:lstStyle>
            <a:lvl1pPr marL="0" indent="0">
              <a:buNone/>
              <a:defRPr sz="4400" b="0" i="0" spc="100" baseline="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Section Title</a:t>
            </a:r>
          </a:p>
        </p:txBody>
      </p:sp>
      <p:cxnSp>
        <p:nvCxnSpPr>
          <p:cNvPr id="6" name="Straight Connector 5">
            <a:extLst>
              <a:ext uri="{FF2B5EF4-FFF2-40B4-BE49-F238E27FC236}">
                <a16:creationId xmlns:a16="http://schemas.microsoft.com/office/drawing/2014/main" id="{8C3B5359-7184-FA45-8359-C1A5C39B276A}"/>
              </a:ext>
            </a:extLst>
          </p:cNvPr>
          <p:cNvCxnSpPr>
            <a:cxnSpLocks/>
          </p:cNvCxnSpPr>
          <p:nvPr userDrawn="1"/>
        </p:nvCxnSpPr>
        <p:spPr>
          <a:xfrm>
            <a:off x="1766013" y="3967491"/>
            <a:ext cx="5616100"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547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rk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747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320E-4719-6D41-8FD0-DAC75A474C28}"/>
              </a:ext>
            </a:extLst>
          </p:cNvPr>
          <p:cNvSpPr>
            <a:spLocks noGrp="1"/>
          </p:cNvSpPr>
          <p:nvPr>
            <p:ph type="title"/>
          </p:nvPr>
        </p:nvSpPr>
        <p:spPr>
          <a:xfrm>
            <a:off x="838200" y="365125"/>
            <a:ext cx="10515600" cy="1325563"/>
          </a:xfrm>
          <a:prstGeom prst="rect">
            <a:avLst/>
          </a:prstGeom>
        </p:spPr>
        <p:txBody>
          <a:bodyPr/>
          <a:lstStyle>
            <a:lvl1pPr>
              <a:defRPr b="0" i="0"/>
            </a:lvl1pPr>
          </a:lstStyle>
          <a:p>
            <a:r>
              <a:rPr lang="en-US"/>
              <a:t>Click to edit Master title style</a:t>
            </a:r>
          </a:p>
        </p:txBody>
      </p:sp>
      <p:sp>
        <p:nvSpPr>
          <p:cNvPr id="3" name="Content Placeholder 2">
            <a:extLst>
              <a:ext uri="{FF2B5EF4-FFF2-40B4-BE49-F238E27FC236}">
                <a16:creationId xmlns:a16="http://schemas.microsoft.com/office/drawing/2014/main" id="{E58DE44C-4E2E-9B44-ABD5-CA13BA5F7D98}"/>
              </a:ext>
            </a:extLst>
          </p:cNvPr>
          <p:cNvSpPr>
            <a:spLocks noGrp="1"/>
          </p:cNvSpPr>
          <p:nvPr>
            <p:ph idx="1"/>
          </p:nvPr>
        </p:nvSpPr>
        <p:spPr>
          <a:xfrm>
            <a:off x="838200" y="1825625"/>
            <a:ext cx="10515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ound Same Side Corner Rectangle 8">
            <a:extLst>
              <a:ext uri="{FF2B5EF4-FFF2-40B4-BE49-F238E27FC236}">
                <a16:creationId xmlns:a16="http://schemas.microsoft.com/office/drawing/2014/main" id="{39B62140-2561-3247-A1AE-808010A58727}"/>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4124222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DE44C-4E2E-9B44-ABD5-CA13BA5F7D98}"/>
              </a:ext>
            </a:extLst>
          </p:cNvPr>
          <p:cNvSpPr>
            <a:spLocks noGrp="1"/>
          </p:cNvSpPr>
          <p:nvPr>
            <p:ph idx="1"/>
          </p:nvPr>
        </p:nvSpPr>
        <p:spPr>
          <a:xfrm>
            <a:off x="838200" y="1825625"/>
            <a:ext cx="10515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A986342E-27DE-964E-91BA-F45D2111DA04}"/>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6" name="Text Placeholder 10">
            <a:extLst>
              <a:ext uri="{FF2B5EF4-FFF2-40B4-BE49-F238E27FC236}">
                <a16:creationId xmlns:a16="http://schemas.microsoft.com/office/drawing/2014/main" id="{51054B06-8EC3-0644-8FFA-415D13338931}"/>
              </a:ext>
            </a:extLst>
          </p:cNvPr>
          <p:cNvSpPr>
            <a:spLocks noGrp="1"/>
          </p:cNvSpPr>
          <p:nvPr>
            <p:ph type="body" sz="quarter" idx="12"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a:t>SUPER- TITLE</a:t>
            </a:r>
          </a:p>
        </p:txBody>
      </p:sp>
      <p:sp>
        <p:nvSpPr>
          <p:cNvPr id="8" name="Round Same Side Corner Rectangle 7">
            <a:extLst>
              <a:ext uri="{FF2B5EF4-FFF2-40B4-BE49-F238E27FC236}">
                <a16:creationId xmlns:a16="http://schemas.microsoft.com/office/drawing/2014/main" id="{71491C08-DABD-DF47-B7A3-FFD64343A9AC}"/>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275153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i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a:t>Sub-title</a:t>
            </a:r>
          </a:p>
        </p:txBody>
      </p:sp>
      <p:sp>
        <p:nvSpPr>
          <p:cNvPr id="7" name="Round Same Side Corner Rectangle 6">
            <a:extLst>
              <a:ext uri="{FF2B5EF4-FFF2-40B4-BE49-F238E27FC236}">
                <a16:creationId xmlns:a16="http://schemas.microsoft.com/office/drawing/2014/main" id="{2237AEE5-BFD7-154B-A292-6B25C36F1C8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Slide Number Placeholder 5">
            <a:extLst>
              <a:ext uri="{FF2B5EF4-FFF2-40B4-BE49-F238E27FC236}">
                <a16:creationId xmlns:a16="http://schemas.microsoft.com/office/drawing/2014/main" id="{507D79F2-92AF-444C-A486-38D0F6244947}"/>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8" name="Round Same Side Corner Rectangle 7">
            <a:extLst>
              <a:ext uri="{FF2B5EF4-FFF2-40B4-BE49-F238E27FC236}">
                <a16:creationId xmlns:a16="http://schemas.microsoft.com/office/drawing/2014/main" id="{CA5F3F91-A1FF-0F42-980A-2CC6B99CCBEF}"/>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479539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i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7" name="Round Same Side Corner Rectangle 6">
            <a:extLst>
              <a:ext uri="{FF2B5EF4-FFF2-40B4-BE49-F238E27FC236}">
                <a16:creationId xmlns:a16="http://schemas.microsoft.com/office/drawing/2014/main" id="{2237AEE5-BFD7-154B-A292-6B25C36F1C8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Slide Number Placeholder 5">
            <a:extLst>
              <a:ext uri="{FF2B5EF4-FFF2-40B4-BE49-F238E27FC236}">
                <a16:creationId xmlns:a16="http://schemas.microsoft.com/office/drawing/2014/main" id="{507D79F2-92AF-444C-A486-38D0F624494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Tree>
    <p:extLst>
      <p:ext uri="{BB962C8B-B14F-4D97-AF65-F5344CB8AC3E}">
        <p14:creationId xmlns:p14="http://schemas.microsoft.com/office/powerpoint/2010/main" val="18746311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55650"/>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F602D2B1-3D05-2E42-913E-D79B8C3ECBFA}"/>
              </a:ext>
            </a:extLst>
          </p:cNvPr>
          <p:cNvSpPr>
            <a:spLocks noGrp="1"/>
          </p:cNvSpPr>
          <p:nvPr>
            <p:ph type="body" sz="quarter" idx="11"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Text Placeholder 10">
            <a:extLst>
              <a:ext uri="{FF2B5EF4-FFF2-40B4-BE49-F238E27FC236}">
                <a16:creationId xmlns:a16="http://schemas.microsoft.com/office/drawing/2014/main" id="{40FAD702-4EFE-0D47-89D5-915D87312F02}"/>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8BE98263-9FA5-B844-BED6-7C6C9A84227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Slide Number Placeholder 5">
            <a:extLst>
              <a:ext uri="{FF2B5EF4-FFF2-40B4-BE49-F238E27FC236}">
                <a16:creationId xmlns:a16="http://schemas.microsoft.com/office/drawing/2014/main" id="{CDC3AD18-6832-4440-841B-22AA70FEF9D0}"/>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8" name="Round Same Side Corner Rectangle 7">
            <a:extLst>
              <a:ext uri="{FF2B5EF4-FFF2-40B4-BE49-F238E27FC236}">
                <a16:creationId xmlns:a16="http://schemas.microsoft.com/office/drawing/2014/main" id="{DED3437E-6824-714D-A45C-F5A68AAEE69B}"/>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9666220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p Photo,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a:t>Text</a:t>
            </a:r>
          </a:p>
        </p:txBody>
      </p:sp>
      <p:sp>
        <p:nvSpPr>
          <p:cNvPr id="8" name="Round Same Side Corner Rectangle 7">
            <a:extLst>
              <a:ext uri="{FF2B5EF4-FFF2-40B4-BE49-F238E27FC236}">
                <a16:creationId xmlns:a16="http://schemas.microsoft.com/office/drawing/2014/main" id="{B3DABDC0-7A93-9444-B2A8-9C353DDEB3AE}"/>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Picture Placeholder 4">
            <a:extLst>
              <a:ext uri="{FF2B5EF4-FFF2-40B4-BE49-F238E27FC236}">
                <a16:creationId xmlns:a16="http://schemas.microsoft.com/office/drawing/2014/main" id="{DB441752-3FBE-AF4E-88BE-2147D0109695}"/>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7" name="Round Same Side Corner Rectangle 6">
            <a:extLst>
              <a:ext uri="{FF2B5EF4-FFF2-40B4-BE49-F238E27FC236}">
                <a16:creationId xmlns:a16="http://schemas.microsoft.com/office/drawing/2014/main" id="{1D0E0ABA-298E-C747-B957-798E4C257421}"/>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558158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p Photo, Title, Sub-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298018"/>
            <a:ext cx="10456333" cy="109008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a:t>Text</a:t>
            </a:r>
          </a:p>
        </p:txBody>
      </p:sp>
      <p:sp>
        <p:nvSpPr>
          <p:cNvPr id="8" name="Text Placeholder 10">
            <a:extLst>
              <a:ext uri="{FF2B5EF4-FFF2-40B4-BE49-F238E27FC236}">
                <a16:creationId xmlns:a16="http://schemas.microsoft.com/office/drawing/2014/main" id="{43B668D0-AAAB-0345-82F3-3ED553755883}"/>
              </a:ext>
            </a:extLst>
          </p:cNvPr>
          <p:cNvSpPr>
            <a:spLocks noGrp="1"/>
          </p:cNvSpPr>
          <p:nvPr>
            <p:ph type="body" sz="quarter" idx="12" hasCustomPrompt="1"/>
          </p:nvPr>
        </p:nvSpPr>
        <p:spPr>
          <a:xfrm>
            <a:off x="838200" y="3997576"/>
            <a:ext cx="10515600" cy="390525"/>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987469B0-46EE-9D4E-8903-2F96F1CAEC6F}"/>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Picture Placeholder 4">
            <a:extLst>
              <a:ext uri="{FF2B5EF4-FFF2-40B4-BE49-F238E27FC236}">
                <a16:creationId xmlns:a16="http://schemas.microsoft.com/office/drawing/2014/main" id="{AF1B1CF0-DB0A-7749-986D-D2F85E0300AE}"/>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1" name="Round Same Side Corner Rectangle 10">
            <a:extLst>
              <a:ext uri="{FF2B5EF4-FFF2-40B4-BE49-F238E27FC236}">
                <a16:creationId xmlns:a16="http://schemas.microsoft.com/office/drawing/2014/main" id="{8FBAE7ED-2292-B44B-A31C-6ADFE096AAF7}"/>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459826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p Photo, 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a:t>Text</a:t>
            </a:r>
          </a:p>
        </p:txBody>
      </p:sp>
      <p:sp>
        <p:nvSpPr>
          <p:cNvPr id="14" name="Picture Placeholder 4">
            <a:extLst>
              <a:ext uri="{FF2B5EF4-FFF2-40B4-BE49-F238E27FC236}">
                <a16:creationId xmlns:a16="http://schemas.microsoft.com/office/drawing/2014/main" id="{A79EE160-A2F0-7D42-9D25-C1AFD08CBD8B}"/>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9" name="Text Placeholder 10">
            <a:extLst>
              <a:ext uri="{FF2B5EF4-FFF2-40B4-BE49-F238E27FC236}">
                <a16:creationId xmlns:a16="http://schemas.microsoft.com/office/drawing/2014/main" id="{E59A3D2A-B496-1E4C-9A8E-687AD71A5F70}"/>
              </a:ext>
            </a:extLst>
          </p:cNvPr>
          <p:cNvSpPr>
            <a:spLocks noGrp="1"/>
          </p:cNvSpPr>
          <p:nvPr>
            <p:ph type="body" sz="quarter" idx="12" hasCustomPrompt="1"/>
          </p:nvPr>
        </p:nvSpPr>
        <p:spPr>
          <a:xfrm>
            <a:off x="838200" y="3298018"/>
            <a:ext cx="10515600" cy="250828"/>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Round Same Side Corner Rectangle 9">
            <a:extLst>
              <a:ext uri="{FF2B5EF4-FFF2-40B4-BE49-F238E27FC236}">
                <a16:creationId xmlns:a16="http://schemas.microsoft.com/office/drawing/2014/main" id="{944C1CC9-49DC-1848-AAD4-8275822DB094}"/>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Round Same Side Corner Rectangle 7">
            <a:extLst>
              <a:ext uri="{FF2B5EF4-FFF2-40B4-BE49-F238E27FC236}">
                <a16:creationId xmlns:a16="http://schemas.microsoft.com/office/drawing/2014/main" id="{817F4DAA-40D8-0344-B135-051C239BE550}"/>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8931002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op Photo, Title, Sub-Title, Super 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3429000"/>
            <a:ext cx="10456333" cy="959101"/>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hasCustomPrompt="1"/>
          </p:nvPr>
        </p:nvSpPr>
        <p:spPr>
          <a:xfrm>
            <a:off x="838200"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a:t>Text</a:t>
            </a:r>
          </a:p>
        </p:txBody>
      </p:sp>
      <p:sp>
        <p:nvSpPr>
          <p:cNvPr id="13" name="Content Placeholder 2">
            <a:extLst>
              <a:ext uri="{FF2B5EF4-FFF2-40B4-BE49-F238E27FC236}">
                <a16:creationId xmlns:a16="http://schemas.microsoft.com/office/drawing/2014/main" id="{7A4C2016-9667-2943-99B8-BF04D0502C8C}"/>
              </a:ext>
            </a:extLst>
          </p:cNvPr>
          <p:cNvSpPr>
            <a:spLocks noGrp="1"/>
          </p:cNvSpPr>
          <p:nvPr>
            <p:ph sz="half" idx="10" hasCustomPrompt="1"/>
          </p:nvPr>
        </p:nvSpPr>
        <p:spPr>
          <a:xfrm>
            <a:off x="6206066" y="4538651"/>
            <a:ext cx="5088467" cy="2319350"/>
          </a:xfrm>
        </p:spPr>
        <p:txBody>
          <a:bodyPr>
            <a:normAutofit/>
          </a:bodyPr>
          <a:lstStyle>
            <a:lvl1pPr marL="0" indent="0">
              <a:lnSpc>
                <a:spcPct val="150000"/>
              </a:lnSpc>
              <a:buNone/>
              <a:defRPr sz="2200" b="0" i="0">
                <a:latin typeface="Calibri" panose="020F0502020204030204" pitchFamily="34" charset="0"/>
                <a:ea typeface="Roboto Condensed" panose="02000000000000000000" pitchFamily="2" charset="0"/>
              </a:defRPr>
            </a:lvl1pPr>
            <a:lvl2pPr>
              <a:lnSpc>
                <a:spcPct val="150000"/>
              </a:lnSpc>
              <a:defRPr b="0" i="0">
                <a:latin typeface="Calibri" panose="020B0503030403020204" pitchFamily="34" charset="0"/>
                <a:ea typeface="Calibri" panose="020B0503030403020204" pitchFamily="34" charset="0"/>
              </a:defRPr>
            </a:lvl2pPr>
            <a:lvl3pPr>
              <a:lnSpc>
                <a:spcPct val="150000"/>
              </a:lnSpc>
              <a:defRPr b="0" i="0">
                <a:latin typeface="Calibri" panose="020B0503030403020204" pitchFamily="34" charset="0"/>
                <a:ea typeface="Calibri" panose="020B0503030403020204" pitchFamily="34" charset="0"/>
              </a:defRPr>
            </a:lvl3pPr>
            <a:lvl4pPr>
              <a:lnSpc>
                <a:spcPct val="150000"/>
              </a:lnSpc>
              <a:defRPr b="0" i="0">
                <a:latin typeface="Calibri" panose="020B0503030403020204" pitchFamily="34" charset="0"/>
                <a:ea typeface="Calibri" panose="020B0503030403020204" pitchFamily="34" charset="0"/>
              </a:defRPr>
            </a:lvl4pPr>
            <a:lvl5pPr>
              <a:lnSpc>
                <a:spcPct val="150000"/>
              </a:lnSpc>
              <a:defRPr b="0" i="0">
                <a:latin typeface="Calibri" panose="020B0503030403020204" pitchFamily="34" charset="0"/>
                <a:ea typeface="Calibri" panose="020B0503030403020204" pitchFamily="34" charset="0"/>
              </a:defRPr>
            </a:lvl5pPr>
          </a:lstStyle>
          <a:p>
            <a:pPr lvl="0"/>
            <a:r>
              <a:rPr lang="en-US"/>
              <a:t>Text</a:t>
            </a:r>
          </a:p>
        </p:txBody>
      </p:sp>
      <p:sp>
        <p:nvSpPr>
          <p:cNvPr id="9" name="Text Placeholder 10">
            <a:extLst>
              <a:ext uri="{FF2B5EF4-FFF2-40B4-BE49-F238E27FC236}">
                <a16:creationId xmlns:a16="http://schemas.microsoft.com/office/drawing/2014/main" id="{E59A3D2A-B496-1E4C-9A8E-687AD71A5F70}"/>
              </a:ext>
            </a:extLst>
          </p:cNvPr>
          <p:cNvSpPr>
            <a:spLocks noGrp="1"/>
          </p:cNvSpPr>
          <p:nvPr>
            <p:ph type="body" sz="quarter" idx="12" hasCustomPrompt="1"/>
          </p:nvPr>
        </p:nvSpPr>
        <p:spPr>
          <a:xfrm>
            <a:off x="838200" y="3298018"/>
            <a:ext cx="10515600" cy="250828"/>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Text Placeholder 10">
            <a:extLst>
              <a:ext uri="{FF2B5EF4-FFF2-40B4-BE49-F238E27FC236}">
                <a16:creationId xmlns:a16="http://schemas.microsoft.com/office/drawing/2014/main" id="{0C1ED0D0-82D4-9A46-99B9-7812471E199E}"/>
              </a:ext>
            </a:extLst>
          </p:cNvPr>
          <p:cNvSpPr>
            <a:spLocks noGrp="1"/>
          </p:cNvSpPr>
          <p:nvPr>
            <p:ph type="body" sz="quarter" idx="13" hasCustomPrompt="1"/>
          </p:nvPr>
        </p:nvSpPr>
        <p:spPr>
          <a:xfrm>
            <a:off x="838200" y="4137273"/>
            <a:ext cx="10515600" cy="250828"/>
          </a:xfrm>
        </p:spPr>
        <p:txBody>
          <a:bodyPr anchor="ctr" anchorCtr="0">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a:t>Sub-title</a:t>
            </a:r>
          </a:p>
        </p:txBody>
      </p:sp>
      <p:sp>
        <p:nvSpPr>
          <p:cNvPr id="11" name="Round Same Side Corner Rectangle 10">
            <a:extLst>
              <a:ext uri="{FF2B5EF4-FFF2-40B4-BE49-F238E27FC236}">
                <a16:creationId xmlns:a16="http://schemas.microsoft.com/office/drawing/2014/main" id="{57E2DA2B-E449-ED42-A6E3-8B7EC9D14DD6}"/>
              </a:ext>
            </a:extLst>
          </p:cNvPr>
          <p:cNvSpPr/>
          <p:nvPr userDrawn="1"/>
        </p:nvSpPr>
        <p:spPr>
          <a:xfrm rot="5400000">
            <a:off x="-465906" y="3650554"/>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Picture Placeholder 4">
            <a:extLst>
              <a:ext uri="{FF2B5EF4-FFF2-40B4-BE49-F238E27FC236}">
                <a16:creationId xmlns:a16="http://schemas.microsoft.com/office/drawing/2014/main" id="{8536D145-E143-5841-B45C-0EA5CEA24E90}"/>
              </a:ext>
            </a:extLst>
          </p:cNvPr>
          <p:cNvSpPr>
            <a:spLocks noGrp="1"/>
          </p:cNvSpPr>
          <p:nvPr>
            <p:ph type="pic" sz="quarter" idx="11" hasCustomPrompt="1"/>
          </p:nvPr>
        </p:nvSpPr>
        <p:spPr>
          <a:xfrm>
            <a:off x="0" y="0"/>
            <a:ext cx="12192001" cy="2980269"/>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4" name="Round Same Side Corner Rectangle 13">
            <a:extLst>
              <a:ext uri="{FF2B5EF4-FFF2-40B4-BE49-F238E27FC236}">
                <a16:creationId xmlns:a16="http://schemas.microsoft.com/office/drawing/2014/main" id="{26F6F37B-AE6D-A945-9C20-E976A4E27E03}"/>
              </a:ext>
            </a:extLst>
          </p:cNvPr>
          <p:cNvSpPr/>
          <p:nvPr userDrawn="1"/>
        </p:nvSpPr>
        <p:spPr>
          <a:xfrm rot="5400000">
            <a:off x="-465905" y="3763923"/>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8119614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320E-4719-6D41-8FD0-DAC75A474C28}"/>
              </a:ext>
            </a:extLst>
          </p:cNvPr>
          <p:cNvSpPr>
            <a:spLocks noGrp="1"/>
          </p:cNvSpPr>
          <p:nvPr>
            <p:ph type="title"/>
          </p:nvPr>
        </p:nvSpPr>
        <p:spPr>
          <a:xfrm>
            <a:off x="838200" y="365125"/>
            <a:ext cx="10515600" cy="1325563"/>
          </a:xfrm>
          <a:prstGeom prst="rect">
            <a:avLst/>
          </a:prstGeom>
        </p:spPr>
        <p:txBody>
          <a:bodyPr/>
          <a:lstStyle>
            <a:lvl1pPr>
              <a:defRPr b="0" i="0"/>
            </a:lvl1pPr>
          </a:lstStyle>
          <a:p>
            <a:r>
              <a:rPr lang="en-US"/>
              <a:t>Click to edit Master title style</a:t>
            </a:r>
          </a:p>
        </p:txBody>
      </p:sp>
      <p:sp>
        <p:nvSpPr>
          <p:cNvPr id="5" name="Content Placeholder 2">
            <a:extLst>
              <a:ext uri="{FF2B5EF4-FFF2-40B4-BE49-F238E27FC236}">
                <a16:creationId xmlns:a16="http://schemas.microsoft.com/office/drawing/2014/main" id="{0DE6DE14-3143-9645-894C-782E499241C8}"/>
              </a:ext>
            </a:extLst>
          </p:cNvPr>
          <p:cNvSpPr>
            <a:spLocks noGrp="1"/>
          </p:cNvSpPr>
          <p:nvPr>
            <p:ph sz="half" idx="1"/>
          </p:nvPr>
        </p:nvSpPr>
        <p:spPr>
          <a:xfrm>
            <a:off x="838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7999D52B-2766-E04D-A897-BF61C8A43EEE}"/>
              </a:ext>
            </a:extLst>
          </p:cNvPr>
          <p:cNvSpPr>
            <a:spLocks noGrp="1"/>
          </p:cNvSpPr>
          <p:nvPr>
            <p:ph sz="half" idx="2"/>
          </p:nvPr>
        </p:nvSpPr>
        <p:spPr>
          <a:xfrm>
            <a:off x="6172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ound Same Side Corner Rectangle 7">
            <a:extLst>
              <a:ext uri="{FF2B5EF4-FFF2-40B4-BE49-F238E27FC236}">
                <a16:creationId xmlns:a16="http://schemas.microsoft.com/office/drawing/2014/main" id="{7B5881FB-2C3C-AF42-88A6-EE1620918B10}"/>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0980943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Title 1">
            <a:extLst>
              <a:ext uri="{FF2B5EF4-FFF2-40B4-BE49-F238E27FC236}">
                <a16:creationId xmlns:a16="http://schemas.microsoft.com/office/drawing/2014/main" id="{B0879E8E-257F-A145-BB98-16C35F6D3C29}"/>
              </a:ext>
            </a:extLst>
          </p:cNvPr>
          <p:cNvSpPr>
            <a:spLocks noGrp="1"/>
          </p:cNvSpPr>
          <p:nvPr>
            <p:ph type="title"/>
          </p:nvPr>
        </p:nvSpPr>
        <p:spPr>
          <a:xfrm>
            <a:off x="838200" y="365125"/>
            <a:ext cx="10515600" cy="1325563"/>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9" name="Text Placeholder 10">
            <a:extLst>
              <a:ext uri="{FF2B5EF4-FFF2-40B4-BE49-F238E27FC236}">
                <a16:creationId xmlns:a16="http://schemas.microsoft.com/office/drawing/2014/main" id="{7552952F-B6FE-354B-9851-16419FD776E8}"/>
              </a:ext>
            </a:extLst>
          </p:cNvPr>
          <p:cNvSpPr>
            <a:spLocks noGrp="1"/>
          </p:cNvSpPr>
          <p:nvPr>
            <p:ph type="body" sz="quarter" idx="10" hasCustomPrompt="1"/>
          </p:nvPr>
        </p:nvSpPr>
        <p:spPr>
          <a:xfrm>
            <a:off x="838200" y="1290638"/>
            <a:ext cx="10515600" cy="390525"/>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a:t>Sub-title</a:t>
            </a:r>
          </a:p>
        </p:txBody>
      </p:sp>
      <p:sp>
        <p:nvSpPr>
          <p:cNvPr id="11" name="Round Same Side Corner Rectangle 10">
            <a:extLst>
              <a:ext uri="{FF2B5EF4-FFF2-40B4-BE49-F238E27FC236}">
                <a16:creationId xmlns:a16="http://schemas.microsoft.com/office/drawing/2014/main" id="{5936CA6D-4045-4F4E-93BF-E274711023A2}"/>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744926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DE6DE14-3143-9645-894C-782E499241C8}"/>
              </a:ext>
            </a:extLst>
          </p:cNvPr>
          <p:cNvSpPr>
            <a:spLocks noGrp="1"/>
          </p:cNvSpPr>
          <p:nvPr>
            <p:ph sz="half" idx="1"/>
          </p:nvPr>
        </p:nvSpPr>
        <p:spPr>
          <a:xfrm>
            <a:off x="838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7999D52B-2766-E04D-A897-BF61C8A43EEE}"/>
              </a:ext>
            </a:extLst>
          </p:cNvPr>
          <p:cNvSpPr>
            <a:spLocks noGrp="1"/>
          </p:cNvSpPr>
          <p:nvPr>
            <p:ph sz="half" idx="2"/>
          </p:nvPr>
        </p:nvSpPr>
        <p:spPr>
          <a:xfrm>
            <a:off x="6172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D4EA8AF4-B72F-FD4D-A879-ACAE8C2E506C}"/>
              </a:ext>
            </a:extLst>
          </p:cNvPr>
          <p:cNvSpPr>
            <a:spLocks noGrp="1"/>
          </p:cNvSpPr>
          <p:nvPr>
            <p:ph type="title"/>
          </p:nvPr>
        </p:nvSpPr>
        <p:spPr>
          <a:xfrm>
            <a:off x="838200" y="679448"/>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9" name="Text Placeholder 10">
            <a:extLst>
              <a:ext uri="{FF2B5EF4-FFF2-40B4-BE49-F238E27FC236}">
                <a16:creationId xmlns:a16="http://schemas.microsoft.com/office/drawing/2014/main" id="{82B0402F-2AE8-514B-AD74-79E2E8E09DC9}"/>
              </a:ext>
            </a:extLst>
          </p:cNvPr>
          <p:cNvSpPr>
            <a:spLocks noGrp="1"/>
          </p:cNvSpPr>
          <p:nvPr>
            <p:ph type="body" sz="quarter" idx="12"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a:t>SUPER- TITLE</a:t>
            </a:r>
          </a:p>
        </p:txBody>
      </p:sp>
      <p:sp>
        <p:nvSpPr>
          <p:cNvPr id="10" name="Round Same Side Corner Rectangle 9">
            <a:extLst>
              <a:ext uri="{FF2B5EF4-FFF2-40B4-BE49-F238E27FC236}">
                <a16:creationId xmlns:a16="http://schemas.microsoft.com/office/drawing/2014/main" id="{A6752E11-A7E1-E047-A6F1-F89DCBAF6DEB}"/>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889142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ub-Title, Super Title, and 2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AA11CB-F285-4647-B131-8B62F672CE78}"/>
              </a:ext>
            </a:extLst>
          </p:cNvPr>
          <p:cNvSpPr>
            <a:spLocks noGrp="1"/>
          </p:cNvSpPr>
          <p:nvPr>
            <p:ph type="title"/>
          </p:nvPr>
        </p:nvSpPr>
        <p:spPr>
          <a:xfrm>
            <a:off x="838200" y="712106"/>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2" name="Text Placeholder 10">
            <a:extLst>
              <a:ext uri="{FF2B5EF4-FFF2-40B4-BE49-F238E27FC236}">
                <a16:creationId xmlns:a16="http://schemas.microsoft.com/office/drawing/2014/main" id="{DDF6F677-2EA0-1C41-A3D6-5DABF8B1430F}"/>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bg1"/>
                </a:solidFill>
                <a:latin typeface="Calibri" panose="020F0502020204030204" pitchFamily="34" charset="0"/>
                <a:ea typeface="Roboto Condensed" panose="02000000000000000000" pitchFamily="2" charset="0"/>
              </a:defRPr>
            </a:lvl1pPr>
          </a:lstStyle>
          <a:p>
            <a:pPr lvl="0"/>
            <a:r>
              <a:rPr lang="en-US"/>
              <a:t>Sub-title</a:t>
            </a:r>
          </a:p>
        </p:txBody>
      </p:sp>
      <p:sp>
        <p:nvSpPr>
          <p:cNvPr id="13" name="Text Placeholder 10">
            <a:extLst>
              <a:ext uri="{FF2B5EF4-FFF2-40B4-BE49-F238E27FC236}">
                <a16:creationId xmlns:a16="http://schemas.microsoft.com/office/drawing/2014/main" id="{28BD6A0D-B035-ED43-B30D-7099F76B8E39}"/>
              </a:ext>
            </a:extLst>
          </p:cNvPr>
          <p:cNvSpPr>
            <a:spLocks noGrp="1"/>
          </p:cNvSpPr>
          <p:nvPr>
            <p:ph type="body" sz="quarter" idx="11"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a:t>SUPER- TITLE</a:t>
            </a:r>
          </a:p>
        </p:txBody>
      </p:sp>
      <p:sp>
        <p:nvSpPr>
          <p:cNvPr id="14" name="Slide Number Placeholder 5">
            <a:extLst>
              <a:ext uri="{FF2B5EF4-FFF2-40B4-BE49-F238E27FC236}">
                <a16:creationId xmlns:a16="http://schemas.microsoft.com/office/drawing/2014/main" id="{4B89AE54-3132-B048-AFE0-763BFECA94B6}"/>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9" name="Round Same Side Corner Rectangle 8">
            <a:extLst>
              <a:ext uri="{FF2B5EF4-FFF2-40B4-BE49-F238E27FC236}">
                <a16:creationId xmlns:a16="http://schemas.microsoft.com/office/drawing/2014/main" id="{1D31AD88-0BC9-E945-B66C-D42FEA6AE57C}"/>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Content Placeholder 2">
            <a:extLst>
              <a:ext uri="{FF2B5EF4-FFF2-40B4-BE49-F238E27FC236}">
                <a16:creationId xmlns:a16="http://schemas.microsoft.com/office/drawing/2014/main" id="{4795FCDF-DC1B-0A4B-B660-138926C579A1}"/>
              </a:ext>
            </a:extLst>
          </p:cNvPr>
          <p:cNvSpPr>
            <a:spLocks noGrp="1"/>
          </p:cNvSpPr>
          <p:nvPr>
            <p:ph sz="half" idx="1"/>
          </p:nvPr>
        </p:nvSpPr>
        <p:spPr>
          <a:xfrm>
            <a:off x="838200" y="1825625"/>
            <a:ext cx="5124450" cy="4530725"/>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63625C2-008C-2E49-A2D3-FB82FD4638D8}"/>
              </a:ext>
            </a:extLst>
          </p:cNvPr>
          <p:cNvSpPr>
            <a:spLocks noGrp="1"/>
          </p:cNvSpPr>
          <p:nvPr>
            <p:ph sz="half" idx="12"/>
          </p:nvPr>
        </p:nvSpPr>
        <p:spPr>
          <a:xfrm>
            <a:off x="6229350" y="1825625"/>
            <a:ext cx="5124450" cy="4530725"/>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ound Same Side Corner Rectangle 15">
            <a:extLst>
              <a:ext uri="{FF2B5EF4-FFF2-40B4-BE49-F238E27FC236}">
                <a16:creationId xmlns:a16="http://schemas.microsoft.com/office/drawing/2014/main" id="{BCD4DDEC-A44E-AB41-8DB9-CA076AD9D14F}"/>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359674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ection Titile, and 2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679F132F-8815-9244-AFB6-10147192ED8E}"/>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9" name="Round Same Side Corner Rectangle 8">
            <a:extLst>
              <a:ext uri="{FF2B5EF4-FFF2-40B4-BE49-F238E27FC236}">
                <a16:creationId xmlns:a16="http://schemas.microsoft.com/office/drawing/2014/main" id="{6724EABD-1ADE-FD42-B656-1A38B94C84D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Round Same Side Corner Rectangle 12">
            <a:extLst>
              <a:ext uri="{FF2B5EF4-FFF2-40B4-BE49-F238E27FC236}">
                <a16:creationId xmlns:a16="http://schemas.microsoft.com/office/drawing/2014/main" id="{7349CB06-445F-414E-B80A-73B26B4D8531}"/>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08173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12106"/>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AB75C3C-FF66-5549-81D8-A768630F26CB}"/>
              </a:ext>
            </a:extLst>
          </p:cNvPr>
          <p:cNvSpPr>
            <a:spLocks noGrp="1"/>
          </p:cNvSpPr>
          <p:nvPr>
            <p:ph type="body" sz="quarter" idx="10"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a:t>SUPER- TITLE</a:t>
            </a:r>
          </a:p>
        </p:txBody>
      </p:sp>
      <p:sp>
        <p:nvSpPr>
          <p:cNvPr id="9" name="Round Same Side Corner Rectangle 8">
            <a:extLst>
              <a:ext uri="{FF2B5EF4-FFF2-40B4-BE49-F238E27FC236}">
                <a16:creationId xmlns:a16="http://schemas.microsoft.com/office/drawing/2014/main" id="{16B85ECE-D168-2C4E-846D-6529661BBBB4}"/>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Slide Number Placeholder 5">
            <a:extLst>
              <a:ext uri="{FF2B5EF4-FFF2-40B4-BE49-F238E27FC236}">
                <a16:creationId xmlns:a16="http://schemas.microsoft.com/office/drawing/2014/main" id="{12CF4F07-DAAC-7647-B4E8-44CD68CB1B27}"/>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Tree>
    <p:extLst>
      <p:ext uri="{BB962C8B-B14F-4D97-AF65-F5344CB8AC3E}">
        <p14:creationId xmlns:p14="http://schemas.microsoft.com/office/powerpoint/2010/main" val="40832454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uper Title, Section Titles, and 2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2590800"/>
            <a:ext cx="5124450" cy="3765550"/>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2590800"/>
            <a:ext cx="5124450" cy="3765550"/>
          </a:xfrm>
        </p:spPr>
        <p:txBody>
          <a:bodyPr/>
          <a:lstStyle>
            <a:lvl1pPr>
              <a:lnSpc>
                <a:spcPct val="150000"/>
              </a:lnSpc>
              <a:defRPr b="0" i="0">
                <a:latin typeface="Calibri" panose="020F0502020204030204" pitchFamily="34" charset="0"/>
                <a:ea typeface="Roboto Condensed" panose="02000000000000000000" pitchFamily="2" charset="0"/>
              </a:defRPr>
            </a:lvl1pPr>
            <a:lvl2pPr>
              <a:lnSpc>
                <a:spcPct val="150000"/>
              </a:lnSpc>
              <a:defRPr b="0" i="0">
                <a:latin typeface="Calibri" panose="020F0502020204030204" pitchFamily="34" charset="0"/>
                <a:ea typeface="Roboto Condensed" panose="02000000000000000000" pitchFamily="2" charset="0"/>
              </a:defRPr>
            </a:lvl2pPr>
            <a:lvl3pPr>
              <a:lnSpc>
                <a:spcPct val="150000"/>
              </a:lnSpc>
              <a:defRPr b="0" i="0">
                <a:latin typeface="Calibri" panose="020F0502020204030204" pitchFamily="34" charset="0"/>
                <a:ea typeface="Roboto Condensed" panose="02000000000000000000" pitchFamily="2" charset="0"/>
              </a:defRPr>
            </a:lvl3pPr>
            <a:lvl4pPr>
              <a:lnSpc>
                <a:spcPct val="150000"/>
              </a:lnSpc>
              <a:defRPr b="0" i="0">
                <a:latin typeface="Calibri" panose="020F0502020204030204" pitchFamily="34" charset="0"/>
                <a:ea typeface="Roboto Condensed" panose="02000000000000000000" pitchFamily="2" charset="0"/>
              </a:defRPr>
            </a:lvl4pPr>
            <a:lvl5pPr>
              <a:lnSpc>
                <a:spcPct val="15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4F228657-9773-AC47-A5B7-991E644192EF}"/>
              </a:ext>
            </a:extLst>
          </p:cNvPr>
          <p:cNvSpPr>
            <a:spLocks noGrp="1"/>
          </p:cNvSpPr>
          <p:nvPr>
            <p:ph type="body" sz="quarter" idx="10" hasCustomPrompt="1"/>
          </p:nvPr>
        </p:nvSpPr>
        <p:spPr>
          <a:xfrm>
            <a:off x="83820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38A2426-FBE1-794E-8D8B-B809A1E93016}"/>
              </a:ext>
            </a:extLst>
          </p:cNvPr>
          <p:cNvSpPr>
            <a:spLocks noGrp="1"/>
          </p:cNvSpPr>
          <p:nvPr>
            <p:ph type="body" sz="quarter" idx="12" hasCustomPrompt="1"/>
          </p:nvPr>
        </p:nvSpPr>
        <p:spPr>
          <a:xfrm>
            <a:off x="6229350" y="2036070"/>
            <a:ext cx="5124450" cy="379210"/>
          </a:xfrm>
        </p:spPr>
        <p:txBody>
          <a:bodyPr>
            <a:noAutofit/>
          </a:bodyPr>
          <a:lstStyle>
            <a:lvl1pPr marL="0" indent="0">
              <a:buNone/>
              <a:defRPr sz="1800" b="0" i="0">
                <a:solidFill>
                  <a:schemeClr val="accent3"/>
                </a:solidFill>
                <a:latin typeface="Calibri" panose="020F0502020204030204" pitchFamily="34" charset="0"/>
                <a:ea typeface="Roboto Condensed" panose="02000000000000000000" pitchFamily="2" charset="0"/>
              </a:defRPr>
            </a:lvl1pPr>
          </a:lstStyle>
          <a:p>
            <a:pPr lvl="0"/>
            <a:r>
              <a:rPr lang="en-US"/>
              <a:t>Click to edit Master Text Styles</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3" name="Text Placeholder 10">
            <a:extLst>
              <a:ext uri="{FF2B5EF4-FFF2-40B4-BE49-F238E27FC236}">
                <a16:creationId xmlns:a16="http://schemas.microsoft.com/office/drawing/2014/main" id="{3C3506C1-FD5F-3A4F-B5CD-3EDB59DF3E22}"/>
              </a:ext>
            </a:extLst>
          </p:cNvPr>
          <p:cNvSpPr>
            <a:spLocks noGrp="1"/>
          </p:cNvSpPr>
          <p:nvPr>
            <p:ph type="body" sz="quarter" idx="13"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a:t>SUPER- TITLE</a:t>
            </a:r>
          </a:p>
        </p:txBody>
      </p:sp>
      <p:sp>
        <p:nvSpPr>
          <p:cNvPr id="16" name="Slide Number Placeholder 5">
            <a:extLst>
              <a:ext uri="{FF2B5EF4-FFF2-40B4-BE49-F238E27FC236}">
                <a16:creationId xmlns:a16="http://schemas.microsoft.com/office/drawing/2014/main" id="{D6B161E4-A07D-BD41-B450-B46B9CBCC6E2}"/>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14" name="Round Same Side Corner Rectangle 13">
            <a:extLst>
              <a:ext uri="{FF2B5EF4-FFF2-40B4-BE49-F238E27FC236}">
                <a16:creationId xmlns:a16="http://schemas.microsoft.com/office/drawing/2014/main" id="{45E7C613-6FBD-F446-995B-7410E30081B5}"/>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5" name="Round Same Side Corner Rectangle 14">
            <a:extLst>
              <a:ext uri="{FF2B5EF4-FFF2-40B4-BE49-F238E27FC236}">
                <a16:creationId xmlns:a16="http://schemas.microsoft.com/office/drawing/2014/main" id="{AAF5E9F7-DBDC-B84C-BE1C-4FD6DD22501A}"/>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7924660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endParaRPr lang="en-US" dirty="0"/>
          </a:p>
        </p:txBody>
      </p:sp>
      <p:sp>
        <p:nvSpPr>
          <p:cNvPr id="14" name="Slide Number Placeholder 5">
            <a:extLst>
              <a:ext uri="{FF2B5EF4-FFF2-40B4-BE49-F238E27FC236}">
                <a16:creationId xmlns:a16="http://schemas.microsoft.com/office/drawing/2014/main" id="{48547162-1AEE-2249-9AA7-721F94DC7029}"/>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7" name="Round Same Side Corner Rectangle 6">
            <a:extLst>
              <a:ext uri="{FF2B5EF4-FFF2-40B4-BE49-F238E27FC236}">
                <a16:creationId xmlns:a16="http://schemas.microsoft.com/office/drawing/2014/main" id="{3761CC88-064B-934B-97A1-A44CA76C2C81}"/>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Round Same Side Corner Rectangle 7">
            <a:extLst>
              <a:ext uri="{FF2B5EF4-FFF2-40B4-BE49-F238E27FC236}">
                <a16:creationId xmlns:a16="http://schemas.microsoft.com/office/drawing/2014/main" id="{C1B991D8-2B66-2542-A7AD-F4AA54F5A63D}"/>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15641726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uper Title, Content, and Phot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p:nvPr>
        </p:nvSpPr>
        <p:spPr>
          <a:xfrm>
            <a:off x="6496050" y="2324100"/>
            <a:ext cx="4857750" cy="3086100"/>
          </a:xfrm>
        </p:spPr>
        <p:txBody>
          <a:bodyPr/>
          <a:lstStyle>
            <a:lvl1pPr>
              <a:defRPr b="0" i="0"/>
            </a:lvl1pPr>
          </a:lstStyle>
          <a:p>
            <a:endParaRPr lang="en-US" dirty="0"/>
          </a:p>
        </p:txBody>
      </p:sp>
      <p:sp>
        <p:nvSpPr>
          <p:cNvPr id="7" name="Title 1">
            <a:extLst>
              <a:ext uri="{FF2B5EF4-FFF2-40B4-BE49-F238E27FC236}">
                <a16:creationId xmlns:a16="http://schemas.microsoft.com/office/drawing/2014/main" id="{2B5220B4-1A1A-DD4E-B6CE-5DA89B77B60C}"/>
              </a:ext>
            </a:extLst>
          </p:cNvPr>
          <p:cNvSpPr>
            <a:spLocks noGrp="1"/>
          </p:cNvSpPr>
          <p:nvPr>
            <p:ph type="title"/>
          </p:nvPr>
        </p:nvSpPr>
        <p:spPr>
          <a:xfrm>
            <a:off x="838200" y="755650"/>
            <a:ext cx="10515600" cy="93503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8B846F29-C348-BE48-8800-83CEB01C05CF}"/>
              </a:ext>
            </a:extLst>
          </p:cNvPr>
          <p:cNvSpPr>
            <a:spLocks noGrp="1"/>
          </p:cNvSpPr>
          <p:nvPr>
            <p:ph type="body" sz="quarter" idx="12" hasCustomPrompt="1"/>
          </p:nvPr>
        </p:nvSpPr>
        <p:spPr>
          <a:xfrm>
            <a:off x="838200" y="365125"/>
            <a:ext cx="10515600" cy="390525"/>
          </a:xfrm>
        </p:spPr>
        <p:txBody>
          <a:bodyPr anchor="ctr" anchorCtr="0">
            <a:noAutofit/>
          </a:bodyPr>
          <a:lstStyle>
            <a:lvl1pPr marL="0" indent="0">
              <a:buNone/>
              <a:defRPr sz="1800" b="1" i="0">
                <a:solidFill>
                  <a:schemeClr val="bg1"/>
                </a:solidFill>
                <a:latin typeface="Calibri" panose="020F0502020204030204" pitchFamily="34" charset="0"/>
                <a:ea typeface="Roboto Condensed" panose="02000000000000000000" pitchFamily="2" charset="0"/>
              </a:defRPr>
            </a:lvl1pPr>
          </a:lstStyle>
          <a:p>
            <a:pPr lvl="0"/>
            <a:r>
              <a:rPr lang="en-US"/>
              <a:t>SUPER- TITLE</a:t>
            </a:r>
          </a:p>
        </p:txBody>
      </p:sp>
      <p:sp>
        <p:nvSpPr>
          <p:cNvPr id="11" name="Slide Number Placeholder 5">
            <a:extLst>
              <a:ext uri="{FF2B5EF4-FFF2-40B4-BE49-F238E27FC236}">
                <a16:creationId xmlns:a16="http://schemas.microsoft.com/office/drawing/2014/main" id="{A19EA67D-05D0-9342-90AC-9FA46761A9CA}"/>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9" name="Round Same Side Corner Rectangle 8">
            <a:extLst>
              <a:ext uri="{FF2B5EF4-FFF2-40B4-BE49-F238E27FC236}">
                <a16:creationId xmlns:a16="http://schemas.microsoft.com/office/drawing/2014/main" id="{86211BE4-39BD-8147-A2E6-8A2576580482}"/>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Round Same Side Corner Rectangle 7">
            <a:extLst>
              <a:ext uri="{FF2B5EF4-FFF2-40B4-BE49-F238E27FC236}">
                <a16:creationId xmlns:a16="http://schemas.microsoft.com/office/drawing/2014/main" id="{6DC22D59-E0AE-394D-9353-DDFA8569DC84}"/>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101032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Content, Full Phot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512445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7"/>
            <a:ext cx="5124450" cy="4092574"/>
          </a:xfrm>
        </p:spPr>
        <p:txBody>
          <a:bodyPr/>
          <a:lstStyle>
            <a:lvl1pPr marL="0" indent="0">
              <a:buNone/>
              <a:defRPr b="0" i="0"/>
            </a:lvl1pPr>
          </a:lstStyle>
          <a:p>
            <a:pPr lvl="0"/>
            <a:r>
              <a:rPr lang="en-US"/>
              <a:t>Click to edit Master text styles</a:t>
            </a:r>
          </a:p>
        </p:txBody>
      </p:sp>
      <p:sp>
        <p:nvSpPr>
          <p:cNvPr id="6" name="Picture Placeholder 5">
            <a:extLst>
              <a:ext uri="{FF2B5EF4-FFF2-40B4-BE49-F238E27FC236}">
                <a16:creationId xmlns:a16="http://schemas.microsoft.com/office/drawing/2014/main" id="{63769885-89E8-5842-8830-5DFD9346859B}"/>
              </a:ext>
            </a:extLst>
          </p:cNvPr>
          <p:cNvSpPr>
            <a:spLocks noGrp="1"/>
          </p:cNvSpPr>
          <p:nvPr>
            <p:ph type="pic" sz="quarter" idx="11" hasCustomPrompt="1"/>
          </p:nvPr>
        </p:nvSpPr>
        <p:spPr>
          <a:xfrm>
            <a:off x="6496050" y="0"/>
            <a:ext cx="5695950" cy="6858000"/>
          </a:xfrm>
        </p:spPr>
        <p:txBody>
          <a:bodyPr anchor="ctr" anchorCtr="1"/>
          <a:lstStyle>
            <a:lvl1pPr marL="0" indent="0">
              <a:buNone/>
              <a:defRPr b="0" i="0"/>
            </a:lvl1pPr>
          </a:lstStyle>
          <a:p>
            <a:r>
              <a:rPr lang="en-US" dirty="0"/>
              <a:t>Insert Photo Here</a:t>
            </a:r>
          </a:p>
        </p:txBody>
      </p:sp>
      <p:sp>
        <p:nvSpPr>
          <p:cNvPr id="7" name="Round Same Side Corner Rectangle 6">
            <a:extLst>
              <a:ext uri="{FF2B5EF4-FFF2-40B4-BE49-F238E27FC236}">
                <a16:creationId xmlns:a16="http://schemas.microsoft.com/office/drawing/2014/main" id="{E4F6A283-A9C2-6349-8E4B-6C7F7BB2A056}"/>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 name="Round Same Side Corner Rectangle 7">
            <a:extLst>
              <a:ext uri="{FF2B5EF4-FFF2-40B4-BE49-F238E27FC236}">
                <a16:creationId xmlns:a16="http://schemas.microsoft.com/office/drawing/2014/main" id="{8F2F6F7E-D371-3641-97DA-67F2A3EFB100}"/>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509774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Content, 3 Accent Photos">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EE88B5F-4857-F241-ABAC-2469ED1AA2F2}"/>
              </a:ext>
            </a:extLst>
          </p:cNvPr>
          <p:cNvSpPr>
            <a:spLocks noGrp="1"/>
          </p:cNvSpPr>
          <p:nvPr>
            <p:ph type="pic" sz="quarter" idx="18" hasCustomPrompt="1"/>
          </p:nvPr>
        </p:nvSpPr>
        <p:spPr>
          <a:xfrm>
            <a:off x="4394266" y="1302329"/>
            <a:ext cx="2841758" cy="2716694"/>
          </a:xfrm>
          <a:prstGeom prst="roundRect">
            <a:avLst/>
          </a:prstGeom>
          <a:solidFill>
            <a:schemeClr val="bg2">
              <a:lumMod val="20000"/>
              <a:lumOff val="80000"/>
            </a:schemeClr>
          </a:solidFill>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3295650" cy="1360524"/>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a:t>
            </a:r>
          </a:p>
        </p:txBody>
      </p:sp>
      <p:sp>
        <p:nvSpPr>
          <p:cNvPr id="4" name="Text Placeholder 3">
            <a:extLst>
              <a:ext uri="{FF2B5EF4-FFF2-40B4-BE49-F238E27FC236}">
                <a16:creationId xmlns:a16="http://schemas.microsoft.com/office/drawing/2014/main" id="{7F60D769-B2F8-1741-AFE7-D3BE83B40DD6}"/>
              </a:ext>
            </a:extLst>
          </p:cNvPr>
          <p:cNvSpPr>
            <a:spLocks noGrp="1"/>
          </p:cNvSpPr>
          <p:nvPr>
            <p:ph type="body" sz="quarter" idx="10"/>
          </p:nvPr>
        </p:nvSpPr>
        <p:spPr>
          <a:xfrm>
            <a:off x="838200" y="1851026"/>
            <a:ext cx="3295650" cy="4264023"/>
          </a:xfrm>
        </p:spPr>
        <p:txBody>
          <a:bodyPr>
            <a:normAutofit/>
          </a:bodyPr>
          <a:lstStyle>
            <a:lvl1pPr marL="0" indent="0">
              <a:buNone/>
              <a:defRPr sz="2200" b="0" i="0"/>
            </a:lvl1pPr>
          </a:lstStyle>
          <a:p>
            <a:pPr lvl="0"/>
            <a:r>
              <a:rPr lang="en-US"/>
              <a:t>Click to edit Master text styles</a:t>
            </a:r>
          </a:p>
        </p:txBody>
      </p:sp>
      <p:sp>
        <p:nvSpPr>
          <p:cNvPr id="7" name="Rounded Rectangle 10">
            <a:extLst>
              <a:ext uri="{FF2B5EF4-FFF2-40B4-BE49-F238E27FC236}">
                <a16:creationId xmlns:a16="http://schemas.microsoft.com/office/drawing/2014/main" id="{F68255D2-F468-E84E-BDB4-C5F652F8E1C2}"/>
              </a:ext>
            </a:extLst>
          </p:cNvPr>
          <p:cNvSpPr/>
          <p:nvPr userDrawn="1"/>
        </p:nvSpPr>
        <p:spPr>
          <a:xfrm>
            <a:off x="5647589" y="-3364"/>
            <a:ext cx="4646649" cy="5487734"/>
          </a:xfrm>
          <a:custGeom>
            <a:avLst/>
            <a:gdLst>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0 w 4643963"/>
              <a:gd name="connsiteY8" fmla="*/ 316811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91440 w 4643963"/>
              <a:gd name="connsiteY8" fmla="*/ 408251 h 5770100"/>
              <a:gd name="connsiteX0" fmla="*/ 3976 w 4647939"/>
              <a:gd name="connsiteY0" fmla="*/ 316811 h 5770100"/>
              <a:gd name="connsiteX1" fmla="*/ 320787 w 4647939"/>
              <a:gd name="connsiteY1" fmla="*/ 0 h 5770100"/>
              <a:gd name="connsiteX2" fmla="*/ 4331128 w 4647939"/>
              <a:gd name="connsiteY2" fmla="*/ 0 h 5770100"/>
              <a:gd name="connsiteX3" fmla="*/ 4647939 w 4647939"/>
              <a:gd name="connsiteY3" fmla="*/ 316811 h 5770100"/>
              <a:gd name="connsiteX4" fmla="*/ 4647939 w 4647939"/>
              <a:gd name="connsiteY4" fmla="*/ 5453289 h 5770100"/>
              <a:gd name="connsiteX5" fmla="*/ 4331128 w 4647939"/>
              <a:gd name="connsiteY5" fmla="*/ 5770100 h 5770100"/>
              <a:gd name="connsiteX6" fmla="*/ 320787 w 4647939"/>
              <a:gd name="connsiteY6" fmla="*/ 5770100 h 5770100"/>
              <a:gd name="connsiteX7" fmla="*/ 3976 w 4647939"/>
              <a:gd name="connsiteY7" fmla="*/ 5453289 h 5770100"/>
              <a:gd name="connsiteX8" fmla="*/ 0 w 4647939"/>
              <a:gd name="connsiteY8" fmla="*/ 328738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334794 h 5770100"/>
              <a:gd name="connsiteX0" fmla="*/ 0 w 4643963"/>
              <a:gd name="connsiteY0" fmla="*/ 316811 h 5770100"/>
              <a:gd name="connsiteX1" fmla="*/ 316811 w 4643963"/>
              <a:gd name="connsiteY1" fmla="*/ 0 h 5770100"/>
              <a:gd name="connsiteX2" fmla="*/ 4327152 w 4643963"/>
              <a:gd name="connsiteY2" fmla="*/ 0 h 5770100"/>
              <a:gd name="connsiteX3" fmla="*/ 4643963 w 4643963"/>
              <a:gd name="connsiteY3" fmla="*/ 316811 h 5770100"/>
              <a:gd name="connsiteX4" fmla="*/ 4643963 w 4643963"/>
              <a:gd name="connsiteY4" fmla="*/ 5453289 h 5770100"/>
              <a:gd name="connsiteX5" fmla="*/ 4327152 w 4643963"/>
              <a:gd name="connsiteY5" fmla="*/ 5770100 h 5770100"/>
              <a:gd name="connsiteX6" fmla="*/ 316811 w 4643963"/>
              <a:gd name="connsiteY6" fmla="*/ 5770100 h 5770100"/>
              <a:gd name="connsiteX7" fmla="*/ 0 w 4643963"/>
              <a:gd name="connsiteY7" fmla="*/ 5453289 h 5770100"/>
              <a:gd name="connsiteX8" fmla="*/ 2079 w 4643963"/>
              <a:gd name="connsiteY8" fmla="*/ 455907 h 5770100"/>
              <a:gd name="connsiteX0" fmla="*/ 316811 w 4643963"/>
              <a:gd name="connsiteY0" fmla="*/ 0 h 5770100"/>
              <a:gd name="connsiteX1" fmla="*/ 4327152 w 4643963"/>
              <a:gd name="connsiteY1" fmla="*/ 0 h 5770100"/>
              <a:gd name="connsiteX2" fmla="*/ 4643963 w 4643963"/>
              <a:gd name="connsiteY2" fmla="*/ 316811 h 5770100"/>
              <a:gd name="connsiteX3" fmla="*/ 4643963 w 4643963"/>
              <a:gd name="connsiteY3" fmla="*/ 5453289 h 5770100"/>
              <a:gd name="connsiteX4" fmla="*/ 4327152 w 4643963"/>
              <a:gd name="connsiteY4" fmla="*/ 5770100 h 5770100"/>
              <a:gd name="connsiteX5" fmla="*/ 316811 w 4643963"/>
              <a:gd name="connsiteY5" fmla="*/ 5770100 h 5770100"/>
              <a:gd name="connsiteX6" fmla="*/ 0 w 4643963"/>
              <a:gd name="connsiteY6" fmla="*/ 5453289 h 5770100"/>
              <a:gd name="connsiteX7" fmla="*/ 2079 w 4643963"/>
              <a:gd name="connsiteY7" fmla="*/ 455907 h 5770100"/>
              <a:gd name="connsiteX0" fmla="*/ 4327152 w 4643963"/>
              <a:gd name="connsiteY0" fmla="*/ 0 h 5770100"/>
              <a:gd name="connsiteX1" fmla="*/ 4643963 w 4643963"/>
              <a:gd name="connsiteY1" fmla="*/ 316811 h 5770100"/>
              <a:gd name="connsiteX2" fmla="*/ 4643963 w 4643963"/>
              <a:gd name="connsiteY2" fmla="*/ 5453289 h 5770100"/>
              <a:gd name="connsiteX3" fmla="*/ 4327152 w 4643963"/>
              <a:gd name="connsiteY3" fmla="*/ 5770100 h 5770100"/>
              <a:gd name="connsiteX4" fmla="*/ 316811 w 4643963"/>
              <a:gd name="connsiteY4" fmla="*/ 5770100 h 5770100"/>
              <a:gd name="connsiteX5" fmla="*/ 0 w 4643963"/>
              <a:gd name="connsiteY5" fmla="*/ 5453289 h 5770100"/>
              <a:gd name="connsiteX6" fmla="*/ 2079 w 4643963"/>
              <a:gd name="connsiteY6" fmla="*/ 455907 h 5770100"/>
              <a:gd name="connsiteX0" fmla="*/ 4643963 w 4643963"/>
              <a:gd name="connsiteY0" fmla="*/ 0 h 5453289"/>
              <a:gd name="connsiteX1" fmla="*/ 4643963 w 4643963"/>
              <a:gd name="connsiteY1" fmla="*/ 5136478 h 5453289"/>
              <a:gd name="connsiteX2" fmla="*/ 4327152 w 4643963"/>
              <a:gd name="connsiteY2" fmla="*/ 5453289 h 5453289"/>
              <a:gd name="connsiteX3" fmla="*/ 316811 w 4643963"/>
              <a:gd name="connsiteY3" fmla="*/ 5453289 h 5453289"/>
              <a:gd name="connsiteX4" fmla="*/ 0 w 4643963"/>
              <a:gd name="connsiteY4" fmla="*/ 5136478 h 5453289"/>
              <a:gd name="connsiteX5" fmla="*/ 2079 w 4643963"/>
              <a:gd name="connsiteY5" fmla="*/ 139096 h 5453289"/>
              <a:gd name="connsiteX0" fmla="*/ 4643963 w 4643963"/>
              <a:gd name="connsiteY0" fmla="*/ 13304 h 5466593"/>
              <a:gd name="connsiteX1" fmla="*/ 4643963 w 4643963"/>
              <a:gd name="connsiteY1" fmla="*/ 5149782 h 5466593"/>
              <a:gd name="connsiteX2" fmla="*/ 4327152 w 4643963"/>
              <a:gd name="connsiteY2" fmla="*/ 5466593 h 5466593"/>
              <a:gd name="connsiteX3" fmla="*/ 316811 w 4643963"/>
              <a:gd name="connsiteY3" fmla="*/ 5466593 h 5466593"/>
              <a:gd name="connsiteX4" fmla="*/ 0 w 4643963"/>
              <a:gd name="connsiteY4" fmla="*/ 5149782 h 5466593"/>
              <a:gd name="connsiteX5" fmla="*/ 2079 w 4643963"/>
              <a:gd name="connsiteY5" fmla="*/ 0 h 5466593"/>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9 w 4643963"/>
              <a:gd name="connsiteY5" fmla="*/ 16433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29893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4381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16946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9512 w 4643963"/>
              <a:gd name="connsiteY5" fmla="*/ 31301 h 5483026"/>
              <a:gd name="connsiteX0" fmla="*/ 4636529 w 4643963"/>
              <a:gd name="connsiteY0" fmla="*/ 0 h 5483026"/>
              <a:gd name="connsiteX1" fmla="*/ 4643963 w 4643963"/>
              <a:gd name="connsiteY1" fmla="*/ 5166215 h 5483026"/>
              <a:gd name="connsiteX2" fmla="*/ 4327152 w 4643963"/>
              <a:gd name="connsiteY2" fmla="*/ 5483026 h 5483026"/>
              <a:gd name="connsiteX3" fmla="*/ 316811 w 4643963"/>
              <a:gd name="connsiteY3" fmla="*/ 5483026 h 5483026"/>
              <a:gd name="connsiteX4" fmla="*/ 0 w 4643963"/>
              <a:gd name="connsiteY4" fmla="*/ 5166215 h 5483026"/>
              <a:gd name="connsiteX5" fmla="*/ 2077 w 4643963"/>
              <a:gd name="connsiteY5" fmla="*/ 23867 h 5483026"/>
              <a:gd name="connsiteX0" fmla="*/ 4639215 w 4646649"/>
              <a:gd name="connsiteY0" fmla="*/ 0 h 5483026"/>
              <a:gd name="connsiteX1" fmla="*/ 4646649 w 4646649"/>
              <a:gd name="connsiteY1" fmla="*/ 5166215 h 5483026"/>
              <a:gd name="connsiteX2" fmla="*/ 4329838 w 4646649"/>
              <a:gd name="connsiteY2" fmla="*/ 5483026 h 5483026"/>
              <a:gd name="connsiteX3" fmla="*/ 319497 w 4646649"/>
              <a:gd name="connsiteY3" fmla="*/ 5483026 h 5483026"/>
              <a:gd name="connsiteX4" fmla="*/ 2686 w 4646649"/>
              <a:gd name="connsiteY4" fmla="*/ 5166215 h 5483026"/>
              <a:gd name="connsiteX5" fmla="*/ 0 w 4646649"/>
              <a:gd name="connsiteY5" fmla="*/ 19105 h 5483026"/>
              <a:gd name="connsiteX0" fmla="*/ 4639215 w 4646649"/>
              <a:gd name="connsiteY0" fmla="*/ 4708 h 5487734"/>
              <a:gd name="connsiteX1" fmla="*/ 4646649 w 4646649"/>
              <a:gd name="connsiteY1" fmla="*/ 5170923 h 5487734"/>
              <a:gd name="connsiteX2" fmla="*/ 4329838 w 4646649"/>
              <a:gd name="connsiteY2" fmla="*/ 5487734 h 5487734"/>
              <a:gd name="connsiteX3" fmla="*/ 319497 w 4646649"/>
              <a:gd name="connsiteY3" fmla="*/ 5487734 h 5487734"/>
              <a:gd name="connsiteX4" fmla="*/ 2686 w 4646649"/>
              <a:gd name="connsiteY4" fmla="*/ 5170923 h 5487734"/>
              <a:gd name="connsiteX5" fmla="*/ 0 w 4646649"/>
              <a:gd name="connsiteY5" fmla="*/ 0 h 54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49" h="5487734">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a:gradFill>
              <a:gsLst>
                <a:gs pos="0">
                  <a:schemeClr val="accent5"/>
                </a:gs>
                <a:gs pos="100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Rounded Rectangle 8">
            <a:extLst>
              <a:ext uri="{FF2B5EF4-FFF2-40B4-BE49-F238E27FC236}">
                <a16:creationId xmlns:a16="http://schemas.microsoft.com/office/drawing/2014/main" id="{1D805282-503D-6843-A3EA-856181D4C85D}"/>
              </a:ext>
            </a:extLst>
          </p:cNvPr>
          <p:cNvSpPr/>
          <p:nvPr userDrawn="1"/>
        </p:nvSpPr>
        <p:spPr>
          <a:xfrm>
            <a:off x="9981539" y="4969818"/>
            <a:ext cx="955040" cy="95425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Picture Placeholder 8">
            <a:extLst>
              <a:ext uri="{FF2B5EF4-FFF2-40B4-BE49-F238E27FC236}">
                <a16:creationId xmlns:a16="http://schemas.microsoft.com/office/drawing/2014/main" id="{01F806F2-2D75-7449-A171-63D73F37BDC3}"/>
              </a:ext>
            </a:extLst>
          </p:cNvPr>
          <p:cNvSpPr>
            <a:spLocks noGrp="1"/>
          </p:cNvSpPr>
          <p:nvPr>
            <p:ph type="pic" sz="quarter" idx="16" hasCustomPrompt="1"/>
          </p:nvPr>
        </p:nvSpPr>
        <p:spPr>
          <a:xfrm>
            <a:off x="8737163" y="654852"/>
            <a:ext cx="2841758" cy="2834083"/>
          </a:xfrm>
          <a:prstGeom prst="roundRect">
            <a:avLst/>
          </a:prstGeom>
          <a:solidFill>
            <a:schemeClr val="bg2">
              <a:lumMod val="20000"/>
              <a:lumOff val="80000"/>
            </a:schemeClr>
          </a:solidFill>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4" name="Picture Placeholder 8">
            <a:extLst>
              <a:ext uri="{FF2B5EF4-FFF2-40B4-BE49-F238E27FC236}">
                <a16:creationId xmlns:a16="http://schemas.microsoft.com/office/drawing/2014/main" id="{8A29EDAD-E04C-A84B-B20B-0DE8EDFE10F1}"/>
              </a:ext>
            </a:extLst>
          </p:cNvPr>
          <p:cNvSpPr>
            <a:spLocks noGrp="1"/>
          </p:cNvSpPr>
          <p:nvPr>
            <p:ph type="pic" sz="quarter" idx="17" hasCustomPrompt="1"/>
          </p:nvPr>
        </p:nvSpPr>
        <p:spPr>
          <a:xfrm>
            <a:off x="6637273" y="2963648"/>
            <a:ext cx="2841758" cy="3261164"/>
          </a:xfrm>
          <a:prstGeom prst="roundRect">
            <a:avLst/>
          </a:prstGeom>
          <a:solidFill>
            <a:schemeClr val="bg2">
              <a:lumMod val="20000"/>
              <a:lumOff val="80000"/>
            </a:schemeClr>
          </a:solidFill>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tx1"/>
                </a:solidFill>
                <a:latin typeface="Calibri" panose="020F050202020403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10" name="Round Same Side Corner Rectangle 9">
            <a:extLst>
              <a:ext uri="{FF2B5EF4-FFF2-40B4-BE49-F238E27FC236}">
                <a16:creationId xmlns:a16="http://schemas.microsoft.com/office/drawing/2014/main" id="{0FB067C1-0F8E-8C45-9FAE-86FF9902C30F}"/>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1" name="Round Same Side Corner Rectangle 10">
            <a:extLst>
              <a:ext uri="{FF2B5EF4-FFF2-40B4-BE49-F238E27FC236}">
                <a16:creationId xmlns:a16="http://schemas.microsoft.com/office/drawing/2014/main" id="{C9D8D39C-C470-5B4C-9FF8-97B0AE9D435C}"/>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8698499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5_Two Conten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548BBE-FA11-474F-A18B-C8229AF5E5FC}"/>
              </a:ext>
            </a:extLst>
          </p:cNvPr>
          <p:cNvSpPr/>
          <p:nvPr userDrawn="1"/>
        </p:nvSpPr>
        <p:spPr>
          <a:xfrm>
            <a:off x="0" y="3155795"/>
            <a:ext cx="12192000" cy="3702206"/>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18AAA146-04D4-DE4E-A564-CF4B13215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19D109-F427-0D4E-A2E6-D5BD6A565421}" type="slidenum">
              <a:rPr lang="en-US" smtClean="0"/>
              <a:pPr/>
              <a:t>‹#›</a:t>
            </a:fld>
            <a:endParaRPr lang="en-US" dirty="0"/>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2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0" i="0">
                <a:solidFill>
                  <a:schemeClr val="tx1"/>
                </a:solidFill>
              </a:defRPr>
            </a:lvl1pPr>
          </a:lstStyle>
          <a:p>
            <a:r>
              <a:rPr lang="en-US" dirty="0"/>
              <a:t>INSERT PHOTO HERE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4633913"/>
            <a:ext cx="1828800" cy="373062"/>
          </a:xfrm>
        </p:spPr>
        <p:txBody>
          <a:bodyPr>
            <a:noAutofit/>
          </a:bodyPr>
          <a:lstStyle>
            <a:lvl1pPr marL="0" indent="0" algn="ctr">
              <a:buNone/>
              <a:defRPr sz="1400" b="0" i="0">
                <a:solidFill>
                  <a:schemeClr val="tx1"/>
                </a:solidFill>
              </a:defRPr>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5083363"/>
            <a:ext cx="1828800" cy="960975"/>
          </a:xfrm>
        </p:spPr>
        <p:txBody>
          <a:bodyPr>
            <a:noAutofit/>
          </a:bodyPr>
          <a:lstStyle>
            <a:lvl1pPr marL="0" indent="0" algn="ctr">
              <a:buNone/>
              <a:defRPr sz="1400" b="0" i="0">
                <a:solidFill>
                  <a:schemeClr val="tx1"/>
                </a:solidFill>
              </a:defRPr>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720885" y="4633913"/>
            <a:ext cx="1828800" cy="373062"/>
          </a:xfrm>
        </p:spPr>
        <p:txBody>
          <a:bodyPr>
            <a:noAutofit/>
          </a:bodyPr>
          <a:lstStyle>
            <a:lvl1pPr marL="0" indent="0" algn="ctr">
              <a:buNone/>
              <a:defRPr sz="1400" b="0" i="0">
                <a:solidFill>
                  <a:schemeClr val="tx1"/>
                </a:solidFill>
              </a:defRPr>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720885" y="5083363"/>
            <a:ext cx="1828800" cy="960975"/>
          </a:xfrm>
        </p:spPr>
        <p:txBody>
          <a:bodyPr>
            <a:noAutofit/>
          </a:bodyPr>
          <a:lstStyle>
            <a:lvl1pPr marL="0" indent="0" algn="ctr">
              <a:buNone/>
              <a:defRPr sz="1400" b="0" i="0">
                <a:solidFill>
                  <a:schemeClr val="tx1"/>
                </a:solidFill>
              </a:defRPr>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588071" y="4633913"/>
            <a:ext cx="1828800" cy="373062"/>
          </a:xfrm>
        </p:spPr>
        <p:txBody>
          <a:bodyPr>
            <a:noAutofit/>
          </a:bodyPr>
          <a:lstStyle>
            <a:lvl1pPr marL="0" indent="0" algn="ctr">
              <a:buNone/>
              <a:defRPr sz="1400" b="0" i="0">
                <a:solidFill>
                  <a:schemeClr val="tx1"/>
                </a:solidFill>
              </a:defRPr>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588071" y="5083363"/>
            <a:ext cx="1828800" cy="960975"/>
          </a:xfrm>
        </p:spPr>
        <p:txBody>
          <a:bodyPr>
            <a:noAutofit/>
          </a:bodyPr>
          <a:lstStyle>
            <a:lvl1pPr marL="0" indent="0" algn="ctr">
              <a:buNone/>
              <a:defRPr sz="1400" b="0" i="0">
                <a:solidFill>
                  <a:schemeClr val="tx1"/>
                </a:solidFill>
              </a:defRPr>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517251" y="4633913"/>
            <a:ext cx="1828800" cy="373062"/>
          </a:xfrm>
        </p:spPr>
        <p:txBody>
          <a:bodyPr>
            <a:noAutofit/>
          </a:bodyPr>
          <a:lstStyle>
            <a:lvl1pPr marL="0" indent="0" algn="ctr">
              <a:buNone/>
              <a:defRPr sz="1400" b="0" i="0">
                <a:solidFill>
                  <a:schemeClr val="tx1"/>
                </a:solidFill>
              </a:defRPr>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517251" y="5083363"/>
            <a:ext cx="1828800" cy="960975"/>
          </a:xfrm>
        </p:spPr>
        <p:txBody>
          <a:bodyPr>
            <a:noAutofit/>
          </a:bodyPr>
          <a:lstStyle>
            <a:lvl1pPr marL="0" indent="0" algn="ctr">
              <a:buNone/>
              <a:defRPr sz="1400" b="0" i="0">
                <a:solidFill>
                  <a:schemeClr val="tx1"/>
                </a:solidFill>
              </a:defRPr>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709416"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0" i="0">
                <a:solidFill>
                  <a:schemeClr val="tx1"/>
                </a:solidFill>
              </a:defRPr>
            </a:lvl1pPr>
          </a:lstStyle>
          <a:p>
            <a:r>
              <a:rPr lang="en-US" dirty="0"/>
              <a:t>INSERT PHOTO HERE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580632"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0" i="0">
                <a:solidFill>
                  <a:schemeClr val="tx1"/>
                </a:solidFill>
              </a:defRPr>
            </a:lvl1pPr>
          </a:lstStyle>
          <a:p>
            <a:r>
              <a:rPr lang="en-US" dirty="0"/>
              <a:t>INSERT PHOTO HERE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525000" y="2535598"/>
            <a:ext cx="1828800" cy="1828800"/>
          </a:xfrm>
          <a:prstGeom prst="ellipse">
            <a:avLst/>
          </a:prstGeom>
          <a:solidFill>
            <a:schemeClr val="bg2">
              <a:lumMod val="20000"/>
              <a:lumOff val="80000"/>
            </a:schemeClr>
          </a:solidFill>
        </p:spPr>
        <p:txBody>
          <a:bodyPr anchor="ctr" anchorCtr="1">
            <a:normAutofit/>
          </a:bodyPr>
          <a:lstStyle>
            <a:lvl1pPr marL="0" indent="0" algn="ctr">
              <a:buNone/>
              <a:defRPr sz="1400" b="0" i="0">
                <a:solidFill>
                  <a:schemeClr val="tx1"/>
                </a:solidFill>
              </a:defRPr>
            </a:lvl1pPr>
          </a:lstStyle>
          <a:p>
            <a:r>
              <a:rPr lang="en-US" dirty="0"/>
              <a:t>INSERT PHOTO HERE</a:t>
            </a:r>
          </a:p>
        </p:txBody>
      </p:sp>
      <p:sp>
        <p:nvSpPr>
          <p:cNvPr id="26" name="Round Same Side Corner Rectangle 25">
            <a:extLst>
              <a:ext uri="{FF2B5EF4-FFF2-40B4-BE49-F238E27FC236}">
                <a16:creationId xmlns:a16="http://schemas.microsoft.com/office/drawing/2014/main" id="{2CFA1B31-E236-1B41-ACF1-6B7F639EC1D2}"/>
              </a:ext>
            </a:extLst>
          </p:cNvPr>
          <p:cNvSpPr/>
          <p:nvPr userDrawn="1"/>
        </p:nvSpPr>
        <p:spPr>
          <a:xfrm rot="5400000">
            <a:off x="-465906" y="831030"/>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806352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7 Call Ou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EA4B8E8-5EF2-714F-8C90-9CA41B424A28}"/>
              </a:ext>
            </a:extLst>
          </p:cNvPr>
          <p:cNvSpPr/>
          <p:nvPr userDrawn="1"/>
        </p:nvSpPr>
        <p:spPr>
          <a:xfrm>
            <a:off x="0" y="2423160"/>
            <a:ext cx="12192000" cy="443484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Title 1">
            <a:extLst>
              <a:ext uri="{FF2B5EF4-FFF2-40B4-BE49-F238E27FC236}">
                <a16:creationId xmlns:a16="http://schemas.microsoft.com/office/drawing/2014/main" id="{2EBCE367-CA36-9743-9A29-45CBC39A48DC}"/>
              </a:ext>
            </a:extLst>
          </p:cNvPr>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29BF2DE-ACAD-4E48-B0D4-2E69A2432684}"/>
              </a:ext>
            </a:extLst>
          </p:cNvPr>
          <p:cNvSpPr>
            <a:spLocks noGrp="1" noChangeAspect="1"/>
          </p:cNvSpPr>
          <p:nvPr>
            <p:ph type="pic" sz="quarter" idx="10" hasCustomPrompt="1"/>
          </p:nvPr>
        </p:nvSpPr>
        <p:spPr>
          <a:xfrm>
            <a:off x="838199"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7" name="Text Placeholder 6">
            <a:extLst>
              <a:ext uri="{FF2B5EF4-FFF2-40B4-BE49-F238E27FC236}">
                <a16:creationId xmlns:a16="http://schemas.microsoft.com/office/drawing/2014/main" id="{C1C7D97D-280B-A94F-B4E2-A09B803180C7}"/>
              </a:ext>
            </a:extLst>
          </p:cNvPr>
          <p:cNvSpPr>
            <a:spLocks noGrp="1"/>
          </p:cNvSpPr>
          <p:nvPr>
            <p:ph type="body" sz="quarter" idx="14" hasCustomPrompt="1"/>
          </p:nvPr>
        </p:nvSpPr>
        <p:spPr>
          <a:xfrm>
            <a:off x="838200" y="3132116"/>
            <a:ext cx="1371595" cy="253276"/>
          </a:xfrm>
        </p:spPr>
        <p:txBody>
          <a:bodyPr anchor="ctr" anchorCtr="0">
            <a:noAutofit/>
          </a:bodyPr>
          <a:lstStyle>
            <a:lvl1pPr marL="0" indent="0" algn="ctr">
              <a:buNone/>
              <a:defRPr sz="1400" b="0" i="0"/>
            </a:lvl1pPr>
          </a:lstStyle>
          <a:p>
            <a:pPr lvl="0"/>
            <a:r>
              <a:rPr lang="en-US"/>
              <a:t>NAME</a:t>
            </a:r>
          </a:p>
        </p:txBody>
      </p:sp>
      <p:sp>
        <p:nvSpPr>
          <p:cNvPr id="15" name="Text Placeholder 6">
            <a:extLst>
              <a:ext uri="{FF2B5EF4-FFF2-40B4-BE49-F238E27FC236}">
                <a16:creationId xmlns:a16="http://schemas.microsoft.com/office/drawing/2014/main" id="{2A06393D-996A-014E-B2CA-9A9338F33116}"/>
              </a:ext>
            </a:extLst>
          </p:cNvPr>
          <p:cNvSpPr>
            <a:spLocks noGrp="1"/>
          </p:cNvSpPr>
          <p:nvPr>
            <p:ph type="body" sz="quarter" idx="15" hasCustomPrompt="1"/>
          </p:nvPr>
        </p:nvSpPr>
        <p:spPr>
          <a:xfrm>
            <a:off x="838200" y="3493262"/>
            <a:ext cx="1371599" cy="652419"/>
          </a:xfrm>
        </p:spPr>
        <p:txBody>
          <a:bodyPr>
            <a:noAutofit/>
          </a:bodyPr>
          <a:lstStyle>
            <a:lvl1pPr marL="0" indent="0" algn="ctr">
              <a:buNone/>
              <a:defRPr sz="1400" b="0" i="0"/>
            </a:lvl1pPr>
          </a:lstStyle>
          <a:p>
            <a:pPr lvl="0"/>
            <a:r>
              <a:rPr lang="en-US"/>
              <a:t>Job Title</a:t>
            </a:r>
          </a:p>
        </p:txBody>
      </p:sp>
      <p:sp>
        <p:nvSpPr>
          <p:cNvPr id="16" name="Text Placeholder 6">
            <a:extLst>
              <a:ext uri="{FF2B5EF4-FFF2-40B4-BE49-F238E27FC236}">
                <a16:creationId xmlns:a16="http://schemas.microsoft.com/office/drawing/2014/main" id="{95460776-B9E1-524C-B515-6BA46C00D5C4}"/>
              </a:ext>
            </a:extLst>
          </p:cNvPr>
          <p:cNvSpPr>
            <a:spLocks noGrp="1"/>
          </p:cNvSpPr>
          <p:nvPr>
            <p:ph type="body" sz="quarter" idx="16" hasCustomPrompt="1"/>
          </p:nvPr>
        </p:nvSpPr>
        <p:spPr>
          <a:xfrm>
            <a:off x="3842003" y="3132116"/>
            <a:ext cx="1371595" cy="253276"/>
          </a:xfrm>
        </p:spPr>
        <p:txBody>
          <a:bodyPr anchor="ctr" anchorCtr="0">
            <a:noAutofit/>
          </a:bodyPr>
          <a:lstStyle>
            <a:lvl1pPr marL="0" indent="0" algn="ctr">
              <a:buNone/>
              <a:defRPr sz="1400" b="0" i="0"/>
            </a:lvl1pPr>
          </a:lstStyle>
          <a:p>
            <a:pPr lvl="0"/>
            <a:r>
              <a:rPr lang="en-US"/>
              <a:t>NAME</a:t>
            </a:r>
          </a:p>
        </p:txBody>
      </p:sp>
      <p:sp>
        <p:nvSpPr>
          <p:cNvPr id="17" name="Text Placeholder 6">
            <a:extLst>
              <a:ext uri="{FF2B5EF4-FFF2-40B4-BE49-F238E27FC236}">
                <a16:creationId xmlns:a16="http://schemas.microsoft.com/office/drawing/2014/main" id="{4A5E04AA-6B0C-A34A-99DE-D60A5BA75D1C}"/>
              </a:ext>
            </a:extLst>
          </p:cNvPr>
          <p:cNvSpPr>
            <a:spLocks noGrp="1"/>
          </p:cNvSpPr>
          <p:nvPr>
            <p:ph type="body" sz="quarter" idx="17" hasCustomPrompt="1"/>
          </p:nvPr>
        </p:nvSpPr>
        <p:spPr>
          <a:xfrm>
            <a:off x="3842003" y="3500947"/>
            <a:ext cx="1371599" cy="652419"/>
          </a:xfrm>
        </p:spPr>
        <p:txBody>
          <a:bodyPr>
            <a:noAutofit/>
          </a:bodyPr>
          <a:lstStyle>
            <a:lvl1pPr marL="0" indent="0" algn="ctr">
              <a:buNone/>
              <a:defRPr sz="1400" b="0" i="0"/>
            </a:lvl1pPr>
          </a:lstStyle>
          <a:p>
            <a:pPr lvl="0"/>
            <a:r>
              <a:rPr lang="en-US"/>
              <a:t>Job Title</a:t>
            </a:r>
          </a:p>
        </p:txBody>
      </p:sp>
      <p:sp>
        <p:nvSpPr>
          <p:cNvPr id="18" name="Text Placeholder 6">
            <a:extLst>
              <a:ext uri="{FF2B5EF4-FFF2-40B4-BE49-F238E27FC236}">
                <a16:creationId xmlns:a16="http://schemas.microsoft.com/office/drawing/2014/main" id="{AD273D4A-6AEF-9044-B6FF-61BCA62A14F7}"/>
              </a:ext>
            </a:extLst>
          </p:cNvPr>
          <p:cNvSpPr>
            <a:spLocks noGrp="1"/>
          </p:cNvSpPr>
          <p:nvPr>
            <p:ph type="body" sz="quarter" idx="18" hasCustomPrompt="1"/>
          </p:nvPr>
        </p:nvSpPr>
        <p:spPr>
          <a:xfrm>
            <a:off x="6974516" y="3132116"/>
            <a:ext cx="1371595" cy="253276"/>
          </a:xfrm>
        </p:spPr>
        <p:txBody>
          <a:bodyPr anchor="ctr" anchorCtr="0">
            <a:noAutofit/>
          </a:bodyPr>
          <a:lstStyle>
            <a:lvl1pPr marL="0" indent="0" algn="ctr">
              <a:buNone/>
              <a:defRPr sz="1400" b="0" i="0"/>
            </a:lvl1pPr>
          </a:lstStyle>
          <a:p>
            <a:pPr lvl="0"/>
            <a:r>
              <a:rPr lang="en-US"/>
              <a:t>NAME</a:t>
            </a:r>
          </a:p>
        </p:txBody>
      </p:sp>
      <p:sp>
        <p:nvSpPr>
          <p:cNvPr id="19" name="Text Placeholder 6">
            <a:extLst>
              <a:ext uri="{FF2B5EF4-FFF2-40B4-BE49-F238E27FC236}">
                <a16:creationId xmlns:a16="http://schemas.microsoft.com/office/drawing/2014/main" id="{3DF9D594-E94C-FC4D-813A-1975593C642F}"/>
              </a:ext>
            </a:extLst>
          </p:cNvPr>
          <p:cNvSpPr>
            <a:spLocks noGrp="1"/>
          </p:cNvSpPr>
          <p:nvPr>
            <p:ph type="body" sz="quarter" idx="19" hasCustomPrompt="1"/>
          </p:nvPr>
        </p:nvSpPr>
        <p:spPr>
          <a:xfrm>
            <a:off x="6974516" y="3500947"/>
            <a:ext cx="1371599" cy="652419"/>
          </a:xfrm>
        </p:spPr>
        <p:txBody>
          <a:bodyPr>
            <a:noAutofit/>
          </a:bodyPr>
          <a:lstStyle>
            <a:lvl1pPr marL="0" indent="0" algn="ctr">
              <a:buNone/>
              <a:defRPr sz="1400" b="0" i="0"/>
            </a:lvl1pPr>
          </a:lstStyle>
          <a:p>
            <a:pPr lvl="0"/>
            <a:r>
              <a:rPr lang="en-US"/>
              <a:t>Job Title</a:t>
            </a:r>
          </a:p>
        </p:txBody>
      </p:sp>
      <p:sp>
        <p:nvSpPr>
          <p:cNvPr id="20" name="Text Placeholder 6">
            <a:extLst>
              <a:ext uri="{FF2B5EF4-FFF2-40B4-BE49-F238E27FC236}">
                <a16:creationId xmlns:a16="http://schemas.microsoft.com/office/drawing/2014/main" id="{EBF9D94C-27BC-BC4B-8F68-1D50BCC7F3AE}"/>
              </a:ext>
            </a:extLst>
          </p:cNvPr>
          <p:cNvSpPr>
            <a:spLocks noGrp="1"/>
          </p:cNvSpPr>
          <p:nvPr>
            <p:ph type="body" sz="quarter" idx="20" hasCustomPrompt="1"/>
          </p:nvPr>
        </p:nvSpPr>
        <p:spPr>
          <a:xfrm>
            <a:off x="9982201" y="3132116"/>
            <a:ext cx="1371594" cy="253276"/>
          </a:xfrm>
        </p:spPr>
        <p:txBody>
          <a:bodyPr anchor="ctr" anchorCtr="0">
            <a:noAutofit/>
          </a:bodyPr>
          <a:lstStyle>
            <a:lvl1pPr marL="0" indent="0" algn="ctr">
              <a:buNone/>
              <a:defRPr sz="1400" b="0" i="0"/>
            </a:lvl1pPr>
          </a:lstStyle>
          <a:p>
            <a:pPr lvl="0"/>
            <a:r>
              <a:rPr lang="en-US"/>
              <a:t>NAME</a:t>
            </a:r>
          </a:p>
        </p:txBody>
      </p:sp>
      <p:sp>
        <p:nvSpPr>
          <p:cNvPr id="21" name="Text Placeholder 6">
            <a:extLst>
              <a:ext uri="{FF2B5EF4-FFF2-40B4-BE49-F238E27FC236}">
                <a16:creationId xmlns:a16="http://schemas.microsoft.com/office/drawing/2014/main" id="{E689175A-4776-4940-B5C9-6036AB5FD92D}"/>
              </a:ext>
            </a:extLst>
          </p:cNvPr>
          <p:cNvSpPr>
            <a:spLocks noGrp="1"/>
          </p:cNvSpPr>
          <p:nvPr>
            <p:ph type="body" sz="quarter" idx="21" hasCustomPrompt="1"/>
          </p:nvPr>
        </p:nvSpPr>
        <p:spPr>
          <a:xfrm>
            <a:off x="9982200" y="3500947"/>
            <a:ext cx="1371599" cy="652419"/>
          </a:xfrm>
        </p:spPr>
        <p:txBody>
          <a:bodyPr>
            <a:noAutofit/>
          </a:bodyPr>
          <a:lstStyle>
            <a:lvl1pPr marL="0" indent="0" algn="ctr">
              <a:buNone/>
              <a:defRPr sz="1400" b="0" i="0"/>
            </a:lvl1pPr>
          </a:lstStyle>
          <a:p>
            <a:pPr lvl="0"/>
            <a:r>
              <a:rPr lang="en-US"/>
              <a:t>Job Title</a:t>
            </a:r>
          </a:p>
        </p:txBody>
      </p:sp>
      <p:sp>
        <p:nvSpPr>
          <p:cNvPr id="22" name="Picture Placeholder 2">
            <a:extLst>
              <a:ext uri="{FF2B5EF4-FFF2-40B4-BE49-F238E27FC236}">
                <a16:creationId xmlns:a16="http://schemas.microsoft.com/office/drawing/2014/main" id="{A8E4CB93-1C16-D145-8200-509097DD80E2}"/>
              </a:ext>
            </a:extLst>
          </p:cNvPr>
          <p:cNvSpPr>
            <a:spLocks noGrp="1" noChangeAspect="1"/>
          </p:cNvSpPr>
          <p:nvPr>
            <p:ph type="pic" sz="quarter" idx="22" hasCustomPrompt="1"/>
          </p:nvPr>
        </p:nvSpPr>
        <p:spPr>
          <a:xfrm>
            <a:off x="3842003"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23" name="Picture Placeholder 2">
            <a:extLst>
              <a:ext uri="{FF2B5EF4-FFF2-40B4-BE49-F238E27FC236}">
                <a16:creationId xmlns:a16="http://schemas.microsoft.com/office/drawing/2014/main" id="{C836D84B-A4A1-564E-AB97-398F8CFA946E}"/>
              </a:ext>
            </a:extLst>
          </p:cNvPr>
          <p:cNvSpPr>
            <a:spLocks noGrp="1" noChangeAspect="1"/>
          </p:cNvSpPr>
          <p:nvPr>
            <p:ph type="pic" sz="quarter" idx="23" hasCustomPrompt="1"/>
          </p:nvPr>
        </p:nvSpPr>
        <p:spPr>
          <a:xfrm>
            <a:off x="6974516" y="1684101"/>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24" name="Picture Placeholder 2">
            <a:extLst>
              <a:ext uri="{FF2B5EF4-FFF2-40B4-BE49-F238E27FC236}">
                <a16:creationId xmlns:a16="http://schemas.microsoft.com/office/drawing/2014/main" id="{EC56771A-4E6C-7440-8BF4-3591ACAFC7E4}"/>
              </a:ext>
            </a:extLst>
          </p:cNvPr>
          <p:cNvSpPr>
            <a:spLocks noGrp="1" noChangeAspect="1"/>
          </p:cNvSpPr>
          <p:nvPr>
            <p:ph type="pic" sz="quarter" idx="24" hasCustomPrompt="1"/>
          </p:nvPr>
        </p:nvSpPr>
        <p:spPr>
          <a:xfrm>
            <a:off x="9982200" y="1619009"/>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26" name="Picture Placeholder 2">
            <a:extLst>
              <a:ext uri="{FF2B5EF4-FFF2-40B4-BE49-F238E27FC236}">
                <a16:creationId xmlns:a16="http://schemas.microsoft.com/office/drawing/2014/main" id="{F9F38C69-388E-3A4C-AF6F-9964A3EAE528}"/>
              </a:ext>
            </a:extLst>
          </p:cNvPr>
          <p:cNvSpPr>
            <a:spLocks noGrp="1" noChangeAspect="1"/>
          </p:cNvSpPr>
          <p:nvPr>
            <p:ph type="pic" sz="quarter" idx="25" hasCustomPrompt="1"/>
          </p:nvPr>
        </p:nvSpPr>
        <p:spPr>
          <a:xfrm>
            <a:off x="2338161"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27" name="Text Placeholder 6">
            <a:extLst>
              <a:ext uri="{FF2B5EF4-FFF2-40B4-BE49-F238E27FC236}">
                <a16:creationId xmlns:a16="http://schemas.microsoft.com/office/drawing/2014/main" id="{92F1A76A-A09C-9941-BCE7-54B1B56CB6D6}"/>
              </a:ext>
            </a:extLst>
          </p:cNvPr>
          <p:cNvSpPr>
            <a:spLocks noGrp="1"/>
          </p:cNvSpPr>
          <p:nvPr>
            <p:ph type="body" sz="quarter" idx="26" hasCustomPrompt="1"/>
          </p:nvPr>
        </p:nvSpPr>
        <p:spPr>
          <a:xfrm>
            <a:off x="2338162" y="5444882"/>
            <a:ext cx="1371595" cy="253276"/>
          </a:xfrm>
        </p:spPr>
        <p:txBody>
          <a:bodyPr anchor="ctr" anchorCtr="0">
            <a:noAutofit/>
          </a:bodyPr>
          <a:lstStyle>
            <a:lvl1pPr marL="0" indent="0" algn="ctr">
              <a:buNone/>
              <a:defRPr sz="1400" b="0" i="0"/>
            </a:lvl1pPr>
          </a:lstStyle>
          <a:p>
            <a:pPr lvl="0"/>
            <a:r>
              <a:rPr lang="en-US"/>
              <a:t>NAME</a:t>
            </a:r>
          </a:p>
        </p:txBody>
      </p:sp>
      <p:sp>
        <p:nvSpPr>
          <p:cNvPr id="28" name="Text Placeholder 6">
            <a:extLst>
              <a:ext uri="{FF2B5EF4-FFF2-40B4-BE49-F238E27FC236}">
                <a16:creationId xmlns:a16="http://schemas.microsoft.com/office/drawing/2014/main" id="{DFD2EEFD-6757-784D-8A84-D0A357ADD7BF}"/>
              </a:ext>
            </a:extLst>
          </p:cNvPr>
          <p:cNvSpPr>
            <a:spLocks noGrp="1"/>
          </p:cNvSpPr>
          <p:nvPr>
            <p:ph type="body" sz="quarter" idx="27" hasCustomPrompt="1"/>
          </p:nvPr>
        </p:nvSpPr>
        <p:spPr>
          <a:xfrm>
            <a:off x="2338162" y="5806028"/>
            <a:ext cx="1371599" cy="652419"/>
          </a:xfrm>
        </p:spPr>
        <p:txBody>
          <a:bodyPr>
            <a:noAutofit/>
          </a:bodyPr>
          <a:lstStyle>
            <a:lvl1pPr marL="0" indent="0" algn="ctr">
              <a:buNone/>
              <a:defRPr sz="1400" b="0" i="0"/>
            </a:lvl1pPr>
          </a:lstStyle>
          <a:p>
            <a:pPr lvl="0"/>
            <a:r>
              <a:rPr lang="en-US"/>
              <a:t>Job Title</a:t>
            </a:r>
          </a:p>
        </p:txBody>
      </p:sp>
      <p:sp>
        <p:nvSpPr>
          <p:cNvPr id="29" name="Text Placeholder 6">
            <a:extLst>
              <a:ext uri="{FF2B5EF4-FFF2-40B4-BE49-F238E27FC236}">
                <a16:creationId xmlns:a16="http://schemas.microsoft.com/office/drawing/2014/main" id="{93A43737-FFE2-2649-A32D-0B9CBC175D2B}"/>
              </a:ext>
            </a:extLst>
          </p:cNvPr>
          <p:cNvSpPr>
            <a:spLocks noGrp="1"/>
          </p:cNvSpPr>
          <p:nvPr>
            <p:ph type="body" sz="quarter" idx="28" hasCustomPrompt="1"/>
          </p:nvPr>
        </p:nvSpPr>
        <p:spPr>
          <a:xfrm>
            <a:off x="5408259" y="5444882"/>
            <a:ext cx="1371595" cy="253276"/>
          </a:xfrm>
        </p:spPr>
        <p:txBody>
          <a:bodyPr anchor="ctr" anchorCtr="0">
            <a:noAutofit/>
          </a:bodyPr>
          <a:lstStyle>
            <a:lvl1pPr marL="0" indent="0" algn="ctr">
              <a:buNone/>
              <a:defRPr sz="1400" b="0" i="0"/>
            </a:lvl1pPr>
          </a:lstStyle>
          <a:p>
            <a:pPr lvl="0"/>
            <a:r>
              <a:rPr lang="en-US"/>
              <a:t>NAME</a:t>
            </a:r>
          </a:p>
        </p:txBody>
      </p:sp>
      <p:sp>
        <p:nvSpPr>
          <p:cNvPr id="30" name="Text Placeholder 6">
            <a:extLst>
              <a:ext uri="{FF2B5EF4-FFF2-40B4-BE49-F238E27FC236}">
                <a16:creationId xmlns:a16="http://schemas.microsoft.com/office/drawing/2014/main" id="{4A53CDF1-89A9-2542-AE2F-606C4D18D6BE}"/>
              </a:ext>
            </a:extLst>
          </p:cNvPr>
          <p:cNvSpPr>
            <a:spLocks noGrp="1"/>
          </p:cNvSpPr>
          <p:nvPr>
            <p:ph type="body" sz="quarter" idx="29" hasCustomPrompt="1"/>
          </p:nvPr>
        </p:nvSpPr>
        <p:spPr>
          <a:xfrm>
            <a:off x="5408259" y="5813713"/>
            <a:ext cx="1371599" cy="652419"/>
          </a:xfrm>
        </p:spPr>
        <p:txBody>
          <a:bodyPr>
            <a:noAutofit/>
          </a:bodyPr>
          <a:lstStyle>
            <a:lvl1pPr marL="0" indent="0" algn="ctr">
              <a:buNone/>
              <a:defRPr sz="1400" b="0" i="0"/>
            </a:lvl1pPr>
          </a:lstStyle>
          <a:p>
            <a:pPr lvl="0"/>
            <a:r>
              <a:rPr lang="en-US"/>
              <a:t>Job Title</a:t>
            </a:r>
          </a:p>
        </p:txBody>
      </p:sp>
      <p:sp>
        <p:nvSpPr>
          <p:cNvPr id="31" name="Text Placeholder 6">
            <a:extLst>
              <a:ext uri="{FF2B5EF4-FFF2-40B4-BE49-F238E27FC236}">
                <a16:creationId xmlns:a16="http://schemas.microsoft.com/office/drawing/2014/main" id="{0DB649AB-7F2B-E146-A986-7467C34FAB41}"/>
              </a:ext>
            </a:extLst>
          </p:cNvPr>
          <p:cNvSpPr>
            <a:spLocks noGrp="1"/>
          </p:cNvSpPr>
          <p:nvPr>
            <p:ph type="body" sz="quarter" idx="30" hasCustomPrompt="1"/>
          </p:nvPr>
        </p:nvSpPr>
        <p:spPr>
          <a:xfrm>
            <a:off x="8482238" y="5444882"/>
            <a:ext cx="1371595" cy="253276"/>
          </a:xfrm>
        </p:spPr>
        <p:txBody>
          <a:bodyPr anchor="ctr" anchorCtr="0">
            <a:noAutofit/>
          </a:bodyPr>
          <a:lstStyle>
            <a:lvl1pPr marL="0" indent="0" algn="ctr">
              <a:buNone/>
              <a:defRPr sz="1400" b="0" i="0"/>
            </a:lvl1pPr>
          </a:lstStyle>
          <a:p>
            <a:pPr lvl="0"/>
            <a:r>
              <a:rPr lang="en-US"/>
              <a:t>NAME</a:t>
            </a:r>
          </a:p>
        </p:txBody>
      </p:sp>
      <p:sp>
        <p:nvSpPr>
          <p:cNvPr id="32" name="Text Placeholder 6">
            <a:extLst>
              <a:ext uri="{FF2B5EF4-FFF2-40B4-BE49-F238E27FC236}">
                <a16:creationId xmlns:a16="http://schemas.microsoft.com/office/drawing/2014/main" id="{B00885B6-64AF-0E4F-A1E0-21877D1A8327}"/>
              </a:ext>
            </a:extLst>
          </p:cNvPr>
          <p:cNvSpPr>
            <a:spLocks noGrp="1"/>
          </p:cNvSpPr>
          <p:nvPr>
            <p:ph type="body" sz="quarter" idx="31" hasCustomPrompt="1"/>
          </p:nvPr>
        </p:nvSpPr>
        <p:spPr>
          <a:xfrm>
            <a:off x="8482238" y="5813713"/>
            <a:ext cx="1371599" cy="652419"/>
          </a:xfrm>
        </p:spPr>
        <p:txBody>
          <a:bodyPr>
            <a:noAutofit/>
          </a:bodyPr>
          <a:lstStyle>
            <a:lvl1pPr marL="0" indent="0" algn="ctr">
              <a:buNone/>
              <a:defRPr sz="1400" b="0" i="0"/>
            </a:lvl1pPr>
          </a:lstStyle>
          <a:p>
            <a:pPr lvl="0"/>
            <a:r>
              <a:rPr lang="en-US"/>
              <a:t>Job Title</a:t>
            </a:r>
          </a:p>
        </p:txBody>
      </p:sp>
      <p:sp>
        <p:nvSpPr>
          <p:cNvPr id="33" name="Picture Placeholder 2">
            <a:extLst>
              <a:ext uri="{FF2B5EF4-FFF2-40B4-BE49-F238E27FC236}">
                <a16:creationId xmlns:a16="http://schemas.microsoft.com/office/drawing/2014/main" id="{1083DE71-2FB8-C643-91D2-3675AB30C3E8}"/>
              </a:ext>
            </a:extLst>
          </p:cNvPr>
          <p:cNvSpPr>
            <a:spLocks noGrp="1" noChangeAspect="1"/>
          </p:cNvSpPr>
          <p:nvPr>
            <p:ph type="pic" sz="quarter" idx="32" hasCustomPrompt="1"/>
          </p:nvPr>
        </p:nvSpPr>
        <p:spPr>
          <a:xfrm>
            <a:off x="5408259"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34" name="Picture Placeholder 2">
            <a:extLst>
              <a:ext uri="{FF2B5EF4-FFF2-40B4-BE49-F238E27FC236}">
                <a16:creationId xmlns:a16="http://schemas.microsoft.com/office/drawing/2014/main" id="{15C59494-BAD9-2E41-A684-92314B6B05DF}"/>
              </a:ext>
            </a:extLst>
          </p:cNvPr>
          <p:cNvSpPr>
            <a:spLocks noGrp="1" noChangeAspect="1"/>
          </p:cNvSpPr>
          <p:nvPr>
            <p:ph type="pic" sz="quarter" idx="33" hasCustomPrompt="1"/>
          </p:nvPr>
        </p:nvSpPr>
        <p:spPr>
          <a:xfrm>
            <a:off x="8482238" y="3948094"/>
            <a:ext cx="1371600" cy="1371600"/>
          </a:xfrm>
          <a:prstGeom prst="ellipse">
            <a:avLst/>
          </a:prstGeom>
          <a:solidFill>
            <a:schemeClr val="bg2">
              <a:lumMod val="20000"/>
              <a:lumOff val="80000"/>
            </a:schemeClr>
          </a:solidFill>
        </p:spPr>
        <p:txBody>
          <a:bodyPr anchor="ctr" anchorCtr="1">
            <a:normAutofit/>
          </a:bodyPr>
          <a:lstStyle>
            <a:lvl1pPr marL="0" indent="0" algn="ctr">
              <a:buNone/>
              <a:defRPr sz="1200" b="0" i="0">
                <a:solidFill>
                  <a:schemeClr val="tx1"/>
                </a:solidFill>
              </a:defRPr>
            </a:lvl1pPr>
          </a:lstStyle>
          <a:p>
            <a:r>
              <a:rPr lang="en-US" dirty="0"/>
              <a:t>INSERT PHOTO HERE</a:t>
            </a:r>
          </a:p>
        </p:txBody>
      </p:sp>
      <p:sp>
        <p:nvSpPr>
          <p:cNvPr id="36" name="Slide Number Placeholder 5">
            <a:extLst>
              <a:ext uri="{FF2B5EF4-FFF2-40B4-BE49-F238E27FC236}">
                <a16:creationId xmlns:a16="http://schemas.microsoft.com/office/drawing/2014/main" id="{5D8D4CD5-83D4-E243-ADA2-081509D8D49B}"/>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solidFill>
                <a:latin typeface="Calibri" panose="020F0502020204030204" pitchFamily="34" charset="0"/>
                <a:ea typeface="Roboto Condense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a:t>
            </a:r>
          </a:p>
        </p:txBody>
      </p:sp>
      <p:sp>
        <p:nvSpPr>
          <p:cNvPr id="37" name="Round Same Side Corner Rectangle 36">
            <a:extLst>
              <a:ext uri="{FF2B5EF4-FFF2-40B4-BE49-F238E27FC236}">
                <a16:creationId xmlns:a16="http://schemas.microsoft.com/office/drawing/2014/main" id="{FD42BDC7-2B08-EF43-A9FC-ADF6581374F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8" name="Round Same Side Corner Rectangle 37">
            <a:extLst>
              <a:ext uri="{FF2B5EF4-FFF2-40B4-BE49-F238E27FC236}">
                <a16:creationId xmlns:a16="http://schemas.microsoft.com/office/drawing/2014/main" id="{F0D1BBE7-4FC6-B046-9891-D3C078207DDD}"/>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18355770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Content, and 3 Accent Photos">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699900A-0EE2-7249-A19B-A55D4E75620D}"/>
              </a:ext>
            </a:extLst>
          </p:cNvPr>
          <p:cNvSpPr/>
          <p:nvPr userDrawn="1"/>
        </p:nvSpPr>
        <p:spPr>
          <a:xfrm>
            <a:off x="0" y="1"/>
            <a:ext cx="12192000" cy="2502968"/>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7" name="Rounded Rectangle 36">
            <a:extLst>
              <a:ext uri="{FF2B5EF4-FFF2-40B4-BE49-F238E27FC236}">
                <a16:creationId xmlns:a16="http://schemas.microsoft.com/office/drawing/2014/main" id="{33063164-34EE-ED4D-AED6-0BA9CB368BAF}"/>
              </a:ext>
            </a:extLst>
          </p:cNvPr>
          <p:cNvSpPr/>
          <p:nvPr userDrawn="1"/>
        </p:nvSpPr>
        <p:spPr>
          <a:xfrm>
            <a:off x="83820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8" name="Rounded Rectangle 37">
            <a:extLst>
              <a:ext uri="{FF2B5EF4-FFF2-40B4-BE49-F238E27FC236}">
                <a16:creationId xmlns:a16="http://schemas.microsoft.com/office/drawing/2014/main" id="{F3123159-F246-1D42-A071-6EE179A5C7F7}"/>
              </a:ext>
            </a:extLst>
          </p:cNvPr>
          <p:cNvSpPr/>
          <p:nvPr userDrawn="1"/>
        </p:nvSpPr>
        <p:spPr>
          <a:xfrm>
            <a:off x="452477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9" name="Rounded Rectangle 38">
            <a:extLst>
              <a:ext uri="{FF2B5EF4-FFF2-40B4-BE49-F238E27FC236}">
                <a16:creationId xmlns:a16="http://schemas.microsoft.com/office/drawing/2014/main" id="{65E282FA-0502-5743-89DD-3F29DF5B8938}"/>
              </a:ext>
            </a:extLst>
          </p:cNvPr>
          <p:cNvSpPr/>
          <p:nvPr userDrawn="1"/>
        </p:nvSpPr>
        <p:spPr>
          <a:xfrm>
            <a:off x="8211340" y="638631"/>
            <a:ext cx="719153" cy="7185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4346C8F6-C530-C64C-A9DD-C2FADAEDBAD4}"/>
              </a:ext>
            </a:extLst>
          </p:cNvPr>
          <p:cNvSpPr>
            <a:spLocks noGrp="1"/>
          </p:cNvSpPr>
          <p:nvPr>
            <p:ph type="body" sz="quarter" idx="13"/>
          </p:nvPr>
        </p:nvSpPr>
        <p:spPr>
          <a:xfrm>
            <a:off x="1089025" y="4271963"/>
            <a:ext cx="4829175" cy="2220912"/>
          </a:xfrm>
        </p:spPr>
        <p:txBody>
          <a:bodyPr>
            <a:normAutofit/>
          </a:bodyPr>
          <a:lstStyle>
            <a:lvl1pPr marL="0" indent="0">
              <a:buNone/>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Click to edit Master text style</a:t>
            </a:r>
          </a:p>
        </p:txBody>
      </p:sp>
      <p:sp>
        <p:nvSpPr>
          <p:cNvPr id="45" name="Text Placeholder 5">
            <a:extLst>
              <a:ext uri="{FF2B5EF4-FFF2-40B4-BE49-F238E27FC236}">
                <a16:creationId xmlns:a16="http://schemas.microsoft.com/office/drawing/2014/main" id="{430F33AD-9266-8547-A119-43D19D682A23}"/>
              </a:ext>
            </a:extLst>
          </p:cNvPr>
          <p:cNvSpPr>
            <a:spLocks noGrp="1"/>
          </p:cNvSpPr>
          <p:nvPr>
            <p:ph type="body" sz="quarter" idx="14" hasCustomPrompt="1"/>
          </p:nvPr>
        </p:nvSpPr>
        <p:spPr>
          <a:xfrm>
            <a:off x="6273803" y="4271963"/>
            <a:ext cx="4947918" cy="2220912"/>
          </a:xfrm>
        </p:spPr>
        <p:txBody>
          <a:bodyPr>
            <a:normAutofit/>
          </a:bodyPr>
          <a:lstStyle>
            <a:lvl1pPr marL="0" indent="0">
              <a:buNone/>
              <a:defRPr sz="2200" b="0" i="0"/>
            </a:lvl1pPr>
          </a:lstStyle>
          <a:p>
            <a:pPr lvl="0"/>
            <a:r>
              <a:rPr lang="en-US"/>
              <a:t>22 to edit Master text style</a:t>
            </a:r>
          </a:p>
        </p:txBody>
      </p:sp>
      <p:sp>
        <p:nvSpPr>
          <p:cNvPr id="13" name="Round Same Side Corner Rectangle 12">
            <a:extLst>
              <a:ext uri="{FF2B5EF4-FFF2-40B4-BE49-F238E27FC236}">
                <a16:creationId xmlns:a16="http://schemas.microsoft.com/office/drawing/2014/main" id="{14D76D55-83A6-8C4D-9427-E22C1AAAE84D}"/>
              </a:ext>
            </a:extLst>
          </p:cNvPr>
          <p:cNvSpPr/>
          <p:nvPr userDrawn="1"/>
        </p:nvSpPr>
        <p:spPr>
          <a:xfrm rot="5400000">
            <a:off x="-465905" y="839774"/>
            <a:ext cx="1316819" cy="385009"/>
          </a:xfrm>
          <a:prstGeom prst="round2Same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2" name="Picture Placeholder 3">
            <a:extLst>
              <a:ext uri="{FF2B5EF4-FFF2-40B4-BE49-F238E27FC236}">
                <a16:creationId xmlns:a16="http://schemas.microsoft.com/office/drawing/2014/main" id="{F3FAD15A-7431-8246-B039-5D0CABBC6504}"/>
              </a:ext>
            </a:extLst>
          </p:cNvPr>
          <p:cNvSpPr>
            <a:spLocks noGrp="1" noChangeAspect="1"/>
          </p:cNvSpPr>
          <p:nvPr>
            <p:ph type="pic" sz="quarter" idx="10" hasCustomPrompt="1"/>
          </p:nvPr>
        </p:nvSpPr>
        <p:spPr>
          <a:xfrm>
            <a:off x="1088448" y="981075"/>
            <a:ext cx="2743199" cy="2743200"/>
          </a:xfrm>
          <a:solidFill>
            <a:schemeClr val="bg2">
              <a:lumMod val="20000"/>
              <a:lumOff val="80000"/>
            </a:schemeClr>
          </a:solidFill>
        </p:spPr>
        <p:txBody>
          <a:bodyPr anchor="ctr" anchorCtr="1">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solidFill>
                  <a:schemeClr val="tx1"/>
                </a:solidFill>
              </a:defRPr>
            </a:lvl1pPr>
          </a:lstStyle>
          <a:p>
            <a:r>
              <a:rPr lang="en-US" dirty="0"/>
              <a:t>CLICK ICON TO ADD PICTURE</a:t>
            </a:r>
          </a:p>
        </p:txBody>
      </p:sp>
      <p:sp>
        <p:nvSpPr>
          <p:cNvPr id="14" name="Picture Placeholder 3">
            <a:extLst>
              <a:ext uri="{FF2B5EF4-FFF2-40B4-BE49-F238E27FC236}">
                <a16:creationId xmlns:a16="http://schemas.microsoft.com/office/drawing/2014/main" id="{02630900-368E-F34C-9C5E-FE3C93A36EA3}"/>
              </a:ext>
            </a:extLst>
          </p:cNvPr>
          <p:cNvSpPr>
            <a:spLocks noGrp="1" noChangeAspect="1"/>
          </p:cNvSpPr>
          <p:nvPr>
            <p:ph type="pic" sz="quarter" idx="11" hasCustomPrompt="1"/>
          </p:nvPr>
        </p:nvSpPr>
        <p:spPr>
          <a:xfrm>
            <a:off x="4724400"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dirty="0"/>
              <a:t>CLICK ICON TO ADD PICTURE</a:t>
            </a:r>
          </a:p>
        </p:txBody>
      </p:sp>
      <p:sp>
        <p:nvSpPr>
          <p:cNvPr id="15" name="Picture Placeholder 3">
            <a:extLst>
              <a:ext uri="{FF2B5EF4-FFF2-40B4-BE49-F238E27FC236}">
                <a16:creationId xmlns:a16="http://schemas.microsoft.com/office/drawing/2014/main" id="{93FA51B4-3F99-CB40-964C-4C59E1AAFDDD}"/>
              </a:ext>
            </a:extLst>
          </p:cNvPr>
          <p:cNvSpPr>
            <a:spLocks noGrp="1" noChangeAspect="1"/>
          </p:cNvSpPr>
          <p:nvPr>
            <p:ph type="pic" sz="quarter" idx="12" hasCustomPrompt="1"/>
          </p:nvPr>
        </p:nvSpPr>
        <p:spPr>
          <a:xfrm>
            <a:off x="8478838" y="981075"/>
            <a:ext cx="2743199" cy="2743200"/>
          </a:xfrm>
          <a:solidFill>
            <a:schemeClr val="bg2">
              <a:lumMod val="20000"/>
              <a:lumOff val="80000"/>
            </a:schemeClr>
          </a:solidFill>
        </p:spPr>
        <p:txBody>
          <a:bodyPr anchor="ctr" anchorCtr="1">
            <a:normAutofit/>
          </a:bodyPr>
          <a:lstStyle>
            <a:lvl1pPr marL="0" indent="0" algn="ctr">
              <a:buNone/>
              <a:defRPr sz="1600" b="0" i="0">
                <a:solidFill>
                  <a:schemeClr val="tx1"/>
                </a:solidFill>
              </a:defRPr>
            </a:lvl1pPr>
          </a:lstStyle>
          <a:p>
            <a:r>
              <a:rPr lang="en-US" dirty="0"/>
              <a:t>CLICK ICON TO ADD PICTURE</a:t>
            </a:r>
          </a:p>
        </p:txBody>
      </p:sp>
    </p:spTree>
    <p:extLst>
      <p:ext uri="{BB962C8B-B14F-4D97-AF65-F5344CB8AC3E}">
        <p14:creationId xmlns:p14="http://schemas.microsoft.com/office/powerpoint/2010/main" val="1462421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r Distribu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ECD58-6204-E141-AE0D-685B690F1395}"/>
              </a:ext>
            </a:extLst>
          </p:cNvPr>
          <p:cNvPicPr>
            <a:picLocks noChangeAspect="1"/>
          </p:cNvPicPr>
          <p:nvPr userDrawn="1"/>
        </p:nvPicPr>
        <p:blipFill>
          <a:blip r:embed="rId2"/>
          <a:stretch>
            <a:fillRect/>
          </a:stretch>
        </p:blipFill>
        <p:spPr>
          <a:xfrm>
            <a:off x="916572" y="5799315"/>
            <a:ext cx="2121689" cy="677135"/>
          </a:xfrm>
          <a:prstGeom prst="rect">
            <a:avLst/>
          </a:prstGeom>
        </p:spPr>
      </p:pic>
      <p:pic>
        <p:nvPicPr>
          <p:cNvPr id="8" name="Picture 7">
            <a:extLst>
              <a:ext uri="{FF2B5EF4-FFF2-40B4-BE49-F238E27FC236}">
                <a16:creationId xmlns:a16="http://schemas.microsoft.com/office/drawing/2014/main" id="{EDB759EA-5B11-2A41-B9E6-C1E9E2A9A9B2}"/>
              </a:ext>
            </a:extLst>
          </p:cNvPr>
          <p:cNvPicPr>
            <a:picLocks noChangeAspect="1"/>
          </p:cNvPicPr>
          <p:nvPr userDrawn="1"/>
        </p:nvPicPr>
        <p:blipFill>
          <a:blip r:embed="rId3"/>
          <a:stretch>
            <a:fillRect/>
          </a:stretch>
        </p:blipFill>
        <p:spPr>
          <a:xfrm>
            <a:off x="3466649" y="5722959"/>
            <a:ext cx="2121689" cy="765653"/>
          </a:xfrm>
          <a:prstGeom prst="rect">
            <a:avLst/>
          </a:prstGeom>
        </p:spPr>
      </p:pic>
      <p:sp>
        <p:nvSpPr>
          <p:cNvPr id="11" name="Text Placeholder 9">
            <a:extLst>
              <a:ext uri="{FF2B5EF4-FFF2-40B4-BE49-F238E27FC236}">
                <a16:creationId xmlns:a16="http://schemas.microsoft.com/office/drawing/2014/main" id="{DC03CF06-B66F-4447-9644-73AC4E80C460}"/>
              </a:ext>
            </a:extLst>
          </p:cNvPr>
          <p:cNvSpPr>
            <a:spLocks noGrp="1"/>
          </p:cNvSpPr>
          <p:nvPr>
            <p:ph type="body" sz="quarter" idx="11" hasCustomPrompt="1"/>
          </p:nvPr>
        </p:nvSpPr>
        <p:spPr>
          <a:xfrm>
            <a:off x="915988" y="2537461"/>
            <a:ext cx="10102532" cy="891540"/>
          </a:xfrm>
        </p:spPr>
        <p:txBody>
          <a:bodyPr>
            <a:normAutofit/>
          </a:bodyPr>
          <a:lstStyle>
            <a:lvl1pPr marL="0" indent="0">
              <a:buNone/>
              <a:defRPr sz="1600" b="0" i="0">
                <a:latin typeface="Calibri" panose="020F0502020204030204" pitchFamily="34" charset="0"/>
                <a:ea typeface="Roboto Condensed" panose="02000000000000000000" pitchFamily="2" charset="0"/>
              </a:defRPr>
            </a:lvl1pPr>
          </a:lstStyle>
          <a:p>
            <a:pPr lvl="0"/>
            <a:r>
              <a:rPr lang="en-US"/>
              <a:t>Insert Authors. Year. “Insert presentation title, “PowerPoint Slides. Washington DC: MOMENTUM</a:t>
            </a:r>
          </a:p>
        </p:txBody>
      </p:sp>
      <p:sp>
        <p:nvSpPr>
          <p:cNvPr id="2" name="TextBox 1">
            <a:extLst>
              <a:ext uri="{FF2B5EF4-FFF2-40B4-BE49-F238E27FC236}">
                <a16:creationId xmlns:a16="http://schemas.microsoft.com/office/drawing/2014/main" id="{FB41C566-4D4E-7846-A873-ABFB00B43EBB}"/>
              </a:ext>
            </a:extLst>
          </p:cNvPr>
          <p:cNvSpPr txBox="1"/>
          <p:nvPr userDrawn="1"/>
        </p:nvSpPr>
        <p:spPr>
          <a:xfrm>
            <a:off x="915986" y="724394"/>
            <a:ext cx="10009311" cy="1161472"/>
          </a:xfrm>
          <a:prstGeom prst="rect">
            <a:avLst/>
          </a:prstGeom>
          <a:noFill/>
        </p:spPr>
        <p:txBody>
          <a:bodyPr wrap="square" rtlCol="0">
            <a:spAutoFit/>
          </a:bodyPr>
          <a:lstStyle/>
          <a:p>
            <a:pPr lvl="0">
              <a:lnSpc>
                <a:spcPct val="110000"/>
              </a:lnSpc>
            </a:pPr>
            <a:r>
              <a:rPr lang="en-US" sz="1600" b="0" i="0" dirty="0">
                <a:latin typeface="Calibri" panose="020F0502020204030204" pitchFamily="34" charset="0"/>
              </a:rPr>
              <a:t>© 2020 MOMENTUM. All Rights Reserved</a:t>
            </a:r>
          </a:p>
          <a:p>
            <a:pPr lvl="0">
              <a:lnSpc>
                <a:spcPct val="110000"/>
              </a:lnSpc>
            </a:pPr>
            <a:endParaRPr lang="en-US" sz="1600" b="0" i="0" dirty="0">
              <a:latin typeface="Calibri" panose="020F0502020204030204" pitchFamily="34" charset="0"/>
            </a:endParaRPr>
          </a:p>
          <a:p>
            <a:pPr lvl="0">
              <a:lnSpc>
                <a:spcPct val="110000"/>
              </a:lnSpc>
            </a:pPr>
            <a:r>
              <a:rPr lang="en-US" sz="1600" b="0" i="0" dirty="0">
                <a:latin typeface="Calibri" panose="020F0502020204030204" pitchFamily="34" charset="0"/>
              </a:rPr>
              <a:t>Use of these materials is permitted only for noncommercial purposes.</a:t>
            </a:r>
            <a:br>
              <a:rPr lang="en-US" sz="1600" b="0" i="0" dirty="0">
                <a:latin typeface="Calibri" panose="020F0502020204030204" pitchFamily="34" charset="0"/>
              </a:rPr>
            </a:br>
            <a:r>
              <a:rPr lang="en-US" sz="1600" b="0" i="0" dirty="0">
                <a:latin typeface="Calibri" panose="020F0502020204030204" pitchFamily="34" charset="0"/>
              </a:rPr>
              <a:t>The following full source citation must be included:</a:t>
            </a:r>
          </a:p>
        </p:txBody>
      </p:sp>
      <p:sp>
        <p:nvSpPr>
          <p:cNvPr id="9" name="TextBox 8">
            <a:extLst>
              <a:ext uri="{FF2B5EF4-FFF2-40B4-BE49-F238E27FC236}">
                <a16:creationId xmlns:a16="http://schemas.microsoft.com/office/drawing/2014/main" id="{46A205F9-D6F0-0042-9F85-729F82160FC4}"/>
              </a:ext>
            </a:extLst>
          </p:cNvPr>
          <p:cNvSpPr txBox="1"/>
          <p:nvPr userDrawn="1"/>
        </p:nvSpPr>
        <p:spPr>
          <a:xfrm>
            <a:off x="915986" y="4245415"/>
            <a:ext cx="10009311" cy="584775"/>
          </a:xfrm>
          <a:prstGeom prst="rect">
            <a:avLst/>
          </a:prstGeom>
          <a:noFill/>
        </p:spPr>
        <p:txBody>
          <a:bodyPr wrap="square" rtlCol="0">
            <a:spAutoFit/>
          </a:bodyPr>
          <a:lstStyle/>
          <a:p>
            <a:pPr lvl="0"/>
            <a:r>
              <a:rPr lang="en-US" sz="1600" b="0" i="0" dirty="0">
                <a:latin typeface="Calibri" panose="020F0502020204030204" pitchFamily="34" charset="0"/>
              </a:rPr>
              <a:t>The presentation may contain materials owned by others. User is responsible for obtaining permissions for use from third parties as needed.</a:t>
            </a:r>
          </a:p>
        </p:txBody>
      </p:sp>
    </p:spTree>
    <p:extLst>
      <p:ext uri="{BB962C8B-B14F-4D97-AF65-F5344CB8AC3E}">
        <p14:creationId xmlns:p14="http://schemas.microsoft.com/office/powerpoint/2010/main" val="22269900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ECD58-6204-E141-AE0D-685B690F1395}"/>
              </a:ext>
            </a:extLst>
          </p:cNvPr>
          <p:cNvPicPr>
            <a:picLocks noChangeAspect="1"/>
          </p:cNvPicPr>
          <p:nvPr userDrawn="1"/>
        </p:nvPicPr>
        <p:blipFill>
          <a:blip r:embed="rId2"/>
          <a:stretch>
            <a:fillRect/>
          </a:stretch>
        </p:blipFill>
        <p:spPr>
          <a:xfrm>
            <a:off x="916572" y="5799315"/>
            <a:ext cx="2121689" cy="677135"/>
          </a:xfrm>
          <a:prstGeom prst="rect">
            <a:avLst/>
          </a:prstGeom>
        </p:spPr>
      </p:pic>
      <p:pic>
        <p:nvPicPr>
          <p:cNvPr id="8" name="Picture 7">
            <a:extLst>
              <a:ext uri="{FF2B5EF4-FFF2-40B4-BE49-F238E27FC236}">
                <a16:creationId xmlns:a16="http://schemas.microsoft.com/office/drawing/2014/main" id="{EDB759EA-5B11-2A41-B9E6-C1E9E2A9A9B2}"/>
              </a:ext>
            </a:extLst>
          </p:cNvPr>
          <p:cNvPicPr>
            <a:picLocks noChangeAspect="1"/>
          </p:cNvPicPr>
          <p:nvPr userDrawn="1"/>
        </p:nvPicPr>
        <p:blipFill>
          <a:blip r:embed="rId3"/>
          <a:stretch>
            <a:fillRect/>
          </a:stretch>
        </p:blipFill>
        <p:spPr>
          <a:xfrm>
            <a:off x="3466649" y="5722959"/>
            <a:ext cx="2121689" cy="765653"/>
          </a:xfrm>
          <a:prstGeom prst="rect">
            <a:avLst/>
          </a:prstGeom>
        </p:spPr>
      </p:pic>
      <p:sp>
        <p:nvSpPr>
          <p:cNvPr id="2" name="TextBox 1">
            <a:extLst>
              <a:ext uri="{FF2B5EF4-FFF2-40B4-BE49-F238E27FC236}">
                <a16:creationId xmlns:a16="http://schemas.microsoft.com/office/drawing/2014/main" id="{1E3A0FA9-D275-CB4E-B0F1-B01D4B9734EB}"/>
              </a:ext>
            </a:extLst>
          </p:cNvPr>
          <p:cNvSpPr txBox="1"/>
          <p:nvPr userDrawn="1"/>
        </p:nvSpPr>
        <p:spPr>
          <a:xfrm>
            <a:off x="916572" y="1155032"/>
            <a:ext cx="10102532" cy="2308324"/>
          </a:xfrm>
          <a:prstGeom prst="rect">
            <a:avLst/>
          </a:prstGeom>
          <a:noFill/>
        </p:spPr>
        <p:txBody>
          <a:bodyPr wrap="square" rtlCol="0">
            <a:spAutoFit/>
          </a:bodyPr>
          <a:lstStyle/>
          <a:p>
            <a:pPr lvl="0"/>
            <a:r>
              <a:rPr lang="en-US" sz="1600" b="0" i="0" dirty="0">
                <a:latin typeface="Calibri" panose="020F0502020204030204" pitchFamily="34" charset="0"/>
                <a:cs typeface="Poppins" pitchFamily="2" charset="77"/>
              </a:rPr>
              <a:t>© 2020 MOMENTUM. All Rights Reserved</a:t>
            </a:r>
          </a:p>
          <a:p>
            <a:pPr lvl="0"/>
            <a:endParaRPr lang="en-US" sz="1600" b="0" i="0" dirty="0">
              <a:latin typeface="Calibri" panose="020F0502020204030204" pitchFamily="34" charset="0"/>
              <a:cs typeface="Poppins" pitchFamily="2" charset="77"/>
            </a:endParaRPr>
          </a:p>
          <a:p>
            <a:pPr lvl="0"/>
            <a:r>
              <a:rPr lang="en-US" sz="1600" b="0" i="0" dirty="0">
                <a:latin typeface="Calibri" panose="020F0502020204030204" pitchFamily="34" charset="0"/>
                <a:cs typeface="Poppins" pitchFamily="2" charset="77"/>
              </a:rPr>
              <a:t>With the exception of fair dealing for the purposes of research or private study, this content may not be reproduced, stored, or transmitted in any form or by any means without the prior permission in writing from the MOMENTUM team.</a:t>
            </a:r>
          </a:p>
          <a:p>
            <a:pPr lvl="0"/>
            <a:endParaRPr lang="en-US" sz="1600" b="0" i="0" dirty="0">
              <a:latin typeface="Calibri" panose="020F0502020204030204" pitchFamily="34" charset="0"/>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latin typeface="Calibri" panose="020F0502020204030204" pitchFamily="34" charset="0"/>
              </a:rPr>
              <a:t>Contact: </a:t>
            </a:r>
            <a:r>
              <a:rPr lang="en-US" sz="1600" b="0" i="0" dirty="0">
                <a:latin typeface="Calibri" panose="020F0502020204030204" pitchFamily="34" charset="0"/>
                <a:hlinkClick r:id="rId4"/>
              </a:rPr>
              <a:t>nsunderland@prb.org</a:t>
            </a:r>
            <a:endParaRPr lang="en-US" sz="1600" b="0" i="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latin typeface="Calibri" panose="020F0502020204030204" pitchFamily="34" charset="0"/>
              </a:rPr>
              <a:t>This presentation may contain materials owned by others. User is responsible for obtaining permissions for use from third parties as needed.</a:t>
            </a:r>
          </a:p>
        </p:txBody>
      </p:sp>
    </p:spTree>
    <p:extLst>
      <p:ext uri="{BB962C8B-B14F-4D97-AF65-F5344CB8AC3E}">
        <p14:creationId xmlns:p14="http://schemas.microsoft.com/office/powerpoint/2010/main" val="3696970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Super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a:xfrm>
            <a:off x="838200" y="733878"/>
            <a:ext cx="10515600" cy="890588"/>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40FAD702-4EFE-0D47-89D5-915D87312F02}"/>
              </a:ext>
            </a:extLst>
          </p:cNvPr>
          <p:cNvSpPr>
            <a:spLocks noGrp="1"/>
          </p:cNvSpPr>
          <p:nvPr>
            <p:ph type="body" sz="quarter" idx="10" hasCustomPrompt="1"/>
          </p:nvPr>
        </p:nvSpPr>
        <p:spPr>
          <a:xfrm>
            <a:off x="838200" y="1356722"/>
            <a:ext cx="10515600" cy="379210"/>
          </a:xfrm>
        </p:spPr>
        <p:txBody>
          <a:bodyPr>
            <a:noAutofit/>
          </a:bodyPr>
          <a:lstStyle>
            <a:lvl1pPr marL="0" indent="0">
              <a:buNone/>
              <a:defRPr sz="2000" b="0" i="0">
                <a:solidFill>
                  <a:schemeClr val="accent5"/>
                </a:solidFill>
                <a:latin typeface="Calibri" panose="020F0502020204030204" pitchFamily="34" charset="0"/>
                <a:ea typeface="Roboto Condensed" panose="02000000000000000000" pitchFamily="2" charset="0"/>
              </a:defRPr>
            </a:lvl1pPr>
          </a:lstStyle>
          <a:p>
            <a:pPr lvl="0"/>
            <a:r>
              <a:rPr lang="en-US"/>
              <a:t>Sub-title</a:t>
            </a:r>
          </a:p>
        </p:txBody>
      </p:sp>
      <p:sp>
        <p:nvSpPr>
          <p:cNvPr id="9" name="Round Same Side Corner Rectangle 8">
            <a:extLst>
              <a:ext uri="{FF2B5EF4-FFF2-40B4-BE49-F238E27FC236}">
                <a16:creationId xmlns:a16="http://schemas.microsoft.com/office/drawing/2014/main" id="{8BE98263-9FA5-B844-BED6-7C6C9A84227A}"/>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3" name="Slide Number Placeholder 5">
            <a:extLst>
              <a:ext uri="{FF2B5EF4-FFF2-40B4-BE49-F238E27FC236}">
                <a16:creationId xmlns:a16="http://schemas.microsoft.com/office/drawing/2014/main" id="{CDC3AD18-6832-4440-841B-22AA70FEF9D0}"/>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8" name="Text Placeholder 10">
            <a:extLst>
              <a:ext uri="{FF2B5EF4-FFF2-40B4-BE49-F238E27FC236}">
                <a16:creationId xmlns:a16="http://schemas.microsoft.com/office/drawing/2014/main" id="{8AAFEFE5-1EBD-AD41-828F-B6391E14D2A0}"/>
              </a:ext>
            </a:extLst>
          </p:cNvPr>
          <p:cNvSpPr>
            <a:spLocks noGrp="1"/>
          </p:cNvSpPr>
          <p:nvPr>
            <p:ph type="body" sz="quarter" idx="11" hasCustomPrompt="1"/>
          </p:nvPr>
        </p:nvSpPr>
        <p:spPr>
          <a:xfrm>
            <a:off x="838200" y="390292"/>
            <a:ext cx="10515600" cy="390525"/>
          </a:xfrm>
        </p:spPr>
        <p:txBody>
          <a:bodyPr anchor="ctr" anchorCtr="0">
            <a:noAutofit/>
          </a:bodyPr>
          <a:lstStyle>
            <a:lvl1pPr marL="0" indent="0">
              <a:buNone/>
              <a:defRPr sz="1800" b="1" i="0" spc="100" baseline="0">
                <a:solidFill>
                  <a:schemeClr val="accent5"/>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a:t>SUPER- TITLE</a:t>
            </a:r>
          </a:p>
        </p:txBody>
      </p:sp>
      <p:sp>
        <p:nvSpPr>
          <p:cNvPr id="11" name="Content Placeholder 2">
            <a:extLst>
              <a:ext uri="{FF2B5EF4-FFF2-40B4-BE49-F238E27FC236}">
                <a16:creationId xmlns:a16="http://schemas.microsoft.com/office/drawing/2014/main" id="{0B7B1D08-533E-A34C-8E54-351F18251B38}"/>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78619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ECD58-6204-E141-AE0D-685B690F1395}"/>
              </a:ext>
            </a:extLst>
          </p:cNvPr>
          <p:cNvPicPr>
            <a:picLocks noChangeAspect="1"/>
          </p:cNvPicPr>
          <p:nvPr userDrawn="1"/>
        </p:nvPicPr>
        <p:blipFill>
          <a:blip r:embed="rId2"/>
          <a:stretch>
            <a:fillRect/>
          </a:stretch>
        </p:blipFill>
        <p:spPr>
          <a:xfrm>
            <a:off x="916572" y="5799315"/>
            <a:ext cx="2121689" cy="677135"/>
          </a:xfrm>
          <a:prstGeom prst="rect">
            <a:avLst/>
          </a:prstGeom>
        </p:spPr>
      </p:pic>
      <p:pic>
        <p:nvPicPr>
          <p:cNvPr id="8" name="Picture 7">
            <a:extLst>
              <a:ext uri="{FF2B5EF4-FFF2-40B4-BE49-F238E27FC236}">
                <a16:creationId xmlns:a16="http://schemas.microsoft.com/office/drawing/2014/main" id="{EDB759EA-5B11-2A41-B9E6-C1E9E2A9A9B2}"/>
              </a:ext>
            </a:extLst>
          </p:cNvPr>
          <p:cNvPicPr>
            <a:picLocks noChangeAspect="1"/>
          </p:cNvPicPr>
          <p:nvPr userDrawn="1"/>
        </p:nvPicPr>
        <p:blipFill>
          <a:blip r:embed="rId3"/>
          <a:stretch>
            <a:fillRect/>
          </a:stretch>
        </p:blipFill>
        <p:spPr>
          <a:xfrm>
            <a:off x="3466649" y="5722959"/>
            <a:ext cx="2121689" cy="765653"/>
          </a:xfrm>
          <a:prstGeom prst="rect">
            <a:avLst/>
          </a:prstGeom>
        </p:spPr>
      </p:pic>
      <p:sp>
        <p:nvSpPr>
          <p:cNvPr id="9" name="TextBox 8">
            <a:extLst>
              <a:ext uri="{FF2B5EF4-FFF2-40B4-BE49-F238E27FC236}">
                <a16:creationId xmlns:a16="http://schemas.microsoft.com/office/drawing/2014/main" id="{DDB7929B-D920-664F-9D71-720658914F10}"/>
              </a:ext>
            </a:extLst>
          </p:cNvPr>
          <p:cNvSpPr txBox="1"/>
          <p:nvPr userDrawn="1"/>
        </p:nvSpPr>
        <p:spPr>
          <a:xfrm>
            <a:off x="916572" y="1859340"/>
            <a:ext cx="10102532" cy="1569660"/>
          </a:xfrm>
          <a:prstGeom prst="rect">
            <a:avLst/>
          </a:prstGeom>
          <a:noFill/>
        </p:spPr>
        <p:txBody>
          <a:bodyPr wrap="square" rtlCol="0">
            <a:spAutoFit/>
          </a:bodyPr>
          <a:lstStyle/>
          <a:p>
            <a:pPr lvl="0"/>
            <a:r>
              <a:rPr lang="en-US" sz="1600" b="0" i="0" dirty="0">
                <a:latin typeface="Calibri" panose="020F0502020204030204" pitchFamily="34" charset="0"/>
                <a:cs typeface="Poppins" pitchFamily="2" charset="77"/>
              </a:rPr>
              <a:t>© 2020 MOMENTUM. All Rights Reserved</a:t>
            </a:r>
          </a:p>
          <a:p>
            <a:pPr lvl="0"/>
            <a:endParaRPr lang="en-US" sz="1600" b="0" i="0" dirty="0">
              <a:latin typeface="Calibri" panose="020F0502020204030204" pitchFamily="34" charset="0"/>
              <a:cs typeface="Poppins" pitchFamily="2" charset="77"/>
            </a:endParaRPr>
          </a:p>
          <a:p>
            <a:pPr lvl="0"/>
            <a:r>
              <a:rPr lang="en-US" sz="1600" b="0" i="0" dirty="0">
                <a:latin typeface="Calibri" panose="020F0502020204030204" pitchFamily="34" charset="0"/>
                <a:cs typeface="Poppins" pitchFamily="2" charset="77"/>
              </a:rPr>
              <a:t>NOT FOR CITATION OR CIRCULATION</a:t>
            </a:r>
          </a:p>
          <a:p>
            <a:pPr lvl="0"/>
            <a:endParaRPr lang="en-US" sz="1600" b="0" i="0" dirty="0">
              <a:latin typeface="Calibri" panose="020F0502020204030204" pitchFamily="34" charset="0"/>
              <a:cs typeface="Poppins" pitchFamily="2" charset="77"/>
            </a:endParaRPr>
          </a:p>
          <a:p>
            <a:pPr lvl="0"/>
            <a:r>
              <a:rPr lang="en-US" sz="1600" b="0" i="0" dirty="0">
                <a:latin typeface="Calibri" panose="020F0502020204030204" pitchFamily="34" charset="0"/>
                <a:cs typeface="Poppins" pitchFamily="2" charset="77"/>
              </a:rPr>
              <a:t>The content of these slides are provided for the purposes of research or private study only. This content may not be reproduced, stored, or transmitted in any form or by any means. </a:t>
            </a:r>
          </a:p>
        </p:txBody>
      </p:sp>
    </p:spTree>
    <p:extLst>
      <p:ext uri="{BB962C8B-B14F-4D97-AF65-F5344CB8AC3E}">
        <p14:creationId xmlns:p14="http://schemas.microsoft.com/office/powerpoint/2010/main" val="11577660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417BA0-CE91-1041-8213-9823DA5A1EE9}"/>
              </a:ext>
            </a:extLst>
          </p:cNvPr>
          <p:cNvPicPr>
            <a:picLocks noChangeAspect="1"/>
          </p:cNvPicPr>
          <p:nvPr userDrawn="1"/>
        </p:nvPicPr>
        <p:blipFill rotWithShape="1">
          <a:blip r:embed="rId2">
            <a:duotone>
              <a:prstClr val="black"/>
              <a:schemeClr val="accent5">
                <a:tint val="45000"/>
                <a:satMod val="400000"/>
              </a:schemeClr>
            </a:duotone>
          </a:blip>
          <a:srcRect l="8646" t="11196" b="9161"/>
          <a:stretch/>
        </p:blipFill>
        <p:spPr>
          <a:xfrm flipH="1">
            <a:off x="0" y="-26905"/>
            <a:ext cx="12192000" cy="688490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26906"/>
            <a:ext cx="11750936" cy="6884906"/>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10" name="Picture 9">
            <a:extLst>
              <a:ext uri="{FF2B5EF4-FFF2-40B4-BE49-F238E27FC236}">
                <a16:creationId xmlns:a16="http://schemas.microsoft.com/office/drawing/2014/main" id="{8776F7ED-7837-F04E-8876-63C0BB50E4C1}"/>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1948143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16230" r="9140" b="6887"/>
          <a:stretch/>
        </p:blipFill>
        <p:spPr>
          <a:xfrm>
            <a:off x="0" y="1"/>
            <a:ext cx="12205218" cy="6884906"/>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B2DD1DEB-5995-9F40-A2DC-6B22C81ACC79}"/>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29203432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7586" b="7225"/>
          <a:stretch/>
        </p:blipFill>
        <p:spPr>
          <a:xfrm>
            <a:off x="15199" y="0"/>
            <a:ext cx="12176801"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BB625808-7DBF-754E-AFAC-D8192CE8A0C0}"/>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14552461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7701" b="7924"/>
          <a:stretch/>
        </p:blipFill>
        <p:spPr>
          <a:xfrm flipH="1">
            <a:off x="1" y="0"/>
            <a:ext cx="12192000" cy="6858000"/>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74C475C9-1531-6D49-BD45-DE4C93631381}"/>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8335567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rotWithShape="1">
          <a:blip r:embed="rId2">
            <a:duotone>
              <a:prstClr val="black"/>
              <a:schemeClr val="accent5">
                <a:tint val="45000"/>
                <a:satMod val="400000"/>
              </a:schemeClr>
            </a:duotone>
          </a:blip>
          <a:srcRect t="17549" r="13300" b="9584"/>
          <a:stretch/>
        </p:blipFill>
        <p:spPr>
          <a:xfrm>
            <a:off x="0" y="-1"/>
            <a:ext cx="12191999"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10652573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a:blip r:embed="rId2">
            <a:duotone>
              <a:prstClr val="black"/>
              <a:schemeClr val="accent5">
                <a:tint val="45000"/>
                <a:satMod val="400000"/>
              </a:schemeClr>
            </a:duotone>
          </a:blip>
          <a:srcRect/>
          <a:stretch/>
        </p:blipFill>
        <p:spPr>
          <a:xfrm>
            <a:off x="1808528" y="-1"/>
            <a:ext cx="10383472"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34672701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a:blip r:embed="rId2">
            <a:duotone>
              <a:prstClr val="black"/>
              <a:schemeClr val="accent5">
                <a:tint val="45000"/>
                <a:satMod val="400000"/>
              </a:schemeClr>
            </a:duotone>
          </a:blip>
          <a:srcRect/>
          <a:stretch/>
        </p:blipFill>
        <p:spPr>
          <a:xfrm>
            <a:off x="1792670" y="-1"/>
            <a:ext cx="10399330"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25886663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a:blip r:embed="rId2">
            <a:duotone>
              <a:prstClr val="black"/>
              <a:schemeClr val="accent5">
                <a:tint val="45000"/>
                <a:satMod val="400000"/>
              </a:schemeClr>
            </a:duotone>
          </a:blip>
          <a:srcRect/>
          <a:stretch/>
        </p:blipFill>
        <p:spPr>
          <a:xfrm>
            <a:off x="1808528" y="-1"/>
            <a:ext cx="10383472"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8188166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4225-E39C-9A44-9309-78376EFB2430}"/>
              </a:ext>
            </a:extLst>
          </p:cNvPr>
          <p:cNvPicPr>
            <a:picLocks noChangeAspect="1"/>
          </p:cNvPicPr>
          <p:nvPr userDrawn="1"/>
        </p:nvPicPr>
        <p:blipFill>
          <a:blip r:embed="rId2">
            <a:duotone>
              <a:prstClr val="black"/>
              <a:schemeClr val="accent5">
                <a:tint val="45000"/>
                <a:satMod val="400000"/>
              </a:schemeClr>
            </a:duotone>
          </a:blip>
          <a:srcRect/>
          <a:stretch/>
        </p:blipFill>
        <p:spPr>
          <a:xfrm>
            <a:off x="1837178" y="26906"/>
            <a:ext cx="10368269" cy="6915555"/>
          </a:xfrm>
          <a:prstGeom prst="rect">
            <a:avLst/>
          </a:prstGeom>
        </p:spPr>
      </p:pic>
      <p:sp>
        <p:nvSpPr>
          <p:cNvPr id="8" name="Rectangle 7">
            <a:extLst>
              <a:ext uri="{FF2B5EF4-FFF2-40B4-BE49-F238E27FC236}">
                <a16:creationId xmlns:a16="http://schemas.microsoft.com/office/drawing/2014/main" id="{E4997FF9-301A-5A4A-BA53-31FF032E90FC}"/>
              </a:ext>
            </a:extLst>
          </p:cNvPr>
          <p:cNvSpPr/>
          <p:nvPr userDrawn="1"/>
        </p:nvSpPr>
        <p:spPr>
          <a:xfrm>
            <a:off x="0" y="0"/>
            <a:ext cx="11750936" cy="6915555"/>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898A5EB-2A6C-164B-86F1-B0CFCD0DEFAA}"/>
              </a:ext>
            </a:extLst>
          </p:cNvPr>
          <p:cNvPicPr>
            <a:picLocks noChangeAspect="1"/>
          </p:cNvPicPr>
          <p:nvPr userDrawn="1"/>
        </p:nvPicPr>
        <p:blipFill>
          <a:blip r:embed="rId3"/>
          <a:srcRect/>
          <a:stretch/>
        </p:blipFill>
        <p:spPr>
          <a:xfrm>
            <a:off x="9391792" y="5624090"/>
            <a:ext cx="2359144" cy="1207004"/>
          </a:xfrm>
          <a:prstGeom prst="rect">
            <a:avLst/>
          </a:prstGeom>
        </p:spPr>
      </p:pic>
      <p:pic>
        <p:nvPicPr>
          <p:cNvPr id="15" name="Picture 14">
            <a:extLst>
              <a:ext uri="{FF2B5EF4-FFF2-40B4-BE49-F238E27FC236}">
                <a16:creationId xmlns:a16="http://schemas.microsoft.com/office/drawing/2014/main" id="{051A9C20-820D-F44F-9AB4-CE9EEA9A0931}"/>
              </a:ext>
            </a:extLst>
          </p:cNvPr>
          <p:cNvPicPr>
            <a:picLocks noChangeAspect="1"/>
          </p:cNvPicPr>
          <p:nvPr userDrawn="1"/>
        </p:nvPicPr>
        <p:blipFill>
          <a:blip r:embed="rId4"/>
          <a:stretch>
            <a:fillRect/>
          </a:stretch>
        </p:blipFill>
        <p:spPr>
          <a:xfrm>
            <a:off x="7090695" y="5929051"/>
            <a:ext cx="2100587" cy="635853"/>
          </a:xfrm>
          <a:prstGeom prst="rect">
            <a:avLst/>
          </a:prstGeom>
        </p:spPr>
      </p:pic>
      <p:pic>
        <p:nvPicPr>
          <p:cNvPr id="7" name="Picture 6">
            <a:extLst>
              <a:ext uri="{FF2B5EF4-FFF2-40B4-BE49-F238E27FC236}">
                <a16:creationId xmlns:a16="http://schemas.microsoft.com/office/drawing/2014/main" id="{C66BF5D9-F79E-7943-8468-EB0A89B5DC93}"/>
              </a:ext>
            </a:extLst>
          </p:cNvPr>
          <p:cNvPicPr>
            <a:picLocks noChangeAspect="1"/>
          </p:cNvPicPr>
          <p:nvPr userDrawn="1"/>
        </p:nvPicPr>
        <p:blipFill>
          <a:blip r:embed="rId5">
            <a:alphaModFix amt="20000"/>
          </a:blip>
          <a:stretch>
            <a:fillRect/>
          </a:stretch>
        </p:blipFill>
        <p:spPr>
          <a:xfrm>
            <a:off x="-493480" y="1529337"/>
            <a:ext cx="4330236" cy="5680147"/>
          </a:xfrm>
          <a:prstGeom prst="rect">
            <a:avLst/>
          </a:prstGeom>
        </p:spPr>
      </p:pic>
    </p:spTree>
    <p:extLst>
      <p:ext uri="{BB962C8B-B14F-4D97-AF65-F5344CB8AC3E}">
        <p14:creationId xmlns:p14="http://schemas.microsoft.com/office/powerpoint/2010/main" val="3121862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Secondary Slide</a:t>
            </a:r>
          </a:p>
        </p:txBody>
      </p:sp>
      <p:sp>
        <p:nvSpPr>
          <p:cNvPr id="6" name="Round Same Side Corner Rectangle 5">
            <a:extLst>
              <a:ext uri="{FF2B5EF4-FFF2-40B4-BE49-F238E27FC236}">
                <a16:creationId xmlns:a16="http://schemas.microsoft.com/office/drawing/2014/main" id="{B2A575C6-822F-8D4F-ADDD-9D6CE8246625}"/>
              </a:ext>
            </a:extLst>
          </p:cNvPr>
          <p:cNvSpPr/>
          <p:nvPr userDrawn="1"/>
        </p:nvSpPr>
        <p:spPr>
          <a:xfrm rot="5400000">
            <a:off x="-465906" y="831030"/>
            <a:ext cx="1316819" cy="38500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9" name="Slide Number Placeholder 5">
            <a:extLst>
              <a:ext uri="{FF2B5EF4-FFF2-40B4-BE49-F238E27FC236}">
                <a16:creationId xmlns:a16="http://schemas.microsoft.com/office/drawing/2014/main" id="{557ABD23-9C1F-5C4E-8F1D-6AAC2A5B51A9}"/>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dirty="0"/>
          </a:p>
        </p:txBody>
      </p:sp>
      <p:sp>
        <p:nvSpPr>
          <p:cNvPr id="7" name="Content Placeholder 2">
            <a:extLst>
              <a:ext uri="{FF2B5EF4-FFF2-40B4-BE49-F238E27FC236}">
                <a16:creationId xmlns:a16="http://schemas.microsoft.com/office/drawing/2014/main" id="{6638FCA6-4E14-7548-ABE9-3D1C9B3DD67E}"/>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4821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4584C5-3E35-0049-B31A-DD264DE1EA98}"/>
              </a:ext>
            </a:extLst>
          </p:cNvPr>
          <p:cNvPicPr>
            <a:picLocks noChangeAspect="1"/>
          </p:cNvPicPr>
          <p:nvPr userDrawn="1"/>
        </p:nvPicPr>
        <p:blipFill rotWithShape="1">
          <a:blip r:embed="rId2">
            <a:duotone>
              <a:prstClr val="black"/>
              <a:schemeClr val="accent5">
                <a:tint val="45000"/>
                <a:satMod val="400000"/>
              </a:schemeClr>
            </a:duotone>
          </a:blip>
          <a:srcRect l="8646" t="11508" b="9471"/>
          <a:stretch/>
        </p:blipFill>
        <p:spPr>
          <a:xfrm flipH="1">
            <a:off x="0" y="1"/>
            <a:ext cx="12192000" cy="6831094"/>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60EA0C42-252A-7941-9AD5-8D7125E0E567}"/>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Calibri" panose="020F050202020403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6" name="Round Single Corner Rectangle 5">
            <a:extLst>
              <a:ext uri="{FF2B5EF4-FFF2-40B4-BE49-F238E27FC236}">
                <a16:creationId xmlns:a16="http://schemas.microsoft.com/office/drawing/2014/main" id="{F648643B-C9CC-154A-9D31-590865F6E8A6}"/>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 name="Group 1">
            <a:extLst>
              <a:ext uri="{FF2B5EF4-FFF2-40B4-BE49-F238E27FC236}">
                <a16:creationId xmlns:a16="http://schemas.microsoft.com/office/drawing/2014/main" id="{F5A39B6A-D4D7-D041-AC19-3001EA1EB386}"/>
              </a:ext>
            </a:extLst>
          </p:cNvPr>
          <p:cNvGrpSpPr/>
          <p:nvPr userDrawn="1"/>
        </p:nvGrpSpPr>
        <p:grpSpPr>
          <a:xfrm>
            <a:off x="7080143" y="5871713"/>
            <a:ext cx="4452334" cy="717418"/>
            <a:chOff x="7080143" y="5871713"/>
            <a:chExt cx="4452334" cy="717418"/>
          </a:xfrm>
        </p:grpSpPr>
        <p:pic>
          <p:nvPicPr>
            <p:cNvPr id="7" name="Picture 6">
              <a:extLst>
                <a:ext uri="{FF2B5EF4-FFF2-40B4-BE49-F238E27FC236}">
                  <a16:creationId xmlns:a16="http://schemas.microsoft.com/office/drawing/2014/main" id="{52F9944C-A1B0-EE45-B3A4-20F02F662F06}"/>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10" name="Picture 9">
              <a:extLst>
                <a:ext uri="{FF2B5EF4-FFF2-40B4-BE49-F238E27FC236}">
                  <a16:creationId xmlns:a16="http://schemas.microsoft.com/office/drawing/2014/main" id="{50DEDC36-B17E-FD47-95BA-5C96E194638E}"/>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4898503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D33D2E0-D551-874C-B55F-1E4F80DD9289}"/>
              </a:ext>
            </a:extLst>
          </p:cNvPr>
          <p:cNvPicPr>
            <a:picLocks noChangeAspect="1"/>
          </p:cNvPicPr>
          <p:nvPr userDrawn="1"/>
        </p:nvPicPr>
        <p:blipFill rotWithShape="1">
          <a:blip r:embed="rId2">
            <a:duotone>
              <a:prstClr val="black"/>
              <a:schemeClr val="accent5">
                <a:tint val="45000"/>
                <a:satMod val="400000"/>
              </a:schemeClr>
            </a:duotone>
          </a:blip>
          <a:srcRect t="18973" r="12999" b="7697"/>
          <a:stretch/>
        </p:blipFill>
        <p:spPr>
          <a:xfrm>
            <a:off x="0" y="1"/>
            <a:ext cx="12205218" cy="6857998"/>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A07CBF4D-BC86-EE45-BCFA-9D6EE43122F7}"/>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7" name="Round Single Corner Rectangle 16">
            <a:extLst>
              <a:ext uri="{FF2B5EF4-FFF2-40B4-BE49-F238E27FC236}">
                <a16:creationId xmlns:a16="http://schemas.microsoft.com/office/drawing/2014/main" id="{5FF3010C-F22E-5745-9D90-6894979E5E05}"/>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6536C783-42BD-3347-AF73-044FF9EB1AD6}"/>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E6D5945B-4C39-B04F-AA02-6D12EECB8DCD}"/>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D81074F8-86B6-5C43-ACA4-FBE3A9EA9125}"/>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37043784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416E01E-30D6-F941-83F0-95469EA57F33}"/>
              </a:ext>
            </a:extLst>
          </p:cNvPr>
          <p:cNvPicPr>
            <a:picLocks noChangeAspect="1"/>
          </p:cNvPicPr>
          <p:nvPr userDrawn="1"/>
        </p:nvPicPr>
        <p:blipFill rotWithShape="1">
          <a:blip r:embed="rId2">
            <a:duotone>
              <a:prstClr val="black"/>
              <a:schemeClr val="accent5">
                <a:tint val="45000"/>
                <a:satMod val="400000"/>
              </a:schemeClr>
            </a:duotone>
          </a:blip>
          <a:srcRect t="7583" b="7225"/>
          <a:stretch/>
        </p:blipFill>
        <p:spPr>
          <a:xfrm>
            <a:off x="15199" y="0"/>
            <a:ext cx="12176801" cy="6857999"/>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F4AC4F29-C7B2-E74C-9C07-C3709DC96965}"/>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4E47DF41-909F-D249-9E54-03C60974DDC7}"/>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3B19B223-E5E8-F14D-9327-2D4D283C2C91}"/>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9EA42494-4AFB-8A4E-A4B6-46A5AFF4D91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0398B553-B514-BF4B-97B3-44F0954BDA45}"/>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2323592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7B1D195-FAC4-C643-82C8-813EE67A02BB}"/>
              </a:ext>
            </a:extLst>
          </p:cNvPr>
          <p:cNvPicPr>
            <a:picLocks noChangeAspect="1"/>
          </p:cNvPicPr>
          <p:nvPr userDrawn="1"/>
        </p:nvPicPr>
        <p:blipFill rotWithShape="1">
          <a:blip r:embed="rId2">
            <a:duotone>
              <a:prstClr val="black"/>
              <a:schemeClr val="accent5">
                <a:tint val="45000"/>
                <a:satMod val="400000"/>
              </a:schemeClr>
            </a:duotone>
          </a:blip>
          <a:srcRect t="7701" b="7924"/>
          <a:stretch/>
        </p:blipFill>
        <p:spPr>
          <a:xfrm flipH="1">
            <a:off x="1" y="0"/>
            <a:ext cx="12192000" cy="6858000"/>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36929DB9-F33B-7D46-9FEB-B1B09082D4E8}"/>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7" name="Round Single Corner Rectangle 16">
            <a:extLst>
              <a:ext uri="{FF2B5EF4-FFF2-40B4-BE49-F238E27FC236}">
                <a16:creationId xmlns:a16="http://schemas.microsoft.com/office/drawing/2014/main" id="{A7535E20-6C14-9E4E-A795-24BF31C5E7E2}"/>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5B3D3E15-D98D-BF44-8601-297A25D16A9E}"/>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8CD4CE17-6993-4C45-86B4-9EB72FB41ACC}"/>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11035A2F-C7FC-DA43-8223-EFBC01BC79B8}"/>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6168880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D150368-A115-1049-B188-B390A8222CEB}"/>
              </a:ext>
            </a:extLst>
          </p:cNvPr>
          <p:cNvPicPr>
            <a:picLocks noChangeAspect="1"/>
          </p:cNvPicPr>
          <p:nvPr userDrawn="1"/>
        </p:nvPicPr>
        <p:blipFill rotWithShape="1">
          <a:blip r:embed="rId2">
            <a:duotone>
              <a:prstClr val="black"/>
              <a:schemeClr val="accent5">
                <a:tint val="45000"/>
                <a:satMod val="400000"/>
              </a:schemeClr>
            </a:duotone>
          </a:blip>
          <a:srcRect t="17548" r="13300" b="10191"/>
          <a:stretch/>
        </p:blipFill>
        <p:spPr>
          <a:xfrm>
            <a:off x="0" y="-1"/>
            <a:ext cx="12191999" cy="6857999"/>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4150860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A335CB2-9FE6-1148-B66B-5BF4EE4173D5}"/>
              </a:ext>
            </a:extLst>
          </p:cNvPr>
          <p:cNvPicPr>
            <a:picLocks noChangeAspect="1"/>
          </p:cNvPicPr>
          <p:nvPr userDrawn="1"/>
        </p:nvPicPr>
        <p:blipFill>
          <a:blip r:embed="rId2">
            <a:duotone>
              <a:prstClr val="black"/>
              <a:schemeClr val="accent5">
                <a:tint val="45000"/>
                <a:satMod val="400000"/>
              </a:schemeClr>
            </a:duotone>
          </a:blip>
          <a:srcRect/>
          <a:stretch/>
        </p:blipFill>
        <p:spPr>
          <a:xfrm>
            <a:off x="1808528" y="-1"/>
            <a:ext cx="10383472" cy="6915555"/>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1567589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D150368-A115-1049-B188-B390A8222CEB}"/>
              </a:ext>
            </a:extLst>
          </p:cNvPr>
          <p:cNvPicPr>
            <a:picLocks noChangeAspect="1"/>
          </p:cNvPicPr>
          <p:nvPr userDrawn="1"/>
        </p:nvPicPr>
        <p:blipFill>
          <a:blip r:embed="rId2">
            <a:duotone>
              <a:prstClr val="black"/>
              <a:schemeClr val="accent5">
                <a:tint val="45000"/>
                <a:satMod val="400000"/>
              </a:schemeClr>
            </a:duotone>
          </a:blip>
          <a:srcRect/>
          <a:stretch/>
        </p:blipFill>
        <p:spPr>
          <a:xfrm>
            <a:off x="1867452" y="-1"/>
            <a:ext cx="10312780" cy="6857999"/>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272738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4A22CB-9295-1B4F-8191-8F86102D5E3C}"/>
              </a:ext>
            </a:extLst>
          </p:cNvPr>
          <p:cNvPicPr>
            <a:picLocks noChangeAspect="1"/>
          </p:cNvPicPr>
          <p:nvPr userDrawn="1"/>
        </p:nvPicPr>
        <p:blipFill>
          <a:blip r:embed="rId2">
            <a:duotone>
              <a:prstClr val="black"/>
              <a:schemeClr val="accent5">
                <a:tint val="45000"/>
                <a:satMod val="400000"/>
              </a:schemeClr>
            </a:duotone>
          </a:blip>
          <a:srcRect/>
          <a:stretch/>
        </p:blipFill>
        <p:spPr>
          <a:xfrm>
            <a:off x="1808528" y="-1"/>
            <a:ext cx="10383472" cy="6915555"/>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1372469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C4C7DFA-43D4-1346-84F3-0840E357C477}"/>
              </a:ext>
            </a:extLst>
          </p:cNvPr>
          <p:cNvPicPr>
            <a:picLocks noChangeAspect="1"/>
          </p:cNvPicPr>
          <p:nvPr userDrawn="1"/>
        </p:nvPicPr>
        <p:blipFill>
          <a:blip r:embed="rId2">
            <a:duotone>
              <a:prstClr val="black"/>
              <a:schemeClr val="accent5">
                <a:tint val="45000"/>
                <a:satMod val="400000"/>
              </a:schemeClr>
            </a:duotone>
          </a:blip>
          <a:srcRect/>
          <a:stretch/>
        </p:blipFill>
        <p:spPr>
          <a:xfrm>
            <a:off x="1837178" y="26906"/>
            <a:ext cx="10368269" cy="6915555"/>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4" name="Picture 13">
            <a:extLst>
              <a:ext uri="{FF2B5EF4-FFF2-40B4-BE49-F238E27FC236}">
                <a16:creationId xmlns:a16="http://schemas.microsoft.com/office/drawing/2014/main" id="{5758092F-C0E2-2144-B27E-2431EE38AA8E}"/>
              </a:ext>
            </a:extLst>
          </p:cNvPr>
          <p:cNvPicPr>
            <a:picLocks noChangeAspect="1"/>
          </p:cNvPicPr>
          <p:nvPr userDrawn="1"/>
        </p:nvPicPr>
        <p:blipFill>
          <a:blip r:embed="rId3">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35566856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userDrawn="1"/>
        </p:nvPicPr>
        <p:blipFill>
          <a:blip r:embed="rId2">
            <a:alphaModFix amt="20000"/>
          </a:blip>
          <a:stretch>
            <a:fillRect/>
          </a:stretch>
        </p:blipFill>
        <p:spPr>
          <a:xfrm>
            <a:off x="-493480" y="1529337"/>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5400" b="0" i="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6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400" b="0" i="0">
                <a:solidFill>
                  <a:schemeClr val="bg1"/>
                </a:solidFill>
                <a:latin typeface="Calibri" panose="020F0502020204030204" pitchFamily="34" charset="0"/>
                <a:ea typeface="Roboto Condensed" panose="02000000000000000000" pitchFamily="2" charset="0"/>
                <a:cs typeface="Arial Narrow" panose="020B0604020202020204" pitchFamily="34" charset="0"/>
              </a:defRPr>
            </a:lvl1pPr>
          </a:lstStyle>
          <a:p>
            <a:pPr lvl="0"/>
            <a:r>
              <a:rPr lang="en-US"/>
              <a:t>EVENT NAME | DATE</a:t>
            </a:r>
          </a:p>
        </p:txBody>
      </p:sp>
      <p:sp>
        <p:nvSpPr>
          <p:cNvPr id="19" name="Round Single Corner Rectangle 18">
            <a:extLst>
              <a:ext uri="{FF2B5EF4-FFF2-40B4-BE49-F238E27FC236}">
                <a16:creationId xmlns:a16="http://schemas.microsoft.com/office/drawing/2014/main" id="{082DFE9A-FCFB-9F4A-8E90-FA78D59CC5C3}"/>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grpSp>
        <p:nvGrpSpPr>
          <p:cNvPr id="20" name="Group 19">
            <a:extLst>
              <a:ext uri="{FF2B5EF4-FFF2-40B4-BE49-F238E27FC236}">
                <a16:creationId xmlns:a16="http://schemas.microsoft.com/office/drawing/2014/main" id="{57CD25CE-A31C-7E48-99CF-B44B85EFCE88}"/>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00E15BC2-3F0E-8D47-861D-B19FEAC9B0E7}"/>
                </a:ext>
              </a:extLst>
            </p:cNvPr>
            <p:cNvPicPr>
              <a:picLocks noChangeAspect="1"/>
            </p:cNvPicPr>
            <p:nvPr userDrawn="1"/>
          </p:nvPicPr>
          <p:blipFill>
            <a:blip r:embed="rId3"/>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A2C44D1E-A5A4-7D4B-8B34-1A418F9A8B01}"/>
                </a:ext>
              </a:extLst>
            </p:cNvPr>
            <p:cNvPicPr>
              <a:picLocks noChangeAspect="1"/>
            </p:cNvPicPr>
            <p:nvPr userDrawn="1"/>
          </p:nvPicPr>
          <p:blipFill>
            <a:blip r:embed="rId4"/>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5610958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theme" Target="../theme/theme2.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theme" Target="../theme/theme4.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EA792B-FE75-E64A-ABFB-0730A0EEEC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05DDD2-3D10-2845-9EF5-68D1C1018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852333E-6BC5-9A43-9BA1-426561CA8E5E}"/>
              </a:ext>
            </a:extLst>
          </p:cNvPr>
          <p:cNvSpPr>
            <a:spLocks noGrp="1"/>
          </p:cNvSpPr>
          <p:nvPr>
            <p:ph type="sldNum" sz="quarter" idx="4"/>
          </p:nvPr>
        </p:nvSpPr>
        <p:spPr>
          <a:xfrm>
            <a:off x="9182100" y="6200458"/>
            <a:ext cx="2743200" cy="365125"/>
          </a:xfrm>
          <a:prstGeom prst="rect">
            <a:avLst/>
          </a:prstGeom>
        </p:spPr>
        <p:txBody>
          <a:bodyPr vert="horz" lIns="91440" tIns="45720" rIns="91440" bIns="45720" rtlCol="0" anchor="ctr"/>
          <a:lstStyle>
            <a:lvl1pPr algn="r">
              <a:defRPr sz="1200" b="0" i="0">
                <a:solidFill>
                  <a:schemeClr val="accent5"/>
                </a:solidFill>
                <a:latin typeface="Calibri" panose="020F0502020204030204" pitchFamily="34" charset="0"/>
                <a:ea typeface="Roboto Condensed" panose="02000000000000000000" pitchFamily="2" charset="0"/>
              </a:defRPr>
            </a:lvl1pPr>
          </a:lstStyle>
          <a:p>
            <a:r>
              <a:rPr lang="en-US" dirty="0"/>
              <a:t>1</a:t>
            </a:r>
          </a:p>
        </p:txBody>
      </p:sp>
    </p:spTree>
    <p:extLst>
      <p:ext uri="{BB962C8B-B14F-4D97-AF65-F5344CB8AC3E}">
        <p14:creationId xmlns:p14="http://schemas.microsoft.com/office/powerpoint/2010/main" val="4236435535"/>
      </p:ext>
    </p:extLst>
  </p:cSld>
  <p:clrMap bg1="lt1" tx1="dk1" bg2="lt2" tx2="dk2" accent1="accent1" accent2="accent2" accent3="accent3" accent4="accent4" accent5="accent5" accent6="accent6" hlink="hlink" folHlink="folHlink"/>
  <p:sldLayoutIdLst>
    <p:sldLayoutId id="2147483649" r:id="rId1"/>
    <p:sldLayoutId id="2147483790" r:id="rId2"/>
    <p:sldLayoutId id="2147483672" r:id="rId3"/>
    <p:sldLayoutId id="2147483721" r:id="rId4"/>
    <p:sldLayoutId id="2147483698" r:id="rId5"/>
    <p:sldLayoutId id="2147483652" r:id="rId6"/>
    <p:sldLayoutId id="2147483673" r:id="rId7"/>
    <p:sldLayoutId id="2147483674" r:id="rId8"/>
    <p:sldLayoutId id="2147483699" r:id="rId9"/>
    <p:sldLayoutId id="2147483675" r:id="rId10"/>
    <p:sldLayoutId id="2147483676" r:id="rId11"/>
    <p:sldLayoutId id="2147483677" r:id="rId12"/>
    <p:sldLayoutId id="2147483700" r:id="rId13"/>
    <p:sldLayoutId id="2147483678" r:id="rId14"/>
    <p:sldLayoutId id="2147483679" r:id="rId15"/>
    <p:sldLayoutId id="2147483680" r:id="rId16"/>
    <p:sldLayoutId id="2147483681" r:id="rId17"/>
    <p:sldLayoutId id="2147483682" r:id="rId18"/>
    <p:sldLayoutId id="2147483684" r:id="rId19"/>
    <p:sldLayoutId id="2147483683" r:id="rId20"/>
    <p:sldLayoutId id="2147483685" r:id="rId21"/>
    <p:sldLayoutId id="2147483723" r:id="rId22"/>
    <p:sldLayoutId id="2147483686" r:id="rId23"/>
    <p:sldLayoutId id="2147483687" r:id="rId24"/>
    <p:sldLayoutId id="2147483688" r:id="rId25"/>
    <p:sldLayoutId id="2147483724" r:id="rId26"/>
    <p:sldLayoutId id="2147483689" r:id="rId27"/>
    <p:sldLayoutId id="2147483690" r:id="rId28"/>
    <p:sldLayoutId id="2147483691" r:id="rId29"/>
    <p:sldLayoutId id="2147483725" r:id="rId30"/>
    <p:sldLayoutId id="2147483692" r:id="rId31"/>
    <p:sldLayoutId id="2147483693" r:id="rId32"/>
    <p:sldLayoutId id="2147483694" r:id="rId33"/>
    <p:sldLayoutId id="2147483695" r:id="rId34"/>
    <p:sldLayoutId id="2147483696" r:id="rId35"/>
    <p:sldLayoutId id="2147483697" r:id="rId36"/>
    <p:sldLayoutId id="2147483701" r:id="rId37"/>
    <p:sldLayoutId id="2147483702" r:id="rId38"/>
    <p:sldLayoutId id="2147483703" r:id="rId39"/>
    <p:sldLayoutId id="2147483704" r:id="rId40"/>
    <p:sldLayoutId id="2147483655"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85" r:id="rId50"/>
    <p:sldLayoutId id="2147483786" r:id="rId51"/>
    <p:sldLayoutId id="2147483788" r:id="rId52"/>
  </p:sldLayoutIdLst>
  <p:hf hdr="0" ftr="0" dt="0"/>
  <p:txStyles>
    <p:titleStyle>
      <a:lvl1pPr algn="l" defTabSz="914400" rtl="0" eaLnBrk="1" latinLnBrk="0" hangingPunct="1">
        <a:lnSpc>
          <a:spcPct val="90000"/>
        </a:lnSpc>
        <a:spcBef>
          <a:spcPct val="0"/>
        </a:spcBef>
        <a:buNone/>
        <a:defRPr sz="3600" b="0" i="0" kern="1200" spc="100" baseline="0">
          <a:solidFill>
            <a:schemeClr val="tx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526DEA8-BE78-0E46-98F1-6B12E076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093E933D-E9A2-F240-A966-A2E18AEF2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099072"/>
      </p:ext>
    </p:extLst>
  </p:cSld>
  <p:clrMap bg1="lt1" tx1="dk1" bg2="lt2" tx2="dk2" accent1="accent1" accent2="accent2" accent3="accent3" accent4="accent4" accent5="accent5" accent6="accent6" hlink="hlink" folHlink="folHlink"/>
  <p:sldLayoutIdLst>
    <p:sldLayoutId id="2147483717" r:id="rId1"/>
    <p:sldLayoutId id="2147483663" r:id="rId2"/>
    <p:sldLayoutId id="2147483718" r:id="rId3"/>
    <p:sldLayoutId id="2147483745" r:id="rId4"/>
    <p:sldLayoutId id="2147483662" r:id="rId5"/>
    <p:sldLayoutId id="2147483713" r:id="rId6"/>
    <p:sldLayoutId id="2147483729" r:id="rId7"/>
    <p:sldLayoutId id="2147483730" r:id="rId8"/>
    <p:sldLayoutId id="2147483731" r:id="rId9"/>
    <p:sldLayoutId id="2147483732" r:id="rId10"/>
    <p:sldLayoutId id="2147483734" r:id="rId11"/>
    <p:sldLayoutId id="2147483733" r:id="rId12"/>
    <p:sldLayoutId id="2147483714" r:id="rId13"/>
    <p:sldLayoutId id="2147483735" r:id="rId14"/>
    <p:sldLayoutId id="2147483715" r:id="rId15"/>
    <p:sldLayoutId id="2147483736" r:id="rId16"/>
    <p:sldLayoutId id="2147483737" r:id="rId17"/>
    <p:sldLayoutId id="2147483738" r:id="rId18"/>
    <p:sldLayoutId id="2147483739" r:id="rId19"/>
    <p:sldLayoutId id="2147483740" r:id="rId20"/>
    <p:sldLayoutId id="2147483741" r:id="rId21"/>
    <p:sldLayoutId id="2147483742" r:id="rId22"/>
    <p:sldLayoutId id="2147483719" r:id="rId23"/>
    <p:sldLayoutId id="2147483743" r:id="rId24"/>
    <p:sldLayoutId id="2147483744" r:id="rId25"/>
  </p:sldLayoutIdLst>
  <p:hf hdr="0" ftr="0" dt="0"/>
  <p:txStyles>
    <p:titleStyle>
      <a:lvl1pPr algn="l" defTabSz="914400" rtl="0" eaLnBrk="1" latinLnBrk="0" hangingPunct="1">
        <a:lnSpc>
          <a:spcPct val="90000"/>
        </a:lnSpc>
        <a:spcBef>
          <a:spcPct val="0"/>
        </a:spcBef>
        <a:buNone/>
        <a:defRPr sz="3600" b="0" i="0" kern="120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bg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bg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bg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526DEA8-BE78-0E46-98F1-6B12E076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093E933D-E9A2-F240-A966-A2E18AEF2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341929"/>
      </p:ext>
    </p:extLst>
  </p:cSld>
  <p:clrMap bg1="lt1" tx1="dk1" bg2="lt2" tx2="dk2" accent1="accent1" accent2="accent2" accent3="accent3" accent4="accent4" accent5="accent5" accent6="accent6" hlink="hlink" folHlink="folHlink"/>
  <p:sldLayoutIdLst>
    <p:sldLayoutId id="2147483759" r:id="rId1"/>
    <p:sldLayoutId id="2147483762" r:id="rId2"/>
    <p:sldLayoutId id="2147483763" r:id="rId3"/>
  </p:sldLayoutIdLst>
  <p:hf hdr="0" ftr="0" dt="0"/>
  <p:txStyles>
    <p:titleStyle>
      <a:lvl1pPr algn="l" defTabSz="914400" rtl="0" eaLnBrk="1" latinLnBrk="0" hangingPunct="1">
        <a:lnSpc>
          <a:spcPct val="90000"/>
        </a:lnSpc>
        <a:spcBef>
          <a:spcPct val="0"/>
        </a:spcBef>
        <a:buNone/>
        <a:defRPr sz="4400" b="0" i="0" kern="1200" spc="100" baseline="0">
          <a:solidFill>
            <a:schemeClr val="tx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526DEA8-BE78-0E46-98F1-6B12E076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093E933D-E9A2-F240-A966-A2E18AEF2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090774"/>
      </p:ext>
    </p:extLst>
  </p:cSld>
  <p:clrMap bg1="lt1" tx1="dk1" bg2="lt2" tx2="dk2" accent1="accent1" accent2="accent2" accent3="accent3" accent4="accent4" accent5="accent5" accent6="accent6" hlink="hlink" folHlink="folHlink"/>
  <p:sldLayoutIdLst>
    <p:sldLayoutId id="2147483765" r:id="rId1"/>
    <p:sldLayoutId id="2147483768" r:id="rId2"/>
    <p:sldLayoutId id="2147483769" r:id="rId3"/>
    <p:sldLayoutId id="2147483770" r:id="rId4"/>
    <p:sldLayoutId id="2147483771" r:id="rId5"/>
    <p:sldLayoutId id="2147483777" r:id="rId6"/>
    <p:sldLayoutId id="2147483778" r:id="rId7"/>
    <p:sldLayoutId id="2147483779" r:id="rId8"/>
    <p:sldLayoutId id="2147483780" r:id="rId9"/>
    <p:sldLayoutId id="2147483766" r:id="rId10"/>
    <p:sldLayoutId id="2147483772" r:id="rId11"/>
    <p:sldLayoutId id="2147483773" r:id="rId12"/>
    <p:sldLayoutId id="2147483774" r:id="rId13"/>
    <p:sldLayoutId id="2147483775" r:id="rId14"/>
    <p:sldLayoutId id="2147483781" r:id="rId15"/>
    <p:sldLayoutId id="2147483782" r:id="rId16"/>
    <p:sldLayoutId id="2147483783" r:id="rId17"/>
    <p:sldLayoutId id="2147483784" r:id="rId18"/>
    <p:sldLayoutId id="2147483776" r:id="rId19"/>
  </p:sldLayoutIdLst>
  <p:hf hdr="0" ftr="0" dt="0"/>
  <p:txStyles>
    <p:titleStyle>
      <a:lvl1pPr algn="l" defTabSz="914400" rtl="0" eaLnBrk="1" latinLnBrk="0" hangingPunct="1">
        <a:lnSpc>
          <a:spcPct val="90000"/>
        </a:lnSpc>
        <a:spcBef>
          <a:spcPct val="0"/>
        </a:spcBef>
        <a:buNone/>
        <a:defRPr sz="3600" b="0" i="0" kern="1200" spc="100" baseline="0">
          <a:solidFill>
            <a:schemeClr val="bg1"/>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bg1"/>
          </a:solidFill>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bg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bg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bg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23.jpeg"/><Relationship Id="rId2" Type="http://schemas.openxmlformats.org/officeDocument/2006/relationships/image" Target="../media/image41.jpeg"/><Relationship Id="rId1" Type="http://schemas.openxmlformats.org/officeDocument/2006/relationships/slideLayout" Target="../slideLayouts/slideLayout4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25.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4.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image" Target="../media/image24.png"/><Relationship Id="rId1" Type="http://schemas.openxmlformats.org/officeDocument/2006/relationships/slideLayout" Target="../slideLayouts/slideLayout41.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6039B3-69D0-A6F7-85B1-4AA4F8A92C6E}"/>
              </a:ext>
            </a:extLst>
          </p:cNvPr>
          <p:cNvSpPr>
            <a:spLocks noGrp="1"/>
          </p:cNvSpPr>
          <p:nvPr>
            <p:ph type="title"/>
          </p:nvPr>
        </p:nvSpPr>
        <p:spPr>
          <a:xfrm>
            <a:off x="557462" y="2438350"/>
            <a:ext cx="4890837" cy="935038"/>
          </a:xfrm>
        </p:spPr>
        <p:txBody>
          <a:bodyPr anchor="ctr">
            <a:normAutofit fontScale="90000"/>
          </a:bodyPr>
          <a:lstStyle/>
          <a:p>
            <a:r>
              <a:rPr lang="en-US" dirty="0">
                <a:latin typeface="Arial Narrow"/>
                <a:ea typeface="Roboto Condensed"/>
              </a:rPr>
              <a:t>A Rapid Review of COVID-19 Vaccination Roll-Out</a:t>
            </a:r>
          </a:p>
        </p:txBody>
      </p:sp>
      <p:sp>
        <p:nvSpPr>
          <p:cNvPr id="5" name="Text Placeholder 4">
            <a:extLst>
              <a:ext uri="{FF2B5EF4-FFF2-40B4-BE49-F238E27FC236}">
                <a16:creationId xmlns:a16="http://schemas.microsoft.com/office/drawing/2014/main" id="{F7351ABE-F743-A146-B269-10F998709673}"/>
              </a:ext>
            </a:extLst>
          </p:cNvPr>
          <p:cNvSpPr>
            <a:spLocks noGrp="1"/>
          </p:cNvSpPr>
          <p:nvPr>
            <p:ph type="body" sz="quarter" idx="10"/>
          </p:nvPr>
        </p:nvSpPr>
        <p:spPr>
          <a:xfrm>
            <a:off x="557461" y="4288634"/>
            <a:ext cx="5318237" cy="390525"/>
          </a:xfrm>
        </p:spPr>
        <p:txBody>
          <a:bodyPr anchor="ctr">
            <a:normAutofit/>
          </a:bodyPr>
          <a:lstStyle/>
          <a:p>
            <a:r>
              <a:rPr lang="en-US" dirty="0">
                <a:latin typeface="Arial Narrow" panose="020B0606020202030204" pitchFamily="34" charset="0"/>
              </a:rPr>
              <a:t>September 2022</a:t>
            </a:r>
          </a:p>
        </p:txBody>
      </p:sp>
      <p:sp>
        <p:nvSpPr>
          <p:cNvPr id="6" name="TextBox 5">
            <a:extLst>
              <a:ext uri="{FF2B5EF4-FFF2-40B4-BE49-F238E27FC236}">
                <a16:creationId xmlns:a16="http://schemas.microsoft.com/office/drawing/2014/main" id="{95B8DA36-53FE-5EF6-F466-1BC2D18F27FB}"/>
              </a:ext>
            </a:extLst>
          </p:cNvPr>
          <p:cNvSpPr txBox="1"/>
          <p:nvPr/>
        </p:nvSpPr>
        <p:spPr>
          <a:xfrm>
            <a:off x="463717" y="3630956"/>
            <a:ext cx="5505726" cy="400110"/>
          </a:xfrm>
          <a:prstGeom prst="rect">
            <a:avLst/>
          </a:prstGeom>
          <a:noFill/>
        </p:spPr>
        <p:txBody>
          <a:bodyPr wrap="square" lIns="91440" tIns="45720" rIns="91440" bIns="45720" rtlCol="0" anchor="t">
            <a:spAutoFit/>
          </a:bodyPr>
          <a:lstStyle/>
          <a:p>
            <a:pPr algn="ctr"/>
            <a:r>
              <a:rPr lang="en-US" sz="2000" b="1" dirty="0">
                <a:solidFill>
                  <a:schemeClr val="accent3"/>
                </a:solidFill>
                <a:latin typeface="Arial Narrow" panose="020B0606020202030204" pitchFamily="34" charset="0"/>
              </a:rPr>
              <a:t>Lessons learned on service delivery and integration </a:t>
            </a:r>
            <a:endParaRPr lang="en-US" sz="2000" b="1" dirty="0">
              <a:solidFill>
                <a:schemeClr val="accent3"/>
              </a:solidFill>
              <a:latin typeface="Arial Narrow" panose="020B0606020202030204" pitchFamily="34" charset="0"/>
              <a:cs typeface="Calibri"/>
            </a:endParaRPr>
          </a:p>
        </p:txBody>
      </p:sp>
      <p:pic>
        <p:nvPicPr>
          <p:cNvPr id="3" name="Picture 2" descr="A picture containing person&#10;&#10;Description automatically generated">
            <a:extLst>
              <a:ext uri="{FF2B5EF4-FFF2-40B4-BE49-F238E27FC236}">
                <a16:creationId xmlns:a16="http://schemas.microsoft.com/office/drawing/2014/main" id="{6F940737-4800-3438-4436-01D3B5AFC733}"/>
              </a:ext>
            </a:extLst>
          </p:cNvPr>
          <p:cNvPicPr>
            <a:picLocks noChangeAspect="1"/>
          </p:cNvPicPr>
          <p:nvPr/>
        </p:nvPicPr>
        <p:blipFill>
          <a:blip r:embed="rId2"/>
          <a:stretch>
            <a:fillRect/>
          </a:stretch>
        </p:blipFill>
        <p:spPr>
          <a:xfrm>
            <a:off x="6096000" y="1454533"/>
            <a:ext cx="6096000" cy="3837709"/>
          </a:xfrm>
          <a:prstGeom prst="rect">
            <a:avLst/>
          </a:prstGeom>
        </p:spPr>
      </p:pic>
      <p:sp>
        <p:nvSpPr>
          <p:cNvPr id="4" name="TextBox 3">
            <a:extLst>
              <a:ext uri="{FF2B5EF4-FFF2-40B4-BE49-F238E27FC236}">
                <a16:creationId xmlns:a16="http://schemas.microsoft.com/office/drawing/2014/main" id="{CCE1677E-34A2-F26C-DEA1-1CBACD9ACAC4}"/>
              </a:ext>
            </a:extLst>
          </p:cNvPr>
          <p:cNvSpPr txBox="1"/>
          <p:nvPr/>
        </p:nvSpPr>
        <p:spPr>
          <a:xfrm>
            <a:off x="6096000" y="5292242"/>
            <a:ext cx="4288353" cy="200055"/>
          </a:xfrm>
          <a:prstGeom prst="rect">
            <a:avLst/>
          </a:prstGeom>
          <a:noFill/>
        </p:spPr>
        <p:txBody>
          <a:bodyPr wrap="none" rtlCol="0">
            <a:spAutoFit/>
          </a:bodyPr>
          <a:lstStyle/>
          <a:p>
            <a:r>
              <a:rPr lang="en-US" sz="700" i="1" dirty="0"/>
              <a:t>Image courtesy: https://www.afro.who.int/news/moving-forward-science-covid-19-vaccine-effectiveness-africa </a:t>
            </a:r>
          </a:p>
        </p:txBody>
      </p:sp>
    </p:spTree>
    <p:extLst>
      <p:ext uri="{BB962C8B-B14F-4D97-AF65-F5344CB8AC3E}">
        <p14:creationId xmlns:p14="http://schemas.microsoft.com/office/powerpoint/2010/main" val="62039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High angle view of people in a room&#10;&#10;Description automatically generated with medium confidence">
            <a:extLst>
              <a:ext uri="{FF2B5EF4-FFF2-40B4-BE49-F238E27FC236}">
                <a16:creationId xmlns:a16="http://schemas.microsoft.com/office/drawing/2014/main" id="{C57149F4-0ACD-93AE-F358-0963BE671065}"/>
              </a:ext>
            </a:extLst>
          </p:cNvPr>
          <p:cNvPicPr>
            <a:picLocks noGrp="1" noChangeAspect="1"/>
          </p:cNvPicPr>
          <p:nvPr>
            <p:ph type="pic" sz="quarter" idx="18"/>
          </p:nvPr>
        </p:nvPicPr>
        <p:blipFill>
          <a:blip r:embed="rId2"/>
          <a:srcRect l="20576" r="20576"/>
          <a:stretch>
            <a:fillRect/>
          </a:stretch>
        </p:blipFill>
        <p:spPr>
          <a:xfrm>
            <a:off x="5761858" y="0"/>
            <a:ext cx="2841758" cy="2716694"/>
          </a:xfrm>
        </p:spPr>
      </p:pic>
      <p:sp>
        <p:nvSpPr>
          <p:cNvPr id="3" name="Title 2">
            <a:extLst>
              <a:ext uri="{FF2B5EF4-FFF2-40B4-BE49-F238E27FC236}">
                <a16:creationId xmlns:a16="http://schemas.microsoft.com/office/drawing/2014/main" id="{C3C12F60-CD83-B40B-079F-27CEAFFC879B}"/>
              </a:ext>
            </a:extLst>
          </p:cNvPr>
          <p:cNvSpPr>
            <a:spLocks noGrp="1"/>
          </p:cNvSpPr>
          <p:nvPr>
            <p:ph type="title"/>
          </p:nvPr>
        </p:nvSpPr>
        <p:spPr>
          <a:xfrm>
            <a:off x="378018" y="-182754"/>
            <a:ext cx="11010703" cy="1340338"/>
          </a:xfrm>
        </p:spPr>
        <p:txBody>
          <a:bodyPr>
            <a:normAutofit/>
          </a:bodyPr>
          <a:lstStyle/>
          <a:p>
            <a:r>
              <a:rPr lang="en-US" sz="2800" dirty="0">
                <a:latin typeface="Arial Narrow"/>
                <a:ea typeface="Roboto Condensed"/>
              </a:rPr>
              <a:t>Results showed three main </a:t>
            </a:r>
            <a:br>
              <a:rPr lang="en-US" sz="2800" dirty="0">
                <a:latin typeface="Arial Narrow"/>
                <a:ea typeface="Roboto Condensed"/>
              </a:rPr>
            </a:br>
            <a:r>
              <a:rPr lang="en-US" sz="2800" dirty="0">
                <a:latin typeface="Arial Narrow"/>
                <a:ea typeface="Roboto Condensed"/>
              </a:rPr>
              <a:t>service delivery models:</a:t>
            </a:r>
            <a:endParaRPr lang="en-US" sz="2800" dirty="0"/>
          </a:p>
        </p:txBody>
      </p:sp>
      <p:sp>
        <p:nvSpPr>
          <p:cNvPr id="4" name="Text Placeholder 3">
            <a:extLst>
              <a:ext uri="{FF2B5EF4-FFF2-40B4-BE49-F238E27FC236}">
                <a16:creationId xmlns:a16="http://schemas.microsoft.com/office/drawing/2014/main" id="{36AC520C-F237-D66A-9FB1-6A480E1EC656}"/>
              </a:ext>
            </a:extLst>
          </p:cNvPr>
          <p:cNvSpPr>
            <a:spLocks noGrp="1"/>
          </p:cNvSpPr>
          <p:nvPr>
            <p:ph type="body" sz="quarter" idx="10"/>
          </p:nvPr>
        </p:nvSpPr>
        <p:spPr>
          <a:xfrm>
            <a:off x="1676002" y="4893289"/>
            <a:ext cx="3947360" cy="2005184"/>
          </a:xfrm>
        </p:spPr>
        <p:txBody>
          <a:bodyPr vert="horz" lIns="91440" tIns="45720" rIns="91440" bIns="45720" rtlCol="0" anchor="t">
            <a:normAutofit/>
          </a:bodyPr>
          <a:lstStyle/>
          <a:p>
            <a:pPr marL="457200" lvl="1" indent="0">
              <a:buNone/>
            </a:pPr>
            <a:r>
              <a:rPr lang="en-US" sz="1500" dirty="0">
                <a:latin typeface="Arial Narrow" panose="020B0606020202030204" pitchFamily="34" charset="0"/>
                <a:ea typeface="Roboto Condensed"/>
                <a:cs typeface="Calibri"/>
              </a:rPr>
              <a:t>Vaccination services that are provided in a purpose-built or adapted permanent/semi- permanent physical structure, usually within health care settings, like an immunization clinic in a hospital or primary health care facility. It could also refer to non-traditional health care settings, such as school health clinics.</a:t>
            </a:r>
            <a:endParaRPr lang="en-US" sz="1500" dirty="0">
              <a:latin typeface="Arial Narrow" panose="020B0606020202030204" pitchFamily="34" charset="0"/>
              <a:ea typeface="Roboto Condensed"/>
              <a:cs typeface="Calibri" panose="020F0502020204030204" pitchFamily="34" charset="0"/>
            </a:endParaRPr>
          </a:p>
          <a:p>
            <a:endParaRPr lang="en-US" dirty="0">
              <a:cs typeface="Calibri"/>
            </a:endParaRPr>
          </a:p>
        </p:txBody>
      </p:sp>
      <p:pic>
        <p:nvPicPr>
          <p:cNvPr id="10" name="Picture Placeholder 9" descr="A picture containing text&#10;&#10;Description automatically generated">
            <a:extLst>
              <a:ext uri="{FF2B5EF4-FFF2-40B4-BE49-F238E27FC236}">
                <a16:creationId xmlns:a16="http://schemas.microsoft.com/office/drawing/2014/main" id="{53CCF373-1355-8C35-227B-FA9CCAC32FC9}"/>
              </a:ext>
            </a:extLst>
          </p:cNvPr>
          <p:cNvPicPr>
            <a:picLocks noGrp="1" noChangeAspect="1"/>
          </p:cNvPicPr>
          <p:nvPr>
            <p:ph type="pic" sz="quarter" idx="17"/>
          </p:nvPr>
        </p:nvPicPr>
        <p:blipFill>
          <a:blip r:embed="rId3"/>
          <a:srcRect l="21066" r="21066"/>
          <a:stretch>
            <a:fillRect/>
          </a:stretch>
        </p:blipFill>
        <p:spPr>
          <a:xfrm>
            <a:off x="7895458" y="1801094"/>
            <a:ext cx="2841758" cy="2834084"/>
          </a:xfrm>
        </p:spPr>
      </p:pic>
      <p:pic>
        <p:nvPicPr>
          <p:cNvPr id="5" name="Picture 4">
            <a:extLst>
              <a:ext uri="{FF2B5EF4-FFF2-40B4-BE49-F238E27FC236}">
                <a16:creationId xmlns:a16="http://schemas.microsoft.com/office/drawing/2014/main" id="{E6F6B966-07AB-46F5-8D27-3160545F10A5}"/>
              </a:ext>
            </a:extLst>
          </p:cNvPr>
          <p:cNvPicPr>
            <a:picLocks noChangeAspect="1"/>
          </p:cNvPicPr>
          <p:nvPr/>
        </p:nvPicPr>
        <p:blipFill>
          <a:blip r:embed="rId4"/>
          <a:stretch>
            <a:fillRect/>
          </a:stretch>
        </p:blipFill>
        <p:spPr>
          <a:xfrm>
            <a:off x="488028" y="4667647"/>
            <a:ext cx="1408819" cy="1408819"/>
          </a:xfrm>
          <a:prstGeom prst="rect">
            <a:avLst/>
          </a:prstGeom>
        </p:spPr>
      </p:pic>
      <p:pic>
        <p:nvPicPr>
          <p:cNvPr id="7" name="Picture 6">
            <a:extLst>
              <a:ext uri="{FF2B5EF4-FFF2-40B4-BE49-F238E27FC236}">
                <a16:creationId xmlns:a16="http://schemas.microsoft.com/office/drawing/2014/main" id="{6EE45AB5-B3E2-4926-BF24-2AC9A78F9193}"/>
              </a:ext>
            </a:extLst>
          </p:cNvPr>
          <p:cNvPicPr>
            <a:picLocks noChangeAspect="1"/>
          </p:cNvPicPr>
          <p:nvPr/>
        </p:nvPicPr>
        <p:blipFill rotWithShape="1">
          <a:blip r:embed="rId5"/>
          <a:srcRect l="3159" t="4139"/>
          <a:stretch/>
        </p:blipFill>
        <p:spPr>
          <a:xfrm>
            <a:off x="488028" y="1057903"/>
            <a:ext cx="1364318" cy="1350498"/>
          </a:xfrm>
          <a:prstGeom prst="rect">
            <a:avLst/>
          </a:prstGeom>
        </p:spPr>
      </p:pic>
      <p:pic>
        <p:nvPicPr>
          <p:cNvPr id="11" name="Picture 10">
            <a:extLst>
              <a:ext uri="{FF2B5EF4-FFF2-40B4-BE49-F238E27FC236}">
                <a16:creationId xmlns:a16="http://schemas.microsoft.com/office/drawing/2014/main" id="{07DAE4AF-D58C-464C-A8B6-15D30F4CB223}"/>
              </a:ext>
            </a:extLst>
          </p:cNvPr>
          <p:cNvPicPr>
            <a:picLocks noChangeAspect="1"/>
          </p:cNvPicPr>
          <p:nvPr/>
        </p:nvPicPr>
        <p:blipFill>
          <a:blip r:embed="rId6"/>
          <a:stretch>
            <a:fillRect/>
          </a:stretch>
        </p:blipFill>
        <p:spPr>
          <a:xfrm>
            <a:off x="488028" y="2762247"/>
            <a:ext cx="1408819" cy="1408819"/>
          </a:xfrm>
          <a:prstGeom prst="rect">
            <a:avLst/>
          </a:prstGeom>
        </p:spPr>
      </p:pic>
      <p:sp>
        <p:nvSpPr>
          <p:cNvPr id="13" name="Rectangle 12">
            <a:extLst>
              <a:ext uri="{FF2B5EF4-FFF2-40B4-BE49-F238E27FC236}">
                <a16:creationId xmlns:a16="http://schemas.microsoft.com/office/drawing/2014/main" id="{B0A26830-A133-4E8B-B641-A5C6705BD620}"/>
              </a:ext>
            </a:extLst>
          </p:cNvPr>
          <p:cNvSpPr/>
          <p:nvPr/>
        </p:nvSpPr>
        <p:spPr>
          <a:xfrm>
            <a:off x="1896847" y="917344"/>
            <a:ext cx="2127505" cy="461665"/>
          </a:xfrm>
          <a:prstGeom prst="rect">
            <a:avLst/>
          </a:prstGeom>
        </p:spPr>
        <p:txBody>
          <a:bodyPr wrap="none">
            <a:spAutoFit/>
          </a:bodyPr>
          <a:lstStyle/>
          <a:p>
            <a:r>
              <a:rPr lang="en-US" sz="2400" dirty="0">
                <a:latin typeface="Arial Narrow" panose="020B0606020202030204" pitchFamily="34" charset="0"/>
                <a:ea typeface="Roboto Condensed"/>
                <a:cs typeface="Calibri"/>
              </a:rPr>
              <a:t>Mass vaccination</a:t>
            </a:r>
            <a:endParaRPr lang="en-US" sz="2400" dirty="0">
              <a:latin typeface="Arial Narrow" panose="020B0606020202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7FEBA549-B524-44F4-9C86-F6DD228A045F}"/>
              </a:ext>
            </a:extLst>
          </p:cNvPr>
          <p:cNvSpPr/>
          <p:nvPr/>
        </p:nvSpPr>
        <p:spPr>
          <a:xfrm>
            <a:off x="1555118" y="1407522"/>
            <a:ext cx="4189128" cy="784830"/>
          </a:xfrm>
          <a:prstGeom prst="rect">
            <a:avLst/>
          </a:prstGeom>
        </p:spPr>
        <p:txBody>
          <a:bodyPr wrap="square">
            <a:spAutoFit/>
          </a:bodyPr>
          <a:lstStyle/>
          <a:p>
            <a:pPr marL="457200">
              <a:lnSpc>
                <a:spcPct val="100000"/>
              </a:lnSpc>
              <a:spcBef>
                <a:spcPts val="0"/>
              </a:spcBef>
              <a:spcAft>
                <a:spcPts val="0"/>
              </a:spcAft>
            </a:pPr>
            <a:r>
              <a:rPr lang="en-US" sz="1500" dirty="0">
                <a:latin typeface="Arial Narrow" panose="020B0606020202030204" pitchFamily="34" charset="0"/>
                <a:ea typeface="Roboto Condensed"/>
                <a:cs typeface="Calibri"/>
              </a:rPr>
              <a:t>High-volume, high-speed vaccination activities, typically conducted in non-health care settings for rapid vaccine delivery during health emergencies.</a:t>
            </a:r>
            <a:endParaRPr lang="en-US" sz="1500" dirty="0">
              <a:latin typeface="Arial Narrow" panose="020B0606020202030204" pitchFamily="34" charset="0"/>
            </a:endParaRPr>
          </a:p>
        </p:txBody>
      </p:sp>
      <p:sp>
        <p:nvSpPr>
          <p:cNvPr id="15" name="Rectangle 14">
            <a:extLst>
              <a:ext uri="{FF2B5EF4-FFF2-40B4-BE49-F238E27FC236}">
                <a16:creationId xmlns:a16="http://schemas.microsoft.com/office/drawing/2014/main" id="{692F6896-A08D-4A56-8C8C-2F6223DAAA0D}"/>
              </a:ext>
            </a:extLst>
          </p:cNvPr>
          <p:cNvSpPr/>
          <p:nvPr/>
        </p:nvSpPr>
        <p:spPr>
          <a:xfrm>
            <a:off x="1896847" y="2364492"/>
            <a:ext cx="2268570" cy="461665"/>
          </a:xfrm>
          <a:prstGeom prst="rect">
            <a:avLst/>
          </a:prstGeom>
        </p:spPr>
        <p:txBody>
          <a:bodyPr wrap="none">
            <a:spAutoFit/>
          </a:bodyPr>
          <a:lstStyle/>
          <a:p>
            <a:r>
              <a:rPr lang="en-US" sz="2400" dirty="0">
                <a:latin typeface="Arial Narrow" panose="020B0606020202030204" pitchFamily="34" charset="0"/>
                <a:ea typeface="Roboto Condensed"/>
                <a:cs typeface="Calibri"/>
              </a:rPr>
              <a:t>Mobile vaccination</a:t>
            </a:r>
          </a:p>
        </p:txBody>
      </p:sp>
      <p:sp>
        <p:nvSpPr>
          <p:cNvPr id="16" name="Rectangle 15">
            <a:extLst>
              <a:ext uri="{FF2B5EF4-FFF2-40B4-BE49-F238E27FC236}">
                <a16:creationId xmlns:a16="http://schemas.microsoft.com/office/drawing/2014/main" id="{871D6815-048C-4F4B-85B4-05829BC47BDD}"/>
              </a:ext>
            </a:extLst>
          </p:cNvPr>
          <p:cNvSpPr/>
          <p:nvPr/>
        </p:nvSpPr>
        <p:spPr>
          <a:xfrm>
            <a:off x="1646742" y="2832852"/>
            <a:ext cx="3947360" cy="1477328"/>
          </a:xfrm>
          <a:prstGeom prst="rect">
            <a:avLst/>
          </a:prstGeom>
        </p:spPr>
        <p:txBody>
          <a:bodyPr wrap="square">
            <a:spAutoFit/>
          </a:bodyPr>
          <a:lstStyle/>
          <a:p>
            <a:pPr lvl="1"/>
            <a:r>
              <a:rPr lang="en-US" sz="1500" dirty="0">
                <a:latin typeface="Arial Narrow" panose="020B0606020202030204" pitchFamily="34" charset="0"/>
                <a:ea typeface="Roboto Condensed"/>
                <a:cs typeface="Calibri"/>
              </a:rPr>
              <a:t>Mobile vaccination is an umbrella term to describe various initiatives to bring vaccination services closer to communities in need on a small scale. Typically targets rural areas, underserved minorities and socially marginalized populations.</a:t>
            </a:r>
            <a:endParaRPr lang="en-US" sz="1500" dirty="0">
              <a:latin typeface="Arial Narrow" panose="020B0606020202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55CE5FB3-9D51-4E6B-AF67-61ECE2AA7F97}"/>
              </a:ext>
            </a:extLst>
          </p:cNvPr>
          <p:cNvSpPr/>
          <p:nvPr/>
        </p:nvSpPr>
        <p:spPr>
          <a:xfrm>
            <a:off x="1896847" y="4431624"/>
            <a:ext cx="2704587" cy="461665"/>
          </a:xfrm>
          <a:prstGeom prst="rect">
            <a:avLst/>
          </a:prstGeom>
        </p:spPr>
        <p:txBody>
          <a:bodyPr wrap="none">
            <a:spAutoFit/>
          </a:bodyPr>
          <a:lstStyle/>
          <a:p>
            <a:r>
              <a:rPr lang="en-US" sz="2400" dirty="0">
                <a:latin typeface="Arial Narrow" panose="020B0606020202030204" pitchFamily="34" charset="0"/>
                <a:ea typeface="Roboto Condensed"/>
                <a:cs typeface="Calibri"/>
              </a:rPr>
              <a:t>Fixed-post vaccination</a:t>
            </a:r>
          </a:p>
        </p:txBody>
      </p:sp>
      <p:pic>
        <p:nvPicPr>
          <p:cNvPr id="12" name="Picture Placeholder 11" descr="A picture containing person, indoor&#10;&#10;Description automatically generated">
            <a:extLst>
              <a:ext uri="{FF2B5EF4-FFF2-40B4-BE49-F238E27FC236}">
                <a16:creationId xmlns:a16="http://schemas.microsoft.com/office/drawing/2014/main" id="{5D52CAD0-1CD5-E481-262A-7F01F69DEC77}"/>
              </a:ext>
            </a:extLst>
          </p:cNvPr>
          <p:cNvPicPr>
            <a:picLocks noGrp="1" noChangeAspect="1"/>
          </p:cNvPicPr>
          <p:nvPr>
            <p:ph type="pic" sz="quarter" idx="16"/>
          </p:nvPr>
        </p:nvPicPr>
        <p:blipFill>
          <a:blip r:embed="rId7"/>
          <a:srcRect l="22319" r="22319"/>
          <a:stretch>
            <a:fillRect/>
          </a:stretch>
        </p:blipFill>
        <p:spPr>
          <a:xfrm>
            <a:off x="5854564" y="3958297"/>
            <a:ext cx="2841758" cy="2834083"/>
          </a:xfrm>
        </p:spPr>
      </p:pic>
    </p:spTree>
    <p:extLst>
      <p:ext uri="{BB962C8B-B14F-4D97-AF65-F5344CB8AC3E}">
        <p14:creationId xmlns:p14="http://schemas.microsoft.com/office/powerpoint/2010/main" val="1524927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173344-F0DE-4DFF-6BF3-F55B599E1CCD}"/>
              </a:ext>
            </a:extLst>
          </p:cNvPr>
          <p:cNvSpPr>
            <a:spLocks noGrp="1"/>
          </p:cNvSpPr>
          <p:nvPr>
            <p:ph type="title"/>
          </p:nvPr>
        </p:nvSpPr>
        <p:spPr>
          <a:xfrm>
            <a:off x="1206500" y="108241"/>
            <a:ext cx="10985500" cy="912813"/>
          </a:xfrm>
        </p:spPr>
        <p:txBody>
          <a:bodyPr>
            <a:normAutofit/>
          </a:bodyPr>
          <a:lstStyle/>
          <a:p>
            <a:r>
              <a:rPr lang="en-US" sz="2400" b="1" dirty="0">
                <a:latin typeface="Arial Narrow"/>
                <a:ea typeface="Roboto Condensed"/>
              </a:rPr>
              <a:t>Mass vaccination</a:t>
            </a:r>
            <a:r>
              <a:rPr lang="en-US" sz="2400" dirty="0">
                <a:latin typeface="Arial Narrow"/>
                <a:ea typeface="Roboto Condensed"/>
              </a:rPr>
              <a:t> sites were observed to have five functional steps with adaptations made for different contexts. </a:t>
            </a:r>
            <a:endParaRPr lang="en-US" sz="2400" dirty="0"/>
          </a:p>
        </p:txBody>
      </p:sp>
      <p:graphicFrame>
        <p:nvGraphicFramePr>
          <p:cNvPr id="8" name="Content Placeholder 7">
            <a:extLst>
              <a:ext uri="{FF2B5EF4-FFF2-40B4-BE49-F238E27FC236}">
                <a16:creationId xmlns:a16="http://schemas.microsoft.com/office/drawing/2014/main" id="{F53F3391-7499-F1FE-20C4-E9E1E43F567F}"/>
              </a:ext>
            </a:extLst>
          </p:cNvPr>
          <p:cNvGraphicFramePr>
            <a:graphicFrameLocks noGrp="1"/>
          </p:cNvGraphicFramePr>
          <p:nvPr>
            <p:ph sz="half" idx="1"/>
            <p:extLst>
              <p:ext uri="{D42A27DB-BD31-4B8C-83A1-F6EECF244321}">
                <p14:modId xmlns:p14="http://schemas.microsoft.com/office/powerpoint/2010/main" val="2707310691"/>
              </p:ext>
            </p:extLst>
          </p:nvPr>
        </p:nvGraphicFramePr>
        <p:xfrm>
          <a:off x="1076793" y="1251280"/>
          <a:ext cx="10038413" cy="4016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 Placeholder 11">
            <a:extLst>
              <a:ext uri="{FF2B5EF4-FFF2-40B4-BE49-F238E27FC236}">
                <a16:creationId xmlns:a16="http://schemas.microsoft.com/office/drawing/2014/main" id="{028231C9-20F4-70FD-C91B-6F3F6AA59C2A}"/>
              </a:ext>
            </a:extLst>
          </p:cNvPr>
          <p:cNvSpPr>
            <a:spLocks noGrp="1"/>
          </p:cNvSpPr>
          <p:nvPr>
            <p:ph type="body" sz="quarter" idx="10"/>
          </p:nvPr>
        </p:nvSpPr>
        <p:spPr>
          <a:xfrm>
            <a:off x="1176867" y="860755"/>
            <a:ext cx="10515600" cy="390525"/>
          </a:xfrm>
        </p:spPr>
        <p:txBody>
          <a:bodyPr vert="horz" lIns="91440" tIns="45720" rIns="91440" bIns="45720" rtlCol="0" anchor="t">
            <a:noAutofit/>
          </a:bodyPr>
          <a:lstStyle/>
          <a:p>
            <a:r>
              <a:rPr lang="en-US" sz="1800" i="1" dirty="0">
                <a:latin typeface="Arial Narrow" panose="020B0606020202030204" pitchFamily="34" charset="0"/>
                <a:ea typeface="Roboto Condensed"/>
                <a:cs typeface="Calibri"/>
              </a:rPr>
              <a:t>Each site requires a multi-disciplinary teams of clinical and administrative staff to run effectively. </a:t>
            </a:r>
          </a:p>
        </p:txBody>
      </p:sp>
      <p:sp>
        <p:nvSpPr>
          <p:cNvPr id="3" name="Slide Number Placeholder 2">
            <a:extLst>
              <a:ext uri="{FF2B5EF4-FFF2-40B4-BE49-F238E27FC236}">
                <a16:creationId xmlns:a16="http://schemas.microsoft.com/office/drawing/2014/main" id="{91B67AAF-3D16-B8A6-CD1F-223005A7E57D}"/>
              </a:ext>
            </a:extLst>
          </p:cNvPr>
          <p:cNvSpPr>
            <a:spLocks noGrp="1"/>
          </p:cNvSpPr>
          <p:nvPr>
            <p:ph type="sldNum" sz="quarter" idx="4"/>
          </p:nvPr>
        </p:nvSpPr>
        <p:spPr/>
        <p:txBody>
          <a:bodyPr/>
          <a:lstStyle/>
          <a:p>
            <a:fld id="{D919D109-F427-0D4E-A2E6-D5BD6A565421}" type="slidenum">
              <a:rPr lang="en-US" smtClean="0"/>
              <a:pPr/>
              <a:t>11</a:t>
            </a:fld>
            <a:endParaRPr lang="en-US" dirty="0"/>
          </a:p>
        </p:txBody>
      </p:sp>
      <p:graphicFrame>
        <p:nvGraphicFramePr>
          <p:cNvPr id="11" name="Table 11">
            <a:extLst>
              <a:ext uri="{FF2B5EF4-FFF2-40B4-BE49-F238E27FC236}">
                <a16:creationId xmlns:a16="http://schemas.microsoft.com/office/drawing/2014/main" id="{6BC0E6B8-C28A-514E-1E7D-81A40474C50C}"/>
              </a:ext>
            </a:extLst>
          </p:cNvPr>
          <p:cNvGraphicFramePr>
            <a:graphicFrameLocks noGrp="1"/>
          </p:cNvGraphicFramePr>
          <p:nvPr>
            <p:extLst>
              <p:ext uri="{D42A27DB-BD31-4B8C-83A1-F6EECF244321}">
                <p14:modId xmlns:p14="http://schemas.microsoft.com/office/powerpoint/2010/main" val="3181203496"/>
              </p:ext>
            </p:extLst>
          </p:nvPr>
        </p:nvGraphicFramePr>
        <p:xfrm>
          <a:off x="1383472" y="4946721"/>
          <a:ext cx="10038413" cy="1754325"/>
        </p:xfrm>
        <a:graphic>
          <a:graphicData uri="http://schemas.openxmlformats.org/drawingml/2006/table">
            <a:tbl>
              <a:tblPr firstRow="1" bandRow="1">
                <a:tableStyleId>{FABFCF23-3B69-468F-B69F-88F6DE6A72F2}</a:tableStyleId>
              </a:tblPr>
              <a:tblGrid>
                <a:gridCol w="1092633">
                  <a:extLst>
                    <a:ext uri="{9D8B030D-6E8A-4147-A177-3AD203B41FA5}">
                      <a16:colId xmlns:a16="http://schemas.microsoft.com/office/drawing/2014/main" val="2539038690"/>
                    </a:ext>
                  </a:extLst>
                </a:gridCol>
                <a:gridCol w="4472890">
                  <a:extLst>
                    <a:ext uri="{9D8B030D-6E8A-4147-A177-3AD203B41FA5}">
                      <a16:colId xmlns:a16="http://schemas.microsoft.com/office/drawing/2014/main" val="2772869387"/>
                    </a:ext>
                  </a:extLst>
                </a:gridCol>
                <a:gridCol w="4472890">
                  <a:extLst>
                    <a:ext uri="{9D8B030D-6E8A-4147-A177-3AD203B41FA5}">
                      <a16:colId xmlns:a16="http://schemas.microsoft.com/office/drawing/2014/main" val="475926054"/>
                    </a:ext>
                  </a:extLst>
                </a:gridCol>
              </a:tblGrid>
              <a:tr h="429751">
                <a:tc>
                  <a:txBody>
                    <a:bodyPr/>
                    <a:lstStyle/>
                    <a:p>
                      <a:endParaRPr lang="en-US" dirty="0"/>
                    </a:p>
                  </a:txBody>
                  <a:tcPr/>
                </a:tc>
                <a:tc>
                  <a:txBody>
                    <a:bodyPr/>
                    <a:lstStyle/>
                    <a:p>
                      <a:pPr algn="ctr"/>
                      <a:r>
                        <a:rPr lang="en-US" sz="1400" dirty="0">
                          <a:latin typeface="Arial Narrow" panose="020B0606020202030204" pitchFamily="34" charset="0"/>
                        </a:rPr>
                        <a:t>Challenges</a:t>
                      </a:r>
                    </a:p>
                  </a:txBody>
                  <a:tcPr/>
                </a:tc>
                <a:tc>
                  <a:txBody>
                    <a:bodyPr/>
                    <a:lstStyle/>
                    <a:p>
                      <a:pPr algn="ctr"/>
                      <a:r>
                        <a:rPr lang="en-US" sz="1400" dirty="0">
                          <a:latin typeface="Arial Narrow" panose="020B0606020202030204" pitchFamily="34" charset="0"/>
                        </a:rPr>
                        <a:t>Enablers</a:t>
                      </a:r>
                    </a:p>
                  </a:txBody>
                  <a:tcPr/>
                </a:tc>
                <a:extLst>
                  <a:ext uri="{0D108BD9-81ED-4DB2-BD59-A6C34878D82A}">
                    <a16:rowId xmlns:a16="http://schemas.microsoft.com/office/drawing/2014/main" val="3059568967"/>
                  </a:ext>
                </a:extLst>
              </a:tr>
              <a:tr h="662287">
                <a:tc>
                  <a:txBody>
                    <a:bodyPr/>
                    <a:lstStyle/>
                    <a:p>
                      <a:r>
                        <a:rPr lang="en-US" sz="1050" dirty="0">
                          <a:latin typeface="Arial Narrow"/>
                        </a:rPr>
                        <a:t>Pre-vaccination/ mobilization</a:t>
                      </a:r>
                    </a:p>
                  </a:txBody>
                  <a:tcPr/>
                </a:tc>
                <a:tc>
                  <a:txBody>
                    <a:bodyPr/>
                    <a:lstStyle/>
                    <a:p>
                      <a:pPr marL="171450" indent="-171450">
                        <a:buFont typeface="Arial" panose="020B0604020202020204" pitchFamily="34" charset="0"/>
                        <a:buChar char="•"/>
                      </a:pPr>
                      <a:r>
                        <a:rPr lang="en-US" sz="1050" dirty="0">
                          <a:latin typeface="Arial Narrow"/>
                        </a:rPr>
                        <a:t>Lack of a system to categorize potential clients by their risk-level [SA</a:t>
                      </a:r>
                      <a:r>
                        <a:rPr lang="en-US" sz="1050" baseline="30000" dirty="0">
                          <a:latin typeface="Arial Narrow"/>
                        </a:rPr>
                        <a:t>9</a:t>
                      </a:r>
                      <a:r>
                        <a:rPr lang="en-US" sz="1050" dirty="0">
                          <a:latin typeface="Arial Narrow"/>
                        </a:rPr>
                        <a:t>]</a:t>
                      </a:r>
                    </a:p>
                    <a:p>
                      <a:pPr marL="171450" indent="-171450">
                        <a:buFont typeface="Arial" panose="020B0604020202020204" pitchFamily="34" charset="0"/>
                        <a:buChar char="•"/>
                      </a:pPr>
                      <a:r>
                        <a:rPr lang="en-US" sz="1050" dirty="0">
                          <a:latin typeface="Arial Narrow"/>
                        </a:rPr>
                        <a:t>Inability of system to optimize appointment slots with HCWs availability [SA</a:t>
                      </a:r>
                      <a:r>
                        <a:rPr lang="en-US" sz="1050" baseline="30000" dirty="0">
                          <a:latin typeface="Arial Narrow"/>
                        </a:rPr>
                        <a:t>9</a:t>
                      </a:r>
                      <a:r>
                        <a:rPr lang="en-US" sz="1050" dirty="0">
                          <a:latin typeface="Arial Narrow"/>
                        </a:rPr>
                        <a:t>]</a:t>
                      </a:r>
                    </a:p>
                  </a:txBody>
                  <a:tcPr/>
                </a:tc>
                <a:tc>
                  <a:txBody>
                    <a:bodyPr/>
                    <a:lstStyle/>
                    <a:p>
                      <a:pPr marL="171450" indent="-171450">
                        <a:buFont typeface="Arial" panose="020B0604020202020204" pitchFamily="34" charset="0"/>
                        <a:buChar char="•"/>
                      </a:pPr>
                      <a:r>
                        <a:rPr lang="en-US" sz="1050" b="1" dirty="0">
                          <a:latin typeface="Arial Narrow"/>
                        </a:rPr>
                        <a:t>Partnerships with private sector partners</a:t>
                      </a:r>
                      <a:r>
                        <a:rPr lang="en-US" sz="1050" dirty="0">
                          <a:latin typeface="Arial Narrow"/>
                        </a:rPr>
                        <a:t>, local hospital systems for scheduling support, planning, inventory management, and set-up and maintenance of data systems</a:t>
                      </a:r>
                    </a:p>
                  </a:txBody>
                  <a:tcPr/>
                </a:tc>
                <a:extLst>
                  <a:ext uri="{0D108BD9-81ED-4DB2-BD59-A6C34878D82A}">
                    <a16:rowId xmlns:a16="http://schemas.microsoft.com/office/drawing/2014/main" val="331302734"/>
                  </a:ext>
                </a:extLst>
              </a:tr>
              <a:tr h="662287">
                <a:tc>
                  <a:txBody>
                    <a:bodyPr/>
                    <a:lstStyle/>
                    <a:p>
                      <a:r>
                        <a:rPr lang="en-US" sz="1050" dirty="0">
                          <a:latin typeface="Arial Narrow"/>
                        </a:rPr>
                        <a:t>At vaccination</a:t>
                      </a:r>
                    </a:p>
                  </a:txBody>
                  <a:tcPr/>
                </a:tc>
                <a:tc>
                  <a:txBody>
                    <a:bodyPr/>
                    <a:lstStyle/>
                    <a:p>
                      <a:pPr marL="174625" indent="-174625">
                        <a:buFont typeface="Arial" panose="020B0604020202020204" pitchFamily="34" charset="0"/>
                        <a:buChar char="•"/>
                      </a:pPr>
                      <a:r>
                        <a:rPr lang="en-US" sz="1050" kern="1200" dirty="0">
                          <a:solidFill>
                            <a:schemeClr val="dk1"/>
                          </a:solidFill>
                          <a:latin typeface="Arial Narrow"/>
                          <a:ea typeface="+mn-ea"/>
                          <a:cs typeface="+mn-cs"/>
                        </a:rPr>
                        <a:t>Compromise in regular clinical care in order to meet staffing needs of mass vaccination sites [SA</a:t>
                      </a:r>
                      <a:r>
                        <a:rPr lang="en-US" sz="1050" kern="1200" baseline="30000" dirty="0">
                          <a:solidFill>
                            <a:schemeClr val="dk1"/>
                          </a:solidFill>
                          <a:latin typeface="Arial Narrow"/>
                          <a:ea typeface="+mn-ea"/>
                          <a:cs typeface="+mn-cs"/>
                        </a:rPr>
                        <a:t>9</a:t>
                      </a:r>
                      <a:r>
                        <a:rPr lang="en-US" sz="1050" kern="1200" dirty="0">
                          <a:solidFill>
                            <a:schemeClr val="dk1"/>
                          </a:solidFill>
                          <a:latin typeface="Arial Narrow"/>
                          <a:ea typeface="+mn-ea"/>
                          <a:cs typeface="+mn-cs"/>
                        </a:rPr>
                        <a:t>]</a:t>
                      </a:r>
                    </a:p>
                  </a:txBody>
                  <a:tcPr/>
                </a:tc>
                <a:tc>
                  <a:txBody>
                    <a:bodyPr/>
                    <a:lstStyle/>
                    <a:p>
                      <a:pPr marL="171450" indent="-171450">
                        <a:buFont typeface="Arial"/>
                        <a:buChar char="•"/>
                      </a:pPr>
                      <a:r>
                        <a:rPr lang="en-US" sz="1050" b="1" kern="1200" dirty="0">
                          <a:solidFill>
                            <a:schemeClr val="dk1"/>
                          </a:solidFill>
                          <a:latin typeface="Arial Narrow"/>
                          <a:ea typeface="+mn-ea"/>
                          <a:cs typeface="+mn-cs"/>
                        </a:rPr>
                        <a:t>Partnerships with local medical groups</a:t>
                      </a:r>
                      <a:r>
                        <a:rPr lang="en-US" sz="1050" kern="1200" dirty="0">
                          <a:solidFill>
                            <a:schemeClr val="dk1"/>
                          </a:solidFill>
                          <a:latin typeface="Arial Narrow"/>
                          <a:ea typeface="+mn-ea"/>
                          <a:cs typeface="+mn-cs"/>
                        </a:rPr>
                        <a:t> for infection prevention and control, site security, supply of medical equipment [USA</a:t>
                      </a:r>
                      <a:r>
                        <a:rPr lang="en-US" sz="1050" kern="1200" baseline="30000" dirty="0">
                          <a:solidFill>
                            <a:schemeClr val="dk1"/>
                          </a:solidFill>
                          <a:latin typeface="Arial Narrow"/>
                          <a:ea typeface="+mn-ea"/>
                          <a:cs typeface="+mn-cs"/>
                        </a:rPr>
                        <a:t>24</a:t>
                      </a:r>
                      <a:r>
                        <a:rPr lang="en-US" sz="1050" kern="1200" dirty="0">
                          <a:solidFill>
                            <a:schemeClr val="dk1"/>
                          </a:solidFill>
                          <a:latin typeface="Arial Narrow"/>
                          <a:ea typeface="+mn-ea"/>
                          <a:cs typeface="+mn-cs"/>
                        </a:rPr>
                        <a:t>]</a:t>
                      </a:r>
                    </a:p>
                    <a:p>
                      <a:pPr marL="171450" indent="-171450">
                        <a:buFont typeface="Arial"/>
                        <a:buChar char="•"/>
                      </a:pPr>
                      <a:r>
                        <a:rPr lang="en-US" sz="1050" b="1" kern="1200" dirty="0">
                          <a:solidFill>
                            <a:schemeClr val="dk1"/>
                          </a:solidFill>
                          <a:latin typeface="Arial Narrow"/>
                          <a:ea typeface="+mn-ea"/>
                          <a:cs typeface="+mn-cs"/>
                        </a:rPr>
                        <a:t>Partnerships with local community and university</a:t>
                      </a:r>
                      <a:r>
                        <a:rPr lang="en-US" sz="1050" kern="1200" dirty="0">
                          <a:solidFill>
                            <a:schemeClr val="dk1"/>
                          </a:solidFill>
                          <a:latin typeface="Arial Narrow"/>
                          <a:ea typeface="+mn-ea"/>
                          <a:cs typeface="+mn-cs"/>
                        </a:rPr>
                        <a:t> for volunteer support [SA</a:t>
                      </a:r>
                      <a:r>
                        <a:rPr lang="en-US" sz="1050" kern="1200" baseline="30000" dirty="0">
                          <a:solidFill>
                            <a:schemeClr val="dk1"/>
                          </a:solidFill>
                          <a:latin typeface="Arial Narrow"/>
                          <a:ea typeface="+mn-ea"/>
                          <a:cs typeface="+mn-cs"/>
                        </a:rPr>
                        <a:t>22</a:t>
                      </a:r>
                      <a:r>
                        <a:rPr lang="en-US" sz="1050" kern="1200" dirty="0">
                          <a:solidFill>
                            <a:schemeClr val="dk1"/>
                          </a:solidFill>
                          <a:latin typeface="Arial Narrow"/>
                          <a:ea typeface="+mn-ea"/>
                          <a:cs typeface="+mn-cs"/>
                        </a:rPr>
                        <a:t>]</a:t>
                      </a:r>
                    </a:p>
                  </a:txBody>
                  <a:tcPr/>
                </a:tc>
                <a:extLst>
                  <a:ext uri="{0D108BD9-81ED-4DB2-BD59-A6C34878D82A}">
                    <a16:rowId xmlns:a16="http://schemas.microsoft.com/office/drawing/2014/main" val="412140818"/>
                  </a:ext>
                </a:extLst>
              </a:tr>
            </a:tbl>
          </a:graphicData>
        </a:graphic>
      </p:graphicFrame>
      <p:sp>
        <p:nvSpPr>
          <p:cNvPr id="202" name="TextBox 201">
            <a:extLst>
              <a:ext uri="{FF2B5EF4-FFF2-40B4-BE49-F238E27FC236}">
                <a16:creationId xmlns:a16="http://schemas.microsoft.com/office/drawing/2014/main" id="{E803EDD0-1E9F-CEF7-AD6A-21096D74E265}"/>
              </a:ext>
            </a:extLst>
          </p:cNvPr>
          <p:cNvSpPr txBox="1"/>
          <p:nvPr/>
        </p:nvSpPr>
        <p:spPr>
          <a:xfrm>
            <a:off x="206726" y="4946720"/>
            <a:ext cx="933451" cy="1754326"/>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FAFBFF"/>
              </a:solidFill>
            </a:endParaRPr>
          </a:p>
          <a:p>
            <a:endParaRPr lang="en-US" dirty="0">
              <a:solidFill>
                <a:srgbClr val="FAFBFF"/>
              </a:solidFill>
            </a:endParaRPr>
          </a:p>
          <a:p>
            <a:r>
              <a:rPr lang="en-US" dirty="0">
                <a:solidFill>
                  <a:srgbClr val="FAFBFF"/>
                </a:solidFill>
                <a:latin typeface="Arial Narrow" panose="020B0606020202030204" pitchFamily="34" charset="0"/>
              </a:rPr>
              <a:t>Lessons learned</a:t>
            </a:r>
          </a:p>
          <a:p>
            <a:endParaRPr lang="en-US" dirty="0">
              <a:latin typeface="Arial Narrow" panose="020B0606020202030204" pitchFamily="34" charset="0"/>
            </a:endParaRPr>
          </a:p>
          <a:p>
            <a:endParaRPr lang="en-US" dirty="0">
              <a:solidFill>
                <a:srgbClr val="FAFBFF"/>
              </a:solidFill>
              <a:cs typeface="Calibri"/>
            </a:endParaRPr>
          </a:p>
        </p:txBody>
      </p:sp>
      <p:pic>
        <p:nvPicPr>
          <p:cNvPr id="9" name="Picture 8">
            <a:extLst>
              <a:ext uri="{FF2B5EF4-FFF2-40B4-BE49-F238E27FC236}">
                <a16:creationId xmlns:a16="http://schemas.microsoft.com/office/drawing/2014/main" id="{BC7787E9-3DCC-421D-A812-A61ECD34EECF}"/>
              </a:ext>
            </a:extLst>
          </p:cNvPr>
          <p:cNvPicPr>
            <a:picLocks noChangeAspect="1"/>
          </p:cNvPicPr>
          <p:nvPr/>
        </p:nvPicPr>
        <p:blipFill rotWithShape="1">
          <a:blip r:embed="rId8"/>
          <a:srcRect l="3159" t="4139"/>
          <a:stretch/>
        </p:blipFill>
        <p:spPr>
          <a:xfrm>
            <a:off x="426712" y="239592"/>
            <a:ext cx="849638" cy="841032"/>
          </a:xfrm>
          <a:prstGeom prst="rect">
            <a:avLst/>
          </a:prstGeom>
        </p:spPr>
      </p:pic>
    </p:spTree>
    <p:extLst>
      <p:ext uri="{BB962C8B-B14F-4D97-AF65-F5344CB8AC3E}">
        <p14:creationId xmlns:p14="http://schemas.microsoft.com/office/powerpoint/2010/main" val="4039000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43F4-DB0F-5787-E5BF-4DCC78EC1C5E}"/>
              </a:ext>
            </a:extLst>
          </p:cNvPr>
          <p:cNvSpPr>
            <a:spLocks noGrp="1"/>
          </p:cNvSpPr>
          <p:nvPr>
            <p:ph type="title"/>
          </p:nvPr>
        </p:nvSpPr>
        <p:spPr>
          <a:xfrm>
            <a:off x="1466850" y="57657"/>
            <a:ext cx="10744200" cy="930011"/>
          </a:xfrm>
        </p:spPr>
        <p:txBody>
          <a:bodyPr>
            <a:noAutofit/>
          </a:bodyPr>
          <a:lstStyle/>
          <a:p>
            <a:r>
              <a:rPr lang="en-US" sz="2400" b="1" dirty="0">
                <a:latin typeface="Arial Narrow"/>
                <a:ea typeface="Roboto Condensed"/>
              </a:rPr>
              <a:t>Mobile vaccination</a:t>
            </a:r>
            <a:r>
              <a:rPr lang="en-US" sz="2400" dirty="0">
                <a:latin typeface="Arial Narrow"/>
                <a:ea typeface="Roboto Condensed"/>
              </a:rPr>
              <a:t> clinics employed various strategies to execute the three main functional steps.</a:t>
            </a:r>
            <a:endParaRPr lang="en-US" sz="2400" dirty="0"/>
          </a:p>
        </p:txBody>
      </p:sp>
      <p:graphicFrame>
        <p:nvGraphicFramePr>
          <p:cNvPr id="6" name="Content Placeholder 5">
            <a:extLst>
              <a:ext uri="{FF2B5EF4-FFF2-40B4-BE49-F238E27FC236}">
                <a16:creationId xmlns:a16="http://schemas.microsoft.com/office/drawing/2014/main" id="{BC5D8CB1-83F1-EF2F-4C60-33AF09DE1E98}"/>
              </a:ext>
            </a:extLst>
          </p:cNvPr>
          <p:cNvGraphicFramePr>
            <a:graphicFrameLocks noGrp="1"/>
          </p:cNvGraphicFramePr>
          <p:nvPr>
            <p:ph sz="half" idx="1"/>
            <p:extLst>
              <p:ext uri="{D42A27DB-BD31-4B8C-83A1-F6EECF244321}">
                <p14:modId xmlns:p14="http://schemas.microsoft.com/office/powerpoint/2010/main" val="1615818060"/>
              </p:ext>
            </p:extLst>
          </p:nvPr>
        </p:nvGraphicFramePr>
        <p:xfrm>
          <a:off x="966432" y="1071383"/>
          <a:ext cx="10259135" cy="3640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8BF5C388-EF37-2D3D-FE0A-A809456D868A}"/>
              </a:ext>
            </a:extLst>
          </p:cNvPr>
          <p:cNvSpPr>
            <a:spLocks noGrp="1"/>
          </p:cNvSpPr>
          <p:nvPr>
            <p:ph type="body" sz="quarter" idx="10"/>
          </p:nvPr>
        </p:nvSpPr>
        <p:spPr>
          <a:xfrm>
            <a:off x="1466850" y="936662"/>
            <a:ext cx="10610850" cy="586665"/>
          </a:xfrm>
        </p:spPr>
        <p:txBody>
          <a:bodyPr vert="horz" lIns="91440" tIns="45720" rIns="91440" bIns="45720" rtlCol="0" anchor="t">
            <a:noAutofit/>
          </a:bodyPr>
          <a:lstStyle/>
          <a:p>
            <a:r>
              <a:rPr lang="en-US" sz="1600" i="1" dirty="0">
                <a:latin typeface="Arial Narrow" panose="020B0606020202030204" pitchFamily="34" charset="0"/>
                <a:ea typeface="Roboto Condensed"/>
                <a:cs typeface="Calibri"/>
              </a:rPr>
              <a:t>Mobile vaccination clinics typically employ varied community mobilization strategies to bring in people to the clinics for vaccination.</a:t>
            </a:r>
          </a:p>
        </p:txBody>
      </p:sp>
      <p:sp>
        <p:nvSpPr>
          <p:cNvPr id="5" name="Slide Number Placeholder 4">
            <a:extLst>
              <a:ext uri="{FF2B5EF4-FFF2-40B4-BE49-F238E27FC236}">
                <a16:creationId xmlns:a16="http://schemas.microsoft.com/office/drawing/2014/main" id="{6710070C-6C84-62AF-4C79-6A5E1068BC60}"/>
              </a:ext>
            </a:extLst>
          </p:cNvPr>
          <p:cNvSpPr>
            <a:spLocks noGrp="1"/>
          </p:cNvSpPr>
          <p:nvPr>
            <p:ph type="sldNum" sz="quarter" idx="4"/>
          </p:nvPr>
        </p:nvSpPr>
        <p:spPr>
          <a:xfrm>
            <a:off x="11386378" y="6382662"/>
            <a:ext cx="704022" cy="365125"/>
          </a:xfrm>
        </p:spPr>
        <p:txBody>
          <a:bodyPr/>
          <a:lstStyle/>
          <a:p>
            <a:fld id="{D919D109-F427-0D4E-A2E6-D5BD6A565421}" type="slidenum">
              <a:rPr lang="en-US" smtClean="0"/>
              <a:pPr/>
              <a:t>12</a:t>
            </a:fld>
            <a:endParaRPr lang="en-US" dirty="0"/>
          </a:p>
        </p:txBody>
      </p:sp>
      <p:graphicFrame>
        <p:nvGraphicFramePr>
          <p:cNvPr id="9" name="Table 9">
            <a:extLst>
              <a:ext uri="{FF2B5EF4-FFF2-40B4-BE49-F238E27FC236}">
                <a16:creationId xmlns:a16="http://schemas.microsoft.com/office/drawing/2014/main" id="{32174F78-1B74-18B0-BDEF-EC3566CC6D0A}"/>
              </a:ext>
            </a:extLst>
          </p:cNvPr>
          <p:cNvGraphicFramePr>
            <a:graphicFrameLocks noGrp="1"/>
          </p:cNvGraphicFramePr>
          <p:nvPr>
            <p:extLst>
              <p:ext uri="{D42A27DB-BD31-4B8C-83A1-F6EECF244321}">
                <p14:modId xmlns:p14="http://schemas.microsoft.com/office/powerpoint/2010/main" val="2839598160"/>
              </p:ext>
            </p:extLst>
          </p:nvPr>
        </p:nvGraphicFramePr>
        <p:xfrm>
          <a:off x="1546645" y="4514156"/>
          <a:ext cx="10128682" cy="2233631"/>
        </p:xfrm>
        <a:graphic>
          <a:graphicData uri="http://schemas.openxmlformats.org/drawingml/2006/table">
            <a:tbl>
              <a:tblPr firstRow="1" bandRow="1">
                <a:tableStyleId>{7DF18680-E054-41AD-8BC1-D1AEF772440D}</a:tableStyleId>
              </a:tblPr>
              <a:tblGrid>
                <a:gridCol w="1097378">
                  <a:extLst>
                    <a:ext uri="{9D8B030D-6E8A-4147-A177-3AD203B41FA5}">
                      <a16:colId xmlns:a16="http://schemas.microsoft.com/office/drawing/2014/main" val="3817544381"/>
                    </a:ext>
                  </a:extLst>
                </a:gridCol>
                <a:gridCol w="4515652">
                  <a:extLst>
                    <a:ext uri="{9D8B030D-6E8A-4147-A177-3AD203B41FA5}">
                      <a16:colId xmlns:a16="http://schemas.microsoft.com/office/drawing/2014/main" val="3229225402"/>
                    </a:ext>
                  </a:extLst>
                </a:gridCol>
                <a:gridCol w="4515652">
                  <a:extLst>
                    <a:ext uri="{9D8B030D-6E8A-4147-A177-3AD203B41FA5}">
                      <a16:colId xmlns:a16="http://schemas.microsoft.com/office/drawing/2014/main" val="2144329104"/>
                    </a:ext>
                  </a:extLst>
                </a:gridCol>
              </a:tblGrid>
              <a:tr h="425453">
                <a:tc>
                  <a:txBody>
                    <a:bodyPr/>
                    <a:lstStyle/>
                    <a:p>
                      <a:endParaRPr lang="en-US" dirty="0">
                        <a:latin typeface="Arial Narrow" panose="020B0606020202030204" pitchFamily="34" charset="0"/>
                      </a:endParaRPr>
                    </a:p>
                  </a:txBody>
                  <a:tcPr/>
                </a:tc>
                <a:tc>
                  <a:txBody>
                    <a:bodyPr/>
                    <a:lstStyle/>
                    <a:p>
                      <a:pPr algn="ctr"/>
                      <a:r>
                        <a:rPr lang="en-US" sz="1400" dirty="0">
                          <a:latin typeface="Arial Narrow" panose="020B0606020202030204" pitchFamily="34" charset="0"/>
                        </a:rPr>
                        <a:t>Challenges</a:t>
                      </a:r>
                    </a:p>
                  </a:txBody>
                  <a:tcPr/>
                </a:tc>
                <a:tc>
                  <a:txBody>
                    <a:bodyPr/>
                    <a:lstStyle/>
                    <a:p>
                      <a:pPr algn="ctr"/>
                      <a:r>
                        <a:rPr lang="en-US" sz="1400" dirty="0">
                          <a:latin typeface="Arial Narrow" panose="020B0606020202030204" pitchFamily="34" charset="0"/>
                        </a:rPr>
                        <a:t>Enablers</a:t>
                      </a:r>
                    </a:p>
                  </a:txBody>
                  <a:tcPr/>
                </a:tc>
                <a:extLst>
                  <a:ext uri="{0D108BD9-81ED-4DB2-BD59-A6C34878D82A}">
                    <a16:rowId xmlns:a16="http://schemas.microsoft.com/office/drawing/2014/main" val="1633902634"/>
                  </a:ext>
                </a:extLst>
              </a:tr>
              <a:tr h="1169997">
                <a:tc>
                  <a:txBody>
                    <a:bodyPr/>
                    <a:lstStyle/>
                    <a:p>
                      <a:r>
                        <a:rPr lang="en-US" sz="1100" dirty="0">
                          <a:latin typeface="Arial Narrow" panose="020B0606020202030204" pitchFamily="34" charset="0"/>
                        </a:rPr>
                        <a:t>Pre-vaccination/ mobilization</a:t>
                      </a:r>
                    </a:p>
                  </a:txBody>
                  <a:tcPr/>
                </a:tc>
                <a:tc>
                  <a:txBody>
                    <a:bodyPr/>
                    <a:lstStyle/>
                    <a:p>
                      <a:pPr marL="285750" indent="-285750">
                        <a:buFont typeface="Arial" panose="020B0604020202020204" pitchFamily="34" charset="0"/>
                        <a:buChar char="•"/>
                      </a:pPr>
                      <a:r>
                        <a:rPr lang="en-US" sz="1000" b="1" dirty="0">
                          <a:latin typeface="Arial Narrow" panose="020B0606020202030204" pitchFamily="34" charset="0"/>
                        </a:rPr>
                        <a:t>Historical mistrust</a:t>
                      </a:r>
                      <a:r>
                        <a:rPr lang="en-US" sz="1000" dirty="0">
                          <a:latin typeface="Arial Narrow" panose="020B0606020202030204" pitchFamily="34" charset="0"/>
                        </a:rPr>
                        <a:t> of the formal health care system created challenges in mobilizing the people to take the vaccine. [USA</a:t>
                      </a:r>
                      <a:r>
                        <a:rPr lang="en-US" sz="1000" baseline="30000" dirty="0">
                          <a:latin typeface="Arial Narrow" panose="020B0606020202030204" pitchFamily="34" charset="0"/>
                        </a:rPr>
                        <a:t>25</a:t>
                      </a:r>
                      <a:r>
                        <a:rPr lang="en-US" sz="1000" dirty="0">
                          <a:latin typeface="Arial Narrow" panose="020B0606020202030204" pitchFamily="34" charset="0"/>
                        </a:rPr>
                        <a:t>]</a:t>
                      </a:r>
                    </a:p>
                    <a:p>
                      <a:pPr marL="285750" indent="-285750">
                        <a:buFont typeface="Arial" panose="020B0604020202020204" pitchFamily="34" charset="0"/>
                        <a:buChar char="•"/>
                      </a:pPr>
                      <a:r>
                        <a:rPr lang="en-US" sz="1000" dirty="0">
                          <a:latin typeface="Arial Narrow" panose="020B0606020202030204" pitchFamily="34" charset="0"/>
                        </a:rPr>
                        <a:t>Inequity and </a:t>
                      </a:r>
                      <a:r>
                        <a:rPr lang="en-US" sz="1000" b="1" dirty="0">
                          <a:latin typeface="Arial Narrow" panose="020B0606020202030204" pitchFamily="34" charset="0"/>
                        </a:rPr>
                        <a:t>lack of transparency in the vaccine allocation</a:t>
                      </a:r>
                      <a:r>
                        <a:rPr lang="en-US" sz="1000" dirty="0">
                          <a:latin typeface="Arial Narrow" panose="020B0606020202030204" pitchFamily="34" charset="0"/>
                        </a:rPr>
                        <a:t> process for disadvantaged communities created challenges of sufficient vaccine availability for socially marginalized populations. [USA</a:t>
                      </a:r>
                      <a:r>
                        <a:rPr lang="en-US" sz="1000" baseline="30000" dirty="0">
                          <a:latin typeface="Arial Narrow" panose="020B0606020202030204" pitchFamily="34" charset="0"/>
                        </a:rPr>
                        <a:t>25</a:t>
                      </a:r>
                      <a:r>
                        <a:rPr lang="en-US" sz="1000" dirty="0">
                          <a:latin typeface="Arial Narrow" panose="020B0606020202030204" pitchFamily="34" charset="0"/>
                        </a:rPr>
                        <a:t>]</a:t>
                      </a:r>
                    </a:p>
                  </a:txBody>
                  <a:tcPr/>
                </a:tc>
                <a:tc>
                  <a:txBody>
                    <a:bodyPr/>
                    <a:lstStyle/>
                    <a:p>
                      <a:pPr marL="285750" indent="-285750">
                        <a:buFont typeface="Arial" panose="020B0604020202020204" pitchFamily="34" charset="0"/>
                        <a:buChar char="•"/>
                      </a:pPr>
                      <a:r>
                        <a:rPr lang="en-US" sz="1000" dirty="0">
                          <a:latin typeface="Arial Narrow" panose="020B0606020202030204" pitchFamily="34" charset="0"/>
                        </a:rPr>
                        <a:t>Forming and </a:t>
                      </a:r>
                      <a:r>
                        <a:rPr lang="en-US" sz="1000" b="1" dirty="0">
                          <a:latin typeface="Arial Narrow" panose="020B0606020202030204" pitchFamily="34" charset="0"/>
                        </a:rPr>
                        <a:t>leveraging partnerships</a:t>
                      </a:r>
                      <a:r>
                        <a:rPr lang="en-US" sz="1000" dirty="0">
                          <a:latin typeface="Arial Narrow" panose="020B0606020202030204" pitchFamily="34" charset="0"/>
                        </a:rPr>
                        <a:t> with groups/people who have an </a:t>
                      </a:r>
                      <a:r>
                        <a:rPr lang="en-US" sz="1000" b="1" dirty="0">
                          <a:latin typeface="Arial Narrow" panose="020B0606020202030204" pitchFamily="34" charset="0"/>
                        </a:rPr>
                        <a:t>existing relationship, rapport and trust of the target population</a:t>
                      </a:r>
                      <a:r>
                        <a:rPr lang="en-US" sz="1000" dirty="0">
                          <a:latin typeface="Arial Narrow" panose="020B0606020202030204" pitchFamily="34" charset="0"/>
                        </a:rPr>
                        <a:t> [USA</a:t>
                      </a:r>
                      <a:r>
                        <a:rPr lang="en-US" sz="1000" baseline="30000" dirty="0">
                          <a:latin typeface="Arial Narrow" panose="020B0606020202030204" pitchFamily="34" charset="0"/>
                        </a:rPr>
                        <a:t>17</a:t>
                      </a:r>
                      <a:r>
                        <a:rPr lang="en-US" sz="1000" dirty="0">
                          <a:latin typeface="Arial Narrow" panose="020B0606020202030204" pitchFamily="34" charset="0"/>
                        </a:rPr>
                        <a:t>]</a:t>
                      </a:r>
                    </a:p>
                    <a:p>
                      <a:pPr marL="285750" indent="-285750">
                        <a:buFont typeface="Arial" panose="020B0604020202020204" pitchFamily="34" charset="0"/>
                        <a:buChar char="•"/>
                      </a:pPr>
                      <a:r>
                        <a:rPr lang="en-US" sz="1000" b="1" dirty="0">
                          <a:latin typeface="Arial Narrow" panose="020B0606020202030204" pitchFamily="34" charset="0"/>
                        </a:rPr>
                        <a:t>Consistent engagemen</a:t>
                      </a:r>
                      <a:r>
                        <a:rPr lang="en-US" sz="1000" dirty="0">
                          <a:latin typeface="Arial Narrow" panose="020B0606020202030204" pitchFamily="34" charset="0"/>
                        </a:rPr>
                        <a:t>t and frequent presence of the clinic/team with the community [USA</a:t>
                      </a:r>
                      <a:r>
                        <a:rPr lang="en-US" sz="1000" baseline="30000" dirty="0">
                          <a:latin typeface="Arial Narrow" panose="020B0606020202030204" pitchFamily="34" charset="0"/>
                        </a:rPr>
                        <a:t>17</a:t>
                      </a:r>
                      <a:r>
                        <a:rPr lang="en-US" sz="1000" dirty="0">
                          <a:latin typeface="Arial Narrow" panose="020B0606020202030204" pitchFamily="34" charset="0"/>
                        </a:rPr>
                        <a:t>]</a:t>
                      </a:r>
                    </a:p>
                    <a:p>
                      <a:pPr marL="285750" indent="-285750">
                        <a:buFont typeface="Arial" panose="020B0604020202020204" pitchFamily="34" charset="0"/>
                        <a:buChar char="•"/>
                      </a:pPr>
                      <a:r>
                        <a:rPr lang="en-US" sz="1000" b="1" dirty="0">
                          <a:latin typeface="Arial Narrow" panose="020B0606020202030204" pitchFamily="34" charset="0"/>
                        </a:rPr>
                        <a:t>Serving everybody</a:t>
                      </a:r>
                      <a:r>
                        <a:rPr lang="en-US" sz="1000" dirty="0">
                          <a:latin typeface="Arial Narrow" panose="020B0606020202030204" pitchFamily="34" charset="0"/>
                        </a:rPr>
                        <a:t> who came to the clinic and not turning them down propagated trust within the community [USA</a:t>
                      </a:r>
                      <a:r>
                        <a:rPr lang="en-US" sz="1000" baseline="30000" dirty="0">
                          <a:latin typeface="Arial Narrow" panose="020B0606020202030204" pitchFamily="34" charset="0"/>
                        </a:rPr>
                        <a:t>17</a:t>
                      </a:r>
                      <a:r>
                        <a:rPr lang="en-US" sz="1000" dirty="0">
                          <a:latin typeface="Arial Narrow" panose="020B0606020202030204" pitchFamily="34" charset="0"/>
                        </a:rPr>
                        <a:t>]</a:t>
                      </a:r>
                    </a:p>
                  </a:txBody>
                  <a:tcPr/>
                </a:tc>
                <a:extLst>
                  <a:ext uri="{0D108BD9-81ED-4DB2-BD59-A6C34878D82A}">
                    <a16:rowId xmlns:a16="http://schemas.microsoft.com/office/drawing/2014/main" val="4187872303"/>
                  </a:ext>
                </a:extLst>
              </a:tr>
              <a:tr h="638181">
                <a:tc>
                  <a:txBody>
                    <a:bodyPr/>
                    <a:lstStyle/>
                    <a:p>
                      <a:r>
                        <a:rPr lang="en-US" sz="1100" dirty="0">
                          <a:latin typeface="Arial Narrow" panose="020B0606020202030204" pitchFamily="34" charset="0"/>
                        </a:rPr>
                        <a:t>At vaccination</a:t>
                      </a:r>
                    </a:p>
                  </a:txBody>
                  <a:tcPr/>
                </a:tc>
                <a:tc>
                  <a:txBody>
                    <a:bodyPr/>
                    <a:lstStyle/>
                    <a:p>
                      <a:pPr marL="285750" indent="-285750">
                        <a:buFont typeface="Arial" panose="020B0604020202020204" pitchFamily="34" charset="0"/>
                        <a:buChar char="•"/>
                      </a:pPr>
                      <a:r>
                        <a:rPr lang="en-US" sz="1000" b="1" dirty="0">
                          <a:latin typeface="Arial Narrow" panose="020B0606020202030204" pitchFamily="34" charset="0"/>
                        </a:rPr>
                        <a:t>Cultural and language barriers</a:t>
                      </a:r>
                      <a:r>
                        <a:rPr lang="en-US" sz="1000" dirty="0">
                          <a:latin typeface="Arial Narrow" panose="020B0606020202030204" pitchFamily="34" charset="0"/>
                        </a:rPr>
                        <a:t> create differences in the way the disease is explained, and in the rapport of doctor–patient relationship. [USA</a:t>
                      </a:r>
                      <a:r>
                        <a:rPr lang="en-US" sz="1000" baseline="30000" dirty="0">
                          <a:latin typeface="Arial Narrow" panose="020B0606020202030204" pitchFamily="34" charset="0"/>
                        </a:rPr>
                        <a:t>11</a:t>
                      </a:r>
                      <a:r>
                        <a:rPr lang="en-US" sz="1000" dirty="0">
                          <a:latin typeface="Arial Narrow" panose="020B0606020202030204" pitchFamily="34" charset="0"/>
                        </a:rPr>
                        <a:t>, USA</a:t>
                      </a:r>
                      <a:r>
                        <a:rPr lang="en-US" sz="1000" baseline="30000" dirty="0">
                          <a:latin typeface="Arial Narrow" panose="020B0606020202030204" pitchFamily="34" charset="0"/>
                        </a:rPr>
                        <a:t>25</a:t>
                      </a:r>
                      <a:r>
                        <a:rPr lang="en-US" sz="1000" dirty="0">
                          <a:latin typeface="Arial Narrow" panose="020B0606020202030204" pitchFamily="34" charset="0"/>
                        </a:rPr>
                        <a:t>]</a:t>
                      </a:r>
                    </a:p>
                  </a:txBody>
                  <a:tcPr/>
                </a:tc>
                <a:tc>
                  <a:txBody>
                    <a:bodyPr/>
                    <a:lstStyle/>
                    <a:p>
                      <a:pPr marL="285750" indent="-285750">
                        <a:buFont typeface="Arial" panose="020B0604020202020204" pitchFamily="34" charset="0"/>
                        <a:buChar char="•"/>
                      </a:pPr>
                      <a:r>
                        <a:rPr lang="en-US" sz="1000" dirty="0">
                          <a:latin typeface="Arial Narrow" panose="020B0606020202030204" pitchFamily="34" charset="0"/>
                        </a:rPr>
                        <a:t>Providing </a:t>
                      </a:r>
                      <a:r>
                        <a:rPr lang="en-US" sz="1000" b="1" dirty="0">
                          <a:latin typeface="Arial Narrow" panose="020B0606020202030204" pitchFamily="34" charset="0"/>
                        </a:rPr>
                        <a:t>COVID-19 vaccines as an add-on service</a:t>
                      </a:r>
                      <a:r>
                        <a:rPr lang="en-US" sz="1000" dirty="0">
                          <a:latin typeface="Arial Narrow" panose="020B0606020202030204" pitchFamily="34" charset="0"/>
                        </a:rPr>
                        <a:t> with other services valuable to the community [USA</a:t>
                      </a:r>
                      <a:r>
                        <a:rPr lang="en-US" sz="1000" baseline="30000" dirty="0">
                          <a:latin typeface="Arial Narrow" panose="020B0606020202030204" pitchFamily="34" charset="0"/>
                        </a:rPr>
                        <a:t>17</a:t>
                      </a:r>
                      <a:r>
                        <a:rPr lang="en-US" sz="1000" dirty="0">
                          <a:latin typeface="Arial Narrow" panose="020B0606020202030204" pitchFamily="34" charset="0"/>
                        </a:rPr>
                        <a:t>]</a:t>
                      </a:r>
                    </a:p>
                    <a:p>
                      <a:pPr marL="285750" indent="-285750">
                        <a:buFont typeface="Arial" panose="020B0604020202020204" pitchFamily="34" charset="0"/>
                        <a:buChar char="•"/>
                      </a:pPr>
                      <a:r>
                        <a:rPr lang="en-US" sz="1000" b="1" dirty="0">
                          <a:latin typeface="Arial Narrow" panose="020B0606020202030204" pitchFamily="34" charset="0"/>
                        </a:rPr>
                        <a:t>Counseling</a:t>
                      </a:r>
                      <a:r>
                        <a:rPr lang="en-US" sz="1000" dirty="0">
                          <a:latin typeface="Arial Narrow" panose="020B0606020202030204" pitchFamily="34" charset="0"/>
                        </a:rPr>
                        <a:t> that helped clear doubts about the COVID-19 vaccine [USA</a:t>
                      </a:r>
                      <a:r>
                        <a:rPr lang="en-US" sz="1000" baseline="30000" dirty="0">
                          <a:latin typeface="Arial Narrow" panose="020B0606020202030204" pitchFamily="34" charset="0"/>
                        </a:rPr>
                        <a:t>17</a:t>
                      </a:r>
                      <a:r>
                        <a:rPr lang="en-US" sz="1000" dirty="0">
                          <a:latin typeface="Arial Narrow" panose="020B0606020202030204" pitchFamily="34" charset="0"/>
                        </a:rPr>
                        <a:t>]</a:t>
                      </a:r>
                    </a:p>
                  </a:txBody>
                  <a:tcPr/>
                </a:tc>
                <a:extLst>
                  <a:ext uri="{0D108BD9-81ED-4DB2-BD59-A6C34878D82A}">
                    <a16:rowId xmlns:a16="http://schemas.microsoft.com/office/drawing/2014/main" val="854806054"/>
                  </a:ext>
                </a:extLst>
              </a:tr>
            </a:tbl>
          </a:graphicData>
        </a:graphic>
      </p:graphicFrame>
      <p:sp>
        <p:nvSpPr>
          <p:cNvPr id="71" name="TextBox 70">
            <a:extLst>
              <a:ext uri="{FF2B5EF4-FFF2-40B4-BE49-F238E27FC236}">
                <a16:creationId xmlns:a16="http://schemas.microsoft.com/office/drawing/2014/main" id="{0BCF549D-B915-DF02-C146-2438FB0BA5AC}"/>
              </a:ext>
            </a:extLst>
          </p:cNvPr>
          <p:cNvSpPr txBox="1"/>
          <p:nvPr/>
        </p:nvSpPr>
        <p:spPr>
          <a:xfrm>
            <a:off x="379820" y="4615308"/>
            <a:ext cx="916760" cy="2031325"/>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FAFBFF"/>
              </a:solidFill>
            </a:endParaRPr>
          </a:p>
          <a:p>
            <a:endParaRPr lang="en-US" dirty="0">
              <a:solidFill>
                <a:srgbClr val="FAFBFF"/>
              </a:solidFill>
            </a:endParaRPr>
          </a:p>
          <a:p>
            <a:endParaRPr lang="en-US" dirty="0">
              <a:solidFill>
                <a:srgbClr val="FAFBFF"/>
              </a:solidFill>
              <a:latin typeface="Arial Narrow" panose="020B0606020202030204" pitchFamily="34" charset="0"/>
            </a:endParaRPr>
          </a:p>
          <a:p>
            <a:r>
              <a:rPr lang="en-US" dirty="0">
                <a:solidFill>
                  <a:srgbClr val="FAFBFF"/>
                </a:solidFill>
                <a:latin typeface="Arial Narrow" panose="020B0606020202030204" pitchFamily="34" charset="0"/>
              </a:rPr>
              <a:t>Lessons learned</a:t>
            </a:r>
            <a:endParaRPr lang="en-US" dirty="0">
              <a:latin typeface="Arial Narrow" panose="020B0606020202030204" pitchFamily="34" charset="0"/>
              <a:cs typeface="Calibri"/>
            </a:endParaRPr>
          </a:p>
          <a:p>
            <a:endParaRPr lang="en-US" dirty="0">
              <a:solidFill>
                <a:srgbClr val="FAFBFF"/>
              </a:solidFill>
              <a:cs typeface="Calibri"/>
            </a:endParaRPr>
          </a:p>
          <a:p>
            <a:endParaRPr lang="en-US" dirty="0">
              <a:solidFill>
                <a:srgbClr val="FAFBFF"/>
              </a:solidFill>
              <a:cs typeface="Calibri"/>
            </a:endParaRPr>
          </a:p>
        </p:txBody>
      </p:sp>
      <p:pic>
        <p:nvPicPr>
          <p:cNvPr id="8" name="Picture 7">
            <a:extLst>
              <a:ext uri="{FF2B5EF4-FFF2-40B4-BE49-F238E27FC236}">
                <a16:creationId xmlns:a16="http://schemas.microsoft.com/office/drawing/2014/main" id="{9775CA50-7255-4E67-8897-F50C87182565}"/>
              </a:ext>
            </a:extLst>
          </p:cNvPr>
          <p:cNvPicPr>
            <a:picLocks noChangeAspect="1"/>
          </p:cNvPicPr>
          <p:nvPr/>
        </p:nvPicPr>
        <p:blipFill>
          <a:blip r:embed="rId8"/>
          <a:stretch>
            <a:fillRect/>
          </a:stretch>
        </p:blipFill>
        <p:spPr>
          <a:xfrm>
            <a:off x="468542" y="110213"/>
            <a:ext cx="998308" cy="998308"/>
          </a:xfrm>
          <a:prstGeom prst="rect">
            <a:avLst/>
          </a:prstGeom>
        </p:spPr>
      </p:pic>
    </p:spTree>
    <p:extLst>
      <p:ext uri="{BB962C8B-B14F-4D97-AF65-F5344CB8AC3E}">
        <p14:creationId xmlns:p14="http://schemas.microsoft.com/office/powerpoint/2010/main" val="3431847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04E9-FA46-6D9D-2961-F1CCE8ABB5FC}"/>
              </a:ext>
            </a:extLst>
          </p:cNvPr>
          <p:cNvSpPr>
            <a:spLocks noGrp="1"/>
          </p:cNvSpPr>
          <p:nvPr>
            <p:ph type="title"/>
          </p:nvPr>
        </p:nvSpPr>
        <p:spPr>
          <a:xfrm>
            <a:off x="1409701" y="142932"/>
            <a:ext cx="10970683" cy="730614"/>
          </a:xfrm>
        </p:spPr>
        <p:txBody>
          <a:bodyPr>
            <a:noAutofit/>
          </a:bodyPr>
          <a:lstStyle/>
          <a:p>
            <a:r>
              <a:rPr lang="en-US" sz="2800" b="1" dirty="0">
                <a:latin typeface="Arial Narrow"/>
                <a:ea typeface="Roboto Condensed"/>
              </a:rPr>
              <a:t>Fixed-post vaccination</a:t>
            </a:r>
            <a:r>
              <a:rPr lang="en-US" sz="2800" dirty="0">
                <a:latin typeface="Arial Narrow"/>
                <a:ea typeface="Roboto Condensed"/>
              </a:rPr>
              <a:t> sites required the least amount of spatial adaptation because they are purpose-built, however, mobilization is critical.</a:t>
            </a:r>
            <a:endParaRPr lang="en-US" sz="2800" dirty="0"/>
          </a:p>
        </p:txBody>
      </p:sp>
      <p:sp>
        <p:nvSpPr>
          <p:cNvPr id="5" name="Slide Number Placeholder 4">
            <a:extLst>
              <a:ext uri="{FF2B5EF4-FFF2-40B4-BE49-F238E27FC236}">
                <a16:creationId xmlns:a16="http://schemas.microsoft.com/office/drawing/2014/main" id="{EE436272-648D-D9E5-8BA3-7ECCBEAD8A84}"/>
              </a:ext>
            </a:extLst>
          </p:cNvPr>
          <p:cNvSpPr>
            <a:spLocks noGrp="1"/>
          </p:cNvSpPr>
          <p:nvPr>
            <p:ph type="sldNum" sz="quarter" idx="4"/>
          </p:nvPr>
        </p:nvSpPr>
        <p:spPr/>
        <p:txBody>
          <a:bodyPr/>
          <a:lstStyle/>
          <a:p>
            <a:fld id="{D919D109-F427-0D4E-A2E6-D5BD6A565421}" type="slidenum">
              <a:rPr lang="en-US" smtClean="0"/>
              <a:pPr/>
              <a:t>13</a:t>
            </a:fld>
            <a:endParaRPr lang="en-US" dirty="0"/>
          </a:p>
        </p:txBody>
      </p:sp>
      <p:sp>
        <p:nvSpPr>
          <p:cNvPr id="9" name="TextBox 8">
            <a:extLst>
              <a:ext uri="{FF2B5EF4-FFF2-40B4-BE49-F238E27FC236}">
                <a16:creationId xmlns:a16="http://schemas.microsoft.com/office/drawing/2014/main" id="{73622AAF-7C61-69D4-D88B-6C5F03BCDBC9}"/>
              </a:ext>
            </a:extLst>
          </p:cNvPr>
          <p:cNvSpPr txBox="1"/>
          <p:nvPr/>
        </p:nvSpPr>
        <p:spPr>
          <a:xfrm>
            <a:off x="338689" y="4642188"/>
            <a:ext cx="933451" cy="2031325"/>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FAFBFF"/>
              </a:solidFill>
            </a:endParaRPr>
          </a:p>
          <a:p>
            <a:endParaRPr lang="en-US" dirty="0">
              <a:solidFill>
                <a:srgbClr val="FAFBFF"/>
              </a:solidFill>
            </a:endParaRPr>
          </a:p>
          <a:p>
            <a:endParaRPr lang="en-US" dirty="0">
              <a:solidFill>
                <a:srgbClr val="FAFBFF"/>
              </a:solidFill>
            </a:endParaRPr>
          </a:p>
          <a:p>
            <a:r>
              <a:rPr lang="en-US" dirty="0">
                <a:solidFill>
                  <a:srgbClr val="FAFBFF"/>
                </a:solidFill>
                <a:latin typeface="Arial Narrow" panose="020B0606020202030204" pitchFamily="34" charset="0"/>
              </a:rPr>
              <a:t>Lessons learned</a:t>
            </a:r>
            <a:endParaRPr lang="en-US" dirty="0">
              <a:latin typeface="Arial Narrow" panose="020B0606020202030204" pitchFamily="34" charset="0"/>
              <a:cs typeface="Calibri"/>
            </a:endParaRPr>
          </a:p>
          <a:p>
            <a:endParaRPr lang="en-US" dirty="0">
              <a:solidFill>
                <a:srgbClr val="FAFBFF"/>
              </a:solidFill>
              <a:cs typeface="Calibri"/>
            </a:endParaRPr>
          </a:p>
          <a:p>
            <a:endParaRPr lang="en-US" dirty="0">
              <a:solidFill>
                <a:srgbClr val="FAFBFF"/>
              </a:solidFill>
              <a:cs typeface="Calibri"/>
            </a:endParaRPr>
          </a:p>
        </p:txBody>
      </p:sp>
      <p:graphicFrame>
        <p:nvGraphicFramePr>
          <p:cNvPr id="7" name="Table 6">
            <a:extLst>
              <a:ext uri="{FF2B5EF4-FFF2-40B4-BE49-F238E27FC236}">
                <a16:creationId xmlns:a16="http://schemas.microsoft.com/office/drawing/2014/main" id="{C815316E-1BA7-4828-BC93-C7FE3FC71C44}"/>
              </a:ext>
            </a:extLst>
          </p:cNvPr>
          <p:cNvGraphicFramePr>
            <a:graphicFrameLocks noGrp="1"/>
          </p:cNvGraphicFramePr>
          <p:nvPr>
            <p:extLst>
              <p:ext uri="{D42A27DB-BD31-4B8C-83A1-F6EECF244321}">
                <p14:modId xmlns:p14="http://schemas.microsoft.com/office/powerpoint/2010/main" val="3570952331"/>
              </p:ext>
            </p:extLst>
          </p:nvPr>
        </p:nvGraphicFramePr>
        <p:xfrm>
          <a:off x="1444607" y="4602797"/>
          <a:ext cx="10128682" cy="2112271"/>
        </p:xfrm>
        <a:graphic>
          <a:graphicData uri="http://schemas.openxmlformats.org/drawingml/2006/table">
            <a:tbl>
              <a:tblPr firstRow="1" bandRow="1">
                <a:tableStyleId>{7DF18680-E054-41AD-8BC1-D1AEF772440D}</a:tableStyleId>
              </a:tblPr>
              <a:tblGrid>
                <a:gridCol w="1097378">
                  <a:extLst>
                    <a:ext uri="{9D8B030D-6E8A-4147-A177-3AD203B41FA5}">
                      <a16:colId xmlns:a16="http://schemas.microsoft.com/office/drawing/2014/main" val="900529169"/>
                    </a:ext>
                  </a:extLst>
                </a:gridCol>
                <a:gridCol w="4515652">
                  <a:extLst>
                    <a:ext uri="{9D8B030D-6E8A-4147-A177-3AD203B41FA5}">
                      <a16:colId xmlns:a16="http://schemas.microsoft.com/office/drawing/2014/main" val="4130560320"/>
                    </a:ext>
                  </a:extLst>
                </a:gridCol>
                <a:gridCol w="4515652">
                  <a:extLst>
                    <a:ext uri="{9D8B030D-6E8A-4147-A177-3AD203B41FA5}">
                      <a16:colId xmlns:a16="http://schemas.microsoft.com/office/drawing/2014/main" val="3972419453"/>
                    </a:ext>
                  </a:extLst>
                </a:gridCol>
              </a:tblGrid>
              <a:tr h="376328">
                <a:tc>
                  <a:txBody>
                    <a:bodyPr/>
                    <a:lstStyle/>
                    <a:p>
                      <a:endParaRPr lang="en-US" dirty="0">
                        <a:latin typeface="Arial Narrow" panose="020B0606020202030204" pitchFamily="34" charset="0"/>
                      </a:endParaRPr>
                    </a:p>
                  </a:txBody>
                  <a:tcPr/>
                </a:tc>
                <a:tc>
                  <a:txBody>
                    <a:bodyPr/>
                    <a:lstStyle/>
                    <a:p>
                      <a:pPr algn="ctr"/>
                      <a:r>
                        <a:rPr lang="en-US" sz="1400" dirty="0">
                          <a:latin typeface="Arial Narrow" panose="020B0606020202030204" pitchFamily="34" charset="0"/>
                        </a:rPr>
                        <a:t>Challenges</a:t>
                      </a:r>
                    </a:p>
                  </a:txBody>
                  <a:tcPr/>
                </a:tc>
                <a:tc>
                  <a:txBody>
                    <a:bodyPr/>
                    <a:lstStyle/>
                    <a:p>
                      <a:pPr algn="ctr"/>
                      <a:r>
                        <a:rPr lang="en-US" sz="1400" dirty="0">
                          <a:latin typeface="Arial Narrow" panose="020B0606020202030204" pitchFamily="34" charset="0"/>
                        </a:rPr>
                        <a:t>Enablers</a:t>
                      </a:r>
                    </a:p>
                  </a:txBody>
                  <a:tcPr/>
                </a:tc>
                <a:extLst>
                  <a:ext uri="{0D108BD9-81ED-4DB2-BD59-A6C34878D82A}">
                    <a16:rowId xmlns:a16="http://schemas.microsoft.com/office/drawing/2014/main" val="282210356"/>
                  </a:ext>
                </a:extLst>
              </a:tr>
              <a:tr h="1034903">
                <a:tc>
                  <a:txBody>
                    <a:bodyPr/>
                    <a:lstStyle/>
                    <a:p>
                      <a:r>
                        <a:rPr lang="en-US" sz="1100" dirty="0">
                          <a:latin typeface="Arial Narrow" panose="020B0606020202030204" pitchFamily="34" charset="0"/>
                        </a:rPr>
                        <a:t>Pre-vaccination/ mobilization</a:t>
                      </a:r>
                    </a:p>
                  </a:txBody>
                  <a:tcPr/>
                </a:tc>
                <a:tc>
                  <a:txBody>
                    <a:bodyPr/>
                    <a:lstStyle/>
                    <a:p>
                      <a:pPr marL="285750" lvl="0" indent="-285750">
                        <a:buFont typeface="Arial" panose="020B0604020202020204" pitchFamily="34" charset="0"/>
                        <a:buChar char="•"/>
                      </a:pPr>
                      <a:r>
                        <a:rPr lang="en-US" sz="1000" b="1" dirty="0">
                          <a:latin typeface="Arial Narrow" panose="020B0606020202030204" pitchFamily="34" charset="0"/>
                        </a:rPr>
                        <a:t>Distrust</a:t>
                      </a:r>
                      <a:r>
                        <a:rPr lang="en-US" sz="1000" dirty="0">
                          <a:latin typeface="Arial Narrow" panose="020B0606020202030204" pitchFamily="34" charset="0"/>
                        </a:rPr>
                        <a:t> of the fast-paced vaccine development [USA</a:t>
                      </a:r>
                      <a:r>
                        <a:rPr lang="en-US" sz="1000" baseline="30000" dirty="0">
                          <a:latin typeface="Arial Narrow" panose="020B0606020202030204" pitchFamily="34" charset="0"/>
                        </a:rPr>
                        <a:t>2</a:t>
                      </a:r>
                      <a:r>
                        <a:rPr lang="en-US" sz="1000" dirty="0">
                          <a:latin typeface="Arial Narrow" panose="020B0606020202030204" pitchFamily="34" charset="0"/>
                        </a:rPr>
                        <a:t>] and historical distrust in the formal health care system [USA</a:t>
                      </a:r>
                      <a:r>
                        <a:rPr lang="en-US" sz="1000" baseline="30000" dirty="0">
                          <a:latin typeface="Arial Narrow" panose="020B0606020202030204" pitchFamily="34" charset="0"/>
                        </a:rPr>
                        <a:t>10</a:t>
                      </a:r>
                      <a:r>
                        <a:rPr lang="en-US" sz="1000" dirty="0">
                          <a:latin typeface="Arial Narrow" panose="020B0606020202030204" pitchFamily="34" charset="0"/>
                        </a:rPr>
                        <a:t>]</a:t>
                      </a:r>
                    </a:p>
                    <a:p>
                      <a:pPr marL="285750" lvl="0" indent="-285750">
                        <a:buFont typeface="Arial" panose="020B0604020202020204" pitchFamily="34" charset="0"/>
                        <a:buChar char="•"/>
                      </a:pPr>
                      <a:r>
                        <a:rPr lang="en-US" sz="1000" b="1" dirty="0">
                          <a:latin typeface="Arial Narrow" panose="020B0606020202030204" pitchFamily="34" charset="0"/>
                        </a:rPr>
                        <a:t>Logistical constraints </a:t>
                      </a:r>
                      <a:r>
                        <a:rPr lang="en-US" sz="1000" dirty="0">
                          <a:latin typeface="Arial Narrow" panose="020B0606020202030204" pitchFamily="34" charset="0"/>
                        </a:rPr>
                        <a:t>for vaccines with short shelf life [USA</a:t>
                      </a:r>
                      <a:r>
                        <a:rPr lang="en-US" sz="1000" baseline="30000" dirty="0">
                          <a:latin typeface="Arial Narrow" panose="020B0606020202030204" pitchFamily="34" charset="0"/>
                        </a:rPr>
                        <a:t>12</a:t>
                      </a:r>
                      <a:r>
                        <a:rPr lang="en-US" sz="1000" dirty="0">
                          <a:latin typeface="Arial Narrow" panose="020B0606020202030204" pitchFamily="34" charset="0"/>
                        </a:rPr>
                        <a:t>]</a:t>
                      </a:r>
                    </a:p>
                    <a:p>
                      <a:pPr marL="285750" lvl="0" indent="-285750">
                        <a:buFont typeface="Arial" panose="020B0604020202020204" pitchFamily="34" charset="0"/>
                        <a:buChar char="•"/>
                      </a:pPr>
                      <a:r>
                        <a:rPr lang="en-US" sz="1000" b="1" dirty="0">
                          <a:latin typeface="Arial Narrow" panose="020B0606020202030204" pitchFamily="34" charset="0"/>
                        </a:rPr>
                        <a:t>Lack of timely data </a:t>
                      </a:r>
                      <a:r>
                        <a:rPr lang="en-US" sz="1000" dirty="0">
                          <a:latin typeface="Arial Narrow" panose="020B0606020202030204" pitchFamily="34" charset="0"/>
                        </a:rPr>
                        <a:t>on COVID-19 vaccine safety and efficacy for pregnant women [England</a:t>
                      </a:r>
                      <a:r>
                        <a:rPr lang="en-US" sz="1000" baseline="30000" dirty="0">
                          <a:latin typeface="Arial Narrow" panose="020B0606020202030204" pitchFamily="34" charset="0"/>
                        </a:rPr>
                        <a:t>3</a:t>
                      </a:r>
                      <a:r>
                        <a:rPr lang="en-US" sz="1000" dirty="0">
                          <a:latin typeface="Arial Narrow" panose="020B0606020202030204" pitchFamily="34" charset="0"/>
                        </a:rPr>
                        <a:t>]</a:t>
                      </a:r>
                    </a:p>
                    <a:p>
                      <a:pPr marL="285750" lvl="0" indent="-285750">
                        <a:buFont typeface="Arial" panose="020B0604020202020204" pitchFamily="34" charset="0"/>
                        <a:buChar char="•"/>
                      </a:pPr>
                      <a:r>
                        <a:rPr lang="en-US" sz="1000" b="1" dirty="0">
                          <a:latin typeface="Arial Narrow" panose="020B0606020202030204" pitchFamily="34" charset="0"/>
                        </a:rPr>
                        <a:t>Long waiting time </a:t>
                      </a:r>
                      <a:r>
                        <a:rPr lang="en-US" sz="1000" dirty="0">
                          <a:latin typeface="Arial Narrow" panose="020B0606020202030204" pitchFamily="34" charset="0"/>
                        </a:rPr>
                        <a:t>during the early phase of the pandemic [SA</a:t>
                      </a:r>
                      <a:r>
                        <a:rPr lang="en-US" sz="1000" baseline="30000" dirty="0">
                          <a:latin typeface="Arial Narrow" panose="020B0606020202030204" pitchFamily="34" charset="0"/>
                        </a:rPr>
                        <a:t>22</a:t>
                      </a:r>
                      <a:r>
                        <a:rPr lang="en-US" sz="1000" dirty="0">
                          <a:latin typeface="Arial Narrow" panose="020B0606020202030204" pitchFamily="34" charset="0"/>
                        </a:rPr>
                        <a:t>]</a:t>
                      </a:r>
                    </a:p>
                  </a:txBody>
                  <a:tcPr/>
                </a:tc>
                <a:tc>
                  <a:txBody>
                    <a:bodyPr/>
                    <a:lstStyle/>
                    <a:p>
                      <a:pPr marL="285750" indent="-285750">
                        <a:buFont typeface="Arial" panose="020B0604020202020204" pitchFamily="34" charset="0"/>
                        <a:buChar char="•"/>
                      </a:pPr>
                      <a:r>
                        <a:rPr lang="en-US" sz="1000" b="1" dirty="0">
                          <a:latin typeface="Arial Narrow" panose="020B0606020202030204" pitchFamily="34" charset="0"/>
                        </a:rPr>
                        <a:t>Identifying</a:t>
                      </a:r>
                      <a:r>
                        <a:rPr lang="en-US" sz="1000" dirty="0">
                          <a:latin typeface="Arial Narrow" panose="020B0606020202030204" pitchFamily="34" charset="0"/>
                        </a:rPr>
                        <a:t> people facing barriers and </a:t>
                      </a:r>
                      <a:r>
                        <a:rPr lang="en-US" sz="1000" b="1" dirty="0">
                          <a:latin typeface="Arial Narrow" panose="020B0606020202030204" pitchFamily="34" charset="0"/>
                        </a:rPr>
                        <a:t>removing barriers </a:t>
                      </a:r>
                      <a:r>
                        <a:rPr lang="en-US" sz="1000" dirty="0">
                          <a:latin typeface="Arial Narrow" panose="020B0606020202030204" pitchFamily="34" charset="0"/>
                        </a:rPr>
                        <a:t>to access by arranging transportation, providing internet for booking, and offering walk-ins. [USA</a:t>
                      </a:r>
                      <a:r>
                        <a:rPr lang="en-US" sz="1000" baseline="30000" dirty="0">
                          <a:latin typeface="Arial Narrow" panose="020B0606020202030204" pitchFamily="34" charset="0"/>
                        </a:rPr>
                        <a:t>10</a:t>
                      </a:r>
                      <a:r>
                        <a:rPr lang="en-US" sz="1000" dirty="0">
                          <a:latin typeface="Arial Narrow" panose="020B0606020202030204" pitchFamily="34" charset="0"/>
                        </a:rPr>
                        <a:t>]</a:t>
                      </a:r>
                    </a:p>
                  </a:txBody>
                  <a:tcPr/>
                </a:tc>
                <a:extLst>
                  <a:ext uri="{0D108BD9-81ED-4DB2-BD59-A6C34878D82A}">
                    <a16:rowId xmlns:a16="http://schemas.microsoft.com/office/drawing/2014/main" val="4078365355"/>
                  </a:ext>
                </a:extLst>
              </a:tr>
              <a:tr h="655107">
                <a:tc>
                  <a:txBody>
                    <a:bodyPr/>
                    <a:lstStyle/>
                    <a:p>
                      <a:r>
                        <a:rPr lang="en-US" sz="1100" dirty="0">
                          <a:latin typeface="Arial Narrow" panose="020B0606020202030204" pitchFamily="34" charset="0"/>
                        </a:rPr>
                        <a:t>At vaccination</a:t>
                      </a:r>
                    </a:p>
                  </a:txBody>
                  <a:tcPr/>
                </a:tc>
                <a:tc>
                  <a:txBody>
                    <a:bodyPr/>
                    <a:lstStyle/>
                    <a:p>
                      <a:pPr marL="285750" lvl="0" indent="-285750">
                        <a:buFont typeface="Arial" panose="020B0604020202020204" pitchFamily="34" charset="0"/>
                        <a:buChar char="•"/>
                      </a:pPr>
                      <a:r>
                        <a:rPr lang="en-US" sz="1000" b="1" dirty="0">
                          <a:latin typeface="Arial Narrow" panose="020B0606020202030204" pitchFamily="34" charset="0"/>
                        </a:rPr>
                        <a:t>Language barriers </a:t>
                      </a:r>
                      <a:r>
                        <a:rPr lang="en-US" sz="1000" dirty="0">
                          <a:latin typeface="Arial Narrow" panose="020B0606020202030204" pitchFamily="34" charset="0"/>
                        </a:rPr>
                        <a:t>in understanding vaccine information sheets and consent forms for non-English speaking populations [USA</a:t>
                      </a:r>
                      <a:r>
                        <a:rPr lang="en-US" sz="1000" baseline="30000" dirty="0">
                          <a:latin typeface="Arial Narrow" panose="020B0606020202030204" pitchFamily="34" charset="0"/>
                        </a:rPr>
                        <a:t>8</a:t>
                      </a:r>
                      <a:r>
                        <a:rPr lang="en-US" sz="1000" dirty="0">
                          <a:latin typeface="Arial Narrow" panose="020B0606020202030204" pitchFamily="34" charset="0"/>
                        </a:rPr>
                        <a:t>]</a:t>
                      </a:r>
                    </a:p>
                  </a:txBody>
                  <a:tcPr/>
                </a:tc>
                <a:tc>
                  <a:txBody>
                    <a:bodyPr/>
                    <a:lstStyle/>
                    <a:p>
                      <a:pPr marL="285750" indent="-285750">
                        <a:buFont typeface="Arial" panose="020B0604020202020204" pitchFamily="34" charset="0"/>
                        <a:buChar char="•"/>
                      </a:pPr>
                      <a:r>
                        <a:rPr lang="en-US" sz="1000" b="1" dirty="0">
                          <a:latin typeface="Arial Narrow" panose="020B0606020202030204" pitchFamily="34" charset="0"/>
                        </a:rPr>
                        <a:t>Partnerships with the private sector </a:t>
                      </a:r>
                      <a:r>
                        <a:rPr lang="en-US" sz="1000" dirty="0">
                          <a:latin typeface="Arial Narrow" panose="020B0606020202030204" pitchFamily="34" charset="0"/>
                        </a:rPr>
                        <a:t>for efficient vaccine sourcing, staffing, running data systems, etc. [USA</a:t>
                      </a:r>
                      <a:r>
                        <a:rPr lang="en-US" sz="1000" baseline="30000" dirty="0">
                          <a:latin typeface="Arial Narrow" panose="020B0606020202030204" pitchFamily="34" charset="0"/>
                        </a:rPr>
                        <a:t>10</a:t>
                      </a:r>
                      <a:r>
                        <a:rPr lang="en-US" sz="1000" dirty="0">
                          <a:latin typeface="Arial Narrow" panose="020B0606020202030204" pitchFamily="34" charset="0"/>
                        </a:rPr>
                        <a:t>, USA</a:t>
                      </a:r>
                      <a:r>
                        <a:rPr lang="en-US" sz="1000" baseline="30000" dirty="0">
                          <a:latin typeface="Arial Narrow" panose="020B0606020202030204" pitchFamily="34" charset="0"/>
                        </a:rPr>
                        <a:t>8</a:t>
                      </a:r>
                      <a:r>
                        <a:rPr lang="en-US" sz="1000" dirty="0">
                          <a:latin typeface="Arial Narrow" panose="020B0606020202030204" pitchFamily="34" charset="0"/>
                        </a:rPr>
                        <a:t>]</a:t>
                      </a:r>
                    </a:p>
                    <a:p>
                      <a:pPr marL="285750" indent="-285750">
                        <a:buFont typeface="Arial" panose="020B0604020202020204" pitchFamily="34" charset="0"/>
                        <a:buChar char="•"/>
                      </a:pPr>
                      <a:r>
                        <a:rPr lang="en-US" sz="1000" b="1" dirty="0">
                          <a:latin typeface="Arial Narrow" panose="020B0606020202030204" pitchFamily="34" charset="0"/>
                        </a:rPr>
                        <a:t>Partnerships with community and civil society </a:t>
                      </a:r>
                      <a:r>
                        <a:rPr lang="en-US" sz="1000" dirty="0">
                          <a:latin typeface="Arial Narrow" panose="020B0606020202030204" pitchFamily="34" charset="0"/>
                        </a:rPr>
                        <a:t>organizations to mobilize human resource support for vaccine distribution and operations management. [USA</a:t>
                      </a:r>
                      <a:r>
                        <a:rPr lang="en-US" sz="1000" baseline="30000" dirty="0">
                          <a:latin typeface="Arial Narrow" panose="020B0606020202030204" pitchFamily="34" charset="0"/>
                        </a:rPr>
                        <a:t>8</a:t>
                      </a:r>
                      <a:r>
                        <a:rPr lang="en-US" sz="1000" dirty="0">
                          <a:latin typeface="Arial Narrow" panose="020B0606020202030204" pitchFamily="34" charset="0"/>
                        </a:rPr>
                        <a:t>]</a:t>
                      </a:r>
                    </a:p>
                  </a:txBody>
                  <a:tcPr/>
                </a:tc>
                <a:extLst>
                  <a:ext uri="{0D108BD9-81ED-4DB2-BD59-A6C34878D82A}">
                    <a16:rowId xmlns:a16="http://schemas.microsoft.com/office/drawing/2014/main" val="3006445299"/>
                  </a:ext>
                </a:extLst>
              </a:tr>
            </a:tbl>
          </a:graphicData>
        </a:graphic>
      </p:graphicFrame>
      <p:graphicFrame>
        <p:nvGraphicFramePr>
          <p:cNvPr id="11" name="Content Placeholder 5">
            <a:extLst>
              <a:ext uri="{FF2B5EF4-FFF2-40B4-BE49-F238E27FC236}">
                <a16:creationId xmlns:a16="http://schemas.microsoft.com/office/drawing/2014/main" id="{91EE9AD2-F8DB-4EBA-ADA0-015B4A8721AF}"/>
              </a:ext>
            </a:extLst>
          </p:cNvPr>
          <p:cNvGraphicFramePr>
            <a:graphicFrameLocks noGrp="1"/>
          </p:cNvGraphicFramePr>
          <p:nvPr>
            <p:ph sz="half" idx="1"/>
            <p:extLst>
              <p:ext uri="{D42A27DB-BD31-4B8C-83A1-F6EECF244321}">
                <p14:modId xmlns:p14="http://schemas.microsoft.com/office/powerpoint/2010/main" val="1125246822"/>
              </p:ext>
            </p:extLst>
          </p:nvPr>
        </p:nvGraphicFramePr>
        <p:xfrm>
          <a:off x="7309416" y="821960"/>
          <a:ext cx="4082483" cy="3677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Content Placeholder 5">
            <a:extLst>
              <a:ext uri="{FF2B5EF4-FFF2-40B4-BE49-F238E27FC236}">
                <a16:creationId xmlns:a16="http://schemas.microsoft.com/office/drawing/2014/main" id="{DDC17646-4C02-4747-811D-6E6278AD4F33}"/>
              </a:ext>
            </a:extLst>
          </p:cNvPr>
          <p:cNvGraphicFramePr>
            <a:graphicFrameLocks/>
          </p:cNvGraphicFramePr>
          <p:nvPr>
            <p:extLst>
              <p:ext uri="{D42A27DB-BD31-4B8C-83A1-F6EECF244321}">
                <p14:modId xmlns:p14="http://schemas.microsoft.com/office/powerpoint/2010/main" val="998854869"/>
              </p:ext>
            </p:extLst>
          </p:nvPr>
        </p:nvGraphicFramePr>
        <p:xfrm>
          <a:off x="514351" y="1200149"/>
          <a:ext cx="6657974" cy="30289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Picture 12">
            <a:extLst>
              <a:ext uri="{FF2B5EF4-FFF2-40B4-BE49-F238E27FC236}">
                <a16:creationId xmlns:a16="http://schemas.microsoft.com/office/drawing/2014/main" id="{E48D05A7-C77E-4559-BE9E-317E65750930}"/>
              </a:ext>
            </a:extLst>
          </p:cNvPr>
          <p:cNvPicPr>
            <a:picLocks noChangeAspect="1"/>
          </p:cNvPicPr>
          <p:nvPr/>
        </p:nvPicPr>
        <p:blipFill>
          <a:blip r:embed="rId12"/>
          <a:stretch>
            <a:fillRect/>
          </a:stretch>
        </p:blipFill>
        <p:spPr>
          <a:xfrm>
            <a:off x="473711" y="346"/>
            <a:ext cx="873546" cy="873546"/>
          </a:xfrm>
          <a:prstGeom prst="rect">
            <a:avLst/>
          </a:prstGeom>
        </p:spPr>
      </p:pic>
    </p:spTree>
    <p:extLst>
      <p:ext uri="{BB962C8B-B14F-4D97-AF65-F5344CB8AC3E}">
        <p14:creationId xmlns:p14="http://schemas.microsoft.com/office/powerpoint/2010/main" val="3226740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D757F-186F-C04D-7C43-9E41C3A10809}"/>
              </a:ext>
            </a:extLst>
          </p:cNvPr>
          <p:cNvSpPr>
            <a:spLocks noGrp="1"/>
          </p:cNvSpPr>
          <p:nvPr>
            <p:ph type="title"/>
          </p:nvPr>
        </p:nvSpPr>
        <p:spPr>
          <a:xfrm>
            <a:off x="609601" y="-211137"/>
            <a:ext cx="11315699" cy="1325563"/>
          </a:xfrm>
        </p:spPr>
        <p:txBody>
          <a:bodyPr>
            <a:normAutofit/>
          </a:bodyPr>
          <a:lstStyle/>
          <a:p>
            <a:r>
              <a:rPr lang="en-US" sz="2800" dirty="0">
                <a:latin typeface="Arial Narrow"/>
                <a:ea typeface="Roboto Condensed"/>
              </a:rPr>
              <a:t>Summary of challenges and potential solutions, by delivery model, as seen in this review</a:t>
            </a:r>
          </a:p>
        </p:txBody>
      </p:sp>
      <p:graphicFrame>
        <p:nvGraphicFramePr>
          <p:cNvPr id="5" name="Table 5">
            <a:extLst>
              <a:ext uri="{FF2B5EF4-FFF2-40B4-BE49-F238E27FC236}">
                <a16:creationId xmlns:a16="http://schemas.microsoft.com/office/drawing/2014/main" id="{0EBD1A90-ECE8-DCE0-823F-8CD49D238F67}"/>
              </a:ext>
            </a:extLst>
          </p:cNvPr>
          <p:cNvGraphicFramePr>
            <a:graphicFrameLocks noGrp="1"/>
          </p:cNvGraphicFramePr>
          <p:nvPr>
            <p:ph sz="half" idx="1"/>
            <p:extLst>
              <p:ext uri="{D42A27DB-BD31-4B8C-83A1-F6EECF244321}">
                <p14:modId xmlns:p14="http://schemas.microsoft.com/office/powerpoint/2010/main" val="2829546268"/>
              </p:ext>
            </p:extLst>
          </p:nvPr>
        </p:nvGraphicFramePr>
        <p:xfrm>
          <a:off x="835556" y="923449"/>
          <a:ext cx="10520887" cy="5577840"/>
        </p:xfrm>
        <a:graphic>
          <a:graphicData uri="http://schemas.openxmlformats.org/drawingml/2006/table">
            <a:tbl>
              <a:tblPr firstRow="1" bandRow="1">
                <a:tableStyleId>{BDBED569-4797-4DF1-A0F4-6AAB3CD982D8}</a:tableStyleId>
              </a:tblPr>
              <a:tblGrid>
                <a:gridCol w="637668">
                  <a:extLst>
                    <a:ext uri="{9D8B030D-6E8A-4147-A177-3AD203B41FA5}">
                      <a16:colId xmlns:a16="http://schemas.microsoft.com/office/drawing/2014/main" val="1925636934"/>
                    </a:ext>
                  </a:extLst>
                </a:gridCol>
                <a:gridCol w="2677215">
                  <a:extLst>
                    <a:ext uri="{9D8B030D-6E8A-4147-A177-3AD203B41FA5}">
                      <a16:colId xmlns:a16="http://schemas.microsoft.com/office/drawing/2014/main" val="3624324156"/>
                    </a:ext>
                  </a:extLst>
                </a:gridCol>
                <a:gridCol w="5712643">
                  <a:extLst>
                    <a:ext uri="{9D8B030D-6E8A-4147-A177-3AD203B41FA5}">
                      <a16:colId xmlns:a16="http://schemas.microsoft.com/office/drawing/2014/main" val="1981580507"/>
                    </a:ext>
                  </a:extLst>
                </a:gridCol>
                <a:gridCol w="1493361">
                  <a:extLst>
                    <a:ext uri="{9D8B030D-6E8A-4147-A177-3AD203B41FA5}">
                      <a16:colId xmlns:a16="http://schemas.microsoft.com/office/drawing/2014/main" val="87985863"/>
                    </a:ext>
                  </a:extLst>
                </a:gridCol>
              </a:tblGrid>
              <a:tr h="266700">
                <a:tc>
                  <a:txBody>
                    <a:bodyPr/>
                    <a:lstStyle/>
                    <a:p>
                      <a:pPr algn="ctr"/>
                      <a:r>
                        <a:rPr lang="en-US" sz="1200" dirty="0">
                          <a:latin typeface="Arial Narrow" panose="020B0606020202030204" pitchFamily="34" charset="0"/>
                        </a:rPr>
                        <a:t>S/N</a:t>
                      </a:r>
                    </a:p>
                  </a:txBody>
                  <a:tcPr/>
                </a:tc>
                <a:tc>
                  <a:txBody>
                    <a:bodyPr/>
                    <a:lstStyle/>
                    <a:p>
                      <a:pPr algn="ctr"/>
                      <a:r>
                        <a:rPr lang="en-US" sz="1200" dirty="0">
                          <a:latin typeface="Arial Narrow"/>
                        </a:rPr>
                        <a:t>Challenge</a:t>
                      </a:r>
                    </a:p>
                  </a:txBody>
                  <a:tcPr/>
                </a:tc>
                <a:tc>
                  <a:txBody>
                    <a:bodyPr/>
                    <a:lstStyle/>
                    <a:p>
                      <a:pPr algn="ctr"/>
                      <a:r>
                        <a:rPr lang="en-US" sz="1200" dirty="0">
                          <a:latin typeface="Arial Narrow"/>
                        </a:rPr>
                        <a:t>Potential Solution</a:t>
                      </a:r>
                    </a:p>
                  </a:txBody>
                  <a:tcPr/>
                </a:tc>
                <a:tc>
                  <a:txBody>
                    <a:bodyPr/>
                    <a:lstStyle/>
                    <a:p>
                      <a:pPr algn="ctr"/>
                      <a:r>
                        <a:rPr lang="en-US" sz="1200" dirty="0">
                          <a:latin typeface="Arial Narrow"/>
                        </a:rPr>
                        <a:t>Delivery Model</a:t>
                      </a:r>
                    </a:p>
                  </a:txBody>
                  <a:tcPr/>
                </a:tc>
                <a:extLst>
                  <a:ext uri="{0D108BD9-81ED-4DB2-BD59-A6C34878D82A}">
                    <a16:rowId xmlns:a16="http://schemas.microsoft.com/office/drawing/2014/main" val="296997251"/>
                  </a:ext>
                </a:extLst>
              </a:tr>
              <a:tr h="221268">
                <a:tc gridSpan="4">
                  <a:txBody>
                    <a:bodyPr/>
                    <a:lstStyle/>
                    <a:p>
                      <a:r>
                        <a:rPr lang="en-US" sz="1200" b="1" dirty="0">
                          <a:latin typeface="Arial Narrow" panose="020B0606020202030204" pitchFamily="34" charset="0"/>
                        </a:rPr>
                        <a:t>Pre-vaccination/mobilization</a:t>
                      </a:r>
                    </a:p>
                  </a:txBody>
                  <a:tcPr/>
                </a:tc>
                <a:tc hMerge="1">
                  <a:txBody>
                    <a:bodyPr/>
                    <a:lstStyle/>
                    <a:p>
                      <a:r>
                        <a:rPr lang="en-US" sz="1100"/>
                        <a:t>Pre-vaccination</a:t>
                      </a:r>
                    </a:p>
                  </a:txBody>
                  <a:tcPr/>
                </a:tc>
                <a:tc hMerge="1">
                  <a:txBody>
                    <a:bodyPr/>
                    <a:lstStyle/>
                    <a:p>
                      <a:endParaRPr lang="en-US" sz="1100"/>
                    </a:p>
                  </a:txBody>
                  <a:tcPr/>
                </a:tc>
                <a:tc hMerge="1">
                  <a:txBody>
                    <a:bodyPr/>
                    <a:lstStyle/>
                    <a:p>
                      <a:endParaRPr lang="en-US" sz="1100"/>
                    </a:p>
                  </a:txBody>
                  <a:tcPr/>
                </a:tc>
                <a:extLst>
                  <a:ext uri="{0D108BD9-81ED-4DB2-BD59-A6C34878D82A}">
                    <a16:rowId xmlns:a16="http://schemas.microsoft.com/office/drawing/2014/main" val="2171950121"/>
                  </a:ext>
                </a:extLst>
              </a:tr>
              <a:tr h="244992">
                <a:tc>
                  <a:txBody>
                    <a:bodyPr/>
                    <a:lstStyle/>
                    <a:p>
                      <a:r>
                        <a:rPr lang="en-US" sz="1200" dirty="0">
                          <a:latin typeface="Arial Narrow"/>
                        </a:rPr>
                        <a:t>1.</a:t>
                      </a:r>
                    </a:p>
                  </a:txBody>
                  <a:tcPr/>
                </a:tc>
                <a:tc>
                  <a:txBody>
                    <a:bodyPr/>
                    <a:lstStyle/>
                    <a:p>
                      <a:r>
                        <a:rPr lang="en-US" sz="1200" dirty="0">
                          <a:latin typeface="Arial Narrow" panose="020B0606020202030204" pitchFamily="34" charset="0"/>
                        </a:rPr>
                        <a:t>Difficulty in prioritizing patients based on risk levels (</a:t>
                      </a:r>
                      <a:r>
                        <a:rPr lang="en-US" sz="1200" b="0" i="0" u="none" strike="noStrike" noProof="0" dirty="0">
                          <a:latin typeface="Arial Narrow" panose="020B0606020202030204" pitchFamily="34" charset="0"/>
                        </a:rPr>
                        <a:t>South Africa</a:t>
                      </a:r>
                      <a:r>
                        <a:rPr lang="en-US" sz="1200" b="0" i="0" u="none" strike="noStrike" baseline="30000" noProof="0" dirty="0">
                          <a:latin typeface="Arial Narrow" panose="020B0606020202030204" pitchFamily="34" charset="0"/>
                        </a:rPr>
                        <a:t>9</a:t>
                      </a:r>
                      <a:r>
                        <a:rPr lang="en-US" sz="1200" dirty="0">
                          <a:latin typeface="Arial Narrow" panose="020B0606020202030204" pitchFamily="34" charset="0"/>
                        </a:rPr>
                        <a:t>)</a:t>
                      </a:r>
                    </a:p>
                    <a:p>
                      <a:pPr lvl="0">
                        <a:buNone/>
                      </a:pPr>
                      <a:endParaRPr lang="en-US" sz="1200" dirty="0">
                        <a:latin typeface="Arial Narrow"/>
                      </a:endParaRPr>
                    </a:p>
                  </a:txBody>
                  <a:tcPr/>
                </a:tc>
                <a:tc>
                  <a:txBody>
                    <a:bodyPr/>
                    <a:lstStyle/>
                    <a:p>
                      <a:r>
                        <a:rPr lang="en-US" sz="1200" dirty="0">
                          <a:latin typeface="Arial Narrow"/>
                        </a:rPr>
                        <a:t>Creation of a database with history/risk levels of those expected to take the vaccine at the facility</a:t>
                      </a:r>
                    </a:p>
                  </a:txBody>
                  <a:tcPr/>
                </a:tc>
                <a:tc>
                  <a:txBody>
                    <a:bodyPr/>
                    <a:lstStyle/>
                    <a:p>
                      <a:endParaRPr lang="en-US" sz="1200" dirty="0">
                        <a:latin typeface="Arial Narrow"/>
                      </a:endParaRPr>
                    </a:p>
                  </a:txBody>
                  <a:tcPr/>
                </a:tc>
                <a:extLst>
                  <a:ext uri="{0D108BD9-81ED-4DB2-BD59-A6C34878D82A}">
                    <a16:rowId xmlns:a16="http://schemas.microsoft.com/office/drawing/2014/main" val="2808537876"/>
                  </a:ext>
                </a:extLst>
              </a:tr>
              <a:tr h="278143">
                <a:tc>
                  <a:txBody>
                    <a:bodyPr/>
                    <a:lstStyle/>
                    <a:p>
                      <a:r>
                        <a:rPr lang="en-US" sz="1200" dirty="0">
                          <a:latin typeface="Arial Narrow"/>
                        </a:rPr>
                        <a:t>2.</a:t>
                      </a:r>
                    </a:p>
                  </a:txBody>
                  <a:tcPr/>
                </a:tc>
                <a:tc>
                  <a:txBody>
                    <a:bodyPr/>
                    <a:lstStyle/>
                    <a:p>
                      <a:r>
                        <a:rPr lang="en-US" sz="1200" dirty="0">
                          <a:latin typeface="Arial Narrow" panose="020B0606020202030204" pitchFamily="34" charset="0"/>
                        </a:rPr>
                        <a:t>Barriers to appointments, especially for socially vulnerable populations </a:t>
                      </a:r>
                      <a:r>
                        <a:rPr lang="en-US" sz="1200" b="0" i="0" u="none" strike="noStrike" noProof="0" dirty="0">
                          <a:latin typeface="Arial Narrow" panose="020B0606020202030204" pitchFamily="34" charset="0"/>
                        </a:rPr>
                        <a:t>(South Africa</a:t>
                      </a:r>
                      <a:r>
                        <a:rPr lang="en-US" sz="1200" b="0" i="0" u="none" strike="noStrike" baseline="30000" noProof="0" dirty="0">
                          <a:latin typeface="Arial Narrow" panose="020B0606020202030204" pitchFamily="34" charset="0"/>
                        </a:rPr>
                        <a:t>9</a:t>
                      </a:r>
                      <a:r>
                        <a:rPr lang="en-US" sz="1200" b="0" i="0" u="none" strike="noStrike" noProof="0" dirty="0">
                          <a:latin typeface="Arial Narrow" panose="020B0606020202030204" pitchFamily="34" charset="0"/>
                        </a:rPr>
                        <a:t>)</a:t>
                      </a:r>
                    </a:p>
                  </a:txBody>
                  <a:tcPr/>
                </a:tc>
                <a:tc>
                  <a:txBody>
                    <a:bodyPr/>
                    <a:lstStyle/>
                    <a:p>
                      <a:r>
                        <a:rPr lang="en-US" sz="1200" dirty="0">
                          <a:latin typeface="Arial Narrow"/>
                        </a:rPr>
                        <a:t>Option for walk-in shots (SA</a:t>
                      </a:r>
                      <a:r>
                        <a:rPr lang="en-US" sz="1200" baseline="30000" dirty="0">
                          <a:latin typeface="Arial Narrow"/>
                        </a:rPr>
                        <a:t>22</a:t>
                      </a:r>
                      <a:r>
                        <a:rPr lang="en-US" sz="1200" dirty="0">
                          <a:latin typeface="Arial Narrow"/>
                        </a:rPr>
                        <a:t>, England</a:t>
                      </a:r>
                      <a:r>
                        <a:rPr lang="en-US" sz="1200" baseline="30000" dirty="0">
                          <a:latin typeface="Arial Narrow"/>
                        </a:rPr>
                        <a:t>3</a:t>
                      </a:r>
                      <a:r>
                        <a:rPr lang="en-US" sz="1200" dirty="0">
                          <a:latin typeface="Arial Narrow"/>
                        </a:rPr>
                        <a:t>), flexible appointment bookings by scanning QR code (USA</a:t>
                      </a:r>
                      <a:r>
                        <a:rPr lang="en-US" sz="1200" baseline="30000" dirty="0">
                          <a:latin typeface="Arial Narrow"/>
                        </a:rPr>
                        <a:t>12</a:t>
                      </a:r>
                      <a:r>
                        <a:rPr lang="en-US" sz="1200" dirty="0">
                          <a:latin typeface="Arial Narrow"/>
                        </a:rPr>
                        <a:t>), appointment by invitation (USA</a:t>
                      </a:r>
                      <a:r>
                        <a:rPr lang="en-US" sz="1200" baseline="30000" dirty="0">
                          <a:latin typeface="Arial Narrow"/>
                        </a:rPr>
                        <a:t>19</a:t>
                      </a:r>
                      <a:r>
                        <a:rPr lang="en-US" sz="1200" dirty="0">
                          <a:latin typeface="Arial Narrow"/>
                        </a:rPr>
                        <a:t>), arranging internet access for those who need it [USA</a:t>
                      </a:r>
                      <a:r>
                        <a:rPr lang="en-US" sz="1200" baseline="30000" dirty="0">
                          <a:latin typeface="Arial Narrow"/>
                        </a:rPr>
                        <a:t>10</a:t>
                      </a:r>
                      <a:r>
                        <a:rPr lang="en-US" sz="1200" dirty="0">
                          <a:latin typeface="Arial Narrow"/>
                        </a:rPr>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Narrow"/>
                      </a:endParaRPr>
                    </a:p>
                  </a:txBody>
                  <a:tcPr>
                    <a:solidFill>
                      <a:schemeClr val="bg1">
                        <a:alpha val="20000"/>
                      </a:schemeClr>
                    </a:solidFill>
                  </a:tcPr>
                </a:tc>
                <a:extLst>
                  <a:ext uri="{0D108BD9-81ED-4DB2-BD59-A6C34878D82A}">
                    <a16:rowId xmlns:a16="http://schemas.microsoft.com/office/drawing/2014/main" val="3809087199"/>
                  </a:ext>
                </a:extLst>
              </a:tr>
              <a:tr h="449421">
                <a:tc>
                  <a:txBody>
                    <a:bodyPr/>
                    <a:lstStyle/>
                    <a:p>
                      <a:r>
                        <a:rPr lang="en-US" sz="1200" dirty="0">
                          <a:latin typeface="Arial Narrow"/>
                        </a:rPr>
                        <a:t>3.</a:t>
                      </a:r>
                    </a:p>
                  </a:txBody>
                  <a:tcPr/>
                </a:tc>
                <a:tc>
                  <a:txBody>
                    <a:bodyPr/>
                    <a:lstStyle/>
                    <a:p>
                      <a:r>
                        <a:rPr lang="en-US" sz="1200" dirty="0">
                          <a:latin typeface="Arial Narrow" panose="020B0606020202030204" pitchFamily="34" charset="0"/>
                        </a:rPr>
                        <a:t>Cultural and language barriers in securing appointments and navigating vaccine clinics (USA</a:t>
                      </a:r>
                      <a:r>
                        <a:rPr lang="en-US" sz="1200" baseline="30000" dirty="0">
                          <a:latin typeface="Arial Narrow" panose="020B0606020202030204" pitchFamily="34" charset="0"/>
                        </a:rPr>
                        <a:t>11</a:t>
                      </a:r>
                      <a:r>
                        <a:rPr lang="en-US" sz="1200" dirty="0">
                          <a:latin typeface="Arial Narrow" panose="020B0606020202030204" pitchFamily="34" charset="0"/>
                        </a:rPr>
                        <a:t>, USA</a:t>
                      </a:r>
                      <a:r>
                        <a:rPr lang="en-US" sz="1200" baseline="30000" dirty="0">
                          <a:latin typeface="Arial Narrow" panose="020B0606020202030204" pitchFamily="34" charset="0"/>
                        </a:rPr>
                        <a:t>25</a:t>
                      </a:r>
                      <a:r>
                        <a:rPr lang="en-US" sz="1200" dirty="0">
                          <a:latin typeface="Arial Narrow" panose="020B0606020202030204" pitchFamily="34" charset="0"/>
                        </a:rPr>
                        <a:t>)</a:t>
                      </a:r>
                    </a:p>
                  </a:txBody>
                  <a:tcPr/>
                </a:tc>
                <a:tc>
                  <a:txBody>
                    <a:bodyPr/>
                    <a:lstStyle/>
                    <a:p>
                      <a:r>
                        <a:rPr lang="en-US" sz="1200" dirty="0">
                          <a:latin typeface="Arial Narrow" panose="020B0606020202030204" pitchFamily="34" charset="0"/>
                        </a:rPr>
                        <a:t>Multilingual and special needs app for those who don’t speak the common language (Germany</a:t>
                      </a:r>
                      <a:r>
                        <a:rPr lang="en-US" sz="1200" baseline="30000" dirty="0">
                          <a:latin typeface="Arial Narrow" panose="020B0606020202030204" pitchFamily="34" charset="0"/>
                        </a:rPr>
                        <a:t>23</a:t>
                      </a:r>
                      <a:r>
                        <a:rPr lang="en-US" sz="1200" dirty="0">
                          <a:latin typeface="Arial Narrow" panose="020B0606020202030204" pitchFamily="34" charset="0"/>
                        </a:rPr>
                        <a:t>, USA</a:t>
                      </a:r>
                      <a:r>
                        <a:rPr lang="en-US" sz="1200" baseline="30000" dirty="0">
                          <a:latin typeface="Arial Narrow" panose="020B0606020202030204" pitchFamily="34" charset="0"/>
                        </a:rPr>
                        <a:t>10</a:t>
                      </a:r>
                      <a:r>
                        <a:rPr lang="en-US" sz="1200" dirty="0">
                          <a:latin typeface="Arial Narrow" panose="020B0606020202030204" pitchFamily="34" charset="0"/>
                        </a:rPr>
                        <a:t>), </a:t>
                      </a:r>
                    </a:p>
                  </a:txBody>
                  <a:tcPr/>
                </a:tc>
                <a:tc>
                  <a:txBody>
                    <a:bodyPr/>
                    <a:lstStyle/>
                    <a:p>
                      <a:endParaRPr lang="en-US" sz="1200" dirty="0">
                        <a:latin typeface="Arial Narrow"/>
                      </a:endParaRPr>
                    </a:p>
                  </a:txBody>
                  <a:tcPr/>
                </a:tc>
                <a:extLst>
                  <a:ext uri="{0D108BD9-81ED-4DB2-BD59-A6C34878D82A}">
                    <a16:rowId xmlns:a16="http://schemas.microsoft.com/office/drawing/2014/main" val="4170147200"/>
                  </a:ext>
                </a:extLst>
              </a:tr>
              <a:tr h="254523">
                <a:tc>
                  <a:txBody>
                    <a:bodyPr/>
                    <a:lstStyle/>
                    <a:p>
                      <a:r>
                        <a:rPr lang="en-US" sz="1200" dirty="0">
                          <a:latin typeface="Arial Narrow"/>
                        </a:rPr>
                        <a:t>4.</a:t>
                      </a:r>
                    </a:p>
                  </a:txBody>
                  <a:tcPr/>
                </a:tc>
                <a:tc>
                  <a:txBody>
                    <a:bodyPr/>
                    <a:lstStyle/>
                    <a:p>
                      <a:r>
                        <a:rPr lang="en-US" sz="1200" dirty="0">
                          <a:latin typeface="Arial Narrow" panose="020B0606020202030204" pitchFamily="34" charset="0"/>
                        </a:rPr>
                        <a:t>Myths, misconceptions, and mistrust in formal health system/the vaccine (</a:t>
                      </a:r>
                      <a:r>
                        <a:rPr lang="en-US" sz="1200" b="0" i="0" u="none" strike="noStrike" noProof="0" dirty="0">
                          <a:latin typeface="Arial Narrow" panose="020B0606020202030204" pitchFamily="34" charset="0"/>
                        </a:rPr>
                        <a:t>USA</a:t>
                      </a:r>
                      <a:r>
                        <a:rPr lang="en-US" sz="1200" b="0" i="0" u="none" strike="noStrike" baseline="30000" noProof="0" dirty="0">
                          <a:latin typeface="Arial Narrow" panose="020B0606020202030204" pitchFamily="34" charset="0"/>
                        </a:rPr>
                        <a:t>25</a:t>
                      </a:r>
                      <a:r>
                        <a:rPr lang="en-US" sz="1200" dirty="0">
                          <a:latin typeface="Arial Narrow" panose="020B0606020202030204" pitchFamily="34" charset="0"/>
                        </a:rPr>
                        <a:t>, Berry</a:t>
                      </a:r>
                      <a:r>
                        <a:rPr lang="en-US" sz="1200" baseline="30000" dirty="0">
                          <a:latin typeface="Arial Narrow" panose="020B0606020202030204" pitchFamily="34" charset="0"/>
                        </a:rPr>
                        <a:t>2</a:t>
                      </a:r>
                      <a:r>
                        <a:rPr lang="en-US" sz="1200" dirty="0">
                          <a:latin typeface="Arial Narrow" panose="020B0606020202030204" pitchFamily="34" charset="0"/>
                        </a:rPr>
                        <a:t>, USA</a:t>
                      </a:r>
                      <a:r>
                        <a:rPr lang="en-US" sz="1200" baseline="30000" dirty="0">
                          <a:latin typeface="Arial Narrow" panose="020B0606020202030204" pitchFamily="34" charset="0"/>
                        </a:rPr>
                        <a:t>8</a:t>
                      </a:r>
                      <a:r>
                        <a:rPr lang="en-US" sz="1200" dirty="0">
                          <a:latin typeface="Arial Narrow" panose="020B0606020202030204" pitchFamily="34" charset="0"/>
                        </a:rPr>
                        <a:t>, </a:t>
                      </a:r>
                      <a:r>
                        <a:rPr lang="en-US" sz="1200" b="0" i="0" u="none" strike="noStrike" noProof="0" dirty="0">
                          <a:latin typeface="Arial Narrow" panose="020B0606020202030204" pitchFamily="34" charset="0"/>
                        </a:rPr>
                        <a:t>USA</a:t>
                      </a:r>
                      <a:r>
                        <a:rPr lang="en-US" sz="1200" b="0" i="0" u="none" strike="noStrike" baseline="30000" noProof="0" dirty="0">
                          <a:latin typeface="Arial Narrow" panose="020B0606020202030204" pitchFamily="34" charset="0"/>
                        </a:rPr>
                        <a:t>10</a:t>
                      </a:r>
                      <a:r>
                        <a:rPr lang="en-US" sz="1200" dirty="0">
                          <a:latin typeface="Arial Narrow" panose="020B0606020202030204" pitchFamily="34" charset="0"/>
                        </a:rPr>
                        <a:t>)</a:t>
                      </a:r>
                    </a:p>
                  </a:txBody>
                  <a:tcPr/>
                </a:tc>
                <a:tc>
                  <a:txBody>
                    <a:bodyPr/>
                    <a:lstStyle/>
                    <a:p>
                      <a:r>
                        <a:rPr lang="en-US" sz="1200" dirty="0">
                          <a:latin typeface="Arial Narrow" panose="020B0606020202030204" pitchFamily="34" charset="0"/>
                        </a:rPr>
                        <a:t>Deliver IEC through trusted channels (</a:t>
                      </a:r>
                      <a:r>
                        <a:rPr lang="en-US" sz="1200" b="0" i="0" u="none" strike="noStrike" noProof="0" dirty="0">
                          <a:latin typeface="Arial Narrow" panose="020B0606020202030204" pitchFamily="34" charset="0"/>
                        </a:rPr>
                        <a:t>USA</a:t>
                      </a:r>
                      <a:r>
                        <a:rPr lang="en-US" sz="1200" b="0" i="0" u="none" strike="noStrike" baseline="30000" noProof="0" dirty="0">
                          <a:latin typeface="Arial Narrow" panose="020B0606020202030204" pitchFamily="34" charset="0"/>
                        </a:rPr>
                        <a:t>25</a:t>
                      </a:r>
                      <a:r>
                        <a:rPr lang="en-US" sz="1200" dirty="0">
                          <a:latin typeface="Arial Narrow" panose="020B0606020202030204" pitchFamily="34" charset="0"/>
                        </a:rPr>
                        <a:t>), organize community catalyzing events with a variety of stakeholders (</a:t>
                      </a:r>
                      <a:r>
                        <a:rPr lang="en-US" sz="1200" b="0" i="0" u="none" strike="noStrike" noProof="0" dirty="0">
                          <a:latin typeface="Arial Narrow" panose="020B0606020202030204" pitchFamily="34" charset="0"/>
                        </a:rPr>
                        <a:t>USA</a:t>
                      </a:r>
                      <a:r>
                        <a:rPr lang="en-US" sz="1200" b="0" i="0" u="none" strike="noStrike" baseline="30000" noProof="0" dirty="0">
                          <a:latin typeface="Arial Narrow" panose="020B0606020202030204" pitchFamily="34" charset="0"/>
                        </a:rPr>
                        <a:t>25</a:t>
                      </a:r>
                      <a:r>
                        <a:rPr lang="en-US" sz="1200" dirty="0">
                          <a:latin typeface="Arial Narrow" panose="020B0606020202030204" pitchFamily="34" charset="0"/>
                        </a:rPr>
                        <a:t>), maintain repeated clinic presence to build trust in the community (USA</a:t>
                      </a:r>
                      <a:r>
                        <a:rPr lang="en-US" sz="1200" baseline="30000" dirty="0">
                          <a:latin typeface="Arial Narrow" panose="020B0606020202030204" pitchFamily="34" charset="0"/>
                        </a:rPr>
                        <a:t>17</a:t>
                      </a:r>
                      <a:r>
                        <a:rPr lang="en-US" sz="1200" dirty="0">
                          <a:latin typeface="Arial Narrow" panose="020B0606020202030204" pitchFamily="34" charset="0"/>
                        </a:rPr>
                        <a:t>), work with trusted partners who have a rapport with community (USA</a:t>
                      </a:r>
                      <a:r>
                        <a:rPr lang="en-US" sz="1200" baseline="30000" dirty="0">
                          <a:latin typeface="Arial Narrow" panose="020B0606020202030204" pitchFamily="34" charset="0"/>
                        </a:rPr>
                        <a:t>17</a:t>
                      </a:r>
                      <a:r>
                        <a:rPr lang="en-US" sz="1200" dirty="0">
                          <a:latin typeface="Arial Narrow" panose="020B0606020202030204" pitchFamily="34" charset="0"/>
                        </a:rPr>
                        <a:t>), provide COVID-19 vaccine as integrated service with other essential services (</a:t>
                      </a:r>
                      <a:r>
                        <a:rPr lang="en-US" sz="1200" b="0" i="0" u="none" strike="noStrike" noProof="0" dirty="0">
                          <a:latin typeface="Arial Narrow" panose="020B0606020202030204" pitchFamily="34" charset="0"/>
                        </a:rPr>
                        <a:t>USA</a:t>
                      </a:r>
                      <a:r>
                        <a:rPr lang="en-US" sz="1200" b="0" i="0" u="none" strike="noStrike" baseline="30000" noProof="0" dirty="0">
                          <a:latin typeface="Arial Narrow" panose="020B0606020202030204" pitchFamily="34" charset="0"/>
                        </a:rPr>
                        <a:t>17</a:t>
                      </a:r>
                      <a:r>
                        <a:rPr lang="en-US" sz="1200" dirty="0">
                          <a:latin typeface="Arial Narrow" panose="020B0606020202030204" pitchFamily="34" charset="0"/>
                        </a:rPr>
                        <a:t>), offer incentives—cash/in-kind (Berry</a:t>
                      </a:r>
                      <a:r>
                        <a:rPr lang="en-US" sz="1200" baseline="30000" dirty="0">
                          <a:latin typeface="Arial Narrow" panose="020B0606020202030204" pitchFamily="34" charset="0"/>
                        </a:rPr>
                        <a:t>2</a:t>
                      </a:r>
                      <a:r>
                        <a:rPr lang="en-US" sz="1200" dirty="0">
                          <a:latin typeface="Arial Narrow" panose="020B0606020202030204" pitchFamily="34" charset="0"/>
                        </a:rPr>
                        <a:t>, USA</a:t>
                      </a:r>
                      <a:r>
                        <a:rPr lang="en-US" sz="1200" baseline="30000" dirty="0">
                          <a:latin typeface="Arial Narrow" panose="020B0606020202030204" pitchFamily="34" charset="0"/>
                        </a:rPr>
                        <a:t>14</a:t>
                      </a:r>
                      <a:r>
                        <a:rPr lang="en-US" sz="1200" dirty="0">
                          <a:latin typeface="Arial Narrow" panose="020B0606020202030204" pitchFamily="34" charset="0"/>
                        </a:rPr>
                        <a:t>, NASN</a:t>
                      </a:r>
                      <a:r>
                        <a:rPr lang="en-US" sz="1200" baseline="30000" dirty="0">
                          <a:latin typeface="Arial Narrow" panose="020B0606020202030204" pitchFamily="34" charset="0"/>
                        </a:rPr>
                        <a:t>10</a:t>
                      </a:r>
                      <a:r>
                        <a:rPr lang="en-US" sz="1200" dirty="0">
                          <a:latin typeface="Arial Narrow" panose="020B0606020202030204" pitchFamily="34" charset="0"/>
                        </a:rPr>
                        <a:t>)</a:t>
                      </a:r>
                    </a:p>
                  </a:txBody>
                  <a:tcPr/>
                </a:tc>
                <a:tc>
                  <a:txBody>
                    <a:bodyPr/>
                    <a:lstStyle/>
                    <a:p>
                      <a:endParaRPr lang="en-US" sz="1200" dirty="0">
                        <a:latin typeface="Arial Narrow"/>
                      </a:endParaRPr>
                    </a:p>
                  </a:txBody>
                  <a:tcPr>
                    <a:noFill/>
                  </a:tcPr>
                </a:tc>
                <a:extLst>
                  <a:ext uri="{0D108BD9-81ED-4DB2-BD59-A6C34878D82A}">
                    <a16:rowId xmlns:a16="http://schemas.microsoft.com/office/drawing/2014/main" val="3191039237"/>
                  </a:ext>
                </a:extLst>
              </a:tr>
              <a:tr h="268821">
                <a:tc>
                  <a:txBody>
                    <a:bodyPr/>
                    <a:lstStyle/>
                    <a:p>
                      <a:r>
                        <a:rPr lang="en-US" sz="1200" dirty="0">
                          <a:latin typeface="Arial Narrow"/>
                        </a:rPr>
                        <a:t>5.</a:t>
                      </a:r>
                    </a:p>
                  </a:txBody>
                  <a:tcPr/>
                </a:tc>
                <a:tc>
                  <a:txBody>
                    <a:bodyPr/>
                    <a:lstStyle/>
                    <a:p>
                      <a:r>
                        <a:rPr lang="en-US" sz="1200" dirty="0">
                          <a:latin typeface="Arial Narrow"/>
                        </a:rPr>
                        <a:t>Inequity in vaccine allocation (</a:t>
                      </a:r>
                      <a:r>
                        <a:rPr lang="en-US" sz="1200" b="0" i="0" u="none" strike="noStrike" noProof="0" dirty="0">
                          <a:latin typeface="Arial Narrow"/>
                        </a:rPr>
                        <a:t>USA</a:t>
                      </a:r>
                      <a:r>
                        <a:rPr lang="en-US" sz="1200" b="0" i="0" u="none" strike="noStrike" baseline="30000" noProof="0" dirty="0">
                          <a:latin typeface="Arial Narrow"/>
                        </a:rPr>
                        <a:t>25</a:t>
                      </a:r>
                      <a:r>
                        <a:rPr lang="en-US" sz="1200" dirty="0">
                          <a:latin typeface="Arial Narrow"/>
                        </a:rPr>
                        <a:t>)</a:t>
                      </a:r>
                    </a:p>
                  </a:txBody>
                  <a:tcPr/>
                </a:tc>
                <a:tc>
                  <a:txBody>
                    <a:bodyPr/>
                    <a:lstStyle/>
                    <a:p>
                      <a:r>
                        <a:rPr lang="en-US" sz="1200" dirty="0">
                          <a:latin typeface="Arial Narrow" panose="020B0606020202030204" pitchFamily="34" charset="0"/>
                        </a:rPr>
                        <a:t>Strong advocacy for vaccine availability irrespective of insurance status, immigration status, etc. (USA</a:t>
                      </a:r>
                      <a:r>
                        <a:rPr lang="en-US" sz="1200" baseline="30000" dirty="0">
                          <a:latin typeface="Arial Narrow" panose="020B0606020202030204" pitchFamily="34" charset="0"/>
                        </a:rPr>
                        <a:t>6</a:t>
                      </a:r>
                      <a:r>
                        <a:rPr lang="en-US" sz="1200" dirty="0">
                          <a:latin typeface="Arial Narrow" panose="020B0606020202030204" pitchFamily="34" charset="0"/>
                        </a:rPr>
                        <a:t>)</a:t>
                      </a:r>
                    </a:p>
                  </a:txBody>
                  <a:tcPr/>
                </a:tc>
                <a:tc>
                  <a:txBody>
                    <a:bodyPr/>
                    <a:lstStyle/>
                    <a:p>
                      <a:endParaRPr lang="en-US" sz="1200" dirty="0">
                        <a:latin typeface="Arial Narrow"/>
                      </a:endParaRPr>
                    </a:p>
                  </a:txBody>
                  <a:tcPr>
                    <a:noFill/>
                  </a:tcPr>
                </a:tc>
                <a:extLst>
                  <a:ext uri="{0D108BD9-81ED-4DB2-BD59-A6C34878D82A}">
                    <a16:rowId xmlns:a16="http://schemas.microsoft.com/office/drawing/2014/main" val="3518031999"/>
                  </a:ext>
                </a:extLst>
              </a:tr>
              <a:tr h="245097">
                <a:tc>
                  <a:txBody>
                    <a:bodyPr/>
                    <a:lstStyle/>
                    <a:p>
                      <a:r>
                        <a:rPr lang="en-US" sz="1200" dirty="0">
                          <a:latin typeface="Arial Narrow"/>
                        </a:rPr>
                        <a:t>6.</a:t>
                      </a:r>
                    </a:p>
                  </a:txBody>
                  <a:tcPr/>
                </a:tc>
                <a:tc>
                  <a:txBody>
                    <a:bodyPr/>
                    <a:lstStyle/>
                    <a:p>
                      <a:r>
                        <a:rPr lang="en-US" sz="1200" dirty="0">
                          <a:latin typeface="Arial Narrow"/>
                        </a:rPr>
                        <a:t>Lack of info on COVID-19 vaccine for pregnant women (England</a:t>
                      </a:r>
                      <a:r>
                        <a:rPr lang="en-US" sz="1200" baseline="30000" dirty="0">
                          <a:latin typeface="Arial Narrow"/>
                        </a:rPr>
                        <a:t>3</a:t>
                      </a:r>
                      <a:r>
                        <a:rPr lang="en-US" sz="1200" dirty="0">
                          <a:latin typeface="Arial Narrow"/>
                        </a:rPr>
                        <a:t>)</a:t>
                      </a:r>
                    </a:p>
                  </a:txBody>
                  <a:tcPr/>
                </a:tc>
                <a:tc>
                  <a:txBody>
                    <a:bodyPr/>
                    <a:lstStyle/>
                    <a:p>
                      <a:r>
                        <a:rPr lang="en-US" sz="1200" dirty="0">
                          <a:latin typeface="Arial Narrow" panose="020B0606020202030204" pitchFamily="34" charset="0"/>
                        </a:rPr>
                        <a:t>Q&amp;A sessions with leadership of OB/GYN and midwifery departments, one-on-one counselling of real-world vaccine efficacy data (England</a:t>
                      </a:r>
                      <a:r>
                        <a:rPr lang="en-US" sz="1200" baseline="30000" dirty="0">
                          <a:latin typeface="Arial Narrow" panose="020B0606020202030204" pitchFamily="34" charset="0"/>
                        </a:rPr>
                        <a:t>3</a:t>
                      </a:r>
                      <a:r>
                        <a:rPr lang="en-US" sz="1200" dirty="0">
                          <a:latin typeface="Arial Narrow" panose="020B0606020202030204" pitchFamily="34" charset="0"/>
                        </a:rPr>
                        <a:t>)</a:t>
                      </a:r>
                    </a:p>
                  </a:txBody>
                  <a:tcPr/>
                </a:tc>
                <a:tc>
                  <a:txBody>
                    <a:bodyPr/>
                    <a:lstStyle/>
                    <a:p>
                      <a:endParaRPr lang="en-US" sz="1200" dirty="0">
                        <a:latin typeface="Arial Narrow"/>
                      </a:endParaRPr>
                    </a:p>
                  </a:txBody>
                  <a:tcPr>
                    <a:noFill/>
                  </a:tcPr>
                </a:tc>
                <a:extLst>
                  <a:ext uri="{0D108BD9-81ED-4DB2-BD59-A6C34878D82A}">
                    <a16:rowId xmlns:a16="http://schemas.microsoft.com/office/drawing/2014/main" val="1308039296"/>
                  </a:ext>
                </a:extLst>
              </a:tr>
              <a:tr h="266700">
                <a:tc gridSpan="4">
                  <a:txBody>
                    <a:bodyPr/>
                    <a:lstStyle/>
                    <a:p>
                      <a:r>
                        <a:rPr lang="en-US" sz="1200" b="1" dirty="0">
                          <a:latin typeface="Arial Narrow" panose="020B0606020202030204" pitchFamily="34" charset="0"/>
                        </a:rPr>
                        <a:t>At vaccination </a:t>
                      </a:r>
                      <a:endParaRPr lang="en-US" sz="1200" b="1" dirty="0">
                        <a:highlight>
                          <a:srgbClr val="FFFF00"/>
                        </a:highlight>
                        <a:latin typeface="Arial Narrow" panose="020B0606020202030204" pitchFamily="34" charset="0"/>
                      </a:endParaRPr>
                    </a:p>
                  </a:txBody>
                  <a:tcPr>
                    <a:noFill/>
                  </a:tcPr>
                </a:tc>
                <a:tc hMerge="1">
                  <a:txBody>
                    <a:bodyPr/>
                    <a:lstStyle/>
                    <a:p>
                      <a:r>
                        <a:rPr lang="en-US" sz="1100"/>
                        <a:t>At Vaccination site</a:t>
                      </a:r>
                    </a:p>
                  </a:txBody>
                  <a:tcPr/>
                </a:tc>
                <a:tc hMerge="1">
                  <a:txBody>
                    <a:bodyPr/>
                    <a:lstStyle/>
                    <a:p>
                      <a:endParaRPr lang="en-US" sz="1100"/>
                    </a:p>
                  </a:txBody>
                  <a:tcPr/>
                </a:tc>
                <a:tc hMerge="1">
                  <a:txBody>
                    <a:bodyPr/>
                    <a:lstStyle/>
                    <a:p>
                      <a:endParaRPr lang="en-US" sz="1100"/>
                    </a:p>
                  </a:txBody>
                  <a:tcPr/>
                </a:tc>
                <a:extLst>
                  <a:ext uri="{0D108BD9-81ED-4DB2-BD59-A6C34878D82A}">
                    <a16:rowId xmlns:a16="http://schemas.microsoft.com/office/drawing/2014/main" val="523346349"/>
                  </a:ext>
                </a:extLst>
              </a:tr>
              <a:tr h="370840">
                <a:tc>
                  <a:txBody>
                    <a:bodyPr/>
                    <a:lstStyle/>
                    <a:p>
                      <a:r>
                        <a:rPr lang="en-US" sz="1200" dirty="0">
                          <a:latin typeface="Arial Narrow"/>
                        </a:rPr>
                        <a:t>7.</a:t>
                      </a:r>
                    </a:p>
                  </a:txBody>
                  <a:tcPr/>
                </a:tc>
                <a:tc>
                  <a:txBody>
                    <a:bodyPr/>
                    <a:lstStyle/>
                    <a:p>
                      <a:r>
                        <a:rPr lang="en-US" sz="1200" dirty="0">
                          <a:latin typeface="Arial Narrow"/>
                        </a:rPr>
                        <a:t>Logistics</a:t>
                      </a:r>
                      <a:r>
                        <a:rPr lang="en-US" sz="1200" dirty="0">
                          <a:latin typeface="Arial Narrow" panose="020B0606020202030204" pitchFamily="34" charset="0"/>
                        </a:rPr>
                        <a:t>—</a:t>
                      </a:r>
                      <a:r>
                        <a:rPr lang="en-US" sz="1200" dirty="0">
                          <a:latin typeface="Arial Narrow"/>
                        </a:rPr>
                        <a:t>timely coordination of vaccines (USA</a:t>
                      </a:r>
                      <a:r>
                        <a:rPr lang="en-US" sz="1200" baseline="30000" dirty="0">
                          <a:latin typeface="Arial Narrow"/>
                        </a:rPr>
                        <a:t>12</a:t>
                      </a:r>
                      <a:r>
                        <a:rPr lang="en-US" sz="1200" dirty="0">
                          <a:latin typeface="Arial Narrow"/>
                        </a:rPr>
                        <a:t>) </a:t>
                      </a:r>
                    </a:p>
                  </a:txBody>
                  <a:tcPr/>
                </a:tc>
                <a:tc>
                  <a:txBody>
                    <a:bodyPr/>
                    <a:lstStyle/>
                    <a:p>
                      <a:r>
                        <a:rPr lang="en-US" sz="1200" dirty="0">
                          <a:latin typeface="Arial Narrow" panose="020B0606020202030204" pitchFamily="34" charset="0"/>
                        </a:rPr>
                        <a:t>Interactive vaccine dose prediction sheet to coordinate stock, need, etc. (</a:t>
                      </a:r>
                      <a:r>
                        <a:rPr lang="en-US" sz="1200" b="0" i="0" u="none" strike="noStrike" noProof="0" dirty="0">
                          <a:latin typeface="Arial Narrow" panose="020B0606020202030204" pitchFamily="34" charset="0"/>
                        </a:rPr>
                        <a:t>Italy</a:t>
                      </a:r>
                      <a:r>
                        <a:rPr lang="en-US" sz="1200" b="0" i="0" u="none" strike="noStrike" baseline="30000" noProof="0" dirty="0">
                          <a:latin typeface="Arial Narrow" panose="020B0606020202030204" pitchFamily="34" charset="0"/>
                        </a:rPr>
                        <a:t>13</a:t>
                      </a:r>
                      <a:r>
                        <a:rPr lang="en-US" sz="1200" dirty="0">
                          <a:latin typeface="Arial Narrow" panose="020B0606020202030204" pitchFamily="34" charset="0"/>
                        </a:rPr>
                        <a:t>)</a:t>
                      </a:r>
                    </a:p>
                  </a:txBody>
                  <a:tcPr/>
                </a:tc>
                <a:tc>
                  <a:txBody>
                    <a:bodyPr/>
                    <a:lstStyle/>
                    <a:p>
                      <a:endParaRPr lang="en-US" sz="1200" dirty="0">
                        <a:latin typeface="Arial Narrow"/>
                      </a:endParaRPr>
                    </a:p>
                  </a:txBody>
                  <a:tcPr>
                    <a:noFill/>
                  </a:tcPr>
                </a:tc>
                <a:extLst>
                  <a:ext uri="{0D108BD9-81ED-4DB2-BD59-A6C34878D82A}">
                    <a16:rowId xmlns:a16="http://schemas.microsoft.com/office/drawing/2014/main" val="452667982"/>
                  </a:ext>
                </a:extLst>
              </a:tr>
              <a:tr h="370840">
                <a:tc>
                  <a:txBody>
                    <a:bodyPr/>
                    <a:lstStyle/>
                    <a:p>
                      <a:r>
                        <a:rPr lang="en-US" sz="1200" dirty="0">
                          <a:latin typeface="Arial Narrow"/>
                        </a:rPr>
                        <a:t>8.</a:t>
                      </a:r>
                    </a:p>
                  </a:txBody>
                  <a:tcPr/>
                </a:tc>
                <a:tc>
                  <a:txBody>
                    <a:bodyPr/>
                    <a:lstStyle/>
                    <a:p>
                      <a:r>
                        <a:rPr lang="en-US" sz="1200" dirty="0">
                          <a:latin typeface="Arial Narrow"/>
                        </a:rPr>
                        <a:t>Challenges in consenting process (</a:t>
                      </a:r>
                      <a:r>
                        <a:rPr lang="en-US" sz="1200" b="0" i="0" u="none" strike="noStrike" noProof="0" dirty="0">
                          <a:latin typeface="Arial Narrow"/>
                        </a:rPr>
                        <a:t>USA</a:t>
                      </a:r>
                      <a:r>
                        <a:rPr lang="en-US" sz="1200" b="0" i="0" u="none" strike="noStrike" baseline="30000" noProof="0" dirty="0">
                          <a:latin typeface="Arial Narrow"/>
                        </a:rPr>
                        <a:t>8</a:t>
                      </a:r>
                      <a:r>
                        <a:rPr lang="en-US" sz="1200" dirty="0">
                          <a:latin typeface="Arial Narrow"/>
                        </a:rPr>
                        <a:t>)</a:t>
                      </a:r>
                      <a:endParaRPr lang="en-US" sz="2000" dirty="0">
                        <a:latin typeface="Arial Narrow"/>
                      </a:endParaRPr>
                    </a:p>
                  </a:txBody>
                  <a:tcPr/>
                </a:tc>
                <a:tc>
                  <a:txBody>
                    <a:bodyPr/>
                    <a:lstStyle/>
                    <a:p>
                      <a:r>
                        <a:rPr lang="en-US" sz="1200" dirty="0">
                          <a:latin typeface="Arial Narrow" panose="020B0606020202030204" pitchFamily="34" charset="0"/>
                        </a:rPr>
                        <a:t>Allow consenting over phone (USA</a:t>
                      </a:r>
                      <a:r>
                        <a:rPr lang="en-US" sz="1200" baseline="30000" dirty="0">
                          <a:latin typeface="Arial Narrow" panose="020B0606020202030204" pitchFamily="34" charset="0"/>
                        </a:rPr>
                        <a:t>10</a:t>
                      </a:r>
                      <a:r>
                        <a:rPr lang="en-US" sz="1200" dirty="0">
                          <a:latin typeface="Arial Narrow" panose="020B0606020202030204" pitchFamily="34" charset="0"/>
                        </a:rPr>
                        <a:t>), multilingual app providing translation of consent form (</a:t>
                      </a:r>
                      <a:r>
                        <a:rPr lang="en-US" sz="1200" b="0" i="0" u="none" strike="noStrike" noProof="0" dirty="0">
                          <a:latin typeface="Arial Narrow" panose="020B0606020202030204" pitchFamily="34" charset="0"/>
                        </a:rPr>
                        <a:t>Germany</a:t>
                      </a:r>
                      <a:r>
                        <a:rPr lang="en-US" sz="1200" b="0" i="0" u="none" strike="noStrike" baseline="30000" noProof="0" dirty="0">
                          <a:latin typeface="Arial Narrow" panose="020B0606020202030204" pitchFamily="34" charset="0"/>
                        </a:rPr>
                        <a:t>23</a:t>
                      </a:r>
                      <a:r>
                        <a:rPr lang="en-US" sz="1200" dirty="0">
                          <a:latin typeface="Arial Narrow" panose="020B0606020202030204" pitchFamily="34" charset="0"/>
                        </a:rPr>
                        <a:t>)</a:t>
                      </a:r>
                    </a:p>
                  </a:txBody>
                  <a:tcPr/>
                </a:tc>
                <a:tc>
                  <a:txBody>
                    <a:bodyPr/>
                    <a:lstStyle/>
                    <a:p>
                      <a:endParaRPr lang="en-US" sz="1200" dirty="0">
                        <a:latin typeface="Arial Narrow"/>
                      </a:endParaRPr>
                    </a:p>
                  </a:txBody>
                  <a:tcPr>
                    <a:noFill/>
                  </a:tcPr>
                </a:tc>
                <a:extLst>
                  <a:ext uri="{0D108BD9-81ED-4DB2-BD59-A6C34878D82A}">
                    <a16:rowId xmlns:a16="http://schemas.microsoft.com/office/drawing/2014/main" val="956475818"/>
                  </a:ext>
                </a:extLst>
              </a:tr>
            </a:tbl>
          </a:graphicData>
        </a:graphic>
      </p:graphicFrame>
      <p:sp>
        <p:nvSpPr>
          <p:cNvPr id="4" name="Slide Number Placeholder 3">
            <a:extLst>
              <a:ext uri="{FF2B5EF4-FFF2-40B4-BE49-F238E27FC236}">
                <a16:creationId xmlns:a16="http://schemas.microsoft.com/office/drawing/2014/main" id="{78A8656A-F71C-8723-691B-A936D984808B}"/>
              </a:ext>
            </a:extLst>
          </p:cNvPr>
          <p:cNvSpPr>
            <a:spLocks noGrp="1"/>
          </p:cNvSpPr>
          <p:nvPr>
            <p:ph type="sldNum" sz="quarter" idx="4"/>
          </p:nvPr>
        </p:nvSpPr>
        <p:spPr/>
        <p:txBody>
          <a:bodyPr/>
          <a:lstStyle/>
          <a:p>
            <a:fld id="{D919D109-F427-0D4E-A2E6-D5BD6A565421}" type="slidenum">
              <a:rPr lang="en-US" smtClean="0"/>
              <a:pPr/>
              <a:t>14</a:t>
            </a:fld>
            <a:endParaRPr lang="en-US" dirty="0"/>
          </a:p>
        </p:txBody>
      </p:sp>
      <p:pic>
        <p:nvPicPr>
          <p:cNvPr id="6" name="Picture 5" descr="Icon&#10;&#10;Description automatically generated">
            <a:extLst>
              <a:ext uri="{FF2B5EF4-FFF2-40B4-BE49-F238E27FC236}">
                <a16:creationId xmlns:a16="http://schemas.microsoft.com/office/drawing/2014/main" id="{BDC3F996-6A30-17C9-9266-1114FF051016}"/>
              </a:ext>
            </a:extLst>
          </p:cNvPr>
          <p:cNvPicPr>
            <a:picLocks noChangeAspect="1"/>
          </p:cNvPicPr>
          <p:nvPr/>
        </p:nvPicPr>
        <p:blipFill rotWithShape="1">
          <a:blip r:embed="rId2"/>
          <a:srcRect l="3159" t="4139"/>
          <a:stretch/>
        </p:blipFill>
        <p:spPr>
          <a:xfrm>
            <a:off x="10328989" y="1504537"/>
            <a:ext cx="575318" cy="576872"/>
          </a:xfrm>
          <a:prstGeom prst="rect">
            <a:avLst/>
          </a:prstGeom>
        </p:spPr>
      </p:pic>
      <p:pic>
        <p:nvPicPr>
          <p:cNvPr id="7" name="Picture 6" descr="Icon&#10;&#10;Description automatically generated">
            <a:extLst>
              <a:ext uri="{FF2B5EF4-FFF2-40B4-BE49-F238E27FC236}">
                <a16:creationId xmlns:a16="http://schemas.microsoft.com/office/drawing/2014/main" id="{E4020B66-23CD-2B11-1E80-8B044D4EBFED}"/>
              </a:ext>
            </a:extLst>
          </p:cNvPr>
          <p:cNvPicPr>
            <a:picLocks noChangeAspect="1"/>
          </p:cNvPicPr>
          <p:nvPr/>
        </p:nvPicPr>
        <p:blipFill rotWithShape="1">
          <a:blip r:embed="rId2"/>
          <a:srcRect l="3159" t="4139"/>
          <a:stretch/>
        </p:blipFill>
        <p:spPr>
          <a:xfrm>
            <a:off x="10328989" y="2155897"/>
            <a:ext cx="575318" cy="576872"/>
          </a:xfrm>
          <a:prstGeom prst="rect">
            <a:avLst/>
          </a:prstGeom>
        </p:spPr>
      </p:pic>
      <p:pic>
        <p:nvPicPr>
          <p:cNvPr id="9" name="Picture 8" descr="A picture containing text, clipart, first-aid kit&#10;&#10;Description automatically generated">
            <a:extLst>
              <a:ext uri="{FF2B5EF4-FFF2-40B4-BE49-F238E27FC236}">
                <a16:creationId xmlns:a16="http://schemas.microsoft.com/office/drawing/2014/main" id="{3DFEC757-EA5A-EAEF-A2F1-2DA58583D130}"/>
              </a:ext>
            </a:extLst>
          </p:cNvPr>
          <p:cNvPicPr>
            <a:picLocks noChangeAspect="1"/>
          </p:cNvPicPr>
          <p:nvPr/>
        </p:nvPicPr>
        <p:blipFill>
          <a:blip r:embed="rId3"/>
          <a:stretch>
            <a:fillRect/>
          </a:stretch>
        </p:blipFill>
        <p:spPr>
          <a:xfrm>
            <a:off x="10333688" y="2790619"/>
            <a:ext cx="581748" cy="571588"/>
          </a:xfrm>
          <a:prstGeom prst="rect">
            <a:avLst/>
          </a:prstGeom>
        </p:spPr>
      </p:pic>
      <p:pic>
        <p:nvPicPr>
          <p:cNvPr id="11" name="Picture 10" descr="A picture containing text, clipart, first-aid kit&#10;&#10;Description automatically generated">
            <a:extLst>
              <a:ext uri="{FF2B5EF4-FFF2-40B4-BE49-F238E27FC236}">
                <a16:creationId xmlns:a16="http://schemas.microsoft.com/office/drawing/2014/main" id="{DF46CA99-69B5-EE2C-4460-4B2DA6D03628}"/>
              </a:ext>
            </a:extLst>
          </p:cNvPr>
          <p:cNvPicPr>
            <a:picLocks noChangeAspect="1"/>
          </p:cNvPicPr>
          <p:nvPr/>
        </p:nvPicPr>
        <p:blipFill>
          <a:blip r:embed="rId3"/>
          <a:stretch>
            <a:fillRect/>
          </a:stretch>
        </p:blipFill>
        <p:spPr>
          <a:xfrm>
            <a:off x="10030081" y="3638575"/>
            <a:ext cx="581748" cy="571588"/>
          </a:xfrm>
          <a:prstGeom prst="rect">
            <a:avLst/>
          </a:prstGeom>
        </p:spPr>
      </p:pic>
      <p:pic>
        <p:nvPicPr>
          <p:cNvPr id="13" name="Picture 12" descr="Icon&#10;&#10;Description automatically generated">
            <a:extLst>
              <a:ext uri="{FF2B5EF4-FFF2-40B4-BE49-F238E27FC236}">
                <a16:creationId xmlns:a16="http://schemas.microsoft.com/office/drawing/2014/main" id="{A2E50B8C-E253-2305-BF8D-04BE0EDB356C}"/>
              </a:ext>
            </a:extLst>
          </p:cNvPr>
          <p:cNvPicPr>
            <a:picLocks noChangeAspect="1"/>
          </p:cNvPicPr>
          <p:nvPr/>
        </p:nvPicPr>
        <p:blipFill>
          <a:blip r:embed="rId4"/>
          <a:stretch>
            <a:fillRect/>
          </a:stretch>
        </p:blipFill>
        <p:spPr>
          <a:xfrm>
            <a:off x="10665170" y="3638575"/>
            <a:ext cx="578906" cy="578906"/>
          </a:xfrm>
          <a:prstGeom prst="rect">
            <a:avLst/>
          </a:prstGeom>
        </p:spPr>
      </p:pic>
      <p:pic>
        <p:nvPicPr>
          <p:cNvPr id="14" name="Picture 13" descr="A picture containing text, clipart, first-aid kit&#10;&#10;Description automatically generated">
            <a:extLst>
              <a:ext uri="{FF2B5EF4-FFF2-40B4-BE49-F238E27FC236}">
                <a16:creationId xmlns:a16="http://schemas.microsoft.com/office/drawing/2014/main" id="{9789C850-3553-97E6-39BD-6C235ABEC042}"/>
              </a:ext>
            </a:extLst>
          </p:cNvPr>
          <p:cNvPicPr>
            <a:picLocks noChangeAspect="1"/>
          </p:cNvPicPr>
          <p:nvPr/>
        </p:nvPicPr>
        <p:blipFill>
          <a:blip r:embed="rId3"/>
          <a:stretch>
            <a:fillRect/>
          </a:stretch>
        </p:blipFill>
        <p:spPr>
          <a:xfrm>
            <a:off x="10393758" y="4408962"/>
            <a:ext cx="436143" cy="426506"/>
          </a:xfrm>
          <a:prstGeom prst="rect">
            <a:avLst/>
          </a:prstGeom>
        </p:spPr>
      </p:pic>
      <p:pic>
        <p:nvPicPr>
          <p:cNvPr id="15" name="Picture 14" descr="Icon&#10;&#10;Description automatically generated">
            <a:extLst>
              <a:ext uri="{FF2B5EF4-FFF2-40B4-BE49-F238E27FC236}">
                <a16:creationId xmlns:a16="http://schemas.microsoft.com/office/drawing/2014/main" id="{01368C04-2F12-E590-311C-99E49C0ED98B}"/>
              </a:ext>
            </a:extLst>
          </p:cNvPr>
          <p:cNvPicPr>
            <a:picLocks noChangeAspect="1"/>
          </p:cNvPicPr>
          <p:nvPr/>
        </p:nvPicPr>
        <p:blipFill>
          <a:blip r:embed="rId4"/>
          <a:stretch>
            <a:fillRect/>
          </a:stretch>
        </p:blipFill>
        <p:spPr>
          <a:xfrm>
            <a:off x="10403395" y="4873765"/>
            <a:ext cx="426506" cy="426506"/>
          </a:xfrm>
          <a:prstGeom prst="rect">
            <a:avLst/>
          </a:prstGeom>
        </p:spPr>
      </p:pic>
      <p:pic>
        <p:nvPicPr>
          <p:cNvPr id="16" name="Picture 15" descr="Icon&#10;&#10;Description automatically generated">
            <a:extLst>
              <a:ext uri="{FF2B5EF4-FFF2-40B4-BE49-F238E27FC236}">
                <a16:creationId xmlns:a16="http://schemas.microsoft.com/office/drawing/2014/main" id="{168BC892-518D-9744-23AE-58EF4F46A01B}"/>
              </a:ext>
            </a:extLst>
          </p:cNvPr>
          <p:cNvPicPr>
            <a:picLocks noChangeAspect="1"/>
          </p:cNvPicPr>
          <p:nvPr/>
        </p:nvPicPr>
        <p:blipFill>
          <a:blip r:embed="rId4"/>
          <a:stretch>
            <a:fillRect/>
          </a:stretch>
        </p:blipFill>
        <p:spPr>
          <a:xfrm>
            <a:off x="10427164" y="5613355"/>
            <a:ext cx="414414" cy="414414"/>
          </a:xfrm>
          <a:prstGeom prst="rect">
            <a:avLst/>
          </a:prstGeom>
        </p:spPr>
      </p:pic>
      <p:pic>
        <p:nvPicPr>
          <p:cNvPr id="17" name="Picture 16" descr="Icon&#10;&#10;Description automatically generated">
            <a:extLst>
              <a:ext uri="{FF2B5EF4-FFF2-40B4-BE49-F238E27FC236}">
                <a16:creationId xmlns:a16="http://schemas.microsoft.com/office/drawing/2014/main" id="{349E6B4C-266B-E6EE-D35B-9F23EF105B86}"/>
              </a:ext>
            </a:extLst>
          </p:cNvPr>
          <p:cNvPicPr>
            <a:picLocks noChangeAspect="1"/>
          </p:cNvPicPr>
          <p:nvPr/>
        </p:nvPicPr>
        <p:blipFill>
          <a:blip r:embed="rId4"/>
          <a:stretch>
            <a:fillRect/>
          </a:stretch>
        </p:blipFill>
        <p:spPr>
          <a:xfrm>
            <a:off x="10427164" y="6051276"/>
            <a:ext cx="426506" cy="426506"/>
          </a:xfrm>
          <a:prstGeom prst="rect">
            <a:avLst/>
          </a:prstGeom>
        </p:spPr>
      </p:pic>
    </p:spTree>
    <p:extLst>
      <p:ext uri="{BB962C8B-B14F-4D97-AF65-F5344CB8AC3E}">
        <p14:creationId xmlns:p14="http://schemas.microsoft.com/office/powerpoint/2010/main" val="1250410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1181-2563-8623-3D83-1D780D4D08D3}"/>
              </a:ext>
            </a:extLst>
          </p:cNvPr>
          <p:cNvSpPr>
            <a:spLocks noGrp="1"/>
          </p:cNvSpPr>
          <p:nvPr>
            <p:ph type="title"/>
          </p:nvPr>
        </p:nvSpPr>
        <p:spPr>
          <a:xfrm>
            <a:off x="659781" y="143470"/>
            <a:ext cx="11057689" cy="1325563"/>
          </a:xfrm>
        </p:spPr>
        <p:txBody>
          <a:bodyPr>
            <a:normAutofit/>
          </a:bodyPr>
          <a:lstStyle/>
          <a:p>
            <a:r>
              <a:rPr lang="en-US" dirty="0">
                <a:latin typeface="Arial Narrow"/>
                <a:ea typeface="Roboto Condensed"/>
              </a:rPr>
              <a:t>Key service delivery challenges and learnings related to priority populations, as seen in this review</a:t>
            </a:r>
          </a:p>
        </p:txBody>
      </p:sp>
      <p:sp>
        <p:nvSpPr>
          <p:cNvPr id="4" name="Slide Number Placeholder 3">
            <a:extLst>
              <a:ext uri="{FF2B5EF4-FFF2-40B4-BE49-F238E27FC236}">
                <a16:creationId xmlns:a16="http://schemas.microsoft.com/office/drawing/2014/main" id="{FABB0B7F-79AD-8BB1-66E2-03EEE8C9BDE5}"/>
              </a:ext>
            </a:extLst>
          </p:cNvPr>
          <p:cNvSpPr>
            <a:spLocks noGrp="1"/>
          </p:cNvSpPr>
          <p:nvPr>
            <p:ph type="sldNum" sz="quarter" idx="4"/>
          </p:nvPr>
        </p:nvSpPr>
        <p:spPr/>
        <p:txBody>
          <a:bodyPr/>
          <a:lstStyle/>
          <a:p>
            <a:fld id="{D919D109-F427-0D4E-A2E6-D5BD6A565421}" type="slidenum">
              <a:rPr lang="en-US" smtClean="0"/>
              <a:pPr/>
              <a:t>15</a:t>
            </a:fld>
            <a:endParaRPr lang="en-US" dirty="0"/>
          </a:p>
        </p:txBody>
      </p:sp>
      <p:graphicFrame>
        <p:nvGraphicFramePr>
          <p:cNvPr id="5" name="Table 6">
            <a:extLst>
              <a:ext uri="{FF2B5EF4-FFF2-40B4-BE49-F238E27FC236}">
                <a16:creationId xmlns:a16="http://schemas.microsoft.com/office/drawing/2014/main" id="{8AC90964-6FB2-34A5-65A6-1919ABB741AB}"/>
              </a:ext>
            </a:extLst>
          </p:cNvPr>
          <p:cNvGraphicFramePr>
            <a:graphicFrameLocks noGrp="1"/>
          </p:cNvGraphicFramePr>
          <p:nvPr>
            <p:extLst>
              <p:ext uri="{D42A27DB-BD31-4B8C-83A1-F6EECF244321}">
                <p14:modId xmlns:p14="http://schemas.microsoft.com/office/powerpoint/2010/main" val="1397906950"/>
              </p:ext>
            </p:extLst>
          </p:nvPr>
        </p:nvGraphicFramePr>
        <p:xfrm>
          <a:off x="606981" y="1563975"/>
          <a:ext cx="11054172" cy="4651395"/>
        </p:xfrm>
        <a:graphic>
          <a:graphicData uri="http://schemas.openxmlformats.org/drawingml/2006/table">
            <a:tbl>
              <a:tblPr firstRow="1" bandRow="1">
                <a:tableStyleId>{7DF18680-E054-41AD-8BC1-D1AEF772440D}</a:tableStyleId>
              </a:tblPr>
              <a:tblGrid>
                <a:gridCol w="427355">
                  <a:extLst>
                    <a:ext uri="{9D8B030D-6E8A-4147-A177-3AD203B41FA5}">
                      <a16:colId xmlns:a16="http://schemas.microsoft.com/office/drawing/2014/main" val="3967392950"/>
                    </a:ext>
                  </a:extLst>
                </a:gridCol>
                <a:gridCol w="1534126">
                  <a:extLst>
                    <a:ext uri="{9D8B030D-6E8A-4147-A177-3AD203B41FA5}">
                      <a16:colId xmlns:a16="http://schemas.microsoft.com/office/drawing/2014/main" val="1286753976"/>
                    </a:ext>
                  </a:extLst>
                </a:gridCol>
                <a:gridCol w="3135111">
                  <a:extLst>
                    <a:ext uri="{9D8B030D-6E8A-4147-A177-3AD203B41FA5}">
                      <a16:colId xmlns:a16="http://schemas.microsoft.com/office/drawing/2014/main" val="260740083"/>
                    </a:ext>
                  </a:extLst>
                </a:gridCol>
                <a:gridCol w="4461164">
                  <a:extLst>
                    <a:ext uri="{9D8B030D-6E8A-4147-A177-3AD203B41FA5}">
                      <a16:colId xmlns:a16="http://schemas.microsoft.com/office/drawing/2014/main" val="170062895"/>
                    </a:ext>
                  </a:extLst>
                </a:gridCol>
                <a:gridCol w="1496416">
                  <a:extLst>
                    <a:ext uri="{9D8B030D-6E8A-4147-A177-3AD203B41FA5}">
                      <a16:colId xmlns:a16="http://schemas.microsoft.com/office/drawing/2014/main" val="2513697128"/>
                    </a:ext>
                  </a:extLst>
                </a:gridCol>
              </a:tblGrid>
              <a:tr h="421087">
                <a:tc>
                  <a:txBody>
                    <a:bodyPr/>
                    <a:lstStyle/>
                    <a:p>
                      <a:r>
                        <a:rPr lang="en-US" sz="1200" dirty="0">
                          <a:latin typeface="Arial Narrow" panose="020B0606020202030204" pitchFamily="34" charset="0"/>
                        </a:rPr>
                        <a:t>S/N</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latin typeface="Arial Narrow"/>
                        </a:rPr>
                        <a:t>Priority population</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latin typeface="Arial Narrow"/>
                        </a:rPr>
                        <a:t>Challenge</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latin typeface="Arial Narrow"/>
                        </a:rPr>
                        <a:t>Learnings </a:t>
                      </a:r>
                      <a:endParaRPr lang="en-US" sz="1200" dirty="0">
                        <a:latin typeface="Arial Narrow" panose="020B0606020202030204" pitchFamily="34" charset="0"/>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Narrow"/>
                        </a:rPr>
                        <a:t>Delivery Model </a:t>
                      </a:r>
                    </a:p>
                    <a:p>
                      <a:endParaRPr lang="en-US" sz="1200" dirty="0">
                        <a:latin typeface="Arial Narrow" panose="020B0606020202030204" pitchFamily="34" charset="0"/>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432812703"/>
                  </a:ext>
                </a:extLst>
              </a:tr>
              <a:tr h="726809">
                <a:tc>
                  <a:txBody>
                    <a:bodyPr/>
                    <a:lstStyle/>
                    <a:p>
                      <a:r>
                        <a:rPr lang="en-US" sz="1200" dirty="0">
                          <a:latin typeface="Arial Narrow" panose="020B0606020202030204" pitchFamily="34" charset="0"/>
                        </a:rPr>
                        <a:t>1.</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latin typeface="Arial Narrow"/>
                        </a:rPr>
                        <a:t>Health care workers</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latin typeface="Arial Narrow" panose="020B0606020202030204" pitchFamily="34" charset="0"/>
                        </a:rPr>
                        <a:t>Distrust of vaccine-development process</a:t>
                      </a:r>
                    </a:p>
                    <a:p>
                      <a:pPr marL="285750" indent="-285750">
                        <a:buFont typeface="Arial" panose="020B0604020202020204" pitchFamily="34" charset="0"/>
                        <a:buChar char="•"/>
                      </a:pPr>
                      <a:r>
                        <a:rPr lang="en-US" sz="1200" dirty="0">
                          <a:latin typeface="Arial Narrow" panose="020B0606020202030204" pitchFamily="34" charset="0"/>
                        </a:rPr>
                        <a:t>Myths, misconception, and rumors</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latin typeface="Arial Narrow" panose="020B0606020202030204" pitchFamily="34" charset="0"/>
                        </a:rPr>
                        <a:t>Frequent, relevant IEC efforts to address doubts on rumors and misconceptions, and clarification on the rigor and legitimacy of the vaccine development process</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285750" indent="-285750">
                        <a:buAutoNum type="romanLcPeriod"/>
                      </a:pPr>
                      <a:endParaRPr lang="en-US" sz="1200" dirty="0">
                        <a:latin typeface="Arial Narrow" panose="020B0606020202030204" pitchFamily="34" charset="0"/>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286374328"/>
                  </a:ext>
                </a:extLst>
              </a:tr>
              <a:tr h="726809">
                <a:tc>
                  <a:txBody>
                    <a:bodyPr/>
                    <a:lstStyle/>
                    <a:p>
                      <a:r>
                        <a:rPr lang="en-US" sz="1200" dirty="0">
                          <a:latin typeface="Arial Narrow"/>
                        </a:rPr>
                        <a:t>2.</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latin typeface="Arial Narrow"/>
                        </a:rPr>
                        <a:t>Elderly people</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latin typeface="Arial Narrow"/>
                        </a:rPr>
                        <a:t>Age-related illnesses and mobility issues making it difficult to navigate the mass vaccination site</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latin typeface="Arial Narrow"/>
                        </a:rPr>
                        <a:t>Unify history-taking and inoculation steps to reduce inconvenience and time spent (</a:t>
                      </a:r>
                      <a:r>
                        <a:rPr lang="en-US" sz="1200" b="0" i="0" u="none" strike="noStrike" noProof="0" dirty="0">
                          <a:latin typeface="Arial Narrow"/>
                        </a:rPr>
                        <a:t>Italy</a:t>
                      </a:r>
                      <a:r>
                        <a:rPr lang="en-US" sz="1200" baseline="30000" dirty="0">
                          <a:latin typeface="Arial Narrow"/>
                        </a:rPr>
                        <a:t>21</a:t>
                      </a:r>
                      <a:r>
                        <a:rPr lang="en-US" sz="1200" dirty="0">
                          <a:latin typeface="Arial Narrow"/>
                        </a:rPr>
                        <a:t>) </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285750" indent="-285750">
                        <a:buAutoNum type="romanLcPeriod"/>
                      </a:pPr>
                      <a:endParaRPr lang="en-US" sz="1200" dirty="0">
                        <a:latin typeface="Arial Narrow"/>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994171409"/>
                  </a:ext>
                </a:extLst>
              </a:tr>
              <a:tr h="910977">
                <a:tc>
                  <a:txBody>
                    <a:bodyPr/>
                    <a:lstStyle/>
                    <a:p>
                      <a:r>
                        <a:rPr lang="en-US" sz="1200" dirty="0">
                          <a:latin typeface="Arial Narrow"/>
                        </a:rPr>
                        <a:t>3.</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latin typeface="Arial Narrow"/>
                        </a:rPr>
                        <a:t>Pregnant women</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latin typeface="Arial Narrow" panose="020B0606020202030204" pitchFamily="34" charset="0"/>
                        </a:rPr>
                        <a:t>Lack of clear guidance on vaccinating pregnant women due to non-inclusion in clinical trials resulting in concerns about safety and risk of vaccinating pregnant women (England</a:t>
                      </a:r>
                      <a:r>
                        <a:rPr lang="en-US" sz="1200" baseline="30000" dirty="0">
                          <a:latin typeface="Arial Narrow" panose="020B0606020202030204" pitchFamily="34" charset="0"/>
                        </a:rPr>
                        <a:t>3</a:t>
                      </a:r>
                      <a:r>
                        <a:rPr lang="en-US" sz="1200" dirty="0">
                          <a:latin typeface="Arial Narrow" panose="020B0606020202030204" pitchFamily="34" charset="0"/>
                        </a:rPr>
                        <a:t>)</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latin typeface="Arial Narrow" panose="020B0606020202030204" pitchFamily="34" charset="0"/>
                        </a:rPr>
                        <a:t>Counseling and service delivery should be by providers women regularly interact with (England</a:t>
                      </a:r>
                      <a:r>
                        <a:rPr lang="en-US" sz="1200" baseline="30000" dirty="0">
                          <a:latin typeface="Arial Narrow" panose="020B0606020202030204" pitchFamily="34" charset="0"/>
                        </a:rPr>
                        <a:t>3</a:t>
                      </a:r>
                      <a:r>
                        <a:rPr lang="en-US" sz="1200" dirty="0">
                          <a:latin typeface="Arial Narrow" panose="020B0606020202030204" pitchFamily="34" charset="0"/>
                        </a:rPr>
                        <a:t>)</a:t>
                      </a:r>
                    </a:p>
                    <a:p>
                      <a:pPr marL="285750" indent="-285750">
                        <a:buFont typeface="Arial" panose="020B0604020202020204" pitchFamily="34" charset="0"/>
                        <a:buChar char="•"/>
                      </a:pPr>
                      <a:r>
                        <a:rPr lang="en-US" sz="1200" dirty="0">
                          <a:latin typeface="Arial Narrow" panose="020B0606020202030204" pitchFamily="34" charset="0"/>
                        </a:rPr>
                        <a:t>Update and disseminate real-time data and insights on COVID-19 vaccine safety and efficacy for pregnant women</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285750" indent="-285750">
                        <a:buAutoNum type="romanLcPeriod"/>
                      </a:pPr>
                      <a:endParaRPr lang="en-US" sz="1200" baseline="0" dirty="0">
                        <a:latin typeface="Arial Narrow"/>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2319605529"/>
                  </a:ext>
                </a:extLst>
              </a:tr>
              <a:tr h="1829600">
                <a:tc>
                  <a:txBody>
                    <a:bodyPr/>
                    <a:lstStyle/>
                    <a:p>
                      <a:r>
                        <a:rPr lang="en-US" sz="1200" dirty="0">
                          <a:latin typeface="Arial Narrow"/>
                        </a:rPr>
                        <a:t>4.</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latin typeface="Arial Narrow"/>
                        </a:rPr>
                        <a:t>Socially marginalized populations (injecting drug users [IDU], undocumented migrants, traditionally vaccine-hesitant people, etc.)</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latin typeface="Arial Narrow"/>
                        </a:rPr>
                        <a:t>Distrust in the formal health care system</a:t>
                      </a:r>
                    </a:p>
                    <a:p>
                      <a:pPr marL="285750" indent="-285750">
                        <a:buFont typeface="Arial" panose="020B0604020202020204" pitchFamily="34" charset="0"/>
                        <a:buChar char="•"/>
                      </a:pPr>
                      <a:r>
                        <a:rPr lang="en-US" sz="1200" dirty="0">
                          <a:latin typeface="Arial Narrow"/>
                        </a:rPr>
                        <a:t>Myths, misconception, and rumors</a:t>
                      </a:r>
                    </a:p>
                    <a:p>
                      <a:pPr marL="285750" indent="-285750">
                        <a:buFont typeface="Arial" panose="020B0604020202020204" pitchFamily="34" charset="0"/>
                        <a:buChar char="•"/>
                      </a:pPr>
                      <a:r>
                        <a:rPr lang="en-US" sz="1200" dirty="0">
                          <a:latin typeface="Arial Narrow"/>
                        </a:rPr>
                        <a:t>Language and cultural barriers</a:t>
                      </a:r>
                    </a:p>
                    <a:p>
                      <a:pPr marL="285750" indent="-285750">
                        <a:buFont typeface="Arial" panose="020B0604020202020204" pitchFamily="34" charset="0"/>
                        <a:buChar char="•"/>
                      </a:pPr>
                      <a:r>
                        <a:rPr lang="en-US" sz="1200" dirty="0">
                          <a:latin typeface="Arial Narrow"/>
                        </a:rPr>
                        <a:t>Barriers to access owing to geographic, racial and ethnic marginalization</a:t>
                      </a:r>
                    </a:p>
                    <a:p>
                      <a:pPr marL="285750" indent="-285750">
                        <a:buFont typeface="Arial" panose="020B0604020202020204" pitchFamily="34" charset="0"/>
                        <a:buChar char="•"/>
                      </a:pPr>
                      <a:endParaRPr lang="en-US" sz="1200" dirty="0">
                        <a:latin typeface="Arial Narrow" panose="020B0606020202030204" pitchFamily="34" charset="0"/>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latin typeface="Arial Narrow"/>
                        </a:rPr>
                        <a:t>Approach IEC campaigns with utmost sensitivity</a:t>
                      </a:r>
                    </a:p>
                    <a:p>
                      <a:pPr marL="285750" indent="-285750">
                        <a:buFont typeface="Arial" panose="020B0604020202020204" pitchFamily="34" charset="0"/>
                        <a:buChar char="•"/>
                      </a:pPr>
                      <a:r>
                        <a:rPr lang="en-US" sz="1200" dirty="0">
                          <a:latin typeface="Arial Narrow"/>
                        </a:rPr>
                        <a:t>Targeted messaging addressing concerns to the population (USA</a:t>
                      </a:r>
                      <a:r>
                        <a:rPr lang="en-US" sz="1200" baseline="30000" dirty="0">
                          <a:latin typeface="Arial Narrow"/>
                        </a:rPr>
                        <a:t>8</a:t>
                      </a:r>
                      <a:r>
                        <a:rPr lang="en-US" sz="1200" dirty="0">
                          <a:latin typeface="Arial Narrow"/>
                        </a:rPr>
                        <a:t>, USA</a:t>
                      </a:r>
                      <a:r>
                        <a:rPr lang="en-US" sz="1200" baseline="30000" dirty="0">
                          <a:latin typeface="Arial Narrow"/>
                        </a:rPr>
                        <a:t>10</a:t>
                      </a:r>
                      <a:r>
                        <a:rPr lang="en-US" sz="1200" dirty="0">
                          <a:latin typeface="Arial Narrow"/>
                        </a:rPr>
                        <a:t>)</a:t>
                      </a:r>
                    </a:p>
                    <a:p>
                      <a:pPr marL="285750" indent="-285750">
                        <a:buFont typeface="Arial" panose="020B0604020202020204" pitchFamily="34" charset="0"/>
                        <a:buChar char="•"/>
                      </a:pPr>
                      <a:r>
                        <a:rPr lang="en-US" sz="1200" dirty="0">
                          <a:latin typeface="Arial Narrow"/>
                        </a:rPr>
                        <a:t>Provide COVID-19 vaccine as an add-on service with other services of interest to the community (England</a:t>
                      </a:r>
                      <a:r>
                        <a:rPr lang="en-US" sz="1200" baseline="30000" dirty="0">
                          <a:latin typeface="Arial Narrow"/>
                        </a:rPr>
                        <a:t>3</a:t>
                      </a:r>
                      <a:r>
                        <a:rPr lang="en-US" sz="1200" dirty="0">
                          <a:latin typeface="Arial Narrow"/>
                        </a:rPr>
                        <a:t>, USA</a:t>
                      </a:r>
                      <a:r>
                        <a:rPr lang="en-US" sz="1200" baseline="30000" dirty="0">
                          <a:latin typeface="Arial Narrow"/>
                        </a:rPr>
                        <a:t>17</a:t>
                      </a:r>
                      <a:r>
                        <a:rPr lang="en-US" sz="1200" dirty="0">
                          <a:latin typeface="Arial Narrow"/>
                        </a:rPr>
                        <a:t>)</a:t>
                      </a:r>
                    </a:p>
                    <a:p>
                      <a:pPr marL="285750" indent="-285750">
                        <a:buFont typeface="Arial" panose="020B0604020202020204" pitchFamily="34" charset="0"/>
                        <a:buChar char="•"/>
                      </a:pPr>
                      <a:r>
                        <a:rPr lang="en-US" sz="1200" dirty="0">
                          <a:latin typeface="Arial Narrow"/>
                        </a:rPr>
                        <a:t>Provide incentives (cash/in-kind) (Berry</a:t>
                      </a:r>
                      <a:r>
                        <a:rPr lang="en-US" sz="1200" baseline="30000" dirty="0">
                          <a:latin typeface="Arial Narrow"/>
                        </a:rPr>
                        <a:t>2</a:t>
                      </a:r>
                      <a:r>
                        <a:rPr lang="en-US" sz="1200" dirty="0">
                          <a:latin typeface="Arial Narrow"/>
                        </a:rPr>
                        <a:t>, </a:t>
                      </a:r>
                      <a:r>
                        <a:rPr lang="en-US" sz="1200" b="0" i="0" u="none" strike="noStrike" noProof="0" dirty="0">
                          <a:latin typeface="Arial Narrow"/>
                        </a:rPr>
                        <a:t>USA</a:t>
                      </a:r>
                      <a:r>
                        <a:rPr lang="en-US" sz="1200" b="0" i="0" u="none" strike="noStrike" baseline="30000" noProof="0" dirty="0">
                          <a:latin typeface="Arial Narrow"/>
                        </a:rPr>
                        <a:t>14</a:t>
                      </a:r>
                      <a:r>
                        <a:rPr lang="en-US" sz="1200" dirty="0">
                          <a:latin typeface="Arial Narrow"/>
                        </a:rPr>
                        <a:t>)</a:t>
                      </a:r>
                    </a:p>
                    <a:p>
                      <a:pPr marL="285750" indent="-285750">
                        <a:buFont typeface="Arial" panose="020B0604020202020204" pitchFamily="34" charset="0"/>
                        <a:buChar char="•"/>
                      </a:pPr>
                      <a:r>
                        <a:rPr lang="en-US" sz="1200" dirty="0">
                          <a:latin typeface="Arial Narrow"/>
                        </a:rPr>
                        <a:t>Provide walk-in options (USA</a:t>
                      </a:r>
                      <a:r>
                        <a:rPr lang="en-US" sz="1200" baseline="30000" dirty="0">
                          <a:latin typeface="Arial Narrow"/>
                        </a:rPr>
                        <a:t>10</a:t>
                      </a:r>
                      <a:r>
                        <a:rPr lang="en-US" sz="1200" dirty="0">
                          <a:latin typeface="Arial Narrow"/>
                        </a:rPr>
                        <a:t>)</a:t>
                      </a:r>
                    </a:p>
                    <a:p>
                      <a:pPr marL="285750" indent="-285750">
                        <a:buFont typeface="Arial" panose="020B0604020202020204" pitchFamily="34" charset="0"/>
                        <a:buChar char="•"/>
                      </a:pPr>
                      <a:r>
                        <a:rPr lang="en-US" sz="1200" dirty="0">
                          <a:latin typeface="Arial Narrow"/>
                        </a:rPr>
                        <a:t>Address social determinants of health, which restrict access (lack of transportation, internet access for bookings, etc.) (USA</a:t>
                      </a:r>
                      <a:r>
                        <a:rPr lang="en-US" sz="1200" baseline="30000" dirty="0">
                          <a:latin typeface="Arial Narrow"/>
                        </a:rPr>
                        <a:t>10</a:t>
                      </a:r>
                      <a:r>
                        <a:rPr lang="en-US" sz="1200" baseline="0" dirty="0">
                          <a:latin typeface="Arial Narrow"/>
                        </a:rPr>
                        <a:t>)</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285750" indent="-285750">
                        <a:buAutoNum type="romanLcPeriod"/>
                      </a:pPr>
                      <a:endParaRPr lang="en-US" sz="1200" baseline="0" dirty="0">
                        <a:latin typeface="Arial Narrow"/>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492240899"/>
                  </a:ext>
                </a:extLst>
              </a:tr>
            </a:tbl>
          </a:graphicData>
        </a:graphic>
      </p:graphicFrame>
      <p:pic>
        <p:nvPicPr>
          <p:cNvPr id="8" name="Picture 7" descr="Icon&#10;&#10;Description automatically generated">
            <a:extLst>
              <a:ext uri="{FF2B5EF4-FFF2-40B4-BE49-F238E27FC236}">
                <a16:creationId xmlns:a16="http://schemas.microsoft.com/office/drawing/2014/main" id="{96CA9D38-9EC7-BF9F-FB18-F0FE58FA1B6B}"/>
              </a:ext>
            </a:extLst>
          </p:cNvPr>
          <p:cNvPicPr>
            <a:picLocks noChangeAspect="1"/>
          </p:cNvPicPr>
          <p:nvPr/>
        </p:nvPicPr>
        <p:blipFill rotWithShape="1">
          <a:blip r:embed="rId2"/>
          <a:srcRect l="3159" t="4139"/>
          <a:stretch/>
        </p:blipFill>
        <p:spPr>
          <a:xfrm>
            <a:off x="10645960" y="2845713"/>
            <a:ext cx="575318" cy="576872"/>
          </a:xfrm>
          <a:prstGeom prst="rect">
            <a:avLst/>
          </a:prstGeom>
        </p:spPr>
      </p:pic>
      <p:pic>
        <p:nvPicPr>
          <p:cNvPr id="10" name="Picture 9" descr="A picture containing text, clipart, first-aid kit&#10;&#10;Description automatically generated">
            <a:extLst>
              <a:ext uri="{FF2B5EF4-FFF2-40B4-BE49-F238E27FC236}">
                <a16:creationId xmlns:a16="http://schemas.microsoft.com/office/drawing/2014/main" id="{F2B723F3-CA45-DB7F-1320-0EDA4E7D52F2}"/>
              </a:ext>
            </a:extLst>
          </p:cNvPr>
          <p:cNvPicPr>
            <a:picLocks noChangeAspect="1"/>
          </p:cNvPicPr>
          <p:nvPr/>
        </p:nvPicPr>
        <p:blipFill>
          <a:blip r:embed="rId3"/>
          <a:stretch>
            <a:fillRect/>
          </a:stretch>
        </p:blipFill>
        <p:spPr>
          <a:xfrm>
            <a:off x="10640951" y="5008231"/>
            <a:ext cx="581748" cy="571588"/>
          </a:xfrm>
          <a:prstGeom prst="rect">
            <a:avLst/>
          </a:prstGeom>
        </p:spPr>
      </p:pic>
      <p:pic>
        <p:nvPicPr>
          <p:cNvPr id="12" name="Picture 11" descr="Icon&#10;&#10;Description automatically generated">
            <a:extLst>
              <a:ext uri="{FF2B5EF4-FFF2-40B4-BE49-F238E27FC236}">
                <a16:creationId xmlns:a16="http://schemas.microsoft.com/office/drawing/2014/main" id="{6636BAC6-54F9-14B1-1A4E-02D07E40374C}"/>
              </a:ext>
            </a:extLst>
          </p:cNvPr>
          <p:cNvPicPr>
            <a:picLocks noChangeAspect="1"/>
          </p:cNvPicPr>
          <p:nvPr/>
        </p:nvPicPr>
        <p:blipFill>
          <a:blip r:embed="rId4"/>
          <a:stretch>
            <a:fillRect/>
          </a:stretch>
        </p:blipFill>
        <p:spPr>
          <a:xfrm>
            <a:off x="10642372" y="3723851"/>
            <a:ext cx="578906" cy="578906"/>
          </a:xfrm>
          <a:prstGeom prst="rect">
            <a:avLst/>
          </a:prstGeom>
        </p:spPr>
      </p:pic>
      <p:pic>
        <p:nvPicPr>
          <p:cNvPr id="14" name="Picture 13" descr="Icon&#10;&#10;Description automatically generated">
            <a:extLst>
              <a:ext uri="{FF2B5EF4-FFF2-40B4-BE49-F238E27FC236}">
                <a16:creationId xmlns:a16="http://schemas.microsoft.com/office/drawing/2014/main" id="{74C14F34-34AD-3351-FE03-82E3477A7F2C}"/>
              </a:ext>
            </a:extLst>
          </p:cNvPr>
          <p:cNvPicPr>
            <a:picLocks noChangeAspect="1"/>
          </p:cNvPicPr>
          <p:nvPr/>
        </p:nvPicPr>
        <p:blipFill rotWithShape="1">
          <a:blip r:embed="rId2"/>
          <a:srcRect l="3159" t="4139"/>
          <a:stretch/>
        </p:blipFill>
        <p:spPr>
          <a:xfrm>
            <a:off x="10256323" y="2104012"/>
            <a:ext cx="575318" cy="576872"/>
          </a:xfrm>
          <a:prstGeom prst="rect">
            <a:avLst/>
          </a:prstGeom>
        </p:spPr>
      </p:pic>
      <p:pic>
        <p:nvPicPr>
          <p:cNvPr id="15" name="Picture 14" descr="Icon&#10;&#10;Description automatically generated">
            <a:extLst>
              <a:ext uri="{FF2B5EF4-FFF2-40B4-BE49-F238E27FC236}">
                <a16:creationId xmlns:a16="http://schemas.microsoft.com/office/drawing/2014/main" id="{A9E60F8B-A533-0F33-FF5E-966FD5F1133C}"/>
              </a:ext>
            </a:extLst>
          </p:cNvPr>
          <p:cNvPicPr>
            <a:picLocks noChangeAspect="1"/>
          </p:cNvPicPr>
          <p:nvPr/>
        </p:nvPicPr>
        <p:blipFill>
          <a:blip r:embed="rId4"/>
          <a:stretch>
            <a:fillRect/>
          </a:stretch>
        </p:blipFill>
        <p:spPr>
          <a:xfrm>
            <a:off x="10956944" y="2101978"/>
            <a:ext cx="578906" cy="578906"/>
          </a:xfrm>
          <a:prstGeom prst="rect">
            <a:avLst/>
          </a:prstGeom>
        </p:spPr>
      </p:pic>
    </p:spTree>
    <p:extLst>
      <p:ext uri="{BB962C8B-B14F-4D97-AF65-F5344CB8AC3E}">
        <p14:creationId xmlns:p14="http://schemas.microsoft.com/office/powerpoint/2010/main" val="3653818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CBEE-CE38-0CD4-E1D5-13EACFA6CC87}"/>
              </a:ext>
            </a:extLst>
          </p:cNvPr>
          <p:cNvSpPr>
            <a:spLocks noGrp="1"/>
          </p:cNvSpPr>
          <p:nvPr>
            <p:ph type="title"/>
          </p:nvPr>
        </p:nvSpPr>
        <p:spPr>
          <a:xfrm>
            <a:off x="323273" y="418396"/>
            <a:ext cx="12044218" cy="1325563"/>
          </a:xfrm>
        </p:spPr>
        <p:txBody>
          <a:bodyPr/>
          <a:lstStyle/>
          <a:p>
            <a:r>
              <a:rPr lang="en-US" dirty="0">
                <a:latin typeface="Arial Narrow"/>
                <a:ea typeface="Roboto Condensed"/>
              </a:rPr>
              <a:t>Examples of COVID-19 vaccine integration as seen in this review</a:t>
            </a:r>
          </a:p>
        </p:txBody>
      </p:sp>
      <p:graphicFrame>
        <p:nvGraphicFramePr>
          <p:cNvPr id="5" name="Table 5">
            <a:extLst>
              <a:ext uri="{FF2B5EF4-FFF2-40B4-BE49-F238E27FC236}">
                <a16:creationId xmlns:a16="http://schemas.microsoft.com/office/drawing/2014/main" id="{0B034B28-6E1F-A366-0523-8646BA722B9C}"/>
              </a:ext>
            </a:extLst>
          </p:cNvPr>
          <p:cNvGraphicFramePr>
            <a:graphicFrameLocks noGrp="1"/>
          </p:cNvGraphicFramePr>
          <p:nvPr>
            <p:ph sz="half" idx="1"/>
            <p:extLst>
              <p:ext uri="{D42A27DB-BD31-4B8C-83A1-F6EECF244321}">
                <p14:modId xmlns:p14="http://schemas.microsoft.com/office/powerpoint/2010/main" val="1054289134"/>
              </p:ext>
            </p:extLst>
          </p:nvPr>
        </p:nvGraphicFramePr>
        <p:xfrm>
          <a:off x="880417" y="1854242"/>
          <a:ext cx="10431165" cy="4287914"/>
        </p:xfrm>
        <a:graphic>
          <a:graphicData uri="http://schemas.openxmlformats.org/drawingml/2006/table">
            <a:tbl>
              <a:tblPr firstRow="1" bandRow="1">
                <a:tableStyleId>{7DF18680-E054-41AD-8BC1-D1AEF772440D}</a:tableStyleId>
              </a:tblPr>
              <a:tblGrid>
                <a:gridCol w="1030592">
                  <a:extLst>
                    <a:ext uri="{9D8B030D-6E8A-4147-A177-3AD203B41FA5}">
                      <a16:colId xmlns:a16="http://schemas.microsoft.com/office/drawing/2014/main" val="1201594580"/>
                    </a:ext>
                  </a:extLst>
                </a:gridCol>
                <a:gridCol w="2611270">
                  <a:extLst>
                    <a:ext uri="{9D8B030D-6E8A-4147-A177-3AD203B41FA5}">
                      <a16:colId xmlns:a16="http://schemas.microsoft.com/office/drawing/2014/main" val="775177303"/>
                    </a:ext>
                  </a:extLst>
                </a:gridCol>
                <a:gridCol w="4370622">
                  <a:extLst>
                    <a:ext uri="{9D8B030D-6E8A-4147-A177-3AD203B41FA5}">
                      <a16:colId xmlns:a16="http://schemas.microsoft.com/office/drawing/2014/main" val="1352912978"/>
                    </a:ext>
                  </a:extLst>
                </a:gridCol>
                <a:gridCol w="2418681">
                  <a:extLst>
                    <a:ext uri="{9D8B030D-6E8A-4147-A177-3AD203B41FA5}">
                      <a16:colId xmlns:a16="http://schemas.microsoft.com/office/drawing/2014/main" val="2965559428"/>
                    </a:ext>
                  </a:extLst>
                </a:gridCol>
              </a:tblGrid>
              <a:tr h="509142">
                <a:tc>
                  <a:txBody>
                    <a:bodyPr/>
                    <a:lstStyle/>
                    <a:p>
                      <a:pPr algn="ctr"/>
                      <a:r>
                        <a:rPr lang="en-US" sz="1400" dirty="0">
                          <a:latin typeface="Arial Narrow" panose="020B0606020202030204" pitchFamily="34" charset="0"/>
                        </a:rPr>
                        <a:t>S/N</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a:r>
                        <a:rPr lang="en-US" sz="1400" dirty="0">
                          <a:latin typeface="Arial Narrow"/>
                        </a:rPr>
                        <a:t>Target Population</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a:r>
                        <a:rPr lang="en-US" sz="1400" dirty="0">
                          <a:latin typeface="Arial Narrow"/>
                        </a:rPr>
                        <a:t>Integration</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a:r>
                        <a:rPr lang="en-US" sz="1400" dirty="0">
                          <a:latin typeface="Arial Narrow"/>
                        </a:rPr>
                        <a:t>Delivery Model</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327848223"/>
                  </a:ext>
                </a:extLst>
              </a:tr>
              <a:tr h="1105982">
                <a:tc>
                  <a:txBody>
                    <a:bodyPr/>
                    <a:lstStyle/>
                    <a:p>
                      <a:r>
                        <a:rPr lang="en-US" sz="1400" dirty="0">
                          <a:latin typeface="Arial Narrow"/>
                        </a:rPr>
                        <a:t>1. </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400" dirty="0">
                          <a:latin typeface="Arial Narrow" panose="020B0606020202030204" pitchFamily="34" charset="0"/>
                        </a:rPr>
                        <a:t>Injecting drug users</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400" dirty="0">
                          <a:latin typeface="Arial Narrow"/>
                        </a:rPr>
                        <a:t>Point of care tests for HIV, syphilis, and Hep C, and needle exchange programs along with COVID-19 vaccines (USA</a:t>
                      </a:r>
                      <a:r>
                        <a:rPr lang="en-US" sz="1400" baseline="30000" dirty="0">
                          <a:latin typeface="Arial Narrow"/>
                        </a:rPr>
                        <a:t>17</a:t>
                      </a:r>
                      <a:r>
                        <a:rPr lang="en-US" sz="1400" dirty="0">
                          <a:latin typeface="Arial Narrow"/>
                        </a:rPr>
                        <a:t>)</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endParaRPr lang="en-US" sz="1400" dirty="0">
                        <a:latin typeface="Arial Narrow"/>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56390945"/>
                  </a:ext>
                </a:extLst>
              </a:tr>
              <a:tr h="1105982">
                <a:tc>
                  <a:txBody>
                    <a:bodyPr/>
                    <a:lstStyle/>
                    <a:p>
                      <a:r>
                        <a:rPr lang="en-US" sz="1400" dirty="0">
                          <a:latin typeface="Arial Narrow"/>
                        </a:rPr>
                        <a:t>2.</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400" dirty="0">
                          <a:latin typeface="Arial Narrow" panose="020B0606020202030204" pitchFamily="34" charset="0"/>
                        </a:rPr>
                        <a:t>Pregnant women</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400" dirty="0">
                          <a:latin typeface="Arial Narrow" panose="020B0606020202030204" pitchFamily="34" charset="0"/>
                        </a:rPr>
                        <a:t>COVID-19 vaccines with ultrasonograms and check-ups in antenatal clinics (England</a:t>
                      </a:r>
                      <a:r>
                        <a:rPr lang="en-US" sz="1400" baseline="30000" dirty="0">
                          <a:latin typeface="Arial Narrow" panose="020B0606020202030204" pitchFamily="34" charset="0"/>
                        </a:rPr>
                        <a:t>3</a:t>
                      </a:r>
                      <a:r>
                        <a:rPr lang="en-US" sz="1400" dirty="0">
                          <a:latin typeface="Arial Narrow" panose="020B0606020202030204" pitchFamily="34" charset="0"/>
                        </a:rPr>
                        <a:t>)</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endParaRPr lang="en-US" sz="1400" dirty="0">
                        <a:latin typeface="Arial Narrow"/>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2265934552"/>
                  </a:ext>
                </a:extLst>
              </a:tr>
              <a:tr h="783404">
                <a:tc>
                  <a:txBody>
                    <a:bodyPr/>
                    <a:lstStyle/>
                    <a:p>
                      <a:r>
                        <a:rPr lang="en-US" sz="1400" dirty="0">
                          <a:latin typeface="Arial Narrow"/>
                        </a:rPr>
                        <a:t>3. </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400" dirty="0">
                          <a:latin typeface="Arial Narrow"/>
                        </a:rPr>
                        <a:t>Students</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400" dirty="0">
                          <a:latin typeface="Arial Narrow" panose="020B0606020202030204" pitchFamily="34" charset="0"/>
                        </a:rPr>
                        <a:t>COVID-19 vaccines with flu-vaccine shots (USA</a:t>
                      </a:r>
                      <a:r>
                        <a:rPr lang="en-US" sz="1400" baseline="30000" dirty="0">
                          <a:latin typeface="Arial Narrow" panose="020B0606020202030204" pitchFamily="34" charset="0"/>
                        </a:rPr>
                        <a:t>10</a:t>
                      </a:r>
                      <a:r>
                        <a:rPr lang="en-US" sz="1400" dirty="0">
                          <a:latin typeface="Arial Narrow" panose="020B0606020202030204" pitchFamily="34" charset="0"/>
                        </a:rPr>
                        <a:t>)</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endParaRPr lang="en-US" sz="1400" dirty="0">
                        <a:latin typeface="Arial Narrow"/>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593023053"/>
                  </a:ext>
                </a:extLst>
              </a:tr>
              <a:tr h="783404">
                <a:tc>
                  <a:txBody>
                    <a:bodyPr/>
                    <a:lstStyle/>
                    <a:p>
                      <a:r>
                        <a:rPr lang="en-US" sz="1400" dirty="0">
                          <a:latin typeface="Arial Narrow"/>
                        </a:rPr>
                        <a:t>4.</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400" dirty="0">
                          <a:latin typeface="Arial Narrow"/>
                        </a:rPr>
                        <a:t>General population</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400" dirty="0">
                          <a:latin typeface="Arial Narrow" panose="020B0606020202030204" pitchFamily="34" charset="0"/>
                        </a:rPr>
                        <a:t>COVID-19 vaccines offered at blood donation camps (Israel</a:t>
                      </a:r>
                      <a:r>
                        <a:rPr lang="en-US" sz="1400" baseline="30000" dirty="0">
                          <a:latin typeface="Arial Narrow" panose="020B0606020202030204" pitchFamily="34" charset="0"/>
                        </a:rPr>
                        <a:t>16</a:t>
                      </a:r>
                      <a:r>
                        <a:rPr lang="en-US" sz="1400" dirty="0">
                          <a:latin typeface="Arial Narrow" panose="020B0606020202030204" pitchFamily="34" charset="0"/>
                        </a:rPr>
                        <a:t>)</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endParaRPr lang="en-US" sz="1400" dirty="0">
                        <a:highlight>
                          <a:srgbClr val="FFFF00"/>
                        </a:highlight>
                        <a:latin typeface="Arial Narrow" panose="020B0606020202030204" pitchFamily="34" charset="0"/>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2619059220"/>
                  </a:ext>
                </a:extLst>
              </a:tr>
            </a:tbl>
          </a:graphicData>
        </a:graphic>
      </p:graphicFrame>
      <p:sp>
        <p:nvSpPr>
          <p:cNvPr id="4" name="Slide Number Placeholder 3">
            <a:extLst>
              <a:ext uri="{FF2B5EF4-FFF2-40B4-BE49-F238E27FC236}">
                <a16:creationId xmlns:a16="http://schemas.microsoft.com/office/drawing/2014/main" id="{1717492E-D7B2-FDA6-112F-3F35908D9D05}"/>
              </a:ext>
            </a:extLst>
          </p:cNvPr>
          <p:cNvSpPr>
            <a:spLocks noGrp="1"/>
          </p:cNvSpPr>
          <p:nvPr>
            <p:ph type="sldNum" sz="quarter" idx="4"/>
          </p:nvPr>
        </p:nvSpPr>
        <p:spPr/>
        <p:txBody>
          <a:bodyPr/>
          <a:lstStyle/>
          <a:p>
            <a:fld id="{D919D109-F427-0D4E-A2E6-D5BD6A565421}" type="slidenum">
              <a:rPr lang="en-US" smtClean="0"/>
              <a:pPr/>
              <a:t>16</a:t>
            </a:fld>
            <a:endParaRPr lang="en-US" dirty="0"/>
          </a:p>
        </p:txBody>
      </p:sp>
      <p:pic>
        <p:nvPicPr>
          <p:cNvPr id="6" name="Picture 5" descr="A picture containing text, clipart, first-aid kit&#10;&#10;Description automatically generated">
            <a:extLst>
              <a:ext uri="{FF2B5EF4-FFF2-40B4-BE49-F238E27FC236}">
                <a16:creationId xmlns:a16="http://schemas.microsoft.com/office/drawing/2014/main" id="{E1E1D536-0859-9770-AE66-EC3A53E59011}"/>
              </a:ext>
            </a:extLst>
          </p:cNvPr>
          <p:cNvPicPr>
            <a:picLocks noChangeAspect="1"/>
          </p:cNvPicPr>
          <p:nvPr/>
        </p:nvPicPr>
        <p:blipFill>
          <a:blip r:embed="rId2"/>
          <a:stretch>
            <a:fillRect/>
          </a:stretch>
        </p:blipFill>
        <p:spPr>
          <a:xfrm>
            <a:off x="9827023" y="2647568"/>
            <a:ext cx="581748" cy="571588"/>
          </a:xfrm>
          <a:prstGeom prst="rect">
            <a:avLst/>
          </a:prstGeom>
        </p:spPr>
      </p:pic>
      <p:pic>
        <p:nvPicPr>
          <p:cNvPr id="8" name="Picture 7" descr="Icon&#10;&#10;Description automatically generated">
            <a:extLst>
              <a:ext uri="{FF2B5EF4-FFF2-40B4-BE49-F238E27FC236}">
                <a16:creationId xmlns:a16="http://schemas.microsoft.com/office/drawing/2014/main" id="{54CD16D8-AC5C-9998-0D56-A7547590ED8E}"/>
              </a:ext>
            </a:extLst>
          </p:cNvPr>
          <p:cNvPicPr>
            <a:picLocks noChangeAspect="1"/>
          </p:cNvPicPr>
          <p:nvPr/>
        </p:nvPicPr>
        <p:blipFill>
          <a:blip r:embed="rId3"/>
          <a:stretch>
            <a:fillRect/>
          </a:stretch>
        </p:blipFill>
        <p:spPr>
          <a:xfrm>
            <a:off x="9829865" y="3812297"/>
            <a:ext cx="578906" cy="578906"/>
          </a:xfrm>
          <a:prstGeom prst="rect">
            <a:avLst/>
          </a:prstGeom>
        </p:spPr>
      </p:pic>
      <p:pic>
        <p:nvPicPr>
          <p:cNvPr id="10" name="Picture 9" descr="Icon&#10;&#10;Description automatically generated">
            <a:extLst>
              <a:ext uri="{FF2B5EF4-FFF2-40B4-BE49-F238E27FC236}">
                <a16:creationId xmlns:a16="http://schemas.microsoft.com/office/drawing/2014/main" id="{D8AE2895-240C-64BB-FD27-DC554D3B1426}"/>
              </a:ext>
            </a:extLst>
          </p:cNvPr>
          <p:cNvPicPr>
            <a:picLocks noChangeAspect="1"/>
          </p:cNvPicPr>
          <p:nvPr/>
        </p:nvPicPr>
        <p:blipFill>
          <a:blip r:embed="rId3"/>
          <a:stretch>
            <a:fillRect/>
          </a:stretch>
        </p:blipFill>
        <p:spPr>
          <a:xfrm>
            <a:off x="9827023" y="4687773"/>
            <a:ext cx="578906" cy="578906"/>
          </a:xfrm>
          <a:prstGeom prst="rect">
            <a:avLst/>
          </a:prstGeom>
        </p:spPr>
      </p:pic>
      <p:pic>
        <p:nvPicPr>
          <p:cNvPr id="3" name="Picture 2" descr="A picture containing text, clipart, first-aid kit&#10;&#10;Description automatically generated">
            <a:extLst>
              <a:ext uri="{FF2B5EF4-FFF2-40B4-BE49-F238E27FC236}">
                <a16:creationId xmlns:a16="http://schemas.microsoft.com/office/drawing/2014/main" id="{6AA69BE7-BCED-7A1E-C0A5-12C3511A2ED9}"/>
              </a:ext>
            </a:extLst>
          </p:cNvPr>
          <p:cNvPicPr>
            <a:picLocks noChangeAspect="1"/>
          </p:cNvPicPr>
          <p:nvPr/>
        </p:nvPicPr>
        <p:blipFill>
          <a:blip r:embed="rId2"/>
          <a:stretch>
            <a:fillRect/>
          </a:stretch>
        </p:blipFill>
        <p:spPr>
          <a:xfrm>
            <a:off x="9824181" y="5448230"/>
            <a:ext cx="581748" cy="571588"/>
          </a:xfrm>
          <a:prstGeom prst="rect">
            <a:avLst/>
          </a:prstGeom>
        </p:spPr>
      </p:pic>
    </p:spTree>
    <p:extLst>
      <p:ext uri="{BB962C8B-B14F-4D97-AF65-F5344CB8AC3E}">
        <p14:creationId xmlns:p14="http://schemas.microsoft.com/office/powerpoint/2010/main" val="2542331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F6DE-9E05-370E-D0E9-BA42F74DF2A6}"/>
              </a:ext>
            </a:extLst>
          </p:cNvPr>
          <p:cNvSpPr>
            <a:spLocks noGrp="1"/>
          </p:cNvSpPr>
          <p:nvPr>
            <p:ph type="title"/>
          </p:nvPr>
        </p:nvSpPr>
        <p:spPr>
          <a:xfrm>
            <a:off x="838200" y="365126"/>
            <a:ext cx="10515600" cy="480136"/>
          </a:xfrm>
        </p:spPr>
        <p:txBody>
          <a:bodyPr>
            <a:noAutofit/>
          </a:bodyPr>
          <a:lstStyle/>
          <a:p>
            <a:r>
              <a:rPr lang="en-US" sz="2800" dirty="0">
                <a:latin typeface="Arial Narrow" panose="020B0606020202030204" pitchFamily="34" charset="0"/>
              </a:rPr>
              <a:t>Key findings from the literature and recommendations</a:t>
            </a:r>
          </a:p>
        </p:txBody>
      </p:sp>
      <p:graphicFrame>
        <p:nvGraphicFramePr>
          <p:cNvPr id="4" name="Content Placeholder 3">
            <a:extLst>
              <a:ext uri="{FF2B5EF4-FFF2-40B4-BE49-F238E27FC236}">
                <a16:creationId xmlns:a16="http://schemas.microsoft.com/office/drawing/2014/main" id="{12568FB2-06E1-33F7-5F8C-298C48EC5518}"/>
              </a:ext>
            </a:extLst>
          </p:cNvPr>
          <p:cNvGraphicFramePr>
            <a:graphicFrameLocks noGrp="1"/>
          </p:cNvGraphicFramePr>
          <p:nvPr>
            <p:ph sz="half" idx="1"/>
            <p:extLst>
              <p:ext uri="{D42A27DB-BD31-4B8C-83A1-F6EECF244321}">
                <p14:modId xmlns:p14="http://schemas.microsoft.com/office/powerpoint/2010/main" val="399490348"/>
              </p:ext>
            </p:extLst>
          </p:nvPr>
        </p:nvGraphicFramePr>
        <p:xfrm>
          <a:off x="736783" y="1025499"/>
          <a:ext cx="10551851" cy="5298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ectangle: Rounded Corners 16">
            <a:extLst>
              <a:ext uri="{FF2B5EF4-FFF2-40B4-BE49-F238E27FC236}">
                <a16:creationId xmlns:a16="http://schemas.microsoft.com/office/drawing/2014/main" id="{7FCA09F2-3344-BEAF-EE80-CE979ECF2750}"/>
              </a:ext>
            </a:extLst>
          </p:cNvPr>
          <p:cNvSpPr/>
          <p:nvPr/>
        </p:nvSpPr>
        <p:spPr>
          <a:xfrm>
            <a:off x="676253" y="3415129"/>
            <a:ext cx="174434" cy="174434"/>
          </a:xfrm>
          <a:prstGeom prst="roundRect">
            <a:avLst/>
          </a:prstGeom>
          <a:solidFill>
            <a:srgbClr val="C41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989ED0EB-76B4-2C82-240F-33EC6C1A22E0}"/>
              </a:ext>
            </a:extLst>
          </p:cNvPr>
          <p:cNvSpPr/>
          <p:nvPr/>
        </p:nvSpPr>
        <p:spPr>
          <a:xfrm>
            <a:off x="676253" y="3614726"/>
            <a:ext cx="174434" cy="174434"/>
          </a:xfrm>
          <a:prstGeom prst="roundRect">
            <a:avLst/>
          </a:prstGeom>
          <a:solidFill>
            <a:srgbClr val="C41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2B20662-792A-6856-B61A-E1637B38BC0A}"/>
              </a:ext>
            </a:extLst>
          </p:cNvPr>
          <p:cNvSpPr/>
          <p:nvPr/>
        </p:nvSpPr>
        <p:spPr>
          <a:xfrm>
            <a:off x="676253" y="3814948"/>
            <a:ext cx="174434" cy="174434"/>
          </a:xfrm>
          <a:prstGeom prst="roundRect">
            <a:avLst/>
          </a:prstGeom>
          <a:solidFill>
            <a:srgbClr val="C41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616BE323-4F56-AEEA-9891-81A3AAC9898B}"/>
              </a:ext>
            </a:extLst>
          </p:cNvPr>
          <p:cNvSpPr/>
          <p:nvPr/>
        </p:nvSpPr>
        <p:spPr>
          <a:xfrm>
            <a:off x="676253" y="4018037"/>
            <a:ext cx="174434" cy="174434"/>
          </a:xfrm>
          <a:prstGeom prst="roundRect">
            <a:avLst/>
          </a:prstGeom>
          <a:solidFill>
            <a:srgbClr val="C41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818802DB-0368-4145-EB98-3A99FFF7EE48}"/>
              </a:ext>
            </a:extLst>
          </p:cNvPr>
          <p:cNvSpPr/>
          <p:nvPr/>
        </p:nvSpPr>
        <p:spPr>
          <a:xfrm>
            <a:off x="676253" y="2312689"/>
            <a:ext cx="174434" cy="174434"/>
          </a:xfrm>
          <a:prstGeom prst="roundRect">
            <a:avLst/>
          </a:prstGeom>
          <a:solidFill>
            <a:srgbClr val="C41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D966D4FD-32E4-351B-62DA-F0B6ACCF61F4}"/>
              </a:ext>
            </a:extLst>
          </p:cNvPr>
          <p:cNvSpPr/>
          <p:nvPr/>
        </p:nvSpPr>
        <p:spPr>
          <a:xfrm>
            <a:off x="674735" y="1715662"/>
            <a:ext cx="174434" cy="174434"/>
          </a:xfrm>
          <a:prstGeom prst="roundRect">
            <a:avLst/>
          </a:prstGeom>
          <a:solidFill>
            <a:srgbClr val="C41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Rounded Corners 40">
            <a:extLst>
              <a:ext uri="{FF2B5EF4-FFF2-40B4-BE49-F238E27FC236}">
                <a16:creationId xmlns:a16="http://schemas.microsoft.com/office/drawing/2014/main" id="{0BF6604F-F320-76C3-1815-17C46E49DC00}"/>
              </a:ext>
            </a:extLst>
          </p:cNvPr>
          <p:cNvSpPr/>
          <p:nvPr/>
        </p:nvSpPr>
        <p:spPr>
          <a:xfrm>
            <a:off x="674735" y="1910282"/>
            <a:ext cx="174434" cy="174434"/>
          </a:xfrm>
          <a:prstGeom prst="roundRect">
            <a:avLst/>
          </a:prstGeom>
          <a:solidFill>
            <a:srgbClr val="C41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Rounded Corners 42">
            <a:extLst>
              <a:ext uri="{FF2B5EF4-FFF2-40B4-BE49-F238E27FC236}">
                <a16:creationId xmlns:a16="http://schemas.microsoft.com/office/drawing/2014/main" id="{399E0895-49FD-641C-B36C-939A9B35BFDA}"/>
              </a:ext>
            </a:extLst>
          </p:cNvPr>
          <p:cNvSpPr/>
          <p:nvPr/>
        </p:nvSpPr>
        <p:spPr>
          <a:xfrm>
            <a:off x="676253" y="2109600"/>
            <a:ext cx="174434" cy="174434"/>
          </a:xfrm>
          <a:prstGeom prst="roundRect">
            <a:avLst/>
          </a:prstGeom>
          <a:solidFill>
            <a:srgbClr val="C41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36343189-DDDA-0FB4-C9A8-57C8D0377B7C}"/>
              </a:ext>
            </a:extLst>
          </p:cNvPr>
          <p:cNvSpPr/>
          <p:nvPr/>
        </p:nvSpPr>
        <p:spPr>
          <a:xfrm>
            <a:off x="674735" y="5823434"/>
            <a:ext cx="174434" cy="174434"/>
          </a:xfrm>
          <a:prstGeom prst="roundRect">
            <a:avLst/>
          </a:prstGeom>
          <a:solidFill>
            <a:srgbClr val="7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Rounded Corners 45">
            <a:extLst>
              <a:ext uri="{FF2B5EF4-FFF2-40B4-BE49-F238E27FC236}">
                <a16:creationId xmlns:a16="http://schemas.microsoft.com/office/drawing/2014/main" id="{A57EF6E8-C0AC-4BD7-3511-95F398B9A426}"/>
              </a:ext>
            </a:extLst>
          </p:cNvPr>
          <p:cNvSpPr/>
          <p:nvPr/>
        </p:nvSpPr>
        <p:spPr>
          <a:xfrm>
            <a:off x="674735" y="6022389"/>
            <a:ext cx="174434" cy="174434"/>
          </a:xfrm>
          <a:prstGeom prst="roundRect">
            <a:avLst/>
          </a:pr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Rounded Corners 47">
            <a:extLst>
              <a:ext uri="{FF2B5EF4-FFF2-40B4-BE49-F238E27FC236}">
                <a16:creationId xmlns:a16="http://schemas.microsoft.com/office/drawing/2014/main" id="{C536D4DC-2A10-C6B0-8867-F146623647F5}"/>
              </a:ext>
            </a:extLst>
          </p:cNvPr>
          <p:cNvSpPr/>
          <p:nvPr/>
        </p:nvSpPr>
        <p:spPr>
          <a:xfrm>
            <a:off x="676253" y="5446429"/>
            <a:ext cx="174434" cy="174434"/>
          </a:xfrm>
          <a:prstGeom prst="roundRect">
            <a:avLst/>
          </a:prstGeom>
          <a:solidFill>
            <a:srgbClr val="389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642" name="Content Placeholder 4">
            <a:extLst>
              <a:ext uri="{FF2B5EF4-FFF2-40B4-BE49-F238E27FC236}">
                <a16:creationId xmlns:a16="http://schemas.microsoft.com/office/drawing/2014/main" id="{CF8047B6-C7E1-BBFD-A540-C020D14EB232}"/>
              </a:ext>
            </a:extLst>
          </p:cNvPr>
          <p:cNvGraphicFramePr>
            <a:graphicFrameLocks/>
          </p:cNvGraphicFramePr>
          <p:nvPr>
            <p:extLst>
              <p:ext uri="{D42A27DB-BD31-4B8C-83A1-F6EECF244321}">
                <p14:modId xmlns:p14="http://schemas.microsoft.com/office/powerpoint/2010/main" val="2125156553"/>
              </p:ext>
            </p:extLst>
          </p:nvPr>
        </p:nvGraphicFramePr>
        <p:xfrm>
          <a:off x="792295" y="6359101"/>
          <a:ext cx="11333030" cy="289560"/>
        </p:xfrm>
        <a:graphic>
          <a:graphicData uri="http://schemas.openxmlformats.org/drawingml/2006/table">
            <a:tbl>
              <a:tblPr firstRow="1" bandRow="1">
                <a:tableStyleId>{5A111915-BE36-4E01-A7E5-04B1672EAD32}</a:tableStyleId>
              </a:tblPr>
              <a:tblGrid>
                <a:gridCol w="2234414">
                  <a:extLst>
                    <a:ext uri="{9D8B030D-6E8A-4147-A177-3AD203B41FA5}">
                      <a16:colId xmlns:a16="http://schemas.microsoft.com/office/drawing/2014/main" val="4093884782"/>
                    </a:ext>
                  </a:extLst>
                </a:gridCol>
                <a:gridCol w="2235387">
                  <a:extLst>
                    <a:ext uri="{9D8B030D-6E8A-4147-A177-3AD203B41FA5}">
                      <a16:colId xmlns:a16="http://schemas.microsoft.com/office/drawing/2014/main" val="2453340722"/>
                    </a:ext>
                  </a:extLst>
                </a:gridCol>
                <a:gridCol w="2287742">
                  <a:extLst>
                    <a:ext uri="{9D8B030D-6E8A-4147-A177-3AD203B41FA5}">
                      <a16:colId xmlns:a16="http://schemas.microsoft.com/office/drawing/2014/main" val="1135391451"/>
                    </a:ext>
                  </a:extLst>
                </a:gridCol>
                <a:gridCol w="2470763">
                  <a:extLst>
                    <a:ext uri="{9D8B030D-6E8A-4147-A177-3AD203B41FA5}">
                      <a16:colId xmlns:a16="http://schemas.microsoft.com/office/drawing/2014/main" val="3993956135"/>
                    </a:ext>
                  </a:extLst>
                </a:gridCol>
                <a:gridCol w="2104724">
                  <a:extLst>
                    <a:ext uri="{9D8B030D-6E8A-4147-A177-3AD203B41FA5}">
                      <a16:colId xmlns:a16="http://schemas.microsoft.com/office/drawing/2014/main" val="198377325"/>
                    </a:ext>
                  </a:extLst>
                </a:gridCol>
              </a:tblGrid>
              <a:tr h="241131">
                <a:tc>
                  <a:txBody>
                    <a:bodyPr/>
                    <a:lstStyle/>
                    <a:p>
                      <a:pPr marL="0" indent="0">
                        <a:buNone/>
                      </a:pPr>
                      <a:r>
                        <a:rPr lang="en-US" sz="1300" dirty="0">
                          <a:solidFill>
                            <a:schemeClr val="tx1"/>
                          </a:solidFill>
                          <a:latin typeface="Arial Narrow" panose="020B0606020202030204" pitchFamily="34" charset="0"/>
                        </a:rPr>
                        <a:t>Targets of recommendations</a:t>
                      </a:r>
                    </a:p>
                  </a:txBody>
                  <a:tcPr>
                    <a:lnL w="0">
                      <a:noFill/>
                    </a:lnL>
                    <a:lnR w="0">
                      <a:noFill/>
                    </a:lnR>
                    <a:lnT w="0">
                      <a:noFill/>
                    </a:lnT>
                    <a:lnB w="0">
                      <a:noFill/>
                    </a:lnB>
                    <a:noFill/>
                  </a:tcPr>
                </a:tc>
                <a:tc>
                  <a:txBody>
                    <a:bodyPr/>
                    <a:lstStyle/>
                    <a:p>
                      <a:pPr marL="171450" lvl="0" indent="-171450">
                        <a:buFont typeface="Arial"/>
                        <a:buChar char="•"/>
                      </a:pPr>
                      <a:r>
                        <a:rPr lang="en-US" sz="1300" dirty="0">
                          <a:solidFill>
                            <a:schemeClr val="tx1"/>
                          </a:solidFill>
                          <a:latin typeface="Arial Narrow" panose="020B0606020202030204" pitchFamily="34" charset="0"/>
                        </a:rPr>
                        <a:t>Immunization community</a:t>
                      </a:r>
                    </a:p>
                  </a:txBody>
                  <a:tcPr>
                    <a:lnL w="0">
                      <a:noFill/>
                    </a:lnL>
                    <a:lnR w="0">
                      <a:noFill/>
                    </a:lnR>
                    <a:lnT w="0">
                      <a:noFill/>
                    </a:lnT>
                    <a:lnB w="0">
                      <a:noFill/>
                    </a:lnB>
                    <a:noFill/>
                  </a:tcPr>
                </a:tc>
                <a:tc>
                  <a:txBody>
                    <a:bodyPr/>
                    <a:lstStyle/>
                    <a:p>
                      <a:pPr marL="171450" lvl="0" indent="-171450">
                        <a:buFont typeface="Arial"/>
                        <a:buChar char="•"/>
                      </a:pPr>
                      <a:r>
                        <a:rPr lang="en-US" sz="1300" dirty="0">
                          <a:solidFill>
                            <a:schemeClr val="tx1"/>
                          </a:solidFill>
                          <a:latin typeface="Arial Narrow" panose="020B0606020202030204" pitchFamily="34" charset="0"/>
                        </a:rPr>
                        <a:t>Country programs</a:t>
                      </a:r>
                    </a:p>
                  </a:txBody>
                  <a:tcPr>
                    <a:lnL w="0">
                      <a:noFill/>
                    </a:lnL>
                    <a:lnR w="0">
                      <a:noFill/>
                    </a:lnR>
                    <a:lnT w="0">
                      <a:noFill/>
                    </a:lnT>
                    <a:lnB w="0">
                      <a:noFill/>
                    </a:lnB>
                    <a:noFill/>
                  </a:tcPr>
                </a:tc>
                <a:tc>
                  <a:txBody>
                    <a:bodyPr/>
                    <a:lstStyle/>
                    <a:p>
                      <a:pPr marL="0" lvl="0" indent="0">
                        <a:buFont typeface="Arial"/>
                        <a:buNone/>
                      </a:pPr>
                      <a:r>
                        <a:rPr lang="en-US" sz="1300" dirty="0">
                          <a:solidFill>
                            <a:schemeClr val="tx1"/>
                          </a:solidFill>
                          <a:latin typeface="Arial Narrow" panose="020B0606020202030204" pitchFamily="34" charset="0"/>
                        </a:rPr>
                        <a:t>Global/regional partners/donors</a:t>
                      </a:r>
                    </a:p>
                  </a:txBody>
                  <a:tcPr>
                    <a:lnL w="0">
                      <a:noFill/>
                    </a:lnL>
                    <a:lnR w="0">
                      <a:noFill/>
                    </a:lnR>
                    <a:lnT w="0">
                      <a:noFill/>
                    </a:lnT>
                    <a:lnB w="0">
                      <a:noFill/>
                    </a:lnB>
                    <a:noFill/>
                  </a:tcPr>
                </a:tc>
                <a:tc>
                  <a:txBody>
                    <a:bodyPr/>
                    <a:lstStyle/>
                    <a:p>
                      <a:pPr marL="171450" lvl="0" indent="-171450">
                        <a:buFont typeface="Arial"/>
                        <a:buChar char="•"/>
                      </a:pPr>
                      <a:r>
                        <a:rPr lang="en-US" sz="1300" dirty="0">
                          <a:solidFill>
                            <a:schemeClr val="tx1"/>
                          </a:solidFill>
                          <a:latin typeface="Arial Narrow" panose="020B0606020202030204" pitchFamily="34" charset="0"/>
                        </a:rPr>
                        <a:t>Researchers</a:t>
                      </a:r>
                    </a:p>
                  </a:txBody>
                  <a:tcPr>
                    <a:lnL w="0">
                      <a:noFill/>
                    </a:lnL>
                    <a:lnR w="0">
                      <a:noFill/>
                    </a:lnR>
                    <a:lnT w="0">
                      <a:noFill/>
                    </a:lnT>
                    <a:lnB w="0">
                      <a:noFill/>
                    </a:lnB>
                    <a:noFill/>
                  </a:tcPr>
                </a:tc>
                <a:extLst>
                  <a:ext uri="{0D108BD9-81ED-4DB2-BD59-A6C34878D82A}">
                    <a16:rowId xmlns:a16="http://schemas.microsoft.com/office/drawing/2014/main" val="3117850220"/>
                  </a:ext>
                </a:extLst>
              </a:tr>
            </a:tbl>
          </a:graphicData>
        </a:graphic>
      </p:graphicFrame>
      <p:sp>
        <p:nvSpPr>
          <p:cNvPr id="1657" name="Rectangle: Rounded Corners 1656">
            <a:extLst>
              <a:ext uri="{FF2B5EF4-FFF2-40B4-BE49-F238E27FC236}">
                <a16:creationId xmlns:a16="http://schemas.microsoft.com/office/drawing/2014/main" id="{7E73BF42-3E5A-18E1-B5D3-37841185BD20}"/>
              </a:ext>
            </a:extLst>
          </p:cNvPr>
          <p:cNvSpPr/>
          <p:nvPr/>
        </p:nvSpPr>
        <p:spPr>
          <a:xfrm>
            <a:off x="3013114" y="6398894"/>
            <a:ext cx="174434" cy="174434"/>
          </a:xfrm>
          <a:prstGeom prst="roundRect">
            <a:avLst/>
          </a:prstGeom>
          <a:solidFill>
            <a:srgbClr val="389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59" name="Rectangle: Rounded Corners 1658">
            <a:extLst>
              <a:ext uri="{FF2B5EF4-FFF2-40B4-BE49-F238E27FC236}">
                <a16:creationId xmlns:a16="http://schemas.microsoft.com/office/drawing/2014/main" id="{E063C7E0-E1E9-9DF1-A7E2-44943137F73F}"/>
              </a:ext>
            </a:extLst>
          </p:cNvPr>
          <p:cNvSpPr/>
          <p:nvPr/>
        </p:nvSpPr>
        <p:spPr>
          <a:xfrm>
            <a:off x="5308293" y="6398894"/>
            <a:ext cx="174434" cy="174434"/>
          </a:xfrm>
          <a:prstGeom prst="roundRect">
            <a:avLst/>
          </a:prstGeom>
          <a:solidFill>
            <a:srgbClr val="C41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61" name="Rectangle: Rounded Corners 1660">
            <a:extLst>
              <a:ext uri="{FF2B5EF4-FFF2-40B4-BE49-F238E27FC236}">
                <a16:creationId xmlns:a16="http://schemas.microsoft.com/office/drawing/2014/main" id="{318E18F7-BA4F-9600-76D8-BC8C9FC4C4B7}"/>
              </a:ext>
            </a:extLst>
          </p:cNvPr>
          <p:cNvSpPr/>
          <p:nvPr/>
        </p:nvSpPr>
        <p:spPr>
          <a:xfrm>
            <a:off x="7442135" y="6416581"/>
            <a:ext cx="174434" cy="174434"/>
          </a:xfrm>
          <a:prstGeom prst="roundRect">
            <a:avLst/>
          </a:prstGeom>
          <a:solidFill>
            <a:srgbClr val="7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63" name="Rectangle: Rounded Corners 1662">
            <a:extLst>
              <a:ext uri="{FF2B5EF4-FFF2-40B4-BE49-F238E27FC236}">
                <a16:creationId xmlns:a16="http://schemas.microsoft.com/office/drawing/2014/main" id="{AFB9DAF5-99AF-085E-DED1-6E7A74073142}"/>
              </a:ext>
            </a:extLst>
          </p:cNvPr>
          <p:cNvSpPr/>
          <p:nvPr/>
        </p:nvSpPr>
        <p:spPr>
          <a:xfrm>
            <a:off x="10027185" y="6398895"/>
            <a:ext cx="174434" cy="174434"/>
          </a:xfrm>
          <a:prstGeom prst="roundRect">
            <a:avLst/>
          </a:pr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 name="Rectangle: Rounded Corners 21">
            <a:extLst>
              <a:ext uri="{FF2B5EF4-FFF2-40B4-BE49-F238E27FC236}">
                <a16:creationId xmlns:a16="http://schemas.microsoft.com/office/drawing/2014/main" id="{8960B5AC-0E77-4EC1-BC67-696BA5A17A95}"/>
              </a:ext>
            </a:extLst>
          </p:cNvPr>
          <p:cNvSpPr/>
          <p:nvPr/>
        </p:nvSpPr>
        <p:spPr>
          <a:xfrm>
            <a:off x="674735" y="5631230"/>
            <a:ext cx="174434" cy="17443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F47133D1-CB66-D093-7A51-E9E8EE98BAA2}"/>
              </a:ext>
            </a:extLst>
          </p:cNvPr>
          <p:cNvSpPr txBox="1">
            <a:spLocks/>
          </p:cNvSpPr>
          <p:nvPr/>
        </p:nvSpPr>
        <p:spPr>
          <a:xfrm>
            <a:off x="736783" y="4277928"/>
            <a:ext cx="10515600" cy="4801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100" baseline="0">
                <a:solidFill>
                  <a:schemeClr val="tx1"/>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z="2800" dirty="0">
                <a:latin typeface="Arial Narrow" panose="020B0606020202030204" pitchFamily="34" charset="0"/>
              </a:rPr>
              <a:t>Limitations and next steps</a:t>
            </a:r>
          </a:p>
        </p:txBody>
      </p:sp>
    </p:spTree>
    <p:extLst>
      <p:ext uri="{BB962C8B-B14F-4D97-AF65-F5344CB8AC3E}">
        <p14:creationId xmlns:p14="http://schemas.microsoft.com/office/powerpoint/2010/main" val="2486450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C3C34B-D15A-2BC6-5F54-5BCF050C10E5}"/>
              </a:ext>
            </a:extLst>
          </p:cNvPr>
          <p:cNvSpPr>
            <a:spLocks noGrp="1"/>
          </p:cNvSpPr>
          <p:nvPr>
            <p:ph type="body" sz="quarter" idx="10"/>
          </p:nvPr>
        </p:nvSpPr>
        <p:spPr/>
        <p:txBody>
          <a:bodyPr/>
          <a:lstStyle/>
          <a:p>
            <a:r>
              <a:rPr lang="en-US" dirty="0"/>
              <a:t>Appendix</a:t>
            </a:r>
          </a:p>
        </p:txBody>
      </p:sp>
    </p:spTree>
    <p:extLst>
      <p:ext uri="{BB962C8B-B14F-4D97-AF65-F5344CB8AC3E}">
        <p14:creationId xmlns:p14="http://schemas.microsoft.com/office/powerpoint/2010/main" val="133973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AFEB3-E2D6-DB0F-45D5-F5B9BC452BEA}"/>
              </a:ext>
            </a:extLst>
          </p:cNvPr>
          <p:cNvSpPr>
            <a:spLocks noGrp="1"/>
          </p:cNvSpPr>
          <p:nvPr>
            <p:ph type="title"/>
          </p:nvPr>
        </p:nvSpPr>
        <p:spPr>
          <a:xfrm>
            <a:off x="277049" y="32075"/>
            <a:ext cx="11338753" cy="664340"/>
          </a:xfrm>
        </p:spPr>
        <p:txBody>
          <a:bodyPr>
            <a:noAutofit/>
          </a:bodyPr>
          <a:lstStyle/>
          <a:p>
            <a:r>
              <a:rPr lang="en-US" sz="2400" dirty="0">
                <a:latin typeface="Arial Narrow"/>
                <a:ea typeface="Roboto Condensed"/>
              </a:rPr>
              <a:t>Theory of change: Elements of the COVID 19 vaccine deployment, delivery and demand</a:t>
            </a:r>
          </a:p>
        </p:txBody>
      </p:sp>
      <p:grpSp>
        <p:nvGrpSpPr>
          <p:cNvPr id="51" name="Group 50">
            <a:extLst>
              <a:ext uri="{FF2B5EF4-FFF2-40B4-BE49-F238E27FC236}">
                <a16:creationId xmlns:a16="http://schemas.microsoft.com/office/drawing/2014/main" id="{FA81A737-02BD-1650-344C-657137C3F57F}"/>
              </a:ext>
            </a:extLst>
          </p:cNvPr>
          <p:cNvGrpSpPr/>
          <p:nvPr/>
        </p:nvGrpSpPr>
        <p:grpSpPr>
          <a:xfrm>
            <a:off x="277049" y="1446157"/>
            <a:ext cx="11781067" cy="5200820"/>
            <a:chOff x="285595" y="899226"/>
            <a:chExt cx="11781067" cy="5200820"/>
          </a:xfrm>
        </p:grpSpPr>
        <p:grpSp>
          <p:nvGrpSpPr>
            <p:cNvPr id="34" name="Group 33">
              <a:extLst>
                <a:ext uri="{FF2B5EF4-FFF2-40B4-BE49-F238E27FC236}">
                  <a16:creationId xmlns:a16="http://schemas.microsoft.com/office/drawing/2014/main" id="{6C366F03-07AE-1C91-76B0-DBADB677BEA9}"/>
                </a:ext>
              </a:extLst>
            </p:cNvPr>
            <p:cNvGrpSpPr/>
            <p:nvPr/>
          </p:nvGrpSpPr>
          <p:grpSpPr>
            <a:xfrm>
              <a:off x="8882722" y="899227"/>
              <a:ext cx="1873000" cy="5200819"/>
              <a:chOff x="8543576" y="1169520"/>
              <a:chExt cx="1873000" cy="5200819"/>
            </a:xfrm>
          </p:grpSpPr>
          <p:sp>
            <p:nvSpPr>
              <p:cNvPr id="28" name="Rectangle 27">
                <a:extLst>
                  <a:ext uri="{FF2B5EF4-FFF2-40B4-BE49-F238E27FC236}">
                    <a16:creationId xmlns:a16="http://schemas.microsoft.com/office/drawing/2014/main" id="{C27C0F6C-31DD-7606-CAAE-D332AF1A3A74}"/>
                  </a:ext>
                </a:extLst>
              </p:cNvPr>
              <p:cNvSpPr/>
              <p:nvPr/>
            </p:nvSpPr>
            <p:spPr>
              <a:xfrm>
                <a:off x="8543576" y="1169520"/>
                <a:ext cx="1873000" cy="5200819"/>
              </a:xfrm>
              <a:prstGeom prst="rect">
                <a:avLst/>
              </a:prstGeom>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Narrow" panose="020B0606020202030204" pitchFamily="34" charset="0"/>
                  </a:rPr>
                  <a:t>Program outcome</a:t>
                </a:r>
              </a:p>
            </p:txBody>
          </p:sp>
          <p:sp>
            <p:nvSpPr>
              <p:cNvPr id="12" name="Freeform: Shape 11">
                <a:extLst>
                  <a:ext uri="{FF2B5EF4-FFF2-40B4-BE49-F238E27FC236}">
                    <a16:creationId xmlns:a16="http://schemas.microsoft.com/office/drawing/2014/main" id="{9124621E-A187-690A-29D7-FFA5114CD3D5}"/>
                  </a:ext>
                </a:extLst>
              </p:cNvPr>
              <p:cNvSpPr/>
              <p:nvPr/>
            </p:nvSpPr>
            <p:spPr>
              <a:xfrm>
                <a:off x="8632929" y="2671799"/>
                <a:ext cx="1694293" cy="966877"/>
              </a:xfrm>
              <a:custGeom>
                <a:avLst/>
                <a:gdLst>
                  <a:gd name="connsiteX0" fmla="*/ 0 w 1611462"/>
                  <a:gd name="connsiteY0" fmla="*/ 0 h 966877"/>
                  <a:gd name="connsiteX1" fmla="*/ 1611462 w 1611462"/>
                  <a:gd name="connsiteY1" fmla="*/ 0 h 966877"/>
                  <a:gd name="connsiteX2" fmla="*/ 1611462 w 1611462"/>
                  <a:gd name="connsiteY2" fmla="*/ 966877 h 966877"/>
                  <a:gd name="connsiteX3" fmla="*/ 0 w 1611462"/>
                  <a:gd name="connsiteY3" fmla="*/ 966877 h 966877"/>
                  <a:gd name="connsiteX4" fmla="*/ 0 w 1611462"/>
                  <a:gd name="connsiteY4" fmla="*/ 0 h 9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62" h="966877">
                    <a:moveTo>
                      <a:pt x="0" y="0"/>
                    </a:moveTo>
                    <a:lnTo>
                      <a:pt x="1611462" y="0"/>
                    </a:lnTo>
                    <a:lnTo>
                      <a:pt x="1611462" y="966877"/>
                    </a:lnTo>
                    <a:lnTo>
                      <a:pt x="0" y="966877"/>
                    </a:lnTo>
                    <a:lnTo>
                      <a:pt x="0" y="0"/>
                    </a:ln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marR="0" lvl="0" indent="0"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Narrow" panose="020B0606020202030204" pitchFamily="34" charset="0"/>
                  </a:rPr>
                  <a:t>Increase in COVID-19 vaccine coverage and utilization</a:t>
                </a:r>
              </a:p>
            </p:txBody>
          </p:sp>
        </p:grpSp>
        <p:grpSp>
          <p:nvGrpSpPr>
            <p:cNvPr id="43" name="Group 42">
              <a:extLst>
                <a:ext uri="{FF2B5EF4-FFF2-40B4-BE49-F238E27FC236}">
                  <a16:creationId xmlns:a16="http://schemas.microsoft.com/office/drawing/2014/main" id="{6F107487-CD90-FD43-E3E2-8DA49E4DD4F7}"/>
                </a:ext>
              </a:extLst>
            </p:cNvPr>
            <p:cNvGrpSpPr/>
            <p:nvPr/>
          </p:nvGrpSpPr>
          <p:grpSpPr>
            <a:xfrm>
              <a:off x="285595" y="899226"/>
              <a:ext cx="2192684" cy="5200819"/>
              <a:chOff x="550516" y="1181240"/>
              <a:chExt cx="2192684" cy="5200819"/>
            </a:xfrm>
          </p:grpSpPr>
          <p:grpSp>
            <p:nvGrpSpPr>
              <p:cNvPr id="31" name="Group 30">
                <a:extLst>
                  <a:ext uri="{FF2B5EF4-FFF2-40B4-BE49-F238E27FC236}">
                    <a16:creationId xmlns:a16="http://schemas.microsoft.com/office/drawing/2014/main" id="{538FE5E3-D21D-8A48-D379-0CACBC7B1706}"/>
                  </a:ext>
                </a:extLst>
              </p:cNvPr>
              <p:cNvGrpSpPr/>
              <p:nvPr/>
            </p:nvGrpSpPr>
            <p:grpSpPr>
              <a:xfrm>
                <a:off x="550516" y="1181240"/>
                <a:ext cx="1831958" cy="5200819"/>
                <a:chOff x="683664" y="1181242"/>
                <a:chExt cx="1831958" cy="5200819"/>
              </a:xfrm>
            </p:grpSpPr>
            <p:sp>
              <p:nvSpPr>
                <p:cNvPr id="25" name="Rectangle 24">
                  <a:extLst>
                    <a:ext uri="{FF2B5EF4-FFF2-40B4-BE49-F238E27FC236}">
                      <a16:creationId xmlns:a16="http://schemas.microsoft.com/office/drawing/2014/main" id="{7B74AA43-656A-D192-19D8-D87CA15BE14C}"/>
                    </a:ext>
                  </a:extLst>
                </p:cNvPr>
                <p:cNvSpPr/>
                <p:nvPr/>
              </p:nvSpPr>
              <p:spPr>
                <a:xfrm>
                  <a:off x="683664" y="1181242"/>
                  <a:ext cx="1831958" cy="5200819"/>
                </a:xfrm>
                <a:prstGeom prst="rect">
                  <a:avLst/>
                </a:prstGeom>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Narrow" panose="020B0606020202030204" pitchFamily="34" charset="0"/>
                    </a:rPr>
                    <a:t>Leadership and governance</a:t>
                  </a:r>
                </a:p>
              </p:txBody>
            </p:sp>
            <p:sp>
              <p:nvSpPr>
                <p:cNvPr id="14" name="Freeform: Shape 13">
                  <a:extLst>
                    <a:ext uri="{FF2B5EF4-FFF2-40B4-BE49-F238E27FC236}">
                      <a16:creationId xmlns:a16="http://schemas.microsoft.com/office/drawing/2014/main" id="{C0ACE873-FFE1-3665-36A1-24B938AC43DB}"/>
                    </a:ext>
                  </a:extLst>
                </p:cNvPr>
                <p:cNvSpPr/>
                <p:nvPr/>
              </p:nvSpPr>
              <p:spPr>
                <a:xfrm>
                  <a:off x="777866" y="3936542"/>
                  <a:ext cx="1611462" cy="1321408"/>
                </a:xfrm>
                <a:custGeom>
                  <a:avLst/>
                  <a:gdLst>
                    <a:gd name="connsiteX0" fmla="*/ 0 w 1611462"/>
                    <a:gd name="connsiteY0" fmla="*/ 0 h 966877"/>
                    <a:gd name="connsiteX1" fmla="*/ 1611462 w 1611462"/>
                    <a:gd name="connsiteY1" fmla="*/ 0 h 966877"/>
                    <a:gd name="connsiteX2" fmla="*/ 1611462 w 1611462"/>
                    <a:gd name="connsiteY2" fmla="*/ 966877 h 966877"/>
                    <a:gd name="connsiteX3" fmla="*/ 0 w 1611462"/>
                    <a:gd name="connsiteY3" fmla="*/ 966877 h 966877"/>
                    <a:gd name="connsiteX4" fmla="*/ 0 w 1611462"/>
                    <a:gd name="connsiteY4" fmla="*/ 0 h 9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62" h="966877">
                      <a:moveTo>
                        <a:pt x="0" y="0"/>
                      </a:moveTo>
                      <a:lnTo>
                        <a:pt x="1611462" y="0"/>
                      </a:lnTo>
                      <a:lnTo>
                        <a:pt x="1611462" y="966877"/>
                      </a:lnTo>
                      <a:lnTo>
                        <a:pt x="0" y="966877"/>
                      </a:lnTo>
                      <a:lnTo>
                        <a:pt x="0"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57150" tIns="57150" rIns="57150" bIns="57150" numCol="1" spcCol="1270" anchor="ctr" anchorCtr="0">
                  <a:noAutofit/>
                </a:bodyPr>
                <a:lstStyle/>
                <a:p>
                  <a:pPr marL="111125" marR="0" lvl="0" indent="-111125" defTabSz="6667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Narrow" panose="020B0606020202030204" pitchFamily="34" charset="0"/>
                    </a:rPr>
                    <a:t>Coordination</a:t>
                  </a:r>
                </a:p>
                <a:p>
                  <a:pPr marL="111125" marR="0" lvl="0" indent="-111125" defTabSz="6667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Narrow" panose="020B0606020202030204" pitchFamily="34" charset="0"/>
                    </a:rPr>
                    <a:t>Planning</a:t>
                  </a:r>
                </a:p>
                <a:p>
                  <a:pPr marL="111125" lvl="0" indent="-111125" defTabSz="666750">
                    <a:lnSpc>
                      <a:spcPct val="90000"/>
                    </a:lnSpc>
                    <a:spcBef>
                      <a:spcPct val="0"/>
                    </a:spcBef>
                    <a:spcAft>
                      <a:spcPct val="35000"/>
                    </a:spcAft>
                    <a:buFont typeface="Arial" panose="020B0604020202020204" pitchFamily="34" charset="0"/>
                    <a:buChar char="•"/>
                    <a:defRPr/>
                  </a:pPr>
                  <a:r>
                    <a:rPr kumimoji="0" lang="en-US" sz="1400" b="0" i="0" u="none" strike="noStrike" kern="1200" cap="none" spc="0" normalizeH="0" baseline="0" noProof="0" dirty="0">
                      <a:ln>
                        <a:noFill/>
                      </a:ln>
                      <a:solidFill>
                        <a:srgbClr val="FFFFFF"/>
                      </a:solidFill>
                      <a:effectLst/>
                      <a:uLnTx/>
                      <a:uFillTx/>
                      <a:latin typeface="Arial Narrow" panose="020B0606020202030204" pitchFamily="34" charset="0"/>
                    </a:rPr>
                    <a:t>Performance management/ monitoring &amp; </a:t>
                  </a:r>
                  <a:r>
                    <a:rPr lang="en-US" sz="1400" dirty="0">
                      <a:solidFill>
                        <a:srgbClr val="FFFFFF"/>
                      </a:solidFill>
                      <a:latin typeface="Arial Narrow" panose="020B0606020202030204" pitchFamily="34" charset="0"/>
                    </a:rPr>
                    <a:t>evaluation</a:t>
                  </a:r>
                  <a:endParaRPr kumimoji="0" lang="en-US" sz="1400" b="0" i="0" u="none" strike="noStrike" kern="1200" cap="none" spc="0" normalizeH="0" baseline="0" noProof="0" dirty="0">
                    <a:ln>
                      <a:noFill/>
                    </a:ln>
                    <a:solidFill>
                      <a:srgbClr val="FFFFFF"/>
                    </a:solidFill>
                    <a:effectLst/>
                    <a:uLnTx/>
                    <a:uFillTx/>
                    <a:latin typeface="Arial Narrow" panose="020B0606020202030204" pitchFamily="34" charset="0"/>
                  </a:endParaRPr>
                </a:p>
              </p:txBody>
            </p:sp>
            <p:sp>
              <p:nvSpPr>
                <p:cNvPr id="17" name="Freeform: Shape 16">
                  <a:extLst>
                    <a:ext uri="{FF2B5EF4-FFF2-40B4-BE49-F238E27FC236}">
                      <a16:creationId xmlns:a16="http://schemas.microsoft.com/office/drawing/2014/main" id="{14BD262B-5E78-61A4-4593-163E96ACCBEB}"/>
                    </a:ext>
                  </a:extLst>
                </p:cNvPr>
                <p:cNvSpPr/>
                <p:nvPr/>
              </p:nvSpPr>
              <p:spPr>
                <a:xfrm>
                  <a:off x="798133" y="2834728"/>
                  <a:ext cx="1611462" cy="966877"/>
                </a:xfrm>
                <a:custGeom>
                  <a:avLst/>
                  <a:gdLst>
                    <a:gd name="connsiteX0" fmla="*/ 0 w 1611462"/>
                    <a:gd name="connsiteY0" fmla="*/ 0 h 966877"/>
                    <a:gd name="connsiteX1" fmla="*/ 1611462 w 1611462"/>
                    <a:gd name="connsiteY1" fmla="*/ 0 h 966877"/>
                    <a:gd name="connsiteX2" fmla="*/ 1611462 w 1611462"/>
                    <a:gd name="connsiteY2" fmla="*/ 966877 h 966877"/>
                    <a:gd name="connsiteX3" fmla="*/ 0 w 1611462"/>
                    <a:gd name="connsiteY3" fmla="*/ 966877 h 966877"/>
                    <a:gd name="connsiteX4" fmla="*/ 0 w 1611462"/>
                    <a:gd name="connsiteY4" fmla="*/ 0 h 9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62" h="966877">
                      <a:moveTo>
                        <a:pt x="0" y="0"/>
                      </a:moveTo>
                      <a:lnTo>
                        <a:pt x="1611462" y="0"/>
                      </a:lnTo>
                      <a:lnTo>
                        <a:pt x="1611462" y="966877"/>
                      </a:lnTo>
                      <a:lnTo>
                        <a:pt x="0" y="966877"/>
                      </a:lnTo>
                      <a:lnTo>
                        <a:pt x="0"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57150" tIns="57150" rIns="57150" bIns="57150" numCol="1" spcCol="1270" anchor="ctr" anchorCtr="0">
                  <a:noAutofit/>
                </a:bodyPr>
                <a:lstStyle/>
                <a:p>
                  <a:pPr marL="0" marR="0" lvl="0" indent="0"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Narrow" panose="020B0606020202030204" pitchFamily="34" charset="0"/>
                    </a:rPr>
                    <a:t>Political will</a:t>
                  </a:r>
                </a:p>
              </p:txBody>
            </p:sp>
          </p:grpSp>
          <p:sp>
            <p:nvSpPr>
              <p:cNvPr id="35" name="Arrow: Right 34">
                <a:extLst>
                  <a:ext uri="{FF2B5EF4-FFF2-40B4-BE49-F238E27FC236}">
                    <a16:creationId xmlns:a16="http://schemas.microsoft.com/office/drawing/2014/main" id="{17679227-33BE-AA24-9BBC-F03F0D2DF576}"/>
                  </a:ext>
                </a:extLst>
              </p:cNvPr>
              <p:cNvSpPr/>
              <p:nvPr/>
            </p:nvSpPr>
            <p:spPr>
              <a:xfrm>
                <a:off x="2382474" y="1358781"/>
                <a:ext cx="360726" cy="222191"/>
              </a:xfrm>
              <a:prstGeom prst="rightArrow">
                <a:avLst/>
              </a:prstGeom>
              <a:solidFill>
                <a:srgbClr val="389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arrow" panose="020B0606020202030204" pitchFamily="34" charset="0"/>
                </a:endParaRPr>
              </a:p>
            </p:txBody>
          </p:sp>
          <p:sp>
            <p:nvSpPr>
              <p:cNvPr id="36" name="Arrow: Right 35">
                <a:extLst>
                  <a:ext uri="{FF2B5EF4-FFF2-40B4-BE49-F238E27FC236}">
                    <a16:creationId xmlns:a16="http://schemas.microsoft.com/office/drawing/2014/main" id="{B45B7F69-EEB6-7D9E-7E0F-EAEE97B469AD}"/>
                  </a:ext>
                </a:extLst>
              </p:cNvPr>
              <p:cNvSpPr/>
              <p:nvPr/>
            </p:nvSpPr>
            <p:spPr>
              <a:xfrm>
                <a:off x="2382474" y="5864762"/>
                <a:ext cx="360726" cy="222191"/>
              </a:xfrm>
              <a:prstGeom prst="rightArrow">
                <a:avLst/>
              </a:prstGeom>
              <a:solidFill>
                <a:srgbClr val="389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arrow" panose="020B0606020202030204" pitchFamily="34" charset="0"/>
                </a:endParaRPr>
              </a:p>
            </p:txBody>
          </p:sp>
        </p:grpSp>
        <p:grpSp>
          <p:nvGrpSpPr>
            <p:cNvPr id="42" name="Group 41">
              <a:extLst>
                <a:ext uri="{FF2B5EF4-FFF2-40B4-BE49-F238E27FC236}">
                  <a16:creationId xmlns:a16="http://schemas.microsoft.com/office/drawing/2014/main" id="{BBCFA590-4131-B2D8-B640-5239E575D403}"/>
                </a:ext>
              </a:extLst>
            </p:cNvPr>
            <p:cNvGrpSpPr/>
            <p:nvPr/>
          </p:nvGrpSpPr>
          <p:grpSpPr>
            <a:xfrm>
              <a:off x="2571758" y="899226"/>
              <a:ext cx="4006558" cy="5200819"/>
              <a:chOff x="2836679" y="1181240"/>
              <a:chExt cx="4006558" cy="5200819"/>
            </a:xfrm>
          </p:grpSpPr>
          <p:grpSp>
            <p:nvGrpSpPr>
              <p:cNvPr id="32" name="Group 31">
                <a:extLst>
                  <a:ext uri="{FF2B5EF4-FFF2-40B4-BE49-F238E27FC236}">
                    <a16:creationId xmlns:a16="http://schemas.microsoft.com/office/drawing/2014/main" id="{838CB07C-C9F9-23FF-3248-F61B1782D192}"/>
                  </a:ext>
                </a:extLst>
              </p:cNvPr>
              <p:cNvGrpSpPr/>
              <p:nvPr/>
            </p:nvGrpSpPr>
            <p:grpSpPr>
              <a:xfrm>
                <a:off x="2836679" y="1181240"/>
                <a:ext cx="3642624" cy="5200819"/>
                <a:chOff x="2698355" y="1181242"/>
                <a:chExt cx="3642624" cy="5200819"/>
              </a:xfrm>
            </p:grpSpPr>
            <p:sp>
              <p:nvSpPr>
                <p:cNvPr id="26" name="Rectangle 25">
                  <a:extLst>
                    <a:ext uri="{FF2B5EF4-FFF2-40B4-BE49-F238E27FC236}">
                      <a16:creationId xmlns:a16="http://schemas.microsoft.com/office/drawing/2014/main" id="{D27E6DE0-1954-F71C-4B2D-421B9BD23A8A}"/>
                    </a:ext>
                  </a:extLst>
                </p:cNvPr>
                <p:cNvSpPr/>
                <p:nvPr/>
              </p:nvSpPr>
              <p:spPr>
                <a:xfrm>
                  <a:off x="2698355" y="1181242"/>
                  <a:ext cx="3642624" cy="5200819"/>
                </a:xfrm>
                <a:prstGeom prst="rect">
                  <a:avLst/>
                </a:prstGeom>
              </p:spPr>
              <p:style>
                <a:lnRef idx="2">
                  <a:schemeClr val="accent5"/>
                </a:lnRef>
                <a:fillRef idx="1">
                  <a:schemeClr val="lt1"/>
                </a:fillRef>
                <a:effectRef idx="0">
                  <a:schemeClr val="accent5"/>
                </a:effectRef>
                <a:fontRef idx="minor">
                  <a:schemeClr val="dk1"/>
                </a:fontRef>
              </p:style>
              <p:txBody>
                <a:bodyPr lIns="91440" tIns="45720" rIns="91440" bIns="45720" rtlCol="0" anchor="t"/>
                <a:lstStyle/>
                <a:p>
                  <a:pPr>
                    <a:defRPr/>
                  </a:pPr>
                  <a:r>
                    <a:rPr kumimoji="0" lang="en-US" b="0" i="0" u="none" strike="noStrike" kern="1200" cap="none" spc="0" normalizeH="0" baseline="0" noProof="0" dirty="0">
                      <a:ln>
                        <a:noFill/>
                      </a:ln>
                      <a:solidFill>
                        <a:schemeClr val="tx1"/>
                      </a:solidFill>
                      <a:effectLst/>
                      <a:uLnTx/>
                      <a:uFillTx/>
                      <a:latin typeface="Arial Narrow" panose="020B0606020202030204" pitchFamily="34" charset="0"/>
                    </a:rPr>
                    <a:t>Operational inputs</a:t>
                  </a:r>
                  <a:r>
                    <a:rPr lang="en-US" dirty="0">
                      <a:solidFill>
                        <a:schemeClr val="tx1"/>
                      </a:solidFill>
                      <a:latin typeface="Arial Narrow" panose="020B0606020202030204" pitchFamily="34" charset="0"/>
                    </a:rPr>
                    <a:t> for service delivery</a:t>
                  </a:r>
                  <a:endParaRPr lang="en-US" b="0" i="0" u="none" strike="noStrike" kern="1200" cap="none" spc="0" normalizeH="0" baseline="0" noProof="0" dirty="0">
                    <a:ln>
                      <a:noFill/>
                    </a:ln>
                    <a:solidFill>
                      <a:schemeClr val="tx1"/>
                    </a:solidFill>
                    <a:effectLst/>
                    <a:uLnTx/>
                    <a:uFillTx/>
                    <a:latin typeface="Arial Narrow" panose="020B0606020202030204" pitchFamily="34" charset="0"/>
                  </a:endParaRPr>
                </a:p>
              </p:txBody>
            </p:sp>
            <p:sp>
              <p:nvSpPr>
                <p:cNvPr id="7" name="Freeform: Shape 6">
                  <a:extLst>
                    <a:ext uri="{FF2B5EF4-FFF2-40B4-BE49-F238E27FC236}">
                      <a16:creationId xmlns:a16="http://schemas.microsoft.com/office/drawing/2014/main" id="{630EA7F4-2F6B-0C48-8E09-CEAA169983CA}"/>
                    </a:ext>
                  </a:extLst>
                </p:cNvPr>
                <p:cNvSpPr/>
                <p:nvPr/>
              </p:nvSpPr>
              <p:spPr>
                <a:xfrm>
                  <a:off x="2846136" y="2836835"/>
                  <a:ext cx="1611462" cy="966877"/>
                </a:xfrm>
                <a:custGeom>
                  <a:avLst/>
                  <a:gdLst>
                    <a:gd name="connsiteX0" fmla="*/ 0 w 1611462"/>
                    <a:gd name="connsiteY0" fmla="*/ 0 h 966877"/>
                    <a:gd name="connsiteX1" fmla="*/ 1611462 w 1611462"/>
                    <a:gd name="connsiteY1" fmla="*/ 0 h 966877"/>
                    <a:gd name="connsiteX2" fmla="*/ 1611462 w 1611462"/>
                    <a:gd name="connsiteY2" fmla="*/ 966877 h 966877"/>
                    <a:gd name="connsiteX3" fmla="*/ 0 w 1611462"/>
                    <a:gd name="connsiteY3" fmla="*/ 966877 h 966877"/>
                    <a:gd name="connsiteX4" fmla="*/ 0 w 1611462"/>
                    <a:gd name="connsiteY4" fmla="*/ 0 h 9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62" h="966877">
                      <a:moveTo>
                        <a:pt x="0" y="0"/>
                      </a:moveTo>
                      <a:lnTo>
                        <a:pt x="1611462" y="0"/>
                      </a:lnTo>
                      <a:lnTo>
                        <a:pt x="1611462" y="966877"/>
                      </a:lnTo>
                      <a:lnTo>
                        <a:pt x="0" y="966877"/>
                      </a:lnTo>
                      <a:lnTo>
                        <a:pt x="0"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57150" tIns="57150" rIns="57150" bIns="57150" numCol="1" spcCol="1270" anchor="ctr" anchorCtr="0">
                  <a:noAutofit/>
                </a:bodyPr>
                <a:lstStyle/>
                <a:p>
                  <a:pPr defTabSz="666750">
                    <a:lnSpc>
                      <a:spcPct val="90000"/>
                    </a:lnSpc>
                    <a:spcBef>
                      <a:spcPct val="0"/>
                    </a:spcBef>
                    <a:spcAft>
                      <a:spcPct val="35000"/>
                    </a:spcAft>
                    <a:defRPr/>
                  </a:pPr>
                  <a:r>
                    <a:rPr kumimoji="0" lang="en-US" sz="1500" b="0" i="0" u="none" strike="noStrike" kern="1200" cap="none" spc="0" normalizeH="0" baseline="0" noProof="0" dirty="0">
                      <a:ln>
                        <a:noFill/>
                      </a:ln>
                      <a:solidFill>
                        <a:srgbClr val="FFFFFF"/>
                      </a:solidFill>
                      <a:effectLst/>
                      <a:uLnTx/>
                      <a:uFillTx/>
                      <a:latin typeface="Arial Narrow" panose="020B0606020202030204" pitchFamily="34" charset="0"/>
                    </a:rPr>
                    <a:t>Bundled COVID-19 vaccines</a:t>
                  </a:r>
                  <a:r>
                    <a:rPr lang="en-US" sz="1500" dirty="0">
                      <a:solidFill>
                        <a:srgbClr val="FFFFFF"/>
                      </a:solidFill>
                      <a:latin typeface="Arial Narrow" panose="020B0606020202030204" pitchFamily="34" charset="0"/>
                    </a:rPr>
                    <a:t> </a:t>
                  </a:r>
                  <a:r>
                    <a:rPr kumimoji="0" lang="en-US" sz="1500" b="0" i="0" u="none" strike="noStrike" kern="1200" cap="none" spc="0" normalizeH="0" baseline="0" noProof="0" dirty="0">
                      <a:ln>
                        <a:noFill/>
                      </a:ln>
                      <a:solidFill>
                        <a:srgbClr val="FFFFFF"/>
                      </a:solidFill>
                      <a:effectLst/>
                      <a:uLnTx/>
                      <a:uFillTx/>
                      <a:latin typeface="Arial Narrow" panose="020B0606020202030204" pitchFamily="34" charset="0"/>
                    </a:rPr>
                    <a:t>supply: quantity and type</a:t>
                  </a:r>
                </a:p>
              </p:txBody>
            </p:sp>
            <p:sp>
              <p:nvSpPr>
                <p:cNvPr id="9" name="Freeform: Shape 8">
                  <a:extLst>
                    <a:ext uri="{FF2B5EF4-FFF2-40B4-BE49-F238E27FC236}">
                      <a16:creationId xmlns:a16="http://schemas.microsoft.com/office/drawing/2014/main" id="{AB59A622-F86B-1D02-08F4-83DD931E6B70}"/>
                    </a:ext>
                  </a:extLst>
                </p:cNvPr>
                <p:cNvSpPr/>
                <p:nvPr/>
              </p:nvSpPr>
              <p:spPr>
                <a:xfrm>
                  <a:off x="2846136" y="3950264"/>
                  <a:ext cx="1611462" cy="966877"/>
                </a:xfrm>
                <a:custGeom>
                  <a:avLst/>
                  <a:gdLst>
                    <a:gd name="connsiteX0" fmla="*/ 0 w 1611462"/>
                    <a:gd name="connsiteY0" fmla="*/ 0 h 966877"/>
                    <a:gd name="connsiteX1" fmla="*/ 1611462 w 1611462"/>
                    <a:gd name="connsiteY1" fmla="*/ 0 h 966877"/>
                    <a:gd name="connsiteX2" fmla="*/ 1611462 w 1611462"/>
                    <a:gd name="connsiteY2" fmla="*/ 966877 h 966877"/>
                    <a:gd name="connsiteX3" fmla="*/ 0 w 1611462"/>
                    <a:gd name="connsiteY3" fmla="*/ 966877 h 966877"/>
                    <a:gd name="connsiteX4" fmla="*/ 0 w 1611462"/>
                    <a:gd name="connsiteY4" fmla="*/ 0 h 9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62" h="966877">
                      <a:moveTo>
                        <a:pt x="0" y="0"/>
                      </a:moveTo>
                      <a:lnTo>
                        <a:pt x="1611462" y="0"/>
                      </a:lnTo>
                      <a:lnTo>
                        <a:pt x="1611462" y="966877"/>
                      </a:lnTo>
                      <a:lnTo>
                        <a:pt x="0" y="966877"/>
                      </a:lnTo>
                      <a:lnTo>
                        <a:pt x="0"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57150" tIns="57150" rIns="57150" bIns="57150" numCol="1" spcCol="1270" anchor="ctr" anchorCtr="0">
                  <a:noAutofit/>
                </a:bodyPr>
                <a:lstStyle/>
                <a:p>
                  <a:pPr marL="0" marR="0" lvl="0" indent="0"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Narrow" panose="020B0606020202030204" pitchFamily="34" charset="0"/>
                    </a:rPr>
                    <a:t>Cold chain adequacy and penetration</a:t>
                  </a:r>
                </a:p>
              </p:txBody>
            </p:sp>
            <p:sp>
              <p:nvSpPr>
                <p:cNvPr id="10" name="Freeform: Shape 9">
                  <a:extLst>
                    <a:ext uri="{FF2B5EF4-FFF2-40B4-BE49-F238E27FC236}">
                      <a16:creationId xmlns:a16="http://schemas.microsoft.com/office/drawing/2014/main" id="{176DEB1B-1B83-52CF-64B4-638AEE2693B6}"/>
                    </a:ext>
                  </a:extLst>
                </p:cNvPr>
                <p:cNvSpPr/>
                <p:nvPr/>
              </p:nvSpPr>
              <p:spPr>
                <a:xfrm>
                  <a:off x="4577384" y="2010519"/>
                  <a:ext cx="1611462" cy="966877"/>
                </a:xfrm>
                <a:custGeom>
                  <a:avLst/>
                  <a:gdLst>
                    <a:gd name="connsiteX0" fmla="*/ 0 w 1611462"/>
                    <a:gd name="connsiteY0" fmla="*/ 0 h 966877"/>
                    <a:gd name="connsiteX1" fmla="*/ 1611462 w 1611462"/>
                    <a:gd name="connsiteY1" fmla="*/ 0 h 966877"/>
                    <a:gd name="connsiteX2" fmla="*/ 1611462 w 1611462"/>
                    <a:gd name="connsiteY2" fmla="*/ 966877 h 966877"/>
                    <a:gd name="connsiteX3" fmla="*/ 0 w 1611462"/>
                    <a:gd name="connsiteY3" fmla="*/ 966877 h 966877"/>
                    <a:gd name="connsiteX4" fmla="*/ 0 w 1611462"/>
                    <a:gd name="connsiteY4" fmla="*/ 0 h 9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62" h="966877">
                      <a:moveTo>
                        <a:pt x="0" y="0"/>
                      </a:moveTo>
                      <a:lnTo>
                        <a:pt x="1611462" y="0"/>
                      </a:lnTo>
                      <a:lnTo>
                        <a:pt x="1611462" y="966877"/>
                      </a:lnTo>
                      <a:lnTo>
                        <a:pt x="0" y="966877"/>
                      </a:lnTo>
                      <a:lnTo>
                        <a:pt x="0"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57150" tIns="57150" rIns="57150" bIns="57150" numCol="1" spcCol="1270" anchor="ctr" anchorCtr="0">
                  <a:noAutofit/>
                </a:bodyPr>
                <a:lstStyle/>
                <a:p>
                  <a:pPr marL="0" marR="0" lvl="0" indent="0"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Narrow" panose="020B0606020202030204" pitchFamily="34" charset="0"/>
                    </a:rPr>
                    <a:t>Health workers availability, skill, and motivation</a:t>
                  </a:r>
                </a:p>
              </p:txBody>
            </p:sp>
            <p:sp>
              <p:nvSpPr>
                <p:cNvPr id="13" name="Freeform: Shape 12">
                  <a:extLst>
                    <a:ext uri="{FF2B5EF4-FFF2-40B4-BE49-F238E27FC236}">
                      <a16:creationId xmlns:a16="http://schemas.microsoft.com/office/drawing/2014/main" id="{489DE189-DA53-EB5D-C92A-364598E61709}"/>
                    </a:ext>
                  </a:extLst>
                </p:cNvPr>
                <p:cNvSpPr/>
                <p:nvPr/>
              </p:nvSpPr>
              <p:spPr>
                <a:xfrm>
                  <a:off x="4586490" y="3288368"/>
                  <a:ext cx="1611462" cy="966877"/>
                </a:xfrm>
                <a:custGeom>
                  <a:avLst/>
                  <a:gdLst>
                    <a:gd name="connsiteX0" fmla="*/ 0 w 1611462"/>
                    <a:gd name="connsiteY0" fmla="*/ 0 h 966877"/>
                    <a:gd name="connsiteX1" fmla="*/ 1611462 w 1611462"/>
                    <a:gd name="connsiteY1" fmla="*/ 0 h 966877"/>
                    <a:gd name="connsiteX2" fmla="*/ 1611462 w 1611462"/>
                    <a:gd name="connsiteY2" fmla="*/ 966877 h 966877"/>
                    <a:gd name="connsiteX3" fmla="*/ 0 w 1611462"/>
                    <a:gd name="connsiteY3" fmla="*/ 966877 h 966877"/>
                    <a:gd name="connsiteX4" fmla="*/ 0 w 1611462"/>
                    <a:gd name="connsiteY4" fmla="*/ 0 h 9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62" h="966877">
                      <a:moveTo>
                        <a:pt x="0" y="0"/>
                      </a:moveTo>
                      <a:lnTo>
                        <a:pt x="1611462" y="0"/>
                      </a:lnTo>
                      <a:lnTo>
                        <a:pt x="1611462" y="966877"/>
                      </a:lnTo>
                      <a:lnTo>
                        <a:pt x="0" y="966877"/>
                      </a:lnTo>
                      <a:lnTo>
                        <a:pt x="0"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57150" tIns="57150" rIns="57150" bIns="57150" numCol="1" spcCol="1270" anchor="ctr" anchorCtr="0">
                  <a:noAutofit/>
                </a:bodyPr>
                <a:lstStyle/>
                <a:p>
                  <a:pPr marL="0" marR="0" lvl="0" indent="0"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Narrow" panose="020B0606020202030204" pitchFamily="34" charset="0"/>
                    </a:rPr>
                    <a:t>First and last mile logistics for vaccine and service delivery</a:t>
                  </a:r>
                </a:p>
              </p:txBody>
            </p:sp>
            <p:sp>
              <p:nvSpPr>
                <p:cNvPr id="15" name="Freeform: Shape 14">
                  <a:extLst>
                    <a:ext uri="{FF2B5EF4-FFF2-40B4-BE49-F238E27FC236}">
                      <a16:creationId xmlns:a16="http://schemas.microsoft.com/office/drawing/2014/main" id="{235CCA59-4D19-32F7-FBCA-7B10B9A415F3}"/>
                    </a:ext>
                  </a:extLst>
                </p:cNvPr>
                <p:cNvSpPr/>
                <p:nvPr/>
              </p:nvSpPr>
              <p:spPr>
                <a:xfrm>
                  <a:off x="2846225" y="1708439"/>
                  <a:ext cx="1611462" cy="966877"/>
                </a:xfrm>
                <a:custGeom>
                  <a:avLst/>
                  <a:gdLst>
                    <a:gd name="connsiteX0" fmla="*/ 0 w 1611462"/>
                    <a:gd name="connsiteY0" fmla="*/ 0 h 966877"/>
                    <a:gd name="connsiteX1" fmla="*/ 1611462 w 1611462"/>
                    <a:gd name="connsiteY1" fmla="*/ 0 h 966877"/>
                    <a:gd name="connsiteX2" fmla="*/ 1611462 w 1611462"/>
                    <a:gd name="connsiteY2" fmla="*/ 966877 h 966877"/>
                    <a:gd name="connsiteX3" fmla="*/ 0 w 1611462"/>
                    <a:gd name="connsiteY3" fmla="*/ 966877 h 966877"/>
                    <a:gd name="connsiteX4" fmla="*/ 0 w 1611462"/>
                    <a:gd name="connsiteY4" fmla="*/ 0 h 9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62" h="966877">
                      <a:moveTo>
                        <a:pt x="0" y="0"/>
                      </a:moveTo>
                      <a:lnTo>
                        <a:pt x="1611462" y="0"/>
                      </a:lnTo>
                      <a:lnTo>
                        <a:pt x="1611462" y="966877"/>
                      </a:lnTo>
                      <a:lnTo>
                        <a:pt x="0" y="966877"/>
                      </a:lnTo>
                      <a:lnTo>
                        <a:pt x="0"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57150" tIns="57150" rIns="57150" bIns="57150" numCol="1" spcCol="1270" anchor="ctr" anchorCtr="0">
                  <a:noAutofit/>
                </a:bodyPr>
                <a:lstStyle/>
                <a:p>
                  <a:pPr marL="0" marR="0" lvl="0" indent="0"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Narrow" panose="020B0606020202030204" pitchFamily="34" charset="0"/>
                    </a:rPr>
                    <a:t>Financing</a:t>
                  </a:r>
                </a:p>
              </p:txBody>
            </p:sp>
            <p:sp>
              <p:nvSpPr>
                <p:cNvPr id="18" name="Freeform: Shape 17">
                  <a:extLst>
                    <a:ext uri="{FF2B5EF4-FFF2-40B4-BE49-F238E27FC236}">
                      <a16:creationId xmlns:a16="http://schemas.microsoft.com/office/drawing/2014/main" id="{93BABA78-B610-32F3-F8E7-64CA2768D7F0}"/>
                    </a:ext>
                  </a:extLst>
                </p:cNvPr>
                <p:cNvSpPr/>
                <p:nvPr/>
              </p:nvSpPr>
              <p:spPr>
                <a:xfrm>
                  <a:off x="2846136" y="5120078"/>
                  <a:ext cx="1611462" cy="966877"/>
                </a:xfrm>
                <a:custGeom>
                  <a:avLst/>
                  <a:gdLst>
                    <a:gd name="connsiteX0" fmla="*/ 0 w 1611462"/>
                    <a:gd name="connsiteY0" fmla="*/ 0 h 966877"/>
                    <a:gd name="connsiteX1" fmla="*/ 1611462 w 1611462"/>
                    <a:gd name="connsiteY1" fmla="*/ 0 h 966877"/>
                    <a:gd name="connsiteX2" fmla="*/ 1611462 w 1611462"/>
                    <a:gd name="connsiteY2" fmla="*/ 966877 h 966877"/>
                    <a:gd name="connsiteX3" fmla="*/ 0 w 1611462"/>
                    <a:gd name="connsiteY3" fmla="*/ 966877 h 966877"/>
                    <a:gd name="connsiteX4" fmla="*/ 0 w 1611462"/>
                    <a:gd name="connsiteY4" fmla="*/ 0 h 9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62" h="966877">
                      <a:moveTo>
                        <a:pt x="0" y="0"/>
                      </a:moveTo>
                      <a:lnTo>
                        <a:pt x="1611462" y="0"/>
                      </a:lnTo>
                      <a:lnTo>
                        <a:pt x="1611462" y="966877"/>
                      </a:lnTo>
                      <a:lnTo>
                        <a:pt x="0" y="966877"/>
                      </a:lnTo>
                      <a:lnTo>
                        <a:pt x="0"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57150" tIns="57150" rIns="57150" bIns="57150" numCol="1" spcCol="1270" anchor="ctr" anchorCtr="0">
                  <a:noAutofit/>
                </a:bodyPr>
                <a:lstStyle/>
                <a:p>
                  <a:pPr marL="0" marR="0" lvl="0" indent="0" defTabSz="6667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Narrow" panose="020B0606020202030204" pitchFamily="34" charset="0"/>
                    </a:rPr>
                    <a:t>Vaccine &amp; vaccination data, disease surv. &amp; AE following immunization monitoring systems</a:t>
                  </a:r>
                </a:p>
              </p:txBody>
            </p:sp>
            <p:sp>
              <p:nvSpPr>
                <p:cNvPr id="22" name="Freeform: Shape 21">
                  <a:extLst>
                    <a:ext uri="{FF2B5EF4-FFF2-40B4-BE49-F238E27FC236}">
                      <a16:creationId xmlns:a16="http://schemas.microsoft.com/office/drawing/2014/main" id="{8C2EB905-7B2A-8406-E47C-6CB17D5FFB0E}"/>
                    </a:ext>
                  </a:extLst>
                </p:cNvPr>
                <p:cNvSpPr/>
                <p:nvPr/>
              </p:nvSpPr>
              <p:spPr>
                <a:xfrm>
                  <a:off x="4577384" y="4566218"/>
                  <a:ext cx="1611462" cy="966877"/>
                </a:xfrm>
                <a:custGeom>
                  <a:avLst/>
                  <a:gdLst>
                    <a:gd name="connsiteX0" fmla="*/ 0 w 1611462"/>
                    <a:gd name="connsiteY0" fmla="*/ 0 h 966877"/>
                    <a:gd name="connsiteX1" fmla="*/ 1611462 w 1611462"/>
                    <a:gd name="connsiteY1" fmla="*/ 0 h 966877"/>
                    <a:gd name="connsiteX2" fmla="*/ 1611462 w 1611462"/>
                    <a:gd name="connsiteY2" fmla="*/ 966877 h 966877"/>
                    <a:gd name="connsiteX3" fmla="*/ 0 w 1611462"/>
                    <a:gd name="connsiteY3" fmla="*/ 966877 h 966877"/>
                    <a:gd name="connsiteX4" fmla="*/ 0 w 1611462"/>
                    <a:gd name="connsiteY4" fmla="*/ 0 h 9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62" h="966877">
                      <a:moveTo>
                        <a:pt x="0" y="0"/>
                      </a:moveTo>
                      <a:lnTo>
                        <a:pt x="1611462" y="0"/>
                      </a:lnTo>
                      <a:lnTo>
                        <a:pt x="1611462" y="966877"/>
                      </a:lnTo>
                      <a:lnTo>
                        <a:pt x="0" y="966877"/>
                      </a:lnTo>
                      <a:lnTo>
                        <a:pt x="0" y="0"/>
                      </a:lnTo>
                      <a:close/>
                    </a:path>
                  </a:pathLst>
                </a:custGeom>
                <a:solidFill>
                  <a:srgbClr val="C4114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marR="0" lvl="0" indent="0"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Narrow" panose="020B0606020202030204" pitchFamily="34" charset="0"/>
                    </a:rPr>
                    <a:t>Behavior change communication and interventions</a:t>
                  </a:r>
                </a:p>
              </p:txBody>
            </p:sp>
          </p:grpSp>
          <p:sp>
            <p:nvSpPr>
              <p:cNvPr id="37" name="Arrow: Right 36">
                <a:extLst>
                  <a:ext uri="{FF2B5EF4-FFF2-40B4-BE49-F238E27FC236}">
                    <a16:creationId xmlns:a16="http://schemas.microsoft.com/office/drawing/2014/main" id="{963B781F-41AC-4107-853A-A04E2BF88E7C}"/>
                  </a:ext>
                </a:extLst>
              </p:cNvPr>
              <p:cNvSpPr/>
              <p:nvPr/>
            </p:nvSpPr>
            <p:spPr>
              <a:xfrm>
                <a:off x="6482511" y="1358781"/>
                <a:ext cx="360726" cy="222191"/>
              </a:xfrm>
              <a:prstGeom prst="rightArrow">
                <a:avLst/>
              </a:prstGeom>
              <a:solidFill>
                <a:srgbClr val="389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arrow" panose="020B0606020202030204" pitchFamily="34" charset="0"/>
                </a:endParaRPr>
              </a:p>
            </p:txBody>
          </p:sp>
          <p:sp>
            <p:nvSpPr>
              <p:cNvPr id="38" name="Arrow: Right 37">
                <a:extLst>
                  <a:ext uri="{FF2B5EF4-FFF2-40B4-BE49-F238E27FC236}">
                    <a16:creationId xmlns:a16="http://schemas.microsoft.com/office/drawing/2014/main" id="{59D7D2B1-3CF2-7B02-8343-78C1465D610F}"/>
                  </a:ext>
                </a:extLst>
              </p:cNvPr>
              <p:cNvSpPr/>
              <p:nvPr/>
            </p:nvSpPr>
            <p:spPr>
              <a:xfrm>
                <a:off x="6482511" y="5864762"/>
                <a:ext cx="360726" cy="222191"/>
              </a:xfrm>
              <a:prstGeom prst="rightArrow">
                <a:avLst/>
              </a:prstGeom>
              <a:solidFill>
                <a:srgbClr val="389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arrow" panose="020B0606020202030204" pitchFamily="34" charset="0"/>
                </a:endParaRPr>
              </a:p>
            </p:txBody>
          </p:sp>
        </p:grpSp>
        <p:grpSp>
          <p:nvGrpSpPr>
            <p:cNvPr id="45" name="Group 44">
              <a:extLst>
                <a:ext uri="{FF2B5EF4-FFF2-40B4-BE49-F238E27FC236}">
                  <a16:creationId xmlns:a16="http://schemas.microsoft.com/office/drawing/2014/main" id="{CF38191A-0AB1-CBBB-E61F-16C9C9AE045F}"/>
                </a:ext>
              </a:extLst>
            </p:cNvPr>
            <p:cNvGrpSpPr/>
            <p:nvPr/>
          </p:nvGrpSpPr>
          <p:grpSpPr>
            <a:xfrm>
              <a:off x="6677531" y="899227"/>
              <a:ext cx="2103231" cy="5200819"/>
              <a:chOff x="6985182" y="1181241"/>
              <a:chExt cx="2103231" cy="5200819"/>
            </a:xfrm>
          </p:grpSpPr>
          <p:grpSp>
            <p:nvGrpSpPr>
              <p:cNvPr id="41" name="Group 40">
                <a:extLst>
                  <a:ext uri="{FF2B5EF4-FFF2-40B4-BE49-F238E27FC236}">
                    <a16:creationId xmlns:a16="http://schemas.microsoft.com/office/drawing/2014/main" id="{99BCF2A8-87F2-21D8-3EB3-B590C841B2DB}"/>
                  </a:ext>
                </a:extLst>
              </p:cNvPr>
              <p:cNvGrpSpPr/>
              <p:nvPr/>
            </p:nvGrpSpPr>
            <p:grpSpPr>
              <a:xfrm>
                <a:off x="6985182" y="1181241"/>
                <a:ext cx="2103231" cy="5200819"/>
                <a:chOff x="7079188" y="1181241"/>
                <a:chExt cx="2103231" cy="5200819"/>
              </a:xfrm>
            </p:grpSpPr>
            <p:grpSp>
              <p:nvGrpSpPr>
                <p:cNvPr id="33" name="Group 32">
                  <a:extLst>
                    <a:ext uri="{FF2B5EF4-FFF2-40B4-BE49-F238E27FC236}">
                      <a16:creationId xmlns:a16="http://schemas.microsoft.com/office/drawing/2014/main" id="{5BF1B6F4-FB91-321B-6CB8-AD67C0E516E4}"/>
                    </a:ext>
                  </a:extLst>
                </p:cNvPr>
                <p:cNvGrpSpPr/>
                <p:nvPr/>
              </p:nvGrpSpPr>
              <p:grpSpPr>
                <a:xfrm>
                  <a:off x="7079188" y="1181241"/>
                  <a:ext cx="1729303" cy="5200819"/>
                  <a:chOff x="6523712" y="1169521"/>
                  <a:chExt cx="1729303" cy="5200819"/>
                </a:xfrm>
              </p:grpSpPr>
              <p:sp>
                <p:nvSpPr>
                  <p:cNvPr id="27" name="Rectangle 26">
                    <a:extLst>
                      <a:ext uri="{FF2B5EF4-FFF2-40B4-BE49-F238E27FC236}">
                        <a16:creationId xmlns:a16="http://schemas.microsoft.com/office/drawing/2014/main" id="{FB89A10A-8BE3-071A-D441-970B8112C603}"/>
                      </a:ext>
                    </a:extLst>
                  </p:cNvPr>
                  <p:cNvSpPr/>
                  <p:nvPr/>
                </p:nvSpPr>
                <p:spPr>
                  <a:xfrm>
                    <a:off x="6523712" y="1169521"/>
                    <a:ext cx="1729303" cy="5200819"/>
                  </a:xfrm>
                  <a:prstGeom prst="rect">
                    <a:avLst/>
                  </a:prstGeom>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Narrow" panose="020B0606020202030204" pitchFamily="34" charset="0"/>
                      </a:rPr>
                      <a:t>Intermediate outcome</a:t>
                    </a:r>
                  </a:p>
                </p:txBody>
              </p:sp>
              <p:sp>
                <p:nvSpPr>
                  <p:cNvPr id="8" name="Freeform: Shape 7">
                    <a:extLst>
                      <a:ext uri="{FF2B5EF4-FFF2-40B4-BE49-F238E27FC236}">
                        <a16:creationId xmlns:a16="http://schemas.microsoft.com/office/drawing/2014/main" id="{CBF72B2F-6D93-622A-787C-F04FCC93C62F}"/>
                      </a:ext>
                    </a:extLst>
                  </p:cNvPr>
                  <p:cNvSpPr/>
                  <p:nvPr/>
                </p:nvSpPr>
                <p:spPr>
                  <a:xfrm>
                    <a:off x="6582632" y="4440954"/>
                    <a:ext cx="1611462" cy="966877"/>
                  </a:xfrm>
                  <a:custGeom>
                    <a:avLst/>
                    <a:gdLst>
                      <a:gd name="connsiteX0" fmla="*/ 0 w 1611462"/>
                      <a:gd name="connsiteY0" fmla="*/ 0 h 966877"/>
                      <a:gd name="connsiteX1" fmla="*/ 1611462 w 1611462"/>
                      <a:gd name="connsiteY1" fmla="*/ 0 h 966877"/>
                      <a:gd name="connsiteX2" fmla="*/ 1611462 w 1611462"/>
                      <a:gd name="connsiteY2" fmla="*/ 966877 h 966877"/>
                      <a:gd name="connsiteX3" fmla="*/ 0 w 1611462"/>
                      <a:gd name="connsiteY3" fmla="*/ 966877 h 966877"/>
                      <a:gd name="connsiteX4" fmla="*/ 0 w 1611462"/>
                      <a:gd name="connsiteY4" fmla="*/ 0 h 9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62" h="966877">
                        <a:moveTo>
                          <a:pt x="0" y="0"/>
                        </a:moveTo>
                        <a:lnTo>
                          <a:pt x="1611462" y="0"/>
                        </a:lnTo>
                        <a:lnTo>
                          <a:pt x="1611462" y="966877"/>
                        </a:lnTo>
                        <a:lnTo>
                          <a:pt x="0" y="966877"/>
                        </a:lnTo>
                        <a:lnTo>
                          <a:pt x="0" y="0"/>
                        </a:lnTo>
                        <a:close/>
                      </a:path>
                    </a:pathLst>
                  </a:custGeom>
                  <a:solidFill>
                    <a:srgbClr val="C4114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marR="0" lvl="0" indent="0"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Narrow" panose="020B0606020202030204" pitchFamily="34" charset="0"/>
                      </a:rPr>
                      <a:t>Intention to uptake COVID-19 vaccination</a:t>
                    </a:r>
                  </a:p>
                </p:txBody>
              </p:sp>
              <p:sp>
                <p:nvSpPr>
                  <p:cNvPr id="11" name="Freeform: Shape 10">
                    <a:extLst>
                      <a:ext uri="{FF2B5EF4-FFF2-40B4-BE49-F238E27FC236}">
                        <a16:creationId xmlns:a16="http://schemas.microsoft.com/office/drawing/2014/main" id="{B3DBA731-6FB2-B6D9-C387-BD336A59B897}"/>
                      </a:ext>
                    </a:extLst>
                  </p:cNvPr>
                  <p:cNvSpPr/>
                  <p:nvPr/>
                </p:nvSpPr>
                <p:spPr>
                  <a:xfrm>
                    <a:off x="6575191" y="2180155"/>
                    <a:ext cx="1611462" cy="966877"/>
                  </a:xfrm>
                  <a:custGeom>
                    <a:avLst/>
                    <a:gdLst>
                      <a:gd name="connsiteX0" fmla="*/ 0 w 1611462"/>
                      <a:gd name="connsiteY0" fmla="*/ 0 h 966877"/>
                      <a:gd name="connsiteX1" fmla="*/ 1611462 w 1611462"/>
                      <a:gd name="connsiteY1" fmla="*/ 0 h 966877"/>
                      <a:gd name="connsiteX2" fmla="*/ 1611462 w 1611462"/>
                      <a:gd name="connsiteY2" fmla="*/ 966877 h 966877"/>
                      <a:gd name="connsiteX3" fmla="*/ 0 w 1611462"/>
                      <a:gd name="connsiteY3" fmla="*/ 966877 h 966877"/>
                      <a:gd name="connsiteX4" fmla="*/ 0 w 1611462"/>
                      <a:gd name="connsiteY4" fmla="*/ 0 h 9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62" h="966877">
                        <a:moveTo>
                          <a:pt x="0" y="0"/>
                        </a:moveTo>
                        <a:lnTo>
                          <a:pt x="1611462" y="0"/>
                        </a:lnTo>
                        <a:lnTo>
                          <a:pt x="1611462" y="966877"/>
                        </a:lnTo>
                        <a:lnTo>
                          <a:pt x="0" y="966877"/>
                        </a:lnTo>
                        <a:lnTo>
                          <a:pt x="0"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57150" tIns="57150" rIns="57150" bIns="57150" numCol="1" spcCol="1270" anchor="ctr" anchorCtr="0">
                    <a:noAutofit/>
                  </a:bodyPr>
                  <a:lstStyle/>
                  <a:p>
                    <a:pPr marL="0" marR="0" lvl="0" indent="0"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Narrow" panose="020B0606020202030204" pitchFamily="34" charset="0"/>
                      </a:rPr>
                      <a:t>COVID vaccine services available, assessable, and convenient</a:t>
                    </a:r>
                  </a:p>
                </p:txBody>
              </p:sp>
            </p:grpSp>
            <p:sp>
              <p:nvSpPr>
                <p:cNvPr id="39" name="Arrow: Right 38">
                  <a:extLst>
                    <a:ext uri="{FF2B5EF4-FFF2-40B4-BE49-F238E27FC236}">
                      <a16:creationId xmlns:a16="http://schemas.microsoft.com/office/drawing/2014/main" id="{D477BB50-3616-371C-C9FC-A4C75581F3FD}"/>
                    </a:ext>
                  </a:extLst>
                </p:cNvPr>
                <p:cNvSpPr/>
                <p:nvPr/>
              </p:nvSpPr>
              <p:spPr>
                <a:xfrm>
                  <a:off x="8821693" y="1358781"/>
                  <a:ext cx="360726" cy="222191"/>
                </a:xfrm>
                <a:prstGeom prst="rightArrow">
                  <a:avLst/>
                </a:prstGeom>
                <a:solidFill>
                  <a:srgbClr val="389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arrow" panose="020B0606020202030204" pitchFamily="34" charset="0"/>
                  </a:endParaRPr>
                </a:p>
              </p:txBody>
            </p:sp>
            <p:sp>
              <p:nvSpPr>
                <p:cNvPr id="40" name="Arrow: Right 39">
                  <a:extLst>
                    <a:ext uri="{FF2B5EF4-FFF2-40B4-BE49-F238E27FC236}">
                      <a16:creationId xmlns:a16="http://schemas.microsoft.com/office/drawing/2014/main" id="{1509E214-7986-7B7E-C4A7-F981D292DA0C}"/>
                    </a:ext>
                  </a:extLst>
                </p:cNvPr>
                <p:cNvSpPr/>
                <p:nvPr/>
              </p:nvSpPr>
              <p:spPr>
                <a:xfrm>
                  <a:off x="8821693" y="5864762"/>
                  <a:ext cx="360726" cy="222191"/>
                </a:xfrm>
                <a:prstGeom prst="rightArrow">
                  <a:avLst/>
                </a:prstGeom>
                <a:solidFill>
                  <a:srgbClr val="389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arrow" panose="020B0606020202030204" pitchFamily="34" charset="0"/>
                  </a:endParaRPr>
                </a:p>
              </p:txBody>
            </p:sp>
          </p:grpSp>
          <p:sp>
            <p:nvSpPr>
              <p:cNvPr id="44" name="Freeform: Shape 43">
                <a:extLst>
                  <a:ext uri="{FF2B5EF4-FFF2-40B4-BE49-F238E27FC236}">
                    <a16:creationId xmlns:a16="http://schemas.microsoft.com/office/drawing/2014/main" id="{9B4411C0-6789-001D-8BBE-2DAAE3721309}"/>
                  </a:ext>
                </a:extLst>
              </p:cNvPr>
              <p:cNvSpPr/>
              <p:nvPr/>
            </p:nvSpPr>
            <p:spPr>
              <a:xfrm>
                <a:off x="7036661" y="3322226"/>
                <a:ext cx="1611462" cy="966877"/>
              </a:xfrm>
              <a:custGeom>
                <a:avLst/>
                <a:gdLst>
                  <a:gd name="connsiteX0" fmla="*/ 0 w 1611462"/>
                  <a:gd name="connsiteY0" fmla="*/ 0 h 966877"/>
                  <a:gd name="connsiteX1" fmla="*/ 1611462 w 1611462"/>
                  <a:gd name="connsiteY1" fmla="*/ 0 h 966877"/>
                  <a:gd name="connsiteX2" fmla="*/ 1611462 w 1611462"/>
                  <a:gd name="connsiteY2" fmla="*/ 966877 h 966877"/>
                  <a:gd name="connsiteX3" fmla="*/ 0 w 1611462"/>
                  <a:gd name="connsiteY3" fmla="*/ 966877 h 966877"/>
                  <a:gd name="connsiteX4" fmla="*/ 0 w 1611462"/>
                  <a:gd name="connsiteY4" fmla="*/ 0 h 9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62" h="966877">
                    <a:moveTo>
                      <a:pt x="0" y="0"/>
                    </a:moveTo>
                    <a:lnTo>
                      <a:pt x="1611462" y="0"/>
                    </a:lnTo>
                    <a:lnTo>
                      <a:pt x="1611462" y="966877"/>
                    </a:lnTo>
                    <a:lnTo>
                      <a:pt x="0" y="966877"/>
                    </a:lnTo>
                    <a:lnTo>
                      <a:pt x="0" y="0"/>
                    </a:lnTo>
                    <a:close/>
                  </a:path>
                </a:pathLst>
              </a:custGeom>
              <a:solidFill>
                <a:srgbClr val="C4114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marR="0" lvl="0" indent="0"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Narrow" panose="020B0606020202030204" pitchFamily="34" charset="0"/>
                  </a:rPr>
                  <a:t>Positive norms, confidence and trust about COVID-19 vaccination</a:t>
                </a:r>
              </a:p>
            </p:txBody>
          </p:sp>
        </p:grpSp>
        <p:grpSp>
          <p:nvGrpSpPr>
            <p:cNvPr id="50" name="Group 49">
              <a:extLst>
                <a:ext uri="{FF2B5EF4-FFF2-40B4-BE49-F238E27FC236}">
                  <a16:creationId xmlns:a16="http://schemas.microsoft.com/office/drawing/2014/main" id="{B1C15603-93AD-5FFE-D117-97B3047CE3B9}"/>
                </a:ext>
              </a:extLst>
            </p:cNvPr>
            <p:cNvGrpSpPr/>
            <p:nvPr/>
          </p:nvGrpSpPr>
          <p:grpSpPr>
            <a:xfrm>
              <a:off x="10774360" y="4151686"/>
              <a:ext cx="1292302" cy="1948359"/>
              <a:chOff x="10774360" y="508169"/>
              <a:chExt cx="1292302" cy="1948359"/>
            </a:xfrm>
          </p:grpSpPr>
          <p:sp>
            <p:nvSpPr>
              <p:cNvPr id="46" name="TextBox 45">
                <a:extLst>
                  <a:ext uri="{FF2B5EF4-FFF2-40B4-BE49-F238E27FC236}">
                    <a16:creationId xmlns:a16="http://schemas.microsoft.com/office/drawing/2014/main" id="{5D3B4D82-02C7-F30C-8AC1-89C77CEA0FEB}"/>
                  </a:ext>
                </a:extLst>
              </p:cNvPr>
              <p:cNvSpPr txBox="1"/>
              <p:nvPr/>
            </p:nvSpPr>
            <p:spPr>
              <a:xfrm>
                <a:off x="10857682" y="1332417"/>
                <a:ext cx="1208980" cy="3077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Narrow" panose="020B0606020202030204" pitchFamily="34" charset="0"/>
                  </a:rPr>
                  <a:t>Supply side</a:t>
                </a:r>
              </a:p>
            </p:txBody>
          </p:sp>
          <p:sp>
            <p:nvSpPr>
              <p:cNvPr id="47" name="TextBox 46">
                <a:extLst>
                  <a:ext uri="{FF2B5EF4-FFF2-40B4-BE49-F238E27FC236}">
                    <a16:creationId xmlns:a16="http://schemas.microsoft.com/office/drawing/2014/main" id="{01718CFD-7137-0FD6-D2E1-12AEEAC68C10}"/>
                  </a:ext>
                </a:extLst>
              </p:cNvPr>
              <p:cNvSpPr txBox="1"/>
              <p:nvPr/>
            </p:nvSpPr>
            <p:spPr>
              <a:xfrm>
                <a:off x="10857682" y="1740584"/>
                <a:ext cx="1208980" cy="307777"/>
              </a:xfrm>
              <a:prstGeom prst="rect">
                <a:avLst/>
              </a:prstGeom>
              <a:solidFill>
                <a:srgbClr val="C4114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Narrow" panose="020B0606020202030204" pitchFamily="34" charset="0"/>
                  </a:rPr>
                  <a:t>Demand side</a:t>
                </a:r>
              </a:p>
            </p:txBody>
          </p:sp>
          <p:sp>
            <p:nvSpPr>
              <p:cNvPr id="48" name="TextBox 47">
                <a:extLst>
                  <a:ext uri="{FF2B5EF4-FFF2-40B4-BE49-F238E27FC236}">
                    <a16:creationId xmlns:a16="http://schemas.microsoft.com/office/drawing/2014/main" id="{426E02D3-55B2-2E31-AEAA-12E40ACAA4DC}"/>
                  </a:ext>
                </a:extLst>
              </p:cNvPr>
              <p:cNvSpPr txBox="1"/>
              <p:nvPr/>
            </p:nvSpPr>
            <p:spPr>
              <a:xfrm>
                <a:off x="10857682" y="2148751"/>
                <a:ext cx="1208980" cy="307777"/>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Narrow" panose="020B0606020202030204" pitchFamily="34" charset="0"/>
                  </a:rPr>
                  <a:t>Outcome</a:t>
                </a:r>
              </a:p>
            </p:txBody>
          </p:sp>
          <p:sp>
            <p:nvSpPr>
              <p:cNvPr id="49" name="TextBox 48">
                <a:extLst>
                  <a:ext uri="{FF2B5EF4-FFF2-40B4-BE49-F238E27FC236}">
                    <a16:creationId xmlns:a16="http://schemas.microsoft.com/office/drawing/2014/main" id="{5CE8665C-47B7-F557-733A-798BB623968D}"/>
                  </a:ext>
                </a:extLst>
              </p:cNvPr>
              <p:cNvSpPr txBox="1"/>
              <p:nvPr/>
            </p:nvSpPr>
            <p:spPr>
              <a:xfrm>
                <a:off x="10774360" y="508169"/>
                <a:ext cx="9845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B21"/>
                    </a:solidFill>
                    <a:effectLst/>
                    <a:uLnTx/>
                    <a:uFillTx/>
                    <a:latin typeface="Arial Narrow" panose="020B0606020202030204" pitchFamily="34" charset="0"/>
                  </a:rPr>
                  <a:t>Color key</a:t>
                </a:r>
              </a:p>
            </p:txBody>
          </p:sp>
        </p:grpSp>
      </p:grpSp>
      <p:sp>
        <p:nvSpPr>
          <p:cNvPr id="52" name="Freeform: Shape 51">
            <a:extLst>
              <a:ext uri="{FF2B5EF4-FFF2-40B4-BE49-F238E27FC236}">
                <a16:creationId xmlns:a16="http://schemas.microsoft.com/office/drawing/2014/main" id="{B84CC2B9-F43A-EAC8-1D9B-0A61B4C7D520}"/>
              </a:ext>
            </a:extLst>
          </p:cNvPr>
          <p:cNvSpPr/>
          <p:nvPr/>
        </p:nvSpPr>
        <p:spPr>
          <a:xfrm>
            <a:off x="8963528" y="4070581"/>
            <a:ext cx="1694293" cy="966877"/>
          </a:xfrm>
          <a:custGeom>
            <a:avLst/>
            <a:gdLst>
              <a:gd name="connsiteX0" fmla="*/ 0 w 1611462"/>
              <a:gd name="connsiteY0" fmla="*/ 0 h 966877"/>
              <a:gd name="connsiteX1" fmla="*/ 1611462 w 1611462"/>
              <a:gd name="connsiteY1" fmla="*/ 0 h 966877"/>
              <a:gd name="connsiteX2" fmla="*/ 1611462 w 1611462"/>
              <a:gd name="connsiteY2" fmla="*/ 966877 h 966877"/>
              <a:gd name="connsiteX3" fmla="*/ 0 w 1611462"/>
              <a:gd name="connsiteY3" fmla="*/ 966877 h 966877"/>
              <a:gd name="connsiteX4" fmla="*/ 0 w 1611462"/>
              <a:gd name="connsiteY4" fmla="*/ 0 h 9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62" h="966877">
                <a:moveTo>
                  <a:pt x="0" y="0"/>
                </a:moveTo>
                <a:lnTo>
                  <a:pt x="1611462" y="0"/>
                </a:lnTo>
                <a:lnTo>
                  <a:pt x="1611462" y="966877"/>
                </a:lnTo>
                <a:lnTo>
                  <a:pt x="0" y="966877"/>
                </a:lnTo>
                <a:lnTo>
                  <a:pt x="0" y="0"/>
                </a:ln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marR="0" lvl="0" indent="0"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Narrow" panose="020B0606020202030204" pitchFamily="34" charset="0"/>
              </a:rPr>
              <a:t>Reduction in COVID-19 vaccine wastage</a:t>
            </a:r>
          </a:p>
        </p:txBody>
      </p:sp>
      <p:sp>
        <p:nvSpPr>
          <p:cNvPr id="53" name="Title 1">
            <a:extLst>
              <a:ext uri="{FF2B5EF4-FFF2-40B4-BE49-F238E27FC236}">
                <a16:creationId xmlns:a16="http://schemas.microsoft.com/office/drawing/2014/main" id="{A28065F9-C2D1-D663-705D-0817725E6556}"/>
              </a:ext>
            </a:extLst>
          </p:cNvPr>
          <p:cNvSpPr txBox="1">
            <a:spLocks/>
          </p:cNvSpPr>
          <p:nvPr/>
        </p:nvSpPr>
        <p:spPr>
          <a:xfrm>
            <a:off x="277049" y="799371"/>
            <a:ext cx="10515600" cy="415847"/>
          </a:xfrm>
          <a:prstGeom prst="rect">
            <a:avLst/>
          </a:prstGeom>
          <a:ln/>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Narrow" panose="020B0606020202030204" pitchFamily="34" charset="0"/>
              </a:rPr>
              <a:t>Geo-political, economic, epidemiological, and health systems context</a:t>
            </a:r>
          </a:p>
        </p:txBody>
      </p:sp>
      <p:sp>
        <p:nvSpPr>
          <p:cNvPr id="54" name="Arrow: Down 53">
            <a:extLst>
              <a:ext uri="{FF2B5EF4-FFF2-40B4-BE49-F238E27FC236}">
                <a16:creationId xmlns:a16="http://schemas.microsoft.com/office/drawing/2014/main" id="{9A16C644-7B4F-AFCC-F40B-EB01027B6DF5}"/>
              </a:ext>
            </a:extLst>
          </p:cNvPr>
          <p:cNvSpPr/>
          <p:nvPr/>
        </p:nvSpPr>
        <p:spPr>
          <a:xfrm>
            <a:off x="371251" y="1215219"/>
            <a:ext cx="278229" cy="230938"/>
          </a:xfrm>
          <a:prstGeom prst="downArrow">
            <a:avLst/>
          </a:prstGeom>
          <a:solidFill>
            <a:srgbClr val="389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arrow" panose="020B0606020202030204" pitchFamily="34" charset="0"/>
            </a:endParaRPr>
          </a:p>
        </p:txBody>
      </p:sp>
      <p:sp>
        <p:nvSpPr>
          <p:cNvPr id="55" name="Arrow: Down 54">
            <a:extLst>
              <a:ext uri="{FF2B5EF4-FFF2-40B4-BE49-F238E27FC236}">
                <a16:creationId xmlns:a16="http://schemas.microsoft.com/office/drawing/2014/main" id="{B56967F2-0C1C-B577-A82C-26691F7978AA}"/>
              </a:ext>
            </a:extLst>
          </p:cNvPr>
          <p:cNvSpPr/>
          <p:nvPr/>
        </p:nvSpPr>
        <p:spPr>
          <a:xfrm>
            <a:off x="10351324" y="1215218"/>
            <a:ext cx="278229" cy="230938"/>
          </a:xfrm>
          <a:prstGeom prst="downArrow">
            <a:avLst/>
          </a:prstGeom>
          <a:solidFill>
            <a:srgbClr val="389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arrow" panose="020B0606020202030204" pitchFamily="34" charset="0"/>
            </a:endParaRPr>
          </a:p>
        </p:txBody>
      </p:sp>
      <p:sp>
        <p:nvSpPr>
          <p:cNvPr id="56" name="Arrow: Down 55">
            <a:extLst>
              <a:ext uri="{FF2B5EF4-FFF2-40B4-BE49-F238E27FC236}">
                <a16:creationId xmlns:a16="http://schemas.microsoft.com/office/drawing/2014/main" id="{2BA29E08-1F46-D4A3-2571-85A8122B0E6B}"/>
              </a:ext>
            </a:extLst>
          </p:cNvPr>
          <p:cNvSpPr/>
          <p:nvPr/>
        </p:nvSpPr>
        <p:spPr>
          <a:xfrm>
            <a:off x="5410427" y="1215219"/>
            <a:ext cx="278229" cy="230938"/>
          </a:xfrm>
          <a:prstGeom prst="downArrow">
            <a:avLst/>
          </a:prstGeom>
          <a:solidFill>
            <a:srgbClr val="389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arrow" panose="020B0606020202030204" pitchFamily="34" charset="0"/>
            </a:endParaRPr>
          </a:p>
        </p:txBody>
      </p:sp>
      <p:sp>
        <p:nvSpPr>
          <p:cNvPr id="57" name="TextBox 56">
            <a:extLst>
              <a:ext uri="{FF2B5EF4-FFF2-40B4-BE49-F238E27FC236}">
                <a16:creationId xmlns:a16="http://schemas.microsoft.com/office/drawing/2014/main" id="{B5E7D4F3-5589-0126-9112-963C1FCCA7E2}"/>
              </a:ext>
            </a:extLst>
          </p:cNvPr>
          <p:cNvSpPr txBox="1"/>
          <p:nvPr/>
        </p:nvSpPr>
        <p:spPr>
          <a:xfrm>
            <a:off x="10849136" y="5114698"/>
            <a:ext cx="1208980" cy="307777"/>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Narrow" panose="020B0606020202030204" pitchFamily="34" charset="0"/>
              </a:rPr>
              <a:t>Context</a:t>
            </a:r>
          </a:p>
        </p:txBody>
      </p:sp>
    </p:spTree>
    <p:extLst>
      <p:ext uri="{BB962C8B-B14F-4D97-AF65-F5344CB8AC3E}">
        <p14:creationId xmlns:p14="http://schemas.microsoft.com/office/powerpoint/2010/main" val="317237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0BB24C-1639-40D5-B6CD-8A761A9AF660}"/>
              </a:ext>
            </a:extLst>
          </p:cNvPr>
          <p:cNvSpPr/>
          <p:nvPr/>
        </p:nvSpPr>
        <p:spPr>
          <a:xfrm>
            <a:off x="789432" y="4503775"/>
            <a:ext cx="10613136" cy="174650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63CBD9C5-6E9B-5EE6-FE31-753A05F78F9D}"/>
              </a:ext>
            </a:extLst>
          </p:cNvPr>
          <p:cNvSpPr>
            <a:spLocks noGrp="1"/>
          </p:cNvSpPr>
          <p:nvPr>
            <p:ph type="title"/>
          </p:nvPr>
        </p:nvSpPr>
        <p:spPr/>
        <p:txBody>
          <a:bodyPr/>
          <a:lstStyle/>
          <a:p>
            <a:r>
              <a:rPr lang="en-US" dirty="0"/>
              <a:t>Acknowledgements </a:t>
            </a:r>
          </a:p>
        </p:txBody>
      </p:sp>
      <p:pic>
        <p:nvPicPr>
          <p:cNvPr id="14" name="Picture 14" descr="Logo, company name&#10;&#10;Description automatically generated">
            <a:extLst>
              <a:ext uri="{FF2B5EF4-FFF2-40B4-BE49-F238E27FC236}">
                <a16:creationId xmlns:a16="http://schemas.microsoft.com/office/drawing/2014/main" id="{603F29D2-A0CA-DD0F-8514-68E9FCFF65D8}"/>
              </a:ext>
            </a:extLst>
          </p:cNvPr>
          <p:cNvPicPr>
            <a:picLocks noChangeAspect="1"/>
          </p:cNvPicPr>
          <p:nvPr/>
        </p:nvPicPr>
        <p:blipFill rotWithShape="1">
          <a:blip r:embed="rId2"/>
          <a:srcRect l="6164" t="586" r="8733" b="-1178"/>
          <a:stretch/>
        </p:blipFill>
        <p:spPr>
          <a:xfrm>
            <a:off x="8511411" y="2641145"/>
            <a:ext cx="3609723" cy="1242763"/>
          </a:xfrm>
          <a:prstGeom prst="rect">
            <a:avLst/>
          </a:prstGeom>
        </p:spPr>
      </p:pic>
      <p:pic>
        <p:nvPicPr>
          <p:cNvPr id="15" name="Picture 15">
            <a:extLst>
              <a:ext uri="{FF2B5EF4-FFF2-40B4-BE49-F238E27FC236}">
                <a16:creationId xmlns:a16="http://schemas.microsoft.com/office/drawing/2014/main" id="{BC7CE7DC-247D-0D4A-B3CC-DB3288DB96A7}"/>
              </a:ext>
            </a:extLst>
          </p:cNvPr>
          <p:cNvPicPr>
            <a:picLocks noChangeAspect="1"/>
          </p:cNvPicPr>
          <p:nvPr/>
        </p:nvPicPr>
        <p:blipFill rotWithShape="1">
          <a:blip r:embed="rId3"/>
          <a:srcRect l="8042" r="9266" b="581"/>
          <a:stretch/>
        </p:blipFill>
        <p:spPr>
          <a:xfrm>
            <a:off x="4979860" y="2641123"/>
            <a:ext cx="3405988" cy="1238568"/>
          </a:xfrm>
          <a:prstGeom prst="rect">
            <a:avLst/>
          </a:prstGeom>
        </p:spPr>
      </p:pic>
      <p:pic>
        <p:nvPicPr>
          <p:cNvPr id="16" name="Picture 18" descr="Logo, company name&#10;&#10;Description automatically generated">
            <a:extLst>
              <a:ext uri="{FF2B5EF4-FFF2-40B4-BE49-F238E27FC236}">
                <a16:creationId xmlns:a16="http://schemas.microsoft.com/office/drawing/2014/main" id="{7CE812B3-C96A-F392-7C0C-DFE5D7569984}"/>
              </a:ext>
            </a:extLst>
          </p:cNvPr>
          <p:cNvPicPr>
            <a:picLocks noChangeAspect="1"/>
          </p:cNvPicPr>
          <p:nvPr/>
        </p:nvPicPr>
        <p:blipFill rotWithShape="1">
          <a:blip r:embed="rId4"/>
          <a:srcRect l="6625" r="5750" b="-1408"/>
          <a:stretch/>
        </p:blipFill>
        <p:spPr>
          <a:xfrm>
            <a:off x="61168" y="2683553"/>
            <a:ext cx="4807654" cy="1236952"/>
          </a:xfrm>
          <a:prstGeom prst="rect">
            <a:avLst/>
          </a:prstGeom>
        </p:spPr>
      </p:pic>
      <p:sp>
        <p:nvSpPr>
          <p:cNvPr id="2" name="Rectangle 1">
            <a:extLst>
              <a:ext uri="{FF2B5EF4-FFF2-40B4-BE49-F238E27FC236}">
                <a16:creationId xmlns:a16="http://schemas.microsoft.com/office/drawing/2014/main" id="{D9504251-52E9-425A-879B-B6174980AF6A}"/>
              </a:ext>
            </a:extLst>
          </p:cNvPr>
          <p:cNvSpPr/>
          <p:nvPr/>
        </p:nvSpPr>
        <p:spPr>
          <a:xfrm>
            <a:off x="838200" y="4738548"/>
            <a:ext cx="10564368" cy="1754326"/>
          </a:xfrm>
          <a:prstGeom prst="rect">
            <a:avLst/>
          </a:prstGeom>
        </p:spPr>
        <p:txBody>
          <a:bodyPr wrap="square" lIns="91440" tIns="45720" rIns="91440" bIns="45720" anchor="t">
            <a:spAutoFit/>
          </a:bodyPr>
          <a:lstStyle/>
          <a:p>
            <a:r>
              <a:rPr lang="en-US" i="1" dirty="0">
                <a:solidFill>
                  <a:schemeClr val="bg1"/>
                </a:solidFill>
                <a:latin typeface="Arial Narrow"/>
                <a:ea typeface="Roboto Condensed"/>
                <a:cs typeface="Calibri"/>
              </a:rPr>
              <a:t>A systematic review of COVID-19 vaccine roll-out experiences and lessons learned is being undertaken by the </a:t>
            </a:r>
            <a:r>
              <a:rPr lang="en-US" b="1" i="1" dirty="0">
                <a:solidFill>
                  <a:schemeClr val="bg1"/>
                </a:solidFill>
                <a:latin typeface="Arial Narrow"/>
                <a:ea typeface="Roboto Condensed"/>
                <a:cs typeface="Calibri"/>
              </a:rPr>
              <a:t>World Health Organization (WHO), the U.S. Agency for International Development (USAID) MOMENTUM Country and Global Leadership project, and COVID GAP</a:t>
            </a:r>
            <a:r>
              <a:rPr lang="en-US" i="1" dirty="0">
                <a:solidFill>
                  <a:schemeClr val="bg1"/>
                </a:solidFill>
                <a:latin typeface="Arial Narrow"/>
                <a:ea typeface="Roboto Condensed"/>
                <a:cs typeface="Calibri"/>
              </a:rPr>
              <a:t>, to produce learnings for program audiences at all levels—global, regional, country, and sub-national. This slide deck is the first in a series of multiple rapid review products, highlighting learning, best practices, and recommendations for one of the eight selected themes. </a:t>
            </a:r>
          </a:p>
          <a:p>
            <a:endParaRPr lang="en-US" i="1" dirty="0">
              <a:latin typeface="Arial Narrow"/>
              <a:ea typeface="Roboto Condensed"/>
              <a:cs typeface="Calibri"/>
            </a:endParaRPr>
          </a:p>
        </p:txBody>
      </p:sp>
    </p:spTree>
    <p:extLst>
      <p:ext uri="{BB962C8B-B14F-4D97-AF65-F5344CB8AC3E}">
        <p14:creationId xmlns:p14="http://schemas.microsoft.com/office/powerpoint/2010/main" val="3885183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76834-56A1-C8D9-2365-B2F809F96B48}"/>
              </a:ext>
            </a:extLst>
          </p:cNvPr>
          <p:cNvSpPr>
            <a:spLocks noGrp="1"/>
          </p:cNvSpPr>
          <p:nvPr>
            <p:ph type="title"/>
          </p:nvPr>
        </p:nvSpPr>
        <p:spPr/>
        <p:txBody>
          <a:bodyPr/>
          <a:lstStyle/>
          <a:p>
            <a:r>
              <a:rPr lang="en-US" dirty="0"/>
              <a:t>Overview of study design, countries, and data sources</a:t>
            </a:r>
          </a:p>
        </p:txBody>
      </p:sp>
      <p:graphicFrame>
        <p:nvGraphicFramePr>
          <p:cNvPr id="5" name="Content Placeholder 4">
            <a:extLst>
              <a:ext uri="{FF2B5EF4-FFF2-40B4-BE49-F238E27FC236}">
                <a16:creationId xmlns:a16="http://schemas.microsoft.com/office/drawing/2014/main" id="{40FEFE95-8618-23DA-5A38-AA870604C256}"/>
              </a:ext>
            </a:extLst>
          </p:cNvPr>
          <p:cNvGraphicFramePr>
            <a:graphicFrameLocks noGrp="1"/>
          </p:cNvGraphicFramePr>
          <p:nvPr>
            <p:ph sz="half" idx="1"/>
            <p:extLst>
              <p:ext uri="{D42A27DB-BD31-4B8C-83A1-F6EECF244321}">
                <p14:modId xmlns:p14="http://schemas.microsoft.com/office/powerpoint/2010/main" val="1663628699"/>
              </p:ext>
            </p:extLst>
          </p:nvPr>
        </p:nvGraphicFramePr>
        <p:xfrm>
          <a:off x="838200" y="1825625"/>
          <a:ext cx="10515598" cy="4211156"/>
        </p:xfrm>
        <a:graphic>
          <a:graphicData uri="http://schemas.openxmlformats.org/drawingml/2006/table">
            <a:tbl>
              <a:tblPr firstRow="1" bandRow="1">
                <a:tableStyleId>{5A111915-BE36-4E01-A7E5-04B1672EAD32}</a:tableStyleId>
              </a:tblPr>
              <a:tblGrid>
                <a:gridCol w="2915341">
                  <a:extLst>
                    <a:ext uri="{9D8B030D-6E8A-4147-A177-3AD203B41FA5}">
                      <a16:colId xmlns:a16="http://schemas.microsoft.com/office/drawing/2014/main" val="4093884782"/>
                    </a:ext>
                  </a:extLst>
                </a:gridCol>
                <a:gridCol w="1408510">
                  <a:extLst>
                    <a:ext uri="{9D8B030D-6E8A-4147-A177-3AD203B41FA5}">
                      <a16:colId xmlns:a16="http://schemas.microsoft.com/office/drawing/2014/main" val="2453340722"/>
                    </a:ext>
                  </a:extLst>
                </a:gridCol>
                <a:gridCol w="2892356">
                  <a:extLst>
                    <a:ext uri="{9D8B030D-6E8A-4147-A177-3AD203B41FA5}">
                      <a16:colId xmlns:a16="http://schemas.microsoft.com/office/drawing/2014/main" val="1135391451"/>
                    </a:ext>
                  </a:extLst>
                </a:gridCol>
                <a:gridCol w="3299391">
                  <a:extLst>
                    <a:ext uri="{9D8B030D-6E8A-4147-A177-3AD203B41FA5}">
                      <a16:colId xmlns:a16="http://schemas.microsoft.com/office/drawing/2014/main" val="198377325"/>
                    </a:ext>
                  </a:extLst>
                </a:gridCol>
              </a:tblGrid>
              <a:tr h="536993">
                <a:tc>
                  <a:txBody>
                    <a:bodyPr/>
                    <a:lstStyle/>
                    <a:p>
                      <a:r>
                        <a:rPr lang="en-US" sz="1100" dirty="0">
                          <a:latin typeface="Arial Narrow" panose="020B0606020202030204" pitchFamily="34" charset="0"/>
                        </a:rPr>
                        <a:t>Study Design</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No. of Studies (N=25)</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Countries</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Data Sources</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117850220"/>
                  </a:ext>
                </a:extLst>
              </a:tr>
              <a:tr h="536993">
                <a:tc>
                  <a:txBody>
                    <a:bodyPr/>
                    <a:lstStyle/>
                    <a:p>
                      <a:r>
                        <a:rPr lang="en-US" sz="1100" dirty="0">
                          <a:latin typeface="Arial Narrow" panose="020B0606020202030204" pitchFamily="34" charset="0"/>
                        </a:rPr>
                        <a:t>Case studies</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7</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USA (4), Italy (1), Israel (1), China (1)</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Program implementation process data (4), facility registers (2), secondary sources (websites) (1)</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192920983"/>
                  </a:ext>
                </a:extLst>
              </a:tr>
              <a:tr h="763095">
                <a:tc>
                  <a:txBody>
                    <a:bodyPr/>
                    <a:lstStyle/>
                    <a:p>
                      <a:r>
                        <a:rPr lang="en-US" sz="1100" dirty="0">
                          <a:latin typeface="Arial Narrow" panose="020B0606020202030204" pitchFamily="34" charset="0"/>
                        </a:rPr>
                        <a:t>Observational study (1 time assessment, no control group)</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5</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USA (4), Italy (1)</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Web-based survey (1), state database (1), facility registers (2)</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204855318"/>
                  </a:ext>
                </a:extLst>
              </a:tr>
              <a:tr h="310891">
                <a:tc>
                  <a:txBody>
                    <a:bodyPr/>
                    <a:lstStyle/>
                    <a:p>
                      <a:r>
                        <a:rPr lang="en-US" sz="1100" dirty="0">
                          <a:latin typeface="Arial Narrow" panose="020B0606020202030204" pitchFamily="34" charset="0"/>
                        </a:rPr>
                        <a:t>Pre – post study</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1</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England (1)</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Facility registers (1)</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4251129226"/>
                  </a:ext>
                </a:extLst>
              </a:tr>
              <a:tr h="989198">
                <a:tc>
                  <a:txBody>
                    <a:bodyPr/>
                    <a:lstStyle/>
                    <a:p>
                      <a:r>
                        <a:rPr lang="en-US" sz="1100" dirty="0">
                          <a:latin typeface="Arial Narrow" panose="020B0606020202030204" pitchFamily="34" charset="0"/>
                        </a:rPr>
                        <a:t>Retrospective program evaluation</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7</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USA (4), Malta (2), South Africa (1)</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Facility records (2), primary qualitative data (2), government. database, published research reports, internal reports (2), grey sources: newspapers, websites (1)</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860120907"/>
                  </a:ext>
                </a:extLst>
              </a:tr>
              <a:tr h="310891">
                <a:tc>
                  <a:txBody>
                    <a:bodyPr/>
                    <a:lstStyle/>
                    <a:p>
                      <a:r>
                        <a:rPr lang="en-US" sz="1100" dirty="0">
                          <a:latin typeface="Arial Narrow" panose="020B0606020202030204" pitchFamily="34" charset="0"/>
                        </a:rPr>
                        <a:t>Cluster randomized trial</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1</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USA (1)</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Electronic medical record (1)</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585975525"/>
                  </a:ext>
                </a:extLst>
              </a:tr>
              <a:tr h="763095">
                <a:tc>
                  <a:txBody>
                    <a:bodyPr/>
                    <a:lstStyle/>
                    <a:p>
                      <a:r>
                        <a:rPr lang="en-US" sz="1100" dirty="0">
                          <a:latin typeface="Arial Narrow" panose="020B0606020202030204" pitchFamily="34" charset="0"/>
                        </a:rPr>
                        <a:t>Others (integration ideas, lesson learned from an open-label study, app pilot testing)</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4</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Israel (1), South Africa (1), Germany (1), Sudan (1)</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100" dirty="0">
                          <a:latin typeface="Arial Narrow" panose="020B0606020202030204" pitchFamily="34" charset="0"/>
                        </a:rPr>
                        <a:t>E-registries (1), program implementation process data (1), unspecified (1)</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247284867"/>
                  </a:ext>
                </a:extLst>
              </a:tr>
            </a:tbl>
          </a:graphicData>
        </a:graphic>
      </p:graphicFrame>
      <p:sp>
        <p:nvSpPr>
          <p:cNvPr id="3" name="Slide Number Placeholder 2">
            <a:extLst>
              <a:ext uri="{FF2B5EF4-FFF2-40B4-BE49-F238E27FC236}">
                <a16:creationId xmlns:a16="http://schemas.microsoft.com/office/drawing/2014/main" id="{1F061739-E073-5CF5-537E-1558E684E7B0}"/>
              </a:ext>
            </a:extLst>
          </p:cNvPr>
          <p:cNvSpPr>
            <a:spLocks noGrp="1"/>
          </p:cNvSpPr>
          <p:nvPr>
            <p:ph type="sldNum" sz="quarter" idx="4"/>
          </p:nvPr>
        </p:nvSpPr>
        <p:spPr/>
        <p:txBody>
          <a:bodyPr/>
          <a:lstStyle/>
          <a:p>
            <a:fld id="{D919D109-F427-0D4E-A2E6-D5BD6A565421}" type="slidenum">
              <a:rPr lang="en-US" smtClean="0"/>
              <a:pPr/>
              <a:t>20</a:t>
            </a:fld>
            <a:endParaRPr lang="en-US" dirty="0"/>
          </a:p>
        </p:txBody>
      </p:sp>
    </p:spTree>
    <p:extLst>
      <p:ext uri="{BB962C8B-B14F-4D97-AF65-F5344CB8AC3E}">
        <p14:creationId xmlns:p14="http://schemas.microsoft.com/office/powerpoint/2010/main" val="1067686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5EE3FD-6464-9CCB-9714-BE7693A82D43}"/>
              </a:ext>
            </a:extLst>
          </p:cNvPr>
          <p:cNvSpPr>
            <a:spLocks noGrp="1"/>
          </p:cNvSpPr>
          <p:nvPr>
            <p:ph type="title"/>
          </p:nvPr>
        </p:nvSpPr>
        <p:spPr/>
        <p:txBody>
          <a:bodyPr>
            <a:normAutofit/>
          </a:bodyPr>
          <a:lstStyle/>
          <a:p>
            <a:r>
              <a:rPr lang="en-US" sz="3500" dirty="0"/>
              <a:t>Number of studies*: Delivery models and target population</a:t>
            </a:r>
          </a:p>
        </p:txBody>
      </p:sp>
      <p:graphicFrame>
        <p:nvGraphicFramePr>
          <p:cNvPr id="7" name="Table 4">
            <a:extLst>
              <a:ext uri="{FF2B5EF4-FFF2-40B4-BE49-F238E27FC236}">
                <a16:creationId xmlns:a16="http://schemas.microsoft.com/office/drawing/2014/main" id="{E13DA2B0-7C5E-01A1-DDE9-B5C52E358675}"/>
              </a:ext>
            </a:extLst>
          </p:cNvPr>
          <p:cNvGraphicFramePr>
            <a:graphicFrameLocks noGrp="1"/>
          </p:cNvGraphicFramePr>
          <p:nvPr>
            <p:ph sz="half" idx="1"/>
            <p:extLst>
              <p:ext uri="{D42A27DB-BD31-4B8C-83A1-F6EECF244321}">
                <p14:modId xmlns:p14="http://schemas.microsoft.com/office/powerpoint/2010/main" val="2405621509"/>
              </p:ext>
            </p:extLst>
          </p:nvPr>
        </p:nvGraphicFramePr>
        <p:xfrm>
          <a:off x="838200" y="1403032"/>
          <a:ext cx="10515595" cy="4602480"/>
        </p:xfrm>
        <a:graphic>
          <a:graphicData uri="http://schemas.openxmlformats.org/drawingml/2006/table">
            <a:tbl>
              <a:tblPr firstRow="1" bandRow="1">
                <a:tableStyleId>{7DF18680-E054-41AD-8BC1-D1AEF772440D}</a:tableStyleId>
              </a:tblPr>
              <a:tblGrid>
                <a:gridCol w="1712424">
                  <a:extLst>
                    <a:ext uri="{9D8B030D-6E8A-4147-A177-3AD203B41FA5}">
                      <a16:colId xmlns:a16="http://schemas.microsoft.com/office/drawing/2014/main" val="3648475747"/>
                    </a:ext>
                  </a:extLst>
                </a:gridCol>
                <a:gridCol w="1292031">
                  <a:extLst>
                    <a:ext uri="{9D8B030D-6E8A-4147-A177-3AD203B41FA5}">
                      <a16:colId xmlns:a16="http://schemas.microsoft.com/office/drawing/2014/main" val="2344753304"/>
                    </a:ext>
                  </a:extLst>
                </a:gridCol>
                <a:gridCol w="1502228">
                  <a:extLst>
                    <a:ext uri="{9D8B030D-6E8A-4147-A177-3AD203B41FA5}">
                      <a16:colId xmlns:a16="http://schemas.microsoft.com/office/drawing/2014/main" val="128395492"/>
                    </a:ext>
                  </a:extLst>
                </a:gridCol>
                <a:gridCol w="1502228">
                  <a:extLst>
                    <a:ext uri="{9D8B030D-6E8A-4147-A177-3AD203B41FA5}">
                      <a16:colId xmlns:a16="http://schemas.microsoft.com/office/drawing/2014/main" val="38404776"/>
                    </a:ext>
                  </a:extLst>
                </a:gridCol>
                <a:gridCol w="1502228">
                  <a:extLst>
                    <a:ext uri="{9D8B030D-6E8A-4147-A177-3AD203B41FA5}">
                      <a16:colId xmlns:a16="http://schemas.microsoft.com/office/drawing/2014/main" val="1824127689"/>
                    </a:ext>
                  </a:extLst>
                </a:gridCol>
                <a:gridCol w="1502228">
                  <a:extLst>
                    <a:ext uri="{9D8B030D-6E8A-4147-A177-3AD203B41FA5}">
                      <a16:colId xmlns:a16="http://schemas.microsoft.com/office/drawing/2014/main" val="8742207"/>
                    </a:ext>
                  </a:extLst>
                </a:gridCol>
                <a:gridCol w="1502228">
                  <a:extLst>
                    <a:ext uri="{9D8B030D-6E8A-4147-A177-3AD203B41FA5}">
                      <a16:colId xmlns:a16="http://schemas.microsoft.com/office/drawing/2014/main" val="361217170"/>
                    </a:ext>
                  </a:extLst>
                </a:gridCol>
              </a:tblGrid>
              <a:tr h="370840">
                <a:tc>
                  <a:txBody>
                    <a:bodyPr/>
                    <a:lstStyle/>
                    <a:p>
                      <a:pPr algn="l"/>
                      <a:r>
                        <a:rPr lang="en-US" sz="2000" dirty="0">
                          <a:latin typeface="Arial Narrow" panose="020B0606020202030204" pitchFamily="34" charset="0"/>
                        </a:rPr>
                        <a:t>Target population</a:t>
                      </a:r>
                    </a:p>
                  </a:txBody>
                  <a:tcPr/>
                </a:tc>
                <a:tc>
                  <a:txBody>
                    <a:bodyPr/>
                    <a:lstStyle/>
                    <a:p>
                      <a:pPr algn="l"/>
                      <a:r>
                        <a:rPr lang="en-US" sz="2000" dirty="0">
                          <a:latin typeface="Arial Narrow" panose="020B0606020202030204" pitchFamily="34" charset="0"/>
                        </a:rPr>
                        <a:t>Mass vax</a:t>
                      </a:r>
                    </a:p>
                  </a:txBody>
                  <a:tcPr/>
                </a:tc>
                <a:tc>
                  <a:txBody>
                    <a:bodyPr/>
                    <a:lstStyle/>
                    <a:p>
                      <a:pPr algn="l"/>
                      <a:r>
                        <a:rPr lang="en-US" sz="2000" dirty="0">
                          <a:latin typeface="Arial Narrow" panose="020B0606020202030204" pitchFamily="34" charset="0"/>
                        </a:rPr>
                        <a:t>Mobile vax</a:t>
                      </a:r>
                    </a:p>
                  </a:txBody>
                  <a:tcPr/>
                </a:tc>
                <a:tc>
                  <a:txBody>
                    <a:bodyPr/>
                    <a:lstStyle/>
                    <a:p>
                      <a:pPr algn="l"/>
                      <a:r>
                        <a:rPr lang="en-US" sz="2000" dirty="0">
                          <a:latin typeface="Arial Narrow" panose="020B0606020202030204" pitchFamily="34" charset="0"/>
                        </a:rPr>
                        <a:t>Fixed vax – health care settings</a:t>
                      </a:r>
                    </a:p>
                  </a:txBody>
                  <a:tcPr/>
                </a:tc>
                <a:tc>
                  <a:txBody>
                    <a:bodyPr/>
                    <a:lstStyle/>
                    <a:p>
                      <a:pPr algn="l"/>
                      <a:r>
                        <a:rPr lang="en-US" sz="2000" dirty="0">
                          <a:latin typeface="Arial Narrow" panose="020B0606020202030204" pitchFamily="34" charset="0"/>
                        </a:rPr>
                        <a:t>Fixed vax – non health care settings</a:t>
                      </a:r>
                    </a:p>
                  </a:txBody>
                  <a:tcPr/>
                </a:tc>
                <a:tc>
                  <a:txBody>
                    <a:bodyPr/>
                    <a:lstStyle/>
                    <a:p>
                      <a:pPr algn="l"/>
                      <a:r>
                        <a:rPr lang="en-US" sz="2000" dirty="0">
                          <a:latin typeface="Arial Narrow" panose="020B0606020202030204" pitchFamily="34" charset="0"/>
                        </a:rPr>
                        <a:t>System-level delivery insights</a:t>
                      </a:r>
                    </a:p>
                  </a:txBody>
                  <a:tcPr/>
                </a:tc>
                <a:tc>
                  <a:txBody>
                    <a:bodyPr/>
                    <a:lstStyle/>
                    <a:p>
                      <a:pPr lvl="0" algn="l">
                        <a:buNone/>
                      </a:pPr>
                      <a:r>
                        <a:rPr lang="en-US" sz="2000" dirty="0">
                          <a:latin typeface="Arial Narrow" panose="020B0606020202030204" pitchFamily="34" charset="0"/>
                        </a:rPr>
                        <a:t>Row total</a:t>
                      </a:r>
                    </a:p>
                  </a:txBody>
                  <a:tcPr/>
                </a:tc>
                <a:extLst>
                  <a:ext uri="{0D108BD9-81ED-4DB2-BD59-A6C34878D82A}">
                    <a16:rowId xmlns:a16="http://schemas.microsoft.com/office/drawing/2014/main" val="4000948396"/>
                  </a:ext>
                </a:extLst>
              </a:tr>
              <a:tr h="370840">
                <a:tc>
                  <a:txBody>
                    <a:bodyPr/>
                    <a:lstStyle/>
                    <a:p>
                      <a:pPr algn="l"/>
                      <a:r>
                        <a:rPr lang="en-US" sz="2000" dirty="0">
                          <a:latin typeface="Arial Narrow" panose="020B0606020202030204" pitchFamily="34" charset="0"/>
                        </a:rPr>
                        <a:t>HCW</a:t>
                      </a:r>
                    </a:p>
                  </a:txBody>
                  <a:tcPr/>
                </a:tc>
                <a:tc>
                  <a:txBody>
                    <a:bodyPr/>
                    <a:lstStyle/>
                    <a:p>
                      <a:pPr algn="ctr"/>
                      <a:r>
                        <a:rPr lang="en-US" sz="2000" dirty="0">
                          <a:latin typeface="Arial Narrow" panose="020B0606020202030204" pitchFamily="34" charset="0"/>
                        </a:rPr>
                        <a:t>1</a:t>
                      </a:r>
                    </a:p>
                  </a:txBody>
                  <a:tcPr/>
                </a:tc>
                <a:tc>
                  <a:txBody>
                    <a:bodyPr/>
                    <a:lstStyle/>
                    <a:p>
                      <a:pPr algn="ctr"/>
                      <a:endParaRPr lang="en-US" sz="2000" dirty="0">
                        <a:latin typeface="Arial Narrow" panose="020B0606020202030204" pitchFamily="34" charset="0"/>
                      </a:endParaRPr>
                    </a:p>
                  </a:txBody>
                  <a:tcPr/>
                </a:tc>
                <a:tc>
                  <a:txBody>
                    <a:bodyPr/>
                    <a:lstStyle/>
                    <a:p>
                      <a:pPr algn="ctr"/>
                      <a:r>
                        <a:rPr lang="en-US" sz="2000" dirty="0">
                          <a:latin typeface="Arial Narrow" panose="020B0606020202030204" pitchFamily="34" charset="0"/>
                        </a:rPr>
                        <a:t>5</a:t>
                      </a:r>
                    </a:p>
                  </a:txBody>
                  <a:tcPr/>
                </a:tc>
                <a:tc>
                  <a:txBody>
                    <a:bodyPr/>
                    <a:lstStyle/>
                    <a:p>
                      <a:pPr algn="ctr"/>
                      <a:endParaRPr lang="en-US" sz="2000" dirty="0">
                        <a:latin typeface="Arial Narrow" panose="020B0606020202030204" pitchFamily="34" charset="0"/>
                      </a:endParaRPr>
                    </a:p>
                  </a:txBody>
                  <a:tcPr/>
                </a:tc>
                <a:tc>
                  <a:txBody>
                    <a:bodyPr/>
                    <a:lstStyle/>
                    <a:p>
                      <a:pPr algn="ctr"/>
                      <a:endParaRPr lang="en-US" sz="2000" dirty="0">
                        <a:latin typeface="Arial Narrow" panose="020B0606020202030204" pitchFamily="34" charset="0"/>
                      </a:endParaRPr>
                    </a:p>
                  </a:txBody>
                  <a:tcPr/>
                </a:tc>
                <a:tc>
                  <a:txBody>
                    <a:bodyPr/>
                    <a:lstStyle/>
                    <a:p>
                      <a:pPr lvl="0" algn="ctr">
                        <a:buNone/>
                      </a:pPr>
                      <a:r>
                        <a:rPr lang="en-US" sz="2000" b="1" dirty="0">
                          <a:latin typeface="Arial Narrow" panose="020B0606020202030204" pitchFamily="34" charset="0"/>
                        </a:rPr>
                        <a:t>6</a:t>
                      </a:r>
                    </a:p>
                  </a:txBody>
                  <a:tcPr/>
                </a:tc>
                <a:extLst>
                  <a:ext uri="{0D108BD9-81ED-4DB2-BD59-A6C34878D82A}">
                    <a16:rowId xmlns:a16="http://schemas.microsoft.com/office/drawing/2014/main" val="2170619992"/>
                  </a:ext>
                </a:extLst>
              </a:tr>
              <a:tr h="370840">
                <a:tc>
                  <a:txBody>
                    <a:bodyPr/>
                    <a:lstStyle/>
                    <a:p>
                      <a:pPr algn="l"/>
                      <a:r>
                        <a:rPr lang="en-US" sz="2000" dirty="0">
                          <a:latin typeface="Arial Narrow" panose="020B0606020202030204" pitchFamily="34" charset="0"/>
                        </a:rPr>
                        <a:t>Pregnant women</a:t>
                      </a:r>
                    </a:p>
                  </a:txBody>
                  <a:tcPr/>
                </a:tc>
                <a:tc>
                  <a:txBody>
                    <a:bodyPr/>
                    <a:lstStyle/>
                    <a:p>
                      <a:pPr algn="ctr"/>
                      <a:endParaRPr lang="en-US" sz="2000" dirty="0">
                        <a:latin typeface="Arial Narrow" panose="020B0606020202030204" pitchFamily="34" charset="0"/>
                      </a:endParaRPr>
                    </a:p>
                  </a:txBody>
                  <a:tcPr/>
                </a:tc>
                <a:tc>
                  <a:txBody>
                    <a:bodyPr/>
                    <a:lstStyle/>
                    <a:p>
                      <a:pPr algn="ctr"/>
                      <a:endParaRPr lang="en-US" sz="2000" dirty="0">
                        <a:latin typeface="Arial Narrow" panose="020B0606020202030204" pitchFamily="34" charset="0"/>
                      </a:endParaRPr>
                    </a:p>
                  </a:txBody>
                  <a:tcPr/>
                </a:tc>
                <a:tc>
                  <a:txBody>
                    <a:bodyPr/>
                    <a:lstStyle/>
                    <a:p>
                      <a:pPr algn="ctr"/>
                      <a:r>
                        <a:rPr lang="en-US" sz="2000" dirty="0">
                          <a:latin typeface="Arial Narrow" panose="020B0606020202030204" pitchFamily="34" charset="0"/>
                        </a:rPr>
                        <a:t>2</a:t>
                      </a:r>
                    </a:p>
                  </a:txBody>
                  <a:tcPr/>
                </a:tc>
                <a:tc>
                  <a:txBody>
                    <a:bodyPr/>
                    <a:lstStyle/>
                    <a:p>
                      <a:pPr algn="ctr"/>
                      <a:endParaRPr lang="en-US" sz="2000" dirty="0">
                        <a:latin typeface="Arial Narrow" panose="020B0606020202030204" pitchFamily="34" charset="0"/>
                      </a:endParaRPr>
                    </a:p>
                  </a:txBody>
                  <a:tcPr/>
                </a:tc>
                <a:tc>
                  <a:txBody>
                    <a:bodyPr/>
                    <a:lstStyle/>
                    <a:p>
                      <a:pPr algn="ctr"/>
                      <a:endParaRPr lang="en-US" sz="2000" dirty="0">
                        <a:latin typeface="Arial Narrow" panose="020B0606020202030204" pitchFamily="34" charset="0"/>
                      </a:endParaRPr>
                    </a:p>
                  </a:txBody>
                  <a:tcPr/>
                </a:tc>
                <a:tc>
                  <a:txBody>
                    <a:bodyPr/>
                    <a:lstStyle/>
                    <a:p>
                      <a:pPr lvl="0" algn="ctr">
                        <a:buNone/>
                      </a:pPr>
                      <a:r>
                        <a:rPr lang="en-US" sz="2000" b="1" dirty="0">
                          <a:latin typeface="Arial Narrow" panose="020B0606020202030204" pitchFamily="34" charset="0"/>
                        </a:rPr>
                        <a:t>2</a:t>
                      </a:r>
                    </a:p>
                  </a:txBody>
                  <a:tcPr/>
                </a:tc>
                <a:extLst>
                  <a:ext uri="{0D108BD9-81ED-4DB2-BD59-A6C34878D82A}">
                    <a16:rowId xmlns:a16="http://schemas.microsoft.com/office/drawing/2014/main" val="2813877687"/>
                  </a:ext>
                </a:extLst>
              </a:tr>
              <a:tr h="370840">
                <a:tc>
                  <a:txBody>
                    <a:bodyPr/>
                    <a:lstStyle/>
                    <a:p>
                      <a:pPr algn="l"/>
                      <a:r>
                        <a:rPr lang="en-US" sz="2000" dirty="0">
                          <a:latin typeface="Arial Narrow" panose="020B0606020202030204" pitchFamily="34" charset="0"/>
                        </a:rPr>
                        <a:t>Students &amp; affiliates</a:t>
                      </a:r>
                    </a:p>
                  </a:txBody>
                  <a:tcPr/>
                </a:tc>
                <a:tc>
                  <a:txBody>
                    <a:bodyPr/>
                    <a:lstStyle/>
                    <a:p>
                      <a:pPr algn="ctr"/>
                      <a:endParaRPr lang="en-US" sz="2000" dirty="0">
                        <a:latin typeface="Arial Narrow" panose="020B0606020202030204" pitchFamily="34" charset="0"/>
                      </a:endParaRPr>
                    </a:p>
                  </a:txBody>
                  <a:tcPr/>
                </a:tc>
                <a:tc>
                  <a:txBody>
                    <a:bodyPr/>
                    <a:lstStyle/>
                    <a:p>
                      <a:pPr algn="ctr"/>
                      <a:endParaRPr lang="en-US" sz="2000" dirty="0">
                        <a:latin typeface="Arial Narrow" panose="020B0606020202030204" pitchFamily="34" charset="0"/>
                      </a:endParaRPr>
                    </a:p>
                  </a:txBody>
                  <a:tcPr/>
                </a:tc>
                <a:tc>
                  <a:txBody>
                    <a:bodyPr/>
                    <a:lstStyle/>
                    <a:p>
                      <a:pPr algn="ctr"/>
                      <a:endParaRPr lang="en-US" sz="2000" dirty="0">
                        <a:latin typeface="Arial Narrow" panose="020B0606020202030204" pitchFamily="34" charset="0"/>
                      </a:endParaRPr>
                    </a:p>
                  </a:txBody>
                  <a:tcPr/>
                </a:tc>
                <a:tc>
                  <a:txBody>
                    <a:bodyPr/>
                    <a:lstStyle/>
                    <a:p>
                      <a:pPr algn="ctr"/>
                      <a:r>
                        <a:rPr lang="en-US" sz="2000" dirty="0">
                          <a:latin typeface="Arial Narrow" panose="020B0606020202030204" pitchFamily="34" charset="0"/>
                        </a:rPr>
                        <a:t>2</a:t>
                      </a:r>
                    </a:p>
                  </a:txBody>
                  <a:tcPr/>
                </a:tc>
                <a:tc>
                  <a:txBody>
                    <a:bodyPr/>
                    <a:lstStyle/>
                    <a:p>
                      <a:pPr algn="ctr"/>
                      <a:endParaRPr lang="en-US" sz="2000" dirty="0">
                        <a:latin typeface="Arial Narrow" panose="020B0606020202030204" pitchFamily="34" charset="0"/>
                      </a:endParaRPr>
                    </a:p>
                  </a:txBody>
                  <a:tcPr/>
                </a:tc>
                <a:tc>
                  <a:txBody>
                    <a:bodyPr/>
                    <a:lstStyle/>
                    <a:p>
                      <a:pPr lvl="0" algn="ctr">
                        <a:buNone/>
                      </a:pPr>
                      <a:r>
                        <a:rPr lang="en-US" sz="2000" b="1" dirty="0">
                          <a:latin typeface="Arial Narrow" panose="020B0606020202030204" pitchFamily="34" charset="0"/>
                        </a:rPr>
                        <a:t>2</a:t>
                      </a:r>
                    </a:p>
                  </a:txBody>
                  <a:tcPr/>
                </a:tc>
                <a:extLst>
                  <a:ext uri="{0D108BD9-81ED-4DB2-BD59-A6C34878D82A}">
                    <a16:rowId xmlns:a16="http://schemas.microsoft.com/office/drawing/2014/main" val="1609800093"/>
                  </a:ext>
                </a:extLst>
              </a:tr>
              <a:tr h="370840">
                <a:tc>
                  <a:txBody>
                    <a:bodyPr/>
                    <a:lstStyle/>
                    <a:p>
                      <a:pPr algn="l"/>
                      <a:r>
                        <a:rPr lang="en-US" sz="2000" dirty="0">
                          <a:latin typeface="Arial Narrow" panose="020B0606020202030204" pitchFamily="34" charset="0"/>
                        </a:rPr>
                        <a:t>Socially marginalized pop (e.g., IDU)</a:t>
                      </a:r>
                    </a:p>
                  </a:txBody>
                  <a:tcPr/>
                </a:tc>
                <a:tc>
                  <a:txBody>
                    <a:bodyPr/>
                    <a:lstStyle/>
                    <a:p>
                      <a:pPr algn="ctr"/>
                      <a:endParaRPr lang="en-US" sz="2000" dirty="0">
                        <a:latin typeface="Arial Narrow" panose="020B0606020202030204" pitchFamily="34" charset="0"/>
                      </a:endParaRPr>
                    </a:p>
                  </a:txBody>
                  <a:tcPr/>
                </a:tc>
                <a:tc>
                  <a:txBody>
                    <a:bodyPr/>
                    <a:lstStyle/>
                    <a:p>
                      <a:pPr algn="ctr"/>
                      <a:r>
                        <a:rPr lang="en-US" sz="2000" dirty="0">
                          <a:latin typeface="Arial Narrow" panose="020B0606020202030204" pitchFamily="34" charset="0"/>
                        </a:rPr>
                        <a:t>1</a:t>
                      </a:r>
                    </a:p>
                  </a:txBody>
                  <a:tcPr/>
                </a:tc>
                <a:tc>
                  <a:txBody>
                    <a:bodyPr/>
                    <a:lstStyle/>
                    <a:p>
                      <a:pPr algn="ctr"/>
                      <a:r>
                        <a:rPr lang="en-US" sz="2000" dirty="0">
                          <a:latin typeface="Arial Narrow" panose="020B0606020202030204" pitchFamily="34" charset="0"/>
                        </a:rPr>
                        <a:t>1</a:t>
                      </a:r>
                    </a:p>
                  </a:txBody>
                  <a:tcPr/>
                </a:tc>
                <a:tc>
                  <a:txBody>
                    <a:bodyPr/>
                    <a:lstStyle/>
                    <a:p>
                      <a:pPr algn="ctr"/>
                      <a:endParaRPr lang="en-US" sz="2000" dirty="0">
                        <a:latin typeface="Arial Narrow" panose="020B0606020202030204" pitchFamily="34" charset="0"/>
                      </a:endParaRPr>
                    </a:p>
                  </a:txBody>
                  <a:tcPr/>
                </a:tc>
                <a:tc>
                  <a:txBody>
                    <a:bodyPr/>
                    <a:lstStyle/>
                    <a:p>
                      <a:pPr algn="ctr"/>
                      <a:endParaRPr lang="en-US" sz="2000" dirty="0">
                        <a:latin typeface="Arial Narrow" panose="020B0606020202030204" pitchFamily="34" charset="0"/>
                      </a:endParaRPr>
                    </a:p>
                  </a:txBody>
                  <a:tcPr/>
                </a:tc>
                <a:tc>
                  <a:txBody>
                    <a:bodyPr/>
                    <a:lstStyle/>
                    <a:p>
                      <a:pPr lvl="0" algn="ctr">
                        <a:buNone/>
                      </a:pPr>
                      <a:r>
                        <a:rPr lang="en-US" sz="2000" b="1" dirty="0">
                          <a:latin typeface="Arial Narrow" panose="020B0606020202030204" pitchFamily="34" charset="0"/>
                        </a:rPr>
                        <a:t>2</a:t>
                      </a:r>
                    </a:p>
                  </a:txBody>
                  <a:tcPr/>
                </a:tc>
                <a:extLst>
                  <a:ext uri="{0D108BD9-81ED-4DB2-BD59-A6C34878D82A}">
                    <a16:rowId xmlns:a16="http://schemas.microsoft.com/office/drawing/2014/main" val="687180897"/>
                  </a:ext>
                </a:extLst>
              </a:tr>
              <a:tr h="370840">
                <a:tc>
                  <a:txBody>
                    <a:bodyPr/>
                    <a:lstStyle/>
                    <a:p>
                      <a:pPr algn="l"/>
                      <a:r>
                        <a:rPr lang="en-US" sz="2000" dirty="0">
                          <a:latin typeface="Arial Narrow" panose="020B0606020202030204" pitchFamily="34" charset="0"/>
                        </a:rPr>
                        <a:t>Gen population</a:t>
                      </a:r>
                    </a:p>
                  </a:txBody>
                  <a:tcPr/>
                </a:tc>
                <a:tc>
                  <a:txBody>
                    <a:bodyPr/>
                    <a:lstStyle/>
                    <a:p>
                      <a:pPr algn="ctr"/>
                      <a:r>
                        <a:rPr lang="en-US" sz="2000" dirty="0">
                          <a:latin typeface="Arial Narrow" panose="020B0606020202030204" pitchFamily="34" charset="0"/>
                        </a:rPr>
                        <a:t>5</a:t>
                      </a:r>
                    </a:p>
                  </a:txBody>
                  <a:tcPr/>
                </a:tc>
                <a:tc>
                  <a:txBody>
                    <a:bodyPr/>
                    <a:lstStyle/>
                    <a:p>
                      <a:pPr algn="ctr"/>
                      <a:r>
                        <a:rPr lang="en-US" sz="2000" dirty="0">
                          <a:latin typeface="Arial Narrow" panose="020B0606020202030204" pitchFamily="34" charset="0"/>
                        </a:rPr>
                        <a:t>4</a:t>
                      </a:r>
                    </a:p>
                  </a:txBody>
                  <a:tcPr/>
                </a:tc>
                <a:tc>
                  <a:txBody>
                    <a:bodyPr/>
                    <a:lstStyle/>
                    <a:p>
                      <a:pPr algn="ctr"/>
                      <a:endParaRPr lang="en-US" sz="2000" dirty="0">
                        <a:latin typeface="Arial Narrow" panose="020B0606020202030204" pitchFamily="34" charset="0"/>
                      </a:endParaRPr>
                    </a:p>
                  </a:txBody>
                  <a:tcPr/>
                </a:tc>
                <a:tc>
                  <a:txBody>
                    <a:bodyPr/>
                    <a:lstStyle/>
                    <a:p>
                      <a:pPr algn="ctr"/>
                      <a:r>
                        <a:rPr lang="en-US" sz="2000" dirty="0">
                          <a:latin typeface="Arial Narrow" panose="020B0606020202030204" pitchFamily="34" charset="0"/>
                        </a:rPr>
                        <a:t>1</a:t>
                      </a:r>
                    </a:p>
                  </a:txBody>
                  <a:tcPr/>
                </a:tc>
                <a:tc>
                  <a:txBody>
                    <a:bodyPr/>
                    <a:lstStyle/>
                    <a:p>
                      <a:pPr algn="ctr"/>
                      <a:r>
                        <a:rPr lang="en-US" sz="2000" dirty="0">
                          <a:latin typeface="Arial Narrow" panose="020B0606020202030204" pitchFamily="34" charset="0"/>
                        </a:rPr>
                        <a:t>4</a:t>
                      </a:r>
                    </a:p>
                  </a:txBody>
                  <a:tcPr/>
                </a:tc>
                <a:tc>
                  <a:txBody>
                    <a:bodyPr/>
                    <a:lstStyle/>
                    <a:p>
                      <a:pPr lvl="0" algn="ctr">
                        <a:buNone/>
                      </a:pPr>
                      <a:r>
                        <a:rPr lang="en-US" sz="2000" b="1" dirty="0">
                          <a:latin typeface="Arial Narrow" panose="020B0606020202030204" pitchFamily="34" charset="0"/>
                        </a:rPr>
                        <a:t>14</a:t>
                      </a:r>
                    </a:p>
                  </a:txBody>
                  <a:tcPr/>
                </a:tc>
                <a:extLst>
                  <a:ext uri="{0D108BD9-81ED-4DB2-BD59-A6C34878D82A}">
                    <a16:rowId xmlns:a16="http://schemas.microsoft.com/office/drawing/2014/main" val="1359965398"/>
                  </a:ext>
                </a:extLst>
              </a:tr>
              <a:tr h="370839">
                <a:tc>
                  <a:txBody>
                    <a:bodyPr/>
                    <a:lstStyle/>
                    <a:p>
                      <a:pPr lvl="0" algn="l">
                        <a:buNone/>
                      </a:pPr>
                      <a:r>
                        <a:rPr lang="en-US" sz="2000" dirty="0">
                          <a:latin typeface="Arial Narrow" panose="020B0606020202030204" pitchFamily="34" charset="0"/>
                        </a:rPr>
                        <a:t>Column total</a:t>
                      </a:r>
                    </a:p>
                  </a:txBody>
                  <a:tcPr/>
                </a:tc>
                <a:tc>
                  <a:txBody>
                    <a:bodyPr/>
                    <a:lstStyle/>
                    <a:p>
                      <a:pPr lvl="0" algn="ctr">
                        <a:buNone/>
                      </a:pPr>
                      <a:r>
                        <a:rPr lang="en-US" sz="2000" b="1" dirty="0">
                          <a:latin typeface="Arial Narrow" panose="020B0606020202030204" pitchFamily="34" charset="0"/>
                        </a:rPr>
                        <a:t>6</a:t>
                      </a:r>
                    </a:p>
                  </a:txBody>
                  <a:tcPr/>
                </a:tc>
                <a:tc>
                  <a:txBody>
                    <a:bodyPr/>
                    <a:lstStyle/>
                    <a:p>
                      <a:pPr lvl="0" algn="ctr">
                        <a:buNone/>
                      </a:pPr>
                      <a:r>
                        <a:rPr lang="en-US" sz="2000" b="1" dirty="0">
                          <a:latin typeface="Arial Narrow" panose="020B0606020202030204" pitchFamily="34" charset="0"/>
                        </a:rPr>
                        <a:t>5</a:t>
                      </a:r>
                    </a:p>
                  </a:txBody>
                  <a:tcPr/>
                </a:tc>
                <a:tc>
                  <a:txBody>
                    <a:bodyPr/>
                    <a:lstStyle/>
                    <a:p>
                      <a:pPr lvl="0" algn="ctr">
                        <a:buNone/>
                      </a:pPr>
                      <a:r>
                        <a:rPr lang="en-US" sz="2000" b="1" dirty="0">
                          <a:latin typeface="Arial Narrow" panose="020B0606020202030204" pitchFamily="34" charset="0"/>
                        </a:rPr>
                        <a:t>8</a:t>
                      </a:r>
                    </a:p>
                  </a:txBody>
                  <a:tcPr/>
                </a:tc>
                <a:tc>
                  <a:txBody>
                    <a:bodyPr/>
                    <a:lstStyle/>
                    <a:p>
                      <a:pPr lvl="0" algn="ctr">
                        <a:buNone/>
                      </a:pPr>
                      <a:r>
                        <a:rPr lang="en-US" sz="2000" b="1" dirty="0">
                          <a:latin typeface="Arial Narrow" panose="020B0606020202030204" pitchFamily="34" charset="0"/>
                        </a:rPr>
                        <a:t>3</a:t>
                      </a:r>
                    </a:p>
                  </a:txBody>
                  <a:tcPr/>
                </a:tc>
                <a:tc>
                  <a:txBody>
                    <a:bodyPr/>
                    <a:lstStyle/>
                    <a:p>
                      <a:pPr lvl="0" algn="ctr">
                        <a:buNone/>
                      </a:pPr>
                      <a:r>
                        <a:rPr lang="en-US" sz="2000" b="1" dirty="0">
                          <a:latin typeface="Arial Narrow" panose="020B0606020202030204" pitchFamily="34" charset="0"/>
                        </a:rPr>
                        <a:t>4</a:t>
                      </a:r>
                    </a:p>
                  </a:txBody>
                  <a:tcPr/>
                </a:tc>
                <a:tc>
                  <a:txBody>
                    <a:bodyPr/>
                    <a:lstStyle/>
                    <a:p>
                      <a:pPr lvl="0" algn="ctr">
                        <a:buNone/>
                      </a:pPr>
                      <a:endParaRPr lang="en-US" sz="2000" b="1" dirty="0">
                        <a:latin typeface="Arial Narrow" panose="020B0606020202030204" pitchFamily="34" charset="0"/>
                      </a:endParaRPr>
                    </a:p>
                  </a:txBody>
                  <a:tcPr/>
                </a:tc>
                <a:extLst>
                  <a:ext uri="{0D108BD9-81ED-4DB2-BD59-A6C34878D82A}">
                    <a16:rowId xmlns:a16="http://schemas.microsoft.com/office/drawing/2014/main" val="1276210757"/>
                  </a:ext>
                </a:extLst>
              </a:tr>
            </a:tbl>
          </a:graphicData>
        </a:graphic>
      </p:graphicFrame>
      <p:sp>
        <p:nvSpPr>
          <p:cNvPr id="5" name="Slide Number Placeholder 5">
            <a:extLst>
              <a:ext uri="{FF2B5EF4-FFF2-40B4-BE49-F238E27FC236}">
                <a16:creationId xmlns:a16="http://schemas.microsoft.com/office/drawing/2014/main" id="{F4545A66-83A2-1F40-B688-B784A9E47E4D}"/>
              </a:ext>
            </a:extLst>
          </p:cNvPr>
          <p:cNvSpPr>
            <a:spLocks noGrp="1"/>
          </p:cNvSpPr>
          <p:nvPr>
            <p:ph type="sldNum" sz="quarter" idx="4"/>
          </p:nvPr>
        </p:nvSpPr>
        <p:spPr/>
        <p:txBody>
          <a:bodyPr/>
          <a:lstStyle/>
          <a:p>
            <a:fld id="{D919D109-F427-0D4E-A2E6-D5BD6A565421}" type="slidenum">
              <a:rPr lang="en-US" smtClean="0"/>
              <a:t>21</a:t>
            </a:fld>
            <a:endParaRPr lang="en-US" dirty="0"/>
          </a:p>
        </p:txBody>
      </p:sp>
      <p:sp>
        <p:nvSpPr>
          <p:cNvPr id="2" name="TextBox 1">
            <a:extLst>
              <a:ext uri="{FF2B5EF4-FFF2-40B4-BE49-F238E27FC236}">
                <a16:creationId xmlns:a16="http://schemas.microsoft.com/office/drawing/2014/main" id="{2AF16748-A9D9-85F0-9D21-20882A60C6B8}"/>
              </a:ext>
            </a:extLst>
          </p:cNvPr>
          <p:cNvSpPr txBox="1"/>
          <p:nvPr/>
        </p:nvSpPr>
        <p:spPr>
          <a:xfrm>
            <a:off x="838200" y="6382327"/>
            <a:ext cx="7211205" cy="307777"/>
          </a:xfrm>
          <a:prstGeom prst="rect">
            <a:avLst/>
          </a:prstGeom>
          <a:noFill/>
        </p:spPr>
        <p:txBody>
          <a:bodyPr wrap="none" rtlCol="0">
            <a:spAutoFit/>
          </a:bodyPr>
          <a:lstStyle/>
          <a:p>
            <a:r>
              <a:rPr lang="en-US" sz="1400" i="1" dirty="0"/>
              <a:t>*Some papers reported more than 1 model. Hence, the row and column totals don’t add up to 25</a:t>
            </a:r>
          </a:p>
        </p:txBody>
      </p:sp>
    </p:spTree>
    <p:extLst>
      <p:ext uri="{BB962C8B-B14F-4D97-AF65-F5344CB8AC3E}">
        <p14:creationId xmlns:p14="http://schemas.microsoft.com/office/powerpoint/2010/main" val="3513303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C350-8741-C89E-F7D4-004ADA157248}"/>
              </a:ext>
            </a:extLst>
          </p:cNvPr>
          <p:cNvSpPr>
            <a:spLocks noGrp="1"/>
          </p:cNvSpPr>
          <p:nvPr>
            <p:ph type="title"/>
          </p:nvPr>
        </p:nvSpPr>
        <p:spPr>
          <a:xfrm>
            <a:off x="838200" y="-230188"/>
            <a:ext cx="10515600" cy="1325563"/>
          </a:xfrm>
        </p:spPr>
        <p:txBody>
          <a:bodyPr/>
          <a:lstStyle/>
          <a:p>
            <a:r>
              <a:rPr lang="en-US" dirty="0"/>
              <a:t>Studies extracted – 1/4</a:t>
            </a:r>
          </a:p>
        </p:txBody>
      </p:sp>
      <p:graphicFrame>
        <p:nvGraphicFramePr>
          <p:cNvPr id="4" name="Table 3">
            <a:extLst>
              <a:ext uri="{FF2B5EF4-FFF2-40B4-BE49-F238E27FC236}">
                <a16:creationId xmlns:a16="http://schemas.microsoft.com/office/drawing/2014/main" id="{4A12FD13-840C-6630-90FD-CC350F2BA99B}"/>
              </a:ext>
            </a:extLst>
          </p:cNvPr>
          <p:cNvGraphicFramePr>
            <a:graphicFrameLocks noGrp="1"/>
          </p:cNvGraphicFramePr>
          <p:nvPr>
            <p:extLst>
              <p:ext uri="{D42A27DB-BD31-4B8C-83A1-F6EECF244321}">
                <p14:modId xmlns:p14="http://schemas.microsoft.com/office/powerpoint/2010/main" val="105073521"/>
              </p:ext>
            </p:extLst>
          </p:nvPr>
        </p:nvGraphicFramePr>
        <p:xfrm>
          <a:off x="429265" y="888855"/>
          <a:ext cx="11640580" cy="5322838"/>
        </p:xfrm>
        <a:graphic>
          <a:graphicData uri="http://schemas.openxmlformats.org/drawingml/2006/table">
            <a:tbl>
              <a:tblPr firstRow="1" bandRow="1">
                <a:tableStyleId>{7DF18680-E054-41AD-8BC1-D1AEF772440D}</a:tableStyleId>
              </a:tblPr>
              <a:tblGrid>
                <a:gridCol w="427463">
                  <a:extLst>
                    <a:ext uri="{9D8B030D-6E8A-4147-A177-3AD203B41FA5}">
                      <a16:colId xmlns:a16="http://schemas.microsoft.com/office/drawing/2014/main" val="3700133534"/>
                    </a:ext>
                  </a:extLst>
                </a:gridCol>
                <a:gridCol w="1374830">
                  <a:extLst>
                    <a:ext uri="{9D8B030D-6E8A-4147-A177-3AD203B41FA5}">
                      <a16:colId xmlns:a16="http://schemas.microsoft.com/office/drawing/2014/main" val="749728447"/>
                    </a:ext>
                  </a:extLst>
                </a:gridCol>
                <a:gridCol w="1080198">
                  <a:extLst>
                    <a:ext uri="{9D8B030D-6E8A-4147-A177-3AD203B41FA5}">
                      <a16:colId xmlns:a16="http://schemas.microsoft.com/office/drawing/2014/main" val="2625919641"/>
                    </a:ext>
                  </a:extLst>
                </a:gridCol>
                <a:gridCol w="815824">
                  <a:extLst>
                    <a:ext uri="{9D8B030D-6E8A-4147-A177-3AD203B41FA5}">
                      <a16:colId xmlns:a16="http://schemas.microsoft.com/office/drawing/2014/main" val="657622046"/>
                    </a:ext>
                  </a:extLst>
                </a:gridCol>
                <a:gridCol w="1549974">
                  <a:extLst>
                    <a:ext uri="{9D8B030D-6E8A-4147-A177-3AD203B41FA5}">
                      <a16:colId xmlns:a16="http://schemas.microsoft.com/office/drawing/2014/main" val="3120555755"/>
                    </a:ext>
                  </a:extLst>
                </a:gridCol>
                <a:gridCol w="997267">
                  <a:extLst>
                    <a:ext uri="{9D8B030D-6E8A-4147-A177-3AD203B41FA5}">
                      <a16:colId xmlns:a16="http://schemas.microsoft.com/office/drawing/2014/main" val="3904766403"/>
                    </a:ext>
                  </a:extLst>
                </a:gridCol>
                <a:gridCol w="1634080">
                  <a:extLst>
                    <a:ext uri="{9D8B030D-6E8A-4147-A177-3AD203B41FA5}">
                      <a16:colId xmlns:a16="http://schemas.microsoft.com/office/drawing/2014/main" val="661020157"/>
                    </a:ext>
                  </a:extLst>
                </a:gridCol>
                <a:gridCol w="901144">
                  <a:extLst>
                    <a:ext uri="{9D8B030D-6E8A-4147-A177-3AD203B41FA5}">
                      <a16:colId xmlns:a16="http://schemas.microsoft.com/office/drawing/2014/main" val="1209422273"/>
                    </a:ext>
                  </a:extLst>
                </a:gridCol>
                <a:gridCol w="1237575">
                  <a:extLst>
                    <a:ext uri="{9D8B030D-6E8A-4147-A177-3AD203B41FA5}">
                      <a16:colId xmlns:a16="http://schemas.microsoft.com/office/drawing/2014/main" val="1397538679"/>
                    </a:ext>
                  </a:extLst>
                </a:gridCol>
                <a:gridCol w="1622225">
                  <a:extLst>
                    <a:ext uri="{9D8B030D-6E8A-4147-A177-3AD203B41FA5}">
                      <a16:colId xmlns:a16="http://schemas.microsoft.com/office/drawing/2014/main" val="2291015304"/>
                    </a:ext>
                  </a:extLst>
                </a:gridCol>
              </a:tblGrid>
              <a:tr h="416074">
                <a:tc>
                  <a:txBody>
                    <a:bodyPr/>
                    <a:lstStyle/>
                    <a:p>
                      <a:pPr lvl="0">
                        <a:buNone/>
                      </a:pPr>
                      <a:r>
                        <a:rPr lang="en-US" sz="1200" dirty="0">
                          <a:effectLst/>
                          <a:latin typeface="Arial Narrow" panose="020B0606020202030204" pitchFamily="34" charset="0"/>
                        </a:rPr>
                        <a:t>S/N</a:t>
                      </a:r>
                    </a:p>
                  </a:txBody>
                  <a:tcPr marL="9524" marR="9524" marT="9524"/>
                </a:tc>
                <a:tc>
                  <a:txBody>
                    <a:bodyPr/>
                    <a:lstStyle/>
                    <a:p>
                      <a:pPr fontAlgn="t"/>
                      <a:r>
                        <a:rPr lang="en-US" sz="1200" dirty="0">
                          <a:effectLst/>
                          <a:latin typeface="Arial Narrow" panose="020B0606020202030204" pitchFamily="34" charset="0"/>
                        </a:rPr>
                        <a:t>Author_Year</a:t>
                      </a:r>
                    </a:p>
                  </a:txBody>
                  <a:tcPr marL="9525" marR="9525" marT="9525"/>
                </a:tc>
                <a:tc>
                  <a:txBody>
                    <a:bodyPr/>
                    <a:lstStyle/>
                    <a:p>
                      <a:pPr fontAlgn="t"/>
                      <a:r>
                        <a:rPr lang="en-US" sz="1200" dirty="0">
                          <a:effectLst/>
                          <a:latin typeface="Arial Narrow" panose="020B0606020202030204" pitchFamily="34" charset="0"/>
                        </a:rPr>
                        <a:t>Country/s of study</a:t>
                      </a:r>
                    </a:p>
                  </a:txBody>
                  <a:tcPr marL="9525" marR="9525" marT="9525"/>
                </a:tc>
                <a:tc>
                  <a:txBody>
                    <a:bodyPr/>
                    <a:lstStyle/>
                    <a:p>
                      <a:pPr fontAlgn="t"/>
                      <a:r>
                        <a:rPr lang="en-US" sz="1200" dirty="0">
                          <a:effectLst/>
                          <a:latin typeface="Arial Narrow" panose="020B0606020202030204" pitchFamily="34" charset="0"/>
                        </a:rPr>
                        <a:t>Geographic setting </a:t>
                      </a:r>
                    </a:p>
                  </a:txBody>
                  <a:tcPr marL="9525" marR="9525" marT="9525"/>
                </a:tc>
                <a:tc>
                  <a:txBody>
                    <a:bodyPr/>
                    <a:lstStyle/>
                    <a:p>
                      <a:pPr fontAlgn="t"/>
                      <a:r>
                        <a:rPr lang="en-US" sz="1200" dirty="0">
                          <a:effectLst/>
                          <a:latin typeface="Arial Narrow" panose="020B0606020202030204" pitchFamily="34" charset="0"/>
                        </a:rPr>
                        <a:t>Health care context</a:t>
                      </a:r>
                    </a:p>
                  </a:txBody>
                  <a:tcPr marL="9525" marR="9525" marT="9525"/>
                </a:tc>
                <a:tc>
                  <a:txBody>
                    <a:bodyPr/>
                    <a:lstStyle/>
                    <a:p>
                      <a:pPr fontAlgn="t"/>
                      <a:r>
                        <a:rPr lang="en-US" sz="1200" dirty="0">
                          <a:effectLst/>
                          <a:latin typeface="Arial Narrow" panose="020B0606020202030204" pitchFamily="34" charset="0"/>
                        </a:rPr>
                        <a:t>Implementer</a:t>
                      </a:r>
                    </a:p>
                  </a:txBody>
                  <a:tcPr marL="9525" marR="9525" marT="9525"/>
                </a:tc>
                <a:tc>
                  <a:txBody>
                    <a:bodyPr/>
                    <a:lstStyle/>
                    <a:p>
                      <a:pPr fontAlgn="t"/>
                      <a:r>
                        <a:rPr lang="en-US" sz="1200" dirty="0">
                          <a:effectLst/>
                          <a:latin typeface="Arial Narrow" panose="020B0606020202030204" pitchFamily="34" charset="0"/>
                        </a:rPr>
                        <a:t>Study design</a:t>
                      </a:r>
                    </a:p>
                  </a:txBody>
                  <a:tcPr marL="9525" marR="9525" marT="9525"/>
                </a:tc>
                <a:tc>
                  <a:txBody>
                    <a:bodyPr/>
                    <a:lstStyle/>
                    <a:p>
                      <a:pPr fontAlgn="t"/>
                      <a:r>
                        <a:rPr lang="en-US" sz="1200" dirty="0">
                          <a:effectLst/>
                          <a:latin typeface="Arial Narrow" panose="020B0606020202030204" pitchFamily="34" charset="0"/>
                        </a:rPr>
                        <a:t>Scope of intervention</a:t>
                      </a:r>
                    </a:p>
                  </a:txBody>
                  <a:tcPr marL="9525" marR="9525" marT="9525"/>
                </a:tc>
                <a:tc>
                  <a:txBody>
                    <a:bodyPr/>
                    <a:lstStyle/>
                    <a:p>
                      <a:pPr fontAlgn="t"/>
                      <a:r>
                        <a:rPr lang="en-US" sz="1200" dirty="0">
                          <a:effectLst/>
                          <a:latin typeface="Arial Narrow" panose="020B0606020202030204" pitchFamily="34" charset="0"/>
                        </a:rPr>
                        <a:t>Target age group</a:t>
                      </a:r>
                    </a:p>
                  </a:txBody>
                  <a:tcPr marL="9525" marR="9525" marT="9525"/>
                </a:tc>
                <a:tc>
                  <a:txBody>
                    <a:bodyPr/>
                    <a:lstStyle/>
                    <a:p>
                      <a:pPr fontAlgn="t"/>
                      <a:r>
                        <a:rPr lang="en-US" sz="1200" dirty="0">
                          <a:effectLst/>
                          <a:latin typeface="Arial Narrow" panose="020B0606020202030204" pitchFamily="34" charset="0"/>
                        </a:rPr>
                        <a:t>Target population </a:t>
                      </a:r>
                    </a:p>
                  </a:txBody>
                  <a:tcPr marL="9525" marR="9525" marT="9525"/>
                </a:tc>
                <a:extLst>
                  <a:ext uri="{0D108BD9-81ED-4DB2-BD59-A6C34878D82A}">
                    <a16:rowId xmlns:a16="http://schemas.microsoft.com/office/drawing/2014/main" val="1220537566"/>
                  </a:ext>
                </a:extLst>
              </a:tr>
              <a:tr h="582503">
                <a:tc>
                  <a:txBody>
                    <a:bodyPr/>
                    <a:lstStyle/>
                    <a:p>
                      <a:pPr lvl="0">
                        <a:buNone/>
                      </a:pPr>
                      <a:r>
                        <a:rPr lang="en-US" sz="1100" dirty="0">
                          <a:effectLst/>
                          <a:latin typeface="Arial Narrow" panose="020B0606020202030204" pitchFamily="34" charset="0"/>
                        </a:rPr>
                        <a:t>1</a:t>
                      </a:r>
                    </a:p>
                  </a:txBody>
                  <a:tcPr/>
                </a:tc>
                <a:tc>
                  <a:txBody>
                    <a:bodyPr/>
                    <a:lstStyle/>
                    <a:p>
                      <a:r>
                        <a:rPr lang="en-US" sz="1100" dirty="0">
                          <a:effectLst/>
                          <a:latin typeface="Arial Narrow" panose="020B0606020202030204" pitchFamily="34" charset="0"/>
                        </a:rPr>
                        <a:t>Berry_2022</a:t>
                      </a:r>
                    </a:p>
                  </a:txBody>
                  <a:tcPr/>
                </a:tc>
                <a:tc>
                  <a:txBody>
                    <a:bodyPr/>
                    <a:lstStyle/>
                    <a:p>
                      <a:r>
                        <a:rPr lang="en-US" sz="1100" dirty="0">
                          <a:effectLst/>
                          <a:latin typeface="Arial Narrow" panose="020B0606020202030204" pitchFamily="34" charset="0"/>
                        </a:rPr>
                        <a:t>USA</a:t>
                      </a:r>
                    </a:p>
                  </a:txBody>
                  <a:tcPr/>
                </a:tc>
                <a:tc>
                  <a:txBody>
                    <a:bodyPr/>
                    <a:lstStyle/>
                    <a:p>
                      <a:r>
                        <a:rPr lang="en-US" sz="1100" dirty="0">
                          <a:effectLst/>
                          <a:latin typeface="Arial Narrow" panose="020B0606020202030204" pitchFamily="34" charset="0"/>
                        </a:rPr>
                        <a:t>Rural</a:t>
                      </a:r>
                    </a:p>
                  </a:txBody>
                  <a:tcPr/>
                </a:tc>
                <a:tc>
                  <a:txBody>
                    <a:bodyPr/>
                    <a:lstStyle/>
                    <a:p>
                      <a:endParaRPr lang="en-US" sz="1100" dirty="0">
                        <a:effectLst/>
                        <a:latin typeface="Arial Narrow" panose="020B0606020202030204" pitchFamily="34" charset="0"/>
                      </a:endParaRPr>
                    </a:p>
                  </a:txBody>
                  <a:tcPr/>
                </a:tc>
                <a:tc>
                  <a:txBody>
                    <a:bodyPr/>
                    <a:lstStyle/>
                    <a:p>
                      <a:endParaRPr lang="en-US" sz="1100" dirty="0">
                        <a:effectLst/>
                        <a:latin typeface="Arial Narrow" panose="020B0606020202030204" pitchFamily="34" charset="0"/>
                      </a:endParaRPr>
                    </a:p>
                  </a:txBody>
                  <a:tcPr/>
                </a:tc>
                <a:tc>
                  <a:txBody>
                    <a:bodyPr/>
                    <a:lstStyle/>
                    <a:p>
                      <a:r>
                        <a:rPr lang="en-US" sz="1100" dirty="0">
                          <a:effectLst/>
                          <a:latin typeface="Arial Narrow" panose="020B0606020202030204" pitchFamily="34" charset="0"/>
                        </a:rPr>
                        <a:t>Observational study (no control group) with only one time assessment</a:t>
                      </a:r>
                    </a:p>
                  </a:txBody>
                  <a:tcPr/>
                </a:tc>
                <a:tc>
                  <a:txBody>
                    <a:bodyPr/>
                    <a:lstStyle/>
                    <a:p>
                      <a:endParaRPr lang="en-US" sz="1100" dirty="0">
                        <a:effectLst/>
                        <a:latin typeface="Arial Narrow" panose="020B0606020202030204" pitchFamily="34" charset="0"/>
                      </a:endParaRPr>
                    </a:p>
                  </a:txBody>
                  <a:tcPr/>
                </a:tc>
                <a:tc>
                  <a:txBody>
                    <a:bodyPr/>
                    <a:lstStyle/>
                    <a:p>
                      <a:endParaRPr lang="en-US" sz="1100" dirty="0">
                        <a:effectLst/>
                        <a:latin typeface="Arial Narrow" panose="020B0606020202030204" pitchFamily="34" charset="0"/>
                      </a:endParaRPr>
                    </a:p>
                    <a:p>
                      <a:endParaRPr lang="en-US" sz="1100" dirty="0">
                        <a:effectLst/>
                        <a:latin typeface="Arial Narrow" panose="020B0606020202030204" pitchFamily="34" charset="0"/>
                      </a:endParaRPr>
                    </a:p>
                    <a:p>
                      <a:endParaRPr lang="en-US" sz="1100" dirty="0">
                        <a:effectLst/>
                        <a:latin typeface="Arial Narrow" panose="020B0606020202030204" pitchFamily="34" charset="0"/>
                      </a:endParaRPr>
                    </a:p>
                  </a:txBody>
                  <a:tcPr/>
                </a:tc>
                <a:tc>
                  <a:txBody>
                    <a:bodyPr/>
                    <a:lstStyle/>
                    <a:p>
                      <a:r>
                        <a:rPr lang="en-US" sz="1100" dirty="0">
                          <a:effectLst/>
                          <a:latin typeface="Arial Narrow" panose="020B0606020202030204" pitchFamily="34" charset="0"/>
                        </a:rPr>
                        <a:t>Specific occupational group</a:t>
                      </a:r>
                    </a:p>
                  </a:txBody>
                  <a:tcPr/>
                </a:tc>
                <a:extLst>
                  <a:ext uri="{0D108BD9-81ED-4DB2-BD59-A6C34878D82A}">
                    <a16:rowId xmlns:a16="http://schemas.microsoft.com/office/drawing/2014/main" val="2952414536"/>
                  </a:ext>
                </a:extLst>
              </a:tr>
              <a:tr h="915362">
                <a:tc>
                  <a:txBody>
                    <a:bodyPr/>
                    <a:lstStyle/>
                    <a:p>
                      <a:pPr lvl="0">
                        <a:buNone/>
                      </a:pPr>
                      <a:r>
                        <a:rPr lang="en-US" sz="1100" dirty="0">
                          <a:effectLst/>
                          <a:latin typeface="Arial Narrow" panose="020B0606020202030204" pitchFamily="34" charset="0"/>
                        </a:rPr>
                        <a:t>2</a:t>
                      </a:r>
                    </a:p>
                  </a:txBody>
                  <a:tcPr/>
                </a:tc>
                <a:tc>
                  <a:txBody>
                    <a:bodyPr/>
                    <a:lstStyle/>
                    <a:p>
                      <a:r>
                        <a:rPr lang="en-US" sz="1100" dirty="0">
                          <a:effectLst/>
                          <a:latin typeface="Arial Narrow" panose="020B0606020202030204" pitchFamily="34" charset="0"/>
                        </a:rPr>
                        <a:t>Berry_2022</a:t>
                      </a:r>
                    </a:p>
                  </a:txBody>
                  <a:tcPr/>
                </a:tc>
                <a:tc>
                  <a:txBody>
                    <a:bodyPr/>
                    <a:lstStyle/>
                    <a:p>
                      <a:r>
                        <a:rPr lang="en-US" sz="1100" dirty="0">
                          <a:effectLst/>
                          <a:latin typeface="Arial Narrow" panose="020B0606020202030204" pitchFamily="34" charset="0"/>
                        </a:rPr>
                        <a:t>USA</a:t>
                      </a:r>
                    </a:p>
                  </a:txBody>
                  <a:tcPr/>
                </a:tc>
                <a:tc>
                  <a:txBody>
                    <a:bodyPr/>
                    <a:lstStyle/>
                    <a:p>
                      <a:endParaRPr lang="en-US" sz="1100" dirty="0">
                        <a:effectLst/>
                        <a:latin typeface="Arial Narrow" panose="020B0606020202030204" pitchFamily="34" charset="0"/>
                      </a:endParaRPr>
                    </a:p>
                  </a:txBody>
                  <a:tcPr/>
                </a:tc>
                <a:tc>
                  <a:txBody>
                    <a:bodyPr/>
                    <a:lstStyle/>
                    <a:p>
                      <a:r>
                        <a:rPr lang="en-US" sz="1100" dirty="0">
                          <a:effectLst/>
                          <a:latin typeface="Arial Narrow" panose="020B0606020202030204" pitchFamily="34" charset="0"/>
                        </a:rPr>
                        <a:t>Others (e.g., workplaces, educational institutes, markets, supermarkets, social gathering, worship centers)</a:t>
                      </a:r>
                    </a:p>
                  </a:txBody>
                  <a:tcPr/>
                </a:tc>
                <a:tc>
                  <a:txBody>
                    <a:bodyPr/>
                    <a:lstStyle/>
                    <a:p>
                      <a:r>
                        <a:rPr lang="en-US" sz="1100" dirty="0">
                          <a:effectLst/>
                          <a:latin typeface="Arial Narrow" panose="020B0606020202030204" pitchFamily="34" charset="0"/>
                        </a:rPr>
                        <a:t>Private</a:t>
                      </a:r>
                    </a:p>
                  </a:txBody>
                  <a:tcPr/>
                </a:tc>
                <a:tc>
                  <a:txBody>
                    <a:bodyPr/>
                    <a:lstStyle/>
                    <a:p>
                      <a:r>
                        <a:rPr lang="en-US" sz="1100" dirty="0">
                          <a:effectLst/>
                          <a:latin typeface="Arial Narrow" panose="020B0606020202030204" pitchFamily="34" charset="0"/>
                        </a:rPr>
                        <a:t>Intervention and control group with random assignment</a:t>
                      </a:r>
                    </a:p>
                  </a:txBody>
                  <a:tcPr/>
                </a:tc>
                <a:tc>
                  <a:txBody>
                    <a:bodyPr/>
                    <a:lstStyle/>
                    <a:p>
                      <a:r>
                        <a:rPr lang="en-US" sz="1100" dirty="0">
                          <a:effectLst/>
                          <a:latin typeface="Arial Narrow" panose="020B0606020202030204" pitchFamily="34" charset="0"/>
                        </a:rPr>
                        <a:t>Pilot</a:t>
                      </a:r>
                    </a:p>
                  </a:txBody>
                  <a:tcPr/>
                </a:tc>
                <a:tc>
                  <a:txBody>
                    <a:bodyPr/>
                    <a:lstStyle/>
                    <a:p>
                      <a:r>
                        <a:rPr lang="en-US" sz="1100" dirty="0">
                          <a:effectLst/>
                          <a:latin typeface="Arial Narrow" panose="020B0606020202030204" pitchFamily="34" charset="0"/>
                        </a:rPr>
                        <a:t>Adults</a:t>
                      </a:r>
                    </a:p>
                  </a:txBody>
                  <a:tcPr/>
                </a:tc>
                <a:tc>
                  <a:txBody>
                    <a:bodyPr/>
                    <a:lstStyle/>
                    <a:p>
                      <a:r>
                        <a:rPr lang="en-US" sz="1100" dirty="0">
                          <a:effectLst/>
                          <a:latin typeface="Arial Narrow" panose="020B0606020202030204" pitchFamily="34" charset="0"/>
                        </a:rPr>
                        <a:t>Nursing home residents</a:t>
                      </a:r>
                    </a:p>
                  </a:txBody>
                  <a:tcPr/>
                </a:tc>
                <a:extLst>
                  <a:ext uri="{0D108BD9-81ED-4DB2-BD59-A6C34878D82A}">
                    <a16:rowId xmlns:a16="http://schemas.microsoft.com/office/drawing/2014/main" val="604200906"/>
                  </a:ext>
                </a:extLst>
              </a:tr>
              <a:tr h="1104900">
                <a:tc>
                  <a:txBody>
                    <a:bodyPr/>
                    <a:lstStyle/>
                    <a:p>
                      <a:pPr lvl="0">
                        <a:buNone/>
                      </a:pPr>
                      <a:r>
                        <a:rPr lang="en-US" sz="1100" dirty="0">
                          <a:effectLst/>
                          <a:latin typeface="Arial Narrow" panose="020B0606020202030204" pitchFamily="34" charset="0"/>
                        </a:rPr>
                        <a:t>3</a:t>
                      </a:r>
                    </a:p>
                  </a:txBody>
                  <a:tcPr/>
                </a:tc>
                <a:tc>
                  <a:txBody>
                    <a:bodyPr/>
                    <a:lstStyle/>
                    <a:p>
                      <a:r>
                        <a:rPr lang="en-US" sz="1100" dirty="0">
                          <a:effectLst/>
                          <a:latin typeface="Arial Narrow" panose="020B0606020202030204" pitchFamily="34" charset="0"/>
                        </a:rPr>
                        <a:t>Cater_2022</a:t>
                      </a:r>
                    </a:p>
                  </a:txBody>
                  <a:tcPr/>
                </a:tc>
                <a:tc>
                  <a:txBody>
                    <a:bodyPr/>
                    <a:lstStyle/>
                    <a:p>
                      <a:r>
                        <a:rPr lang="en-US" sz="1100" dirty="0">
                          <a:effectLst/>
                          <a:latin typeface="Arial Narrow" panose="020B0606020202030204" pitchFamily="34" charset="0"/>
                        </a:rPr>
                        <a:t>England</a:t>
                      </a:r>
                    </a:p>
                  </a:txBody>
                  <a:tcPr/>
                </a:tc>
                <a:tc>
                  <a:txBody>
                    <a:bodyPr/>
                    <a:lstStyle/>
                    <a:p>
                      <a:r>
                        <a:rPr lang="en-US" sz="1100" dirty="0">
                          <a:effectLst/>
                          <a:latin typeface="Arial Narrow" panose="020B0606020202030204" pitchFamily="34" charset="0"/>
                        </a:rPr>
                        <a:t>Rural</a:t>
                      </a:r>
                    </a:p>
                  </a:txBody>
                  <a:tcPr/>
                </a:tc>
                <a:tc>
                  <a:txBody>
                    <a:bodyPr/>
                    <a:lstStyle/>
                    <a:p>
                      <a:r>
                        <a:rPr lang="en-US" sz="1100" dirty="0">
                          <a:effectLst/>
                          <a:latin typeface="Arial Narrow" panose="020B0606020202030204" pitchFamily="34" charset="0"/>
                        </a:rPr>
                        <a:t>Tertiary, community</a:t>
                      </a:r>
                    </a:p>
                  </a:txBody>
                  <a:tcPr/>
                </a:tc>
                <a:tc>
                  <a:txBody>
                    <a:bodyPr/>
                    <a:lstStyle/>
                    <a:p>
                      <a:r>
                        <a:rPr lang="en-US" sz="1100" dirty="0">
                          <a:effectLst/>
                          <a:latin typeface="Arial Narrow" panose="020B0606020202030204" pitchFamily="34" charset="0"/>
                        </a:rPr>
                        <a:t>Public</a:t>
                      </a:r>
                    </a:p>
                  </a:txBody>
                  <a:tcPr/>
                </a:tc>
                <a:tc>
                  <a:txBody>
                    <a:bodyPr/>
                    <a:lstStyle/>
                    <a:p>
                      <a:r>
                        <a:rPr lang="en-US" sz="1100" dirty="0">
                          <a:effectLst/>
                          <a:latin typeface="Arial Narrow" panose="020B0606020202030204" pitchFamily="34" charset="0"/>
                        </a:rPr>
                        <a:t>Pilot before and after study</a:t>
                      </a:r>
                    </a:p>
                    <a:p>
                      <a:endParaRPr lang="en-US" sz="1100" dirty="0">
                        <a:effectLst/>
                        <a:latin typeface="Arial Narrow" panose="020B0606020202030204" pitchFamily="34" charset="0"/>
                      </a:endParaRPr>
                    </a:p>
                  </a:txBody>
                  <a:tcPr/>
                </a:tc>
                <a:tc>
                  <a:txBody>
                    <a:bodyPr/>
                    <a:lstStyle/>
                    <a:p>
                      <a:r>
                        <a:rPr lang="en-US" sz="1100" dirty="0">
                          <a:effectLst/>
                          <a:latin typeface="Arial Narrow" panose="020B0606020202030204" pitchFamily="34" charset="0"/>
                        </a:rPr>
                        <a:t>Pilot</a:t>
                      </a:r>
                    </a:p>
                  </a:txBody>
                  <a:tcPr/>
                </a:tc>
                <a:tc>
                  <a:txBody>
                    <a:bodyPr/>
                    <a:lstStyle/>
                    <a:p>
                      <a:r>
                        <a:rPr lang="en-US" sz="1100" dirty="0">
                          <a:effectLst/>
                          <a:latin typeface="Arial Narrow" panose="020B0606020202030204" pitchFamily="34" charset="0"/>
                        </a:rPr>
                        <a:t>Young adults 18–24, young professionals 25–34, adults 35–49, older adults 50–64</a:t>
                      </a:r>
                    </a:p>
                  </a:txBody>
                  <a:tcPr/>
                </a:tc>
                <a:tc>
                  <a:txBody>
                    <a:bodyPr/>
                    <a:lstStyle/>
                    <a:p>
                      <a:r>
                        <a:rPr lang="en-US" sz="1100" dirty="0">
                          <a:effectLst/>
                          <a:latin typeface="Arial Narrow" panose="020B0606020202030204" pitchFamily="34" charset="0"/>
                        </a:rPr>
                        <a:t>Pregnant &amp; lactating women</a:t>
                      </a:r>
                    </a:p>
                  </a:txBody>
                  <a:tcPr/>
                </a:tc>
                <a:extLst>
                  <a:ext uri="{0D108BD9-81ED-4DB2-BD59-A6C34878D82A}">
                    <a16:rowId xmlns:a16="http://schemas.microsoft.com/office/drawing/2014/main" val="2252980573"/>
                  </a:ext>
                </a:extLst>
              </a:tr>
              <a:tr h="582503">
                <a:tc>
                  <a:txBody>
                    <a:bodyPr/>
                    <a:lstStyle/>
                    <a:p>
                      <a:pPr lvl="0">
                        <a:buNone/>
                      </a:pPr>
                      <a:r>
                        <a:rPr lang="en-US" sz="1100" dirty="0">
                          <a:effectLst/>
                          <a:latin typeface="Arial Narrow" panose="020B0606020202030204" pitchFamily="34" charset="0"/>
                        </a:rPr>
                        <a:t>4</a:t>
                      </a:r>
                    </a:p>
                  </a:txBody>
                  <a:tcPr/>
                </a:tc>
                <a:tc>
                  <a:txBody>
                    <a:bodyPr/>
                    <a:lstStyle/>
                    <a:p>
                      <a:r>
                        <a:rPr lang="en-US" sz="1100" dirty="0">
                          <a:effectLst/>
                          <a:latin typeface="Arial Narrow" panose="020B0606020202030204" pitchFamily="34" charset="0"/>
                        </a:rPr>
                        <a:t>Cuschieri_2021</a:t>
                      </a:r>
                    </a:p>
                  </a:txBody>
                  <a:tcPr/>
                </a:tc>
                <a:tc>
                  <a:txBody>
                    <a:bodyPr/>
                    <a:lstStyle/>
                    <a:p>
                      <a:r>
                        <a:rPr lang="en-US" sz="1100" dirty="0">
                          <a:effectLst/>
                          <a:latin typeface="Arial Narrow" panose="020B0606020202030204" pitchFamily="34" charset="0"/>
                        </a:rPr>
                        <a:t>Malta</a:t>
                      </a:r>
                    </a:p>
                    <a:p>
                      <a:endParaRPr lang="en-US" sz="1100" dirty="0">
                        <a:effectLst/>
                        <a:latin typeface="Arial Narrow" panose="020B0606020202030204" pitchFamily="34" charset="0"/>
                      </a:endParaRPr>
                    </a:p>
                  </a:txBody>
                  <a:tcPr/>
                </a:tc>
                <a:tc>
                  <a:txBody>
                    <a:bodyPr/>
                    <a:lstStyle/>
                    <a:p>
                      <a:endParaRPr lang="en-US" sz="1100" dirty="0">
                        <a:effectLst/>
                        <a:latin typeface="Arial Narrow" panose="020B0606020202030204" pitchFamily="34" charset="0"/>
                      </a:endParaRPr>
                    </a:p>
                  </a:txBody>
                  <a:tcPr/>
                </a:tc>
                <a:tc>
                  <a:txBody>
                    <a:bodyPr/>
                    <a:lstStyle/>
                    <a:p>
                      <a:endParaRPr lang="en-US" sz="1100" dirty="0">
                        <a:effectLst/>
                        <a:latin typeface="Arial Narrow" panose="020B0606020202030204" pitchFamily="34" charset="0"/>
                      </a:endParaRPr>
                    </a:p>
                  </a:txBody>
                  <a:tcPr/>
                </a:tc>
                <a:tc>
                  <a:txBody>
                    <a:bodyPr/>
                    <a:lstStyle/>
                    <a:p>
                      <a:r>
                        <a:rPr lang="en-US" sz="1100" dirty="0">
                          <a:effectLst/>
                          <a:latin typeface="Arial Narrow" panose="020B0606020202030204" pitchFamily="34" charset="0"/>
                        </a:rPr>
                        <a:t>Public</a:t>
                      </a:r>
                    </a:p>
                  </a:txBody>
                  <a:tcPr/>
                </a:tc>
                <a:tc>
                  <a:txBody>
                    <a:bodyPr/>
                    <a:lstStyle/>
                    <a:p>
                      <a:r>
                        <a:rPr lang="en-US" sz="1100" dirty="0">
                          <a:effectLst/>
                          <a:latin typeface="Arial Narrow" panose="020B0606020202030204" pitchFamily="34" charset="0"/>
                        </a:rPr>
                        <a:t>Retrospective program evaluation</a:t>
                      </a:r>
                    </a:p>
                  </a:txBody>
                  <a:tcPr/>
                </a:tc>
                <a:tc>
                  <a:txBody>
                    <a:bodyPr/>
                    <a:lstStyle/>
                    <a:p>
                      <a:r>
                        <a:rPr lang="en-US" sz="1100" dirty="0">
                          <a:effectLst/>
                          <a:latin typeface="Arial Narrow" panose="020B0606020202030204" pitchFamily="34" charset="0"/>
                        </a:rPr>
                        <a:t>Routine national</a:t>
                      </a:r>
                    </a:p>
                    <a:p>
                      <a:endParaRPr lang="en-US" sz="1100" dirty="0">
                        <a:effectLst/>
                        <a:latin typeface="Arial Narrow" panose="020B0606020202030204" pitchFamily="34" charset="0"/>
                      </a:endParaRPr>
                    </a:p>
                  </a:txBody>
                  <a:tcPr/>
                </a:tc>
                <a:tc>
                  <a:txBody>
                    <a:bodyPr/>
                    <a:lstStyle/>
                    <a:p>
                      <a:r>
                        <a:rPr lang="en-US" sz="1100" dirty="0">
                          <a:effectLst/>
                          <a:latin typeface="Arial Narrow" panose="020B0606020202030204" pitchFamily="34" charset="0"/>
                        </a:rPr>
                        <a:t>Adults</a:t>
                      </a:r>
                    </a:p>
                  </a:txBody>
                  <a:tcPr/>
                </a:tc>
                <a:tc>
                  <a:txBody>
                    <a:bodyPr/>
                    <a:lstStyle/>
                    <a:p>
                      <a:r>
                        <a:rPr lang="en-US" sz="1100" dirty="0">
                          <a:effectLst/>
                          <a:latin typeface="Arial Narrow" panose="020B0606020202030204" pitchFamily="34" charset="0"/>
                        </a:rPr>
                        <a:t>General population</a:t>
                      </a:r>
                    </a:p>
                  </a:txBody>
                  <a:tcPr/>
                </a:tc>
                <a:extLst>
                  <a:ext uri="{0D108BD9-81ED-4DB2-BD59-A6C34878D82A}">
                    <a16:rowId xmlns:a16="http://schemas.microsoft.com/office/drawing/2014/main" val="952304466"/>
                  </a:ext>
                </a:extLst>
              </a:tr>
              <a:tr h="915362">
                <a:tc>
                  <a:txBody>
                    <a:bodyPr/>
                    <a:lstStyle/>
                    <a:p>
                      <a:pPr lvl="0">
                        <a:buNone/>
                      </a:pPr>
                      <a:r>
                        <a:rPr lang="en-US" sz="1100" dirty="0">
                          <a:effectLst/>
                          <a:latin typeface="Arial Narrow" panose="020B0606020202030204" pitchFamily="34" charset="0"/>
                        </a:rPr>
                        <a:t>5</a:t>
                      </a:r>
                    </a:p>
                  </a:txBody>
                  <a:tcPr/>
                </a:tc>
                <a:tc>
                  <a:txBody>
                    <a:bodyPr/>
                    <a:lstStyle/>
                    <a:p>
                      <a:r>
                        <a:rPr lang="en-US" sz="1100" dirty="0">
                          <a:effectLst/>
                          <a:latin typeface="Arial Narrow" panose="020B0606020202030204" pitchFamily="34" charset="0"/>
                        </a:rPr>
                        <a:t>Grech_2021</a:t>
                      </a:r>
                    </a:p>
                  </a:txBody>
                  <a:tcPr/>
                </a:tc>
                <a:tc>
                  <a:txBody>
                    <a:bodyPr/>
                    <a:lstStyle/>
                    <a:p>
                      <a:r>
                        <a:rPr lang="en-US" sz="1100" dirty="0">
                          <a:effectLst/>
                          <a:latin typeface="Arial Narrow" panose="020B0606020202030204" pitchFamily="34" charset="0"/>
                        </a:rPr>
                        <a:t>Malta</a:t>
                      </a:r>
                    </a:p>
                  </a:txBody>
                  <a:tcPr/>
                </a:tc>
                <a:tc>
                  <a:txBody>
                    <a:bodyPr/>
                    <a:lstStyle/>
                    <a:p>
                      <a:r>
                        <a:rPr lang="en-US" sz="1100" dirty="0">
                          <a:effectLst/>
                          <a:latin typeface="Arial Narrow" panose="020B0606020202030204" pitchFamily="34" charset="0"/>
                        </a:rPr>
                        <a:t>Urban &amp; islands</a:t>
                      </a:r>
                    </a:p>
                    <a:p>
                      <a:endParaRPr lang="en-US" sz="1100" dirty="0">
                        <a:effectLst/>
                        <a:latin typeface="Arial Narrow" panose="020B0606020202030204" pitchFamily="34" charset="0"/>
                      </a:endParaRPr>
                    </a:p>
                  </a:txBody>
                  <a:tcPr/>
                </a:tc>
                <a:tc>
                  <a:txBody>
                    <a:bodyPr/>
                    <a:lstStyle/>
                    <a:p>
                      <a:r>
                        <a:rPr lang="en-US" sz="1100" dirty="0">
                          <a:effectLst/>
                          <a:latin typeface="Arial Narrow" panose="020B0606020202030204" pitchFamily="34" charset="0"/>
                        </a:rPr>
                        <a:t>Tertiary, community</a:t>
                      </a:r>
                    </a:p>
                    <a:p>
                      <a:endParaRPr lang="en-US" sz="1100" dirty="0">
                        <a:effectLst/>
                        <a:latin typeface="Arial Narrow" panose="020B0606020202030204" pitchFamily="34" charset="0"/>
                      </a:endParaRPr>
                    </a:p>
                  </a:txBody>
                  <a:tcPr/>
                </a:tc>
                <a:tc>
                  <a:txBody>
                    <a:bodyPr/>
                    <a:lstStyle/>
                    <a:p>
                      <a:r>
                        <a:rPr lang="en-US" sz="1100" dirty="0">
                          <a:effectLst/>
                          <a:latin typeface="Arial Narrow" panose="020B0606020202030204" pitchFamily="34" charset="0"/>
                        </a:rPr>
                        <a:t>Public</a:t>
                      </a:r>
                    </a:p>
                  </a:txBody>
                  <a:tcPr/>
                </a:tc>
                <a:tc>
                  <a:txBody>
                    <a:bodyPr/>
                    <a:lstStyle/>
                    <a:p>
                      <a:r>
                        <a:rPr lang="en-US" sz="1100" dirty="0">
                          <a:effectLst/>
                          <a:latin typeface="Arial Narrow" panose="020B0606020202030204" pitchFamily="34" charset="0"/>
                        </a:rPr>
                        <a:t>Retrospective program evaluation</a:t>
                      </a:r>
                    </a:p>
                    <a:p>
                      <a:endParaRPr lang="en-US" sz="1100" dirty="0">
                        <a:effectLst/>
                        <a:latin typeface="Arial Narrow" panose="020B0606020202030204" pitchFamily="34" charset="0"/>
                      </a:endParaRPr>
                    </a:p>
                  </a:txBody>
                  <a:tcPr/>
                </a:tc>
                <a:tc>
                  <a:txBody>
                    <a:bodyPr/>
                    <a:lstStyle/>
                    <a:p>
                      <a:r>
                        <a:rPr lang="en-US" sz="1100" dirty="0">
                          <a:effectLst/>
                          <a:latin typeface="Arial Narrow" panose="020B0606020202030204" pitchFamily="34" charset="0"/>
                        </a:rPr>
                        <a:t>Routine</a:t>
                      </a:r>
                    </a:p>
                  </a:txBody>
                  <a:tcPr/>
                </a:tc>
                <a:tc>
                  <a:txBody>
                    <a:bodyPr/>
                    <a:lstStyle/>
                    <a:p>
                      <a:r>
                        <a:rPr lang="en-US" sz="1100" dirty="0">
                          <a:effectLst/>
                          <a:latin typeface="Arial Narrow" panose="020B0606020202030204" pitchFamily="34" charset="0"/>
                        </a:rPr>
                        <a:t>Adults</a:t>
                      </a:r>
                    </a:p>
                    <a:p>
                      <a:endParaRPr lang="en-US" sz="1100" dirty="0">
                        <a:effectLst/>
                        <a:latin typeface="Arial Narrow" panose="020B0606020202030204" pitchFamily="34" charset="0"/>
                      </a:endParaRPr>
                    </a:p>
                  </a:txBody>
                  <a:tcPr/>
                </a:tc>
                <a:tc>
                  <a:txBody>
                    <a:bodyPr/>
                    <a:lstStyle/>
                    <a:p>
                      <a:r>
                        <a:rPr lang="en-US" sz="1100" dirty="0">
                          <a:effectLst/>
                          <a:latin typeface="Arial Narrow" panose="020B0606020202030204" pitchFamily="34" charset="0"/>
                        </a:rPr>
                        <a:t>Specific occupational group: HCWs, community pharmacy staff, teachers, elderly (+60y), medically vulnerable groups</a:t>
                      </a:r>
                    </a:p>
                  </a:txBody>
                  <a:tcPr/>
                </a:tc>
                <a:extLst>
                  <a:ext uri="{0D108BD9-81ED-4DB2-BD59-A6C34878D82A}">
                    <a16:rowId xmlns:a16="http://schemas.microsoft.com/office/drawing/2014/main" val="3293138646"/>
                  </a:ext>
                </a:extLst>
              </a:tr>
              <a:tr h="748933">
                <a:tc>
                  <a:txBody>
                    <a:bodyPr/>
                    <a:lstStyle/>
                    <a:p>
                      <a:pPr lvl="0">
                        <a:buNone/>
                      </a:pPr>
                      <a:r>
                        <a:rPr lang="en-US" sz="1100" dirty="0">
                          <a:latin typeface="Arial Narrow" panose="020B0606020202030204" pitchFamily="34" charset="0"/>
                        </a:rPr>
                        <a:t>6</a:t>
                      </a:r>
                    </a:p>
                  </a:txBody>
                  <a:tcPr/>
                </a:tc>
                <a:tc>
                  <a:txBody>
                    <a:bodyPr/>
                    <a:lstStyle/>
                    <a:p>
                      <a:pPr lvl="0">
                        <a:buNone/>
                      </a:pPr>
                      <a:r>
                        <a:rPr lang="en-US" sz="1100" dirty="0">
                          <a:latin typeface="Arial Narrow" panose="020B0606020202030204" pitchFamily="34" charset="0"/>
                        </a:rPr>
                        <a:t>Martinez_2022</a:t>
                      </a:r>
                    </a:p>
                  </a:txBody>
                  <a:tcPr/>
                </a:tc>
                <a:tc>
                  <a:txBody>
                    <a:bodyPr/>
                    <a:lstStyle/>
                    <a:p>
                      <a:pPr lvl="0">
                        <a:buNone/>
                      </a:pPr>
                      <a:r>
                        <a:rPr lang="en-US" sz="1100" dirty="0">
                          <a:effectLst/>
                          <a:latin typeface="Arial Narrow" panose="020B0606020202030204" pitchFamily="34" charset="0"/>
                        </a:rPr>
                        <a:t>United States (Mexico border counties)</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Urban</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Community</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Public</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Retrospective program evaluation</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Routine sub national</a:t>
                      </a:r>
                      <a:endParaRPr lang="en-US" sz="1100" dirty="0">
                        <a:latin typeface="Arial Narrow" panose="020B0606020202030204" pitchFamily="34" charset="0"/>
                      </a:endParaRPr>
                    </a:p>
                    <a:p>
                      <a:pPr lvl="0">
                        <a:buNone/>
                      </a:pPr>
                      <a:endParaRPr lang="en-US" sz="1100" dirty="0">
                        <a:effectLst/>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Adults</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General population</a:t>
                      </a:r>
                      <a:endParaRPr lang="en-US" sz="1100" dirty="0">
                        <a:latin typeface="Arial Narrow" panose="020B0606020202030204" pitchFamily="34" charset="0"/>
                      </a:endParaRPr>
                    </a:p>
                  </a:txBody>
                  <a:tcPr/>
                </a:tc>
                <a:extLst>
                  <a:ext uri="{0D108BD9-81ED-4DB2-BD59-A6C34878D82A}">
                    <a16:rowId xmlns:a16="http://schemas.microsoft.com/office/drawing/2014/main" val="3213198974"/>
                  </a:ext>
                </a:extLst>
              </a:tr>
            </a:tbl>
          </a:graphicData>
        </a:graphic>
      </p:graphicFrame>
    </p:spTree>
    <p:extLst>
      <p:ext uri="{BB962C8B-B14F-4D97-AF65-F5344CB8AC3E}">
        <p14:creationId xmlns:p14="http://schemas.microsoft.com/office/powerpoint/2010/main" val="1549017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951EA-8D25-8775-F132-5744DFF80309}"/>
              </a:ext>
            </a:extLst>
          </p:cNvPr>
          <p:cNvSpPr>
            <a:spLocks noGrp="1"/>
          </p:cNvSpPr>
          <p:nvPr>
            <p:ph type="title"/>
          </p:nvPr>
        </p:nvSpPr>
        <p:spPr>
          <a:xfrm>
            <a:off x="705678" y="-182564"/>
            <a:ext cx="10515600" cy="1325563"/>
          </a:xfrm>
        </p:spPr>
        <p:txBody>
          <a:bodyPr/>
          <a:lstStyle/>
          <a:p>
            <a:r>
              <a:rPr lang="en-US" dirty="0"/>
              <a:t>Studies extracted – 2/4</a:t>
            </a:r>
          </a:p>
        </p:txBody>
      </p:sp>
      <p:sp>
        <p:nvSpPr>
          <p:cNvPr id="3" name="Slide Number Placeholder 2">
            <a:extLst>
              <a:ext uri="{FF2B5EF4-FFF2-40B4-BE49-F238E27FC236}">
                <a16:creationId xmlns:a16="http://schemas.microsoft.com/office/drawing/2014/main" id="{4354D78F-30ED-F3CB-8B12-5A3038E11B38}"/>
              </a:ext>
            </a:extLst>
          </p:cNvPr>
          <p:cNvSpPr>
            <a:spLocks noGrp="1"/>
          </p:cNvSpPr>
          <p:nvPr>
            <p:ph type="sldNum" sz="quarter" idx="4"/>
          </p:nvPr>
        </p:nvSpPr>
        <p:spPr/>
        <p:txBody>
          <a:bodyPr/>
          <a:lstStyle/>
          <a:p>
            <a:fld id="{D919D109-F427-0D4E-A2E6-D5BD6A565421}" type="slidenum">
              <a:rPr lang="en-US" smtClean="0"/>
              <a:pPr/>
              <a:t>23</a:t>
            </a:fld>
            <a:endParaRPr lang="en-US" dirty="0"/>
          </a:p>
        </p:txBody>
      </p:sp>
      <p:graphicFrame>
        <p:nvGraphicFramePr>
          <p:cNvPr id="5" name="Table 4">
            <a:extLst>
              <a:ext uri="{FF2B5EF4-FFF2-40B4-BE49-F238E27FC236}">
                <a16:creationId xmlns:a16="http://schemas.microsoft.com/office/drawing/2014/main" id="{71878968-99B1-52CA-3CF4-AA150D353581}"/>
              </a:ext>
            </a:extLst>
          </p:cNvPr>
          <p:cNvGraphicFramePr>
            <a:graphicFrameLocks noGrp="1"/>
          </p:cNvGraphicFramePr>
          <p:nvPr>
            <p:extLst>
              <p:ext uri="{D42A27DB-BD31-4B8C-83A1-F6EECF244321}">
                <p14:modId xmlns:p14="http://schemas.microsoft.com/office/powerpoint/2010/main" val="1396663426"/>
              </p:ext>
            </p:extLst>
          </p:nvPr>
        </p:nvGraphicFramePr>
        <p:xfrm>
          <a:off x="437119" y="841532"/>
          <a:ext cx="11640581" cy="5903177"/>
        </p:xfrm>
        <a:graphic>
          <a:graphicData uri="http://schemas.openxmlformats.org/drawingml/2006/table">
            <a:tbl>
              <a:tblPr firstRow="1" bandRow="1">
                <a:tableStyleId>{7DF18680-E054-41AD-8BC1-D1AEF772440D}</a:tableStyleId>
              </a:tblPr>
              <a:tblGrid>
                <a:gridCol w="880752">
                  <a:extLst>
                    <a:ext uri="{9D8B030D-6E8A-4147-A177-3AD203B41FA5}">
                      <a16:colId xmlns:a16="http://schemas.microsoft.com/office/drawing/2014/main" val="2473261164"/>
                    </a:ext>
                  </a:extLst>
                </a:gridCol>
                <a:gridCol w="880752">
                  <a:extLst>
                    <a:ext uri="{9D8B030D-6E8A-4147-A177-3AD203B41FA5}">
                      <a16:colId xmlns:a16="http://schemas.microsoft.com/office/drawing/2014/main" val="1473579118"/>
                    </a:ext>
                  </a:extLst>
                </a:gridCol>
                <a:gridCol w="880752">
                  <a:extLst>
                    <a:ext uri="{9D8B030D-6E8A-4147-A177-3AD203B41FA5}">
                      <a16:colId xmlns:a16="http://schemas.microsoft.com/office/drawing/2014/main" val="2625919641"/>
                    </a:ext>
                  </a:extLst>
                </a:gridCol>
                <a:gridCol w="1170317">
                  <a:extLst>
                    <a:ext uri="{9D8B030D-6E8A-4147-A177-3AD203B41FA5}">
                      <a16:colId xmlns:a16="http://schemas.microsoft.com/office/drawing/2014/main" val="657622046"/>
                    </a:ext>
                  </a:extLst>
                </a:gridCol>
                <a:gridCol w="1713246">
                  <a:extLst>
                    <a:ext uri="{9D8B030D-6E8A-4147-A177-3AD203B41FA5}">
                      <a16:colId xmlns:a16="http://schemas.microsoft.com/office/drawing/2014/main" val="3120555755"/>
                    </a:ext>
                  </a:extLst>
                </a:gridCol>
                <a:gridCol w="984990">
                  <a:extLst>
                    <a:ext uri="{9D8B030D-6E8A-4147-A177-3AD203B41FA5}">
                      <a16:colId xmlns:a16="http://schemas.microsoft.com/office/drawing/2014/main" val="3904766403"/>
                    </a:ext>
                  </a:extLst>
                </a:gridCol>
                <a:gridCol w="1459880">
                  <a:extLst>
                    <a:ext uri="{9D8B030D-6E8A-4147-A177-3AD203B41FA5}">
                      <a16:colId xmlns:a16="http://schemas.microsoft.com/office/drawing/2014/main" val="661020157"/>
                    </a:ext>
                  </a:extLst>
                </a:gridCol>
                <a:gridCol w="905939">
                  <a:extLst>
                    <a:ext uri="{9D8B030D-6E8A-4147-A177-3AD203B41FA5}">
                      <a16:colId xmlns:a16="http://schemas.microsoft.com/office/drawing/2014/main" val="1209422273"/>
                    </a:ext>
                  </a:extLst>
                </a:gridCol>
                <a:gridCol w="1336494">
                  <a:extLst>
                    <a:ext uri="{9D8B030D-6E8A-4147-A177-3AD203B41FA5}">
                      <a16:colId xmlns:a16="http://schemas.microsoft.com/office/drawing/2014/main" val="1397538679"/>
                    </a:ext>
                  </a:extLst>
                </a:gridCol>
                <a:gridCol w="1427459">
                  <a:extLst>
                    <a:ext uri="{9D8B030D-6E8A-4147-A177-3AD203B41FA5}">
                      <a16:colId xmlns:a16="http://schemas.microsoft.com/office/drawing/2014/main" val="2291015304"/>
                    </a:ext>
                  </a:extLst>
                </a:gridCol>
              </a:tblGrid>
              <a:tr h="492056">
                <a:tc>
                  <a:txBody>
                    <a:bodyPr/>
                    <a:lstStyle/>
                    <a:p>
                      <a:pPr fontAlgn="t"/>
                      <a:r>
                        <a:rPr lang="en-US" sz="1200" dirty="0">
                          <a:effectLst/>
                          <a:latin typeface="Arial Narrow" panose="020B0606020202030204" pitchFamily="34" charset="0"/>
                        </a:rPr>
                        <a:t>S/N</a:t>
                      </a:r>
                    </a:p>
                  </a:txBody>
                  <a:tcPr marL="9525" marR="9525" marT="9525"/>
                </a:tc>
                <a:tc>
                  <a:txBody>
                    <a:bodyPr/>
                    <a:lstStyle/>
                    <a:p>
                      <a:pPr fontAlgn="t"/>
                      <a:r>
                        <a:rPr lang="en-US" sz="1200" dirty="0">
                          <a:effectLst/>
                          <a:latin typeface="Arial Narrow" panose="020B0606020202030204" pitchFamily="34" charset="0"/>
                        </a:rPr>
                        <a:t>Author_Year</a:t>
                      </a:r>
                    </a:p>
                  </a:txBody>
                  <a:tcPr marL="9525" marR="9525" marT="9525"/>
                </a:tc>
                <a:tc>
                  <a:txBody>
                    <a:bodyPr/>
                    <a:lstStyle/>
                    <a:p>
                      <a:pPr fontAlgn="t"/>
                      <a:r>
                        <a:rPr lang="en-US" sz="1200" dirty="0">
                          <a:effectLst/>
                          <a:latin typeface="Arial Narrow" panose="020B0606020202030204" pitchFamily="34" charset="0"/>
                        </a:rPr>
                        <a:t>Country/s of study</a:t>
                      </a:r>
                    </a:p>
                  </a:txBody>
                  <a:tcPr marL="9525" marR="9525" marT="9525"/>
                </a:tc>
                <a:tc>
                  <a:txBody>
                    <a:bodyPr/>
                    <a:lstStyle/>
                    <a:p>
                      <a:pPr fontAlgn="t"/>
                      <a:r>
                        <a:rPr lang="en-US" sz="1200" dirty="0">
                          <a:effectLst/>
                          <a:latin typeface="Arial Narrow" panose="020B0606020202030204" pitchFamily="34" charset="0"/>
                        </a:rPr>
                        <a:t>Geographic setting </a:t>
                      </a:r>
                    </a:p>
                  </a:txBody>
                  <a:tcPr marL="9525" marR="9525" marT="9525"/>
                </a:tc>
                <a:tc>
                  <a:txBody>
                    <a:bodyPr/>
                    <a:lstStyle/>
                    <a:p>
                      <a:pPr fontAlgn="t"/>
                      <a:r>
                        <a:rPr lang="en-US" sz="1200" dirty="0">
                          <a:effectLst/>
                          <a:latin typeface="Arial Narrow" panose="020B0606020202030204" pitchFamily="34" charset="0"/>
                        </a:rPr>
                        <a:t>Health care context</a:t>
                      </a:r>
                    </a:p>
                  </a:txBody>
                  <a:tcPr marL="9525" marR="9525" marT="9525"/>
                </a:tc>
                <a:tc>
                  <a:txBody>
                    <a:bodyPr/>
                    <a:lstStyle/>
                    <a:p>
                      <a:pPr fontAlgn="t"/>
                      <a:r>
                        <a:rPr lang="en-US" sz="1200" dirty="0">
                          <a:effectLst/>
                          <a:latin typeface="Arial Narrow" panose="020B0606020202030204" pitchFamily="34" charset="0"/>
                        </a:rPr>
                        <a:t>Implementer</a:t>
                      </a:r>
                    </a:p>
                  </a:txBody>
                  <a:tcPr marL="9525" marR="9525" marT="9525"/>
                </a:tc>
                <a:tc>
                  <a:txBody>
                    <a:bodyPr/>
                    <a:lstStyle/>
                    <a:p>
                      <a:pPr fontAlgn="t"/>
                      <a:r>
                        <a:rPr lang="en-US" sz="1200" dirty="0">
                          <a:effectLst/>
                          <a:latin typeface="Arial Narrow" panose="020B0606020202030204" pitchFamily="34" charset="0"/>
                        </a:rPr>
                        <a:t>Study design</a:t>
                      </a:r>
                    </a:p>
                  </a:txBody>
                  <a:tcPr marL="9525" marR="9525" marT="9525"/>
                </a:tc>
                <a:tc>
                  <a:txBody>
                    <a:bodyPr/>
                    <a:lstStyle/>
                    <a:p>
                      <a:pPr fontAlgn="t"/>
                      <a:r>
                        <a:rPr lang="en-US" sz="1200" dirty="0">
                          <a:effectLst/>
                          <a:latin typeface="Arial Narrow" panose="020B0606020202030204" pitchFamily="34" charset="0"/>
                        </a:rPr>
                        <a:t>Scope of intervention</a:t>
                      </a:r>
                    </a:p>
                  </a:txBody>
                  <a:tcPr marL="9525" marR="9525" marT="9525"/>
                </a:tc>
                <a:tc>
                  <a:txBody>
                    <a:bodyPr/>
                    <a:lstStyle/>
                    <a:p>
                      <a:pPr fontAlgn="t"/>
                      <a:r>
                        <a:rPr lang="en-US" sz="1200" dirty="0">
                          <a:effectLst/>
                          <a:latin typeface="Arial Narrow" panose="020B0606020202030204" pitchFamily="34" charset="0"/>
                        </a:rPr>
                        <a:t>Target age group</a:t>
                      </a:r>
                    </a:p>
                  </a:txBody>
                  <a:tcPr marL="9525" marR="9525" marT="9525"/>
                </a:tc>
                <a:tc>
                  <a:txBody>
                    <a:bodyPr/>
                    <a:lstStyle/>
                    <a:p>
                      <a:pPr fontAlgn="t"/>
                      <a:r>
                        <a:rPr lang="en-US" sz="1200" dirty="0">
                          <a:effectLst/>
                          <a:latin typeface="Arial Narrow" panose="020B0606020202030204" pitchFamily="34" charset="0"/>
                        </a:rPr>
                        <a:t>Target population </a:t>
                      </a:r>
                    </a:p>
                  </a:txBody>
                  <a:tcPr marL="9525" marR="9525" marT="9525"/>
                </a:tc>
                <a:extLst>
                  <a:ext uri="{0D108BD9-81ED-4DB2-BD59-A6C34878D82A}">
                    <a16:rowId xmlns:a16="http://schemas.microsoft.com/office/drawing/2014/main" val="1220537566"/>
                  </a:ext>
                </a:extLst>
              </a:tr>
              <a:tr h="852526">
                <a:tc>
                  <a:txBody>
                    <a:bodyPr/>
                    <a:lstStyle/>
                    <a:p>
                      <a:pPr lvl="0">
                        <a:buNone/>
                      </a:pPr>
                      <a:r>
                        <a:rPr lang="en-US" sz="1100" dirty="0">
                          <a:effectLst/>
                          <a:latin typeface="Arial Narrow" panose="020B0606020202030204" pitchFamily="34" charset="0"/>
                        </a:rPr>
                        <a:t>7</a:t>
                      </a:r>
                    </a:p>
                  </a:txBody>
                  <a:tcPr/>
                </a:tc>
                <a:tc>
                  <a:txBody>
                    <a:bodyPr/>
                    <a:lstStyle/>
                    <a:p>
                      <a:pPr lvl="0">
                        <a:buNone/>
                      </a:pPr>
                      <a:r>
                        <a:rPr lang="en-US" sz="1100" dirty="0">
                          <a:effectLst/>
                          <a:latin typeface="Arial Narrow" panose="020B0606020202030204" pitchFamily="34" charset="0"/>
                        </a:rPr>
                        <a:t>Hirshberg_2021</a:t>
                      </a:r>
                    </a:p>
                  </a:txBody>
                  <a:tcPr/>
                </a:tc>
                <a:tc>
                  <a:txBody>
                    <a:bodyPr/>
                    <a:lstStyle/>
                    <a:p>
                      <a:pPr lvl="0">
                        <a:buNone/>
                      </a:pPr>
                      <a:r>
                        <a:rPr lang="en-US" sz="1100" dirty="0">
                          <a:effectLst/>
                          <a:latin typeface="Arial Narrow" panose="020B0606020202030204" pitchFamily="34" charset="0"/>
                        </a:rPr>
                        <a:t>USA</a:t>
                      </a:r>
                    </a:p>
                  </a:txBody>
                  <a:tcPr/>
                </a:tc>
                <a:tc>
                  <a:txBody>
                    <a:bodyPr/>
                    <a:lstStyle/>
                    <a:p>
                      <a:pPr lvl="0">
                        <a:buNone/>
                      </a:pPr>
                      <a:endParaRPr lang="en-US" sz="1100" dirty="0">
                        <a:effectLst/>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Primary</a:t>
                      </a:r>
                    </a:p>
                  </a:txBody>
                  <a:tcPr/>
                </a:tc>
                <a:tc>
                  <a:txBody>
                    <a:bodyPr/>
                    <a:lstStyle/>
                    <a:p>
                      <a:pPr lvl="0">
                        <a:buNone/>
                      </a:pPr>
                      <a:r>
                        <a:rPr lang="en-US" sz="1100" dirty="0">
                          <a:effectLst/>
                          <a:latin typeface="Arial Narrow" panose="020B0606020202030204" pitchFamily="34" charset="0"/>
                        </a:rPr>
                        <a:t>Private</a:t>
                      </a:r>
                    </a:p>
                  </a:txBody>
                  <a:tcPr/>
                </a:tc>
                <a:tc>
                  <a:txBody>
                    <a:bodyPr/>
                    <a:lstStyle/>
                    <a:p>
                      <a:pPr lvl="0">
                        <a:buNone/>
                      </a:pPr>
                      <a:r>
                        <a:rPr lang="en-US" sz="1100" dirty="0">
                          <a:effectLst/>
                          <a:latin typeface="Arial Narrow" panose="020B0606020202030204" pitchFamily="34" charset="0"/>
                        </a:rPr>
                        <a:t>Observational study (no control group) with only one time assessment</a:t>
                      </a:r>
                    </a:p>
                  </a:txBody>
                  <a:tcPr/>
                </a:tc>
                <a:tc>
                  <a:txBody>
                    <a:bodyPr/>
                    <a:lstStyle/>
                    <a:p>
                      <a:pPr lvl="0">
                        <a:buNone/>
                      </a:pPr>
                      <a:r>
                        <a:rPr lang="en-US" sz="1100" dirty="0">
                          <a:effectLst/>
                          <a:latin typeface="Arial Narrow" panose="020B0606020202030204" pitchFamily="34" charset="0"/>
                        </a:rPr>
                        <a:t>Pilot</a:t>
                      </a:r>
                    </a:p>
                  </a:txBody>
                  <a:tcPr/>
                </a:tc>
                <a:tc>
                  <a:txBody>
                    <a:bodyPr/>
                    <a:lstStyle/>
                    <a:p>
                      <a:pPr lvl="0">
                        <a:buNone/>
                      </a:pPr>
                      <a:endParaRPr lang="en-US" sz="1100" dirty="0">
                        <a:effectLst/>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Pregnant &amp; lactating women </a:t>
                      </a:r>
                    </a:p>
                    <a:p>
                      <a:pPr lvl="0">
                        <a:buNone/>
                      </a:pPr>
                      <a:endParaRPr lang="en-US" sz="1100" dirty="0">
                        <a:effectLst/>
                        <a:latin typeface="Arial Narrow" panose="020B0606020202030204" pitchFamily="34" charset="0"/>
                      </a:endParaRPr>
                    </a:p>
                  </a:txBody>
                  <a:tcPr/>
                </a:tc>
                <a:extLst>
                  <a:ext uri="{0D108BD9-81ED-4DB2-BD59-A6C34878D82A}">
                    <a16:rowId xmlns:a16="http://schemas.microsoft.com/office/drawing/2014/main" val="604200906"/>
                  </a:ext>
                </a:extLst>
              </a:tr>
              <a:tr h="715739">
                <a:tc>
                  <a:txBody>
                    <a:bodyPr/>
                    <a:lstStyle/>
                    <a:p>
                      <a:pPr lvl="0">
                        <a:buNone/>
                      </a:pPr>
                      <a:r>
                        <a:rPr lang="en-US" sz="1100" dirty="0">
                          <a:effectLst/>
                          <a:latin typeface="Arial Narrow" panose="020B0606020202030204" pitchFamily="34" charset="0"/>
                        </a:rPr>
                        <a:t>8</a:t>
                      </a:r>
                    </a:p>
                  </a:txBody>
                  <a:tcPr/>
                </a:tc>
                <a:tc>
                  <a:txBody>
                    <a:bodyPr/>
                    <a:lstStyle/>
                    <a:p>
                      <a:pPr lvl="0">
                        <a:buNone/>
                      </a:pPr>
                      <a:r>
                        <a:rPr lang="en-US" sz="1100" dirty="0">
                          <a:effectLst/>
                          <a:latin typeface="Arial Narrow" panose="020B0606020202030204" pitchFamily="34" charset="0"/>
                        </a:rPr>
                        <a:t>NASN_2021</a:t>
                      </a:r>
                    </a:p>
                  </a:txBody>
                  <a:tcPr/>
                </a:tc>
                <a:tc>
                  <a:txBody>
                    <a:bodyPr/>
                    <a:lstStyle/>
                    <a:p>
                      <a:pPr lvl="0">
                        <a:buNone/>
                      </a:pPr>
                      <a:r>
                        <a:rPr lang="en-US" sz="1100" dirty="0">
                          <a:effectLst/>
                          <a:latin typeface="Arial Narrow" panose="020B0606020202030204" pitchFamily="34" charset="0"/>
                        </a:rPr>
                        <a:t>USA</a:t>
                      </a:r>
                    </a:p>
                  </a:txBody>
                  <a:tcPr/>
                </a:tc>
                <a:tc>
                  <a:txBody>
                    <a:bodyPr/>
                    <a:lstStyle/>
                    <a:p>
                      <a:pPr lvl="0">
                        <a:buNone/>
                      </a:pPr>
                      <a:r>
                        <a:rPr lang="en-US" sz="1100" dirty="0">
                          <a:effectLst/>
                          <a:latin typeface="Arial Narrow" panose="020B0606020202030204" pitchFamily="34" charset="0"/>
                        </a:rPr>
                        <a:t>Urban</a:t>
                      </a:r>
                    </a:p>
                  </a:txBody>
                  <a:tcPr/>
                </a:tc>
                <a:tc>
                  <a:txBody>
                    <a:bodyPr/>
                    <a:lstStyle/>
                    <a:p>
                      <a:pPr lvl="0">
                        <a:buNone/>
                      </a:pPr>
                      <a:r>
                        <a:rPr lang="en-US" sz="1100" dirty="0">
                          <a:effectLst/>
                          <a:latin typeface="Arial Narrow" panose="020B0606020202030204" pitchFamily="34" charset="0"/>
                        </a:rPr>
                        <a:t>Community</a:t>
                      </a:r>
                    </a:p>
                  </a:txBody>
                  <a:tcPr/>
                </a:tc>
                <a:tc>
                  <a:txBody>
                    <a:bodyPr/>
                    <a:lstStyle/>
                    <a:p>
                      <a:pPr lvl="0">
                        <a:buNone/>
                      </a:pPr>
                      <a:r>
                        <a:rPr lang="en-US" sz="1100" dirty="0">
                          <a:effectLst/>
                          <a:latin typeface="Arial Narrow" panose="020B0606020202030204" pitchFamily="34" charset="0"/>
                        </a:rPr>
                        <a:t>Public</a:t>
                      </a:r>
                    </a:p>
                  </a:txBody>
                  <a:tcPr/>
                </a:tc>
                <a:tc>
                  <a:txBody>
                    <a:bodyPr/>
                    <a:lstStyle/>
                    <a:p>
                      <a:pPr lvl="0">
                        <a:buNone/>
                      </a:pPr>
                      <a:r>
                        <a:rPr lang="en-US" sz="1100" dirty="0">
                          <a:effectLst/>
                          <a:latin typeface="Arial Narrow" panose="020B0606020202030204" pitchFamily="34" charset="0"/>
                        </a:rPr>
                        <a:t>Retrospective program evaluation</a:t>
                      </a:r>
                    </a:p>
                  </a:txBody>
                  <a:tcPr/>
                </a:tc>
                <a:tc>
                  <a:txBody>
                    <a:bodyPr/>
                    <a:lstStyle/>
                    <a:p>
                      <a:pPr lvl="0">
                        <a:buNone/>
                      </a:pPr>
                      <a:r>
                        <a:rPr lang="en-US" sz="1100" dirty="0">
                          <a:effectLst/>
                          <a:latin typeface="Arial Narrow" panose="020B0606020202030204" pitchFamily="34" charset="0"/>
                        </a:rPr>
                        <a:t>Routine sub-national</a:t>
                      </a:r>
                    </a:p>
                  </a:txBody>
                  <a:tcPr/>
                </a:tc>
                <a:tc>
                  <a:txBody>
                    <a:bodyPr/>
                    <a:lstStyle/>
                    <a:p>
                      <a:pPr lvl="0">
                        <a:buNone/>
                      </a:pPr>
                      <a:r>
                        <a:rPr lang="en-US" sz="1100" dirty="0">
                          <a:effectLst/>
                          <a:latin typeface="Arial Narrow" panose="020B0606020202030204" pitchFamily="34" charset="0"/>
                        </a:rPr>
                        <a:t>All ages</a:t>
                      </a:r>
                    </a:p>
                  </a:txBody>
                  <a:tcPr/>
                </a:tc>
                <a:tc>
                  <a:txBody>
                    <a:bodyPr/>
                    <a:lstStyle/>
                    <a:p>
                      <a:pPr lvl="0">
                        <a:buNone/>
                      </a:pPr>
                      <a:r>
                        <a:rPr lang="en-US" sz="1100" dirty="0">
                          <a:effectLst/>
                          <a:latin typeface="Arial Narrow" panose="020B0606020202030204" pitchFamily="34" charset="0"/>
                        </a:rPr>
                        <a:t>General population</a:t>
                      </a:r>
                    </a:p>
                  </a:txBody>
                  <a:tcPr/>
                </a:tc>
                <a:extLst>
                  <a:ext uri="{0D108BD9-81ED-4DB2-BD59-A6C34878D82A}">
                    <a16:rowId xmlns:a16="http://schemas.microsoft.com/office/drawing/2014/main" val="2252980573"/>
                  </a:ext>
                </a:extLst>
              </a:tr>
              <a:tr h="852526">
                <a:tc>
                  <a:txBody>
                    <a:bodyPr/>
                    <a:lstStyle/>
                    <a:p>
                      <a:pPr lvl="0">
                        <a:buNone/>
                      </a:pPr>
                      <a:r>
                        <a:rPr lang="en-US" sz="1100" dirty="0">
                          <a:effectLst/>
                          <a:latin typeface="Arial Narrow" panose="020B0606020202030204" pitchFamily="34" charset="0"/>
                        </a:rPr>
                        <a:t>9</a:t>
                      </a:r>
                    </a:p>
                  </a:txBody>
                  <a:tcPr/>
                </a:tc>
                <a:tc>
                  <a:txBody>
                    <a:bodyPr/>
                    <a:lstStyle/>
                    <a:p>
                      <a:pPr lvl="0">
                        <a:buNone/>
                      </a:pPr>
                      <a:r>
                        <a:rPr lang="en-US" sz="1100" dirty="0">
                          <a:effectLst/>
                          <a:latin typeface="Arial Narrow" panose="020B0606020202030204" pitchFamily="34" charset="0"/>
                        </a:rPr>
                        <a:t>Reddy_2021</a:t>
                      </a:r>
                    </a:p>
                  </a:txBody>
                  <a:tcPr/>
                </a:tc>
                <a:tc>
                  <a:txBody>
                    <a:bodyPr/>
                    <a:lstStyle/>
                    <a:p>
                      <a:pPr lvl="0">
                        <a:buNone/>
                      </a:pPr>
                      <a:r>
                        <a:rPr lang="en-US" sz="1100" dirty="0">
                          <a:effectLst/>
                          <a:latin typeface="Arial Narrow" panose="020B0606020202030204" pitchFamily="34" charset="0"/>
                        </a:rPr>
                        <a:t>South Africa</a:t>
                      </a:r>
                    </a:p>
                  </a:txBody>
                  <a:tcPr/>
                </a:tc>
                <a:tc>
                  <a:txBody>
                    <a:bodyPr/>
                    <a:lstStyle/>
                    <a:p>
                      <a:pPr lvl="0">
                        <a:buNone/>
                      </a:pPr>
                      <a:r>
                        <a:rPr lang="en-US" sz="1100" dirty="0">
                          <a:effectLst/>
                          <a:latin typeface="Arial Narrow" panose="020B0606020202030204" pitchFamily="34" charset="0"/>
                        </a:rPr>
                        <a:t>Peri-urban</a:t>
                      </a:r>
                    </a:p>
                  </a:txBody>
                  <a:tcPr/>
                </a:tc>
                <a:tc>
                  <a:txBody>
                    <a:bodyPr/>
                    <a:lstStyle/>
                    <a:p>
                      <a:pPr lvl="0">
                        <a:buNone/>
                      </a:pPr>
                      <a:r>
                        <a:rPr lang="en-US" sz="1100" dirty="0">
                          <a:effectLst/>
                          <a:latin typeface="Arial Narrow" panose="020B0606020202030204" pitchFamily="34" charset="0"/>
                        </a:rPr>
                        <a:t>Tertiary</a:t>
                      </a:r>
                    </a:p>
                  </a:txBody>
                  <a:tcPr/>
                </a:tc>
                <a:tc>
                  <a:txBody>
                    <a:bodyPr/>
                    <a:lstStyle/>
                    <a:p>
                      <a:pPr lvl="0">
                        <a:buNone/>
                      </a:pPr>
                      <a:r>
                        <a:rPr lang="en-US" sz="1100" dirty="0">
                          <a:effectLst/>
                          <a:latin typeface="Arial Narrow" panose="020B0606020202030204" pitchFamily="34" charset="0"/>
                        </a:rPr>
                        <a:t>Public</a:t>
                      </a:r>
                    </a:p>
                  </a:txBody>
                  <a:tcPr/>
                </a:tc>
                <a:tc>
                  <a:txBody>
                    <a:bodyPr/>
                    <a:lstStyle/>
                    <a:p>
                      <a:pPr lvl="0">
                        <a:buNone/>
                      </a:pPr>
                      <a:r>
                        <a:rPr lang="en-US" sz="1100" dirty="0">
                          <a:effectLst/>
                          <a:latin typeface="Arial Narrow" panose="020B0606020202030204" pitchFamily="34" charset="0"/>
                        </a:rPr>
                        <a:t>Retrospective program evaluation</a:t>
                      </a:r>
                    </a:p>
                  </a:txBody>
                  <a:tcPr/>
                </a:tc>
                <a:tc>
                  <a:txBody>
                    <a:bodyPr/>
                    <a:lstStyle/>
                    <a:p>
                      <a:pPr lvl="0">
                        <a:buNone/>
                      </a:pPr>
                      <a:r>
                        <a:rPr lang="en-US" sz="1100" dirty="0">
                          <a:effectLst/>
                          <a:latin typeface="Arial Narrow" panose="020B0606020202030204" pitchFamily="34" charset="0"/>
                        </a:rPr>
                        <a:t>Routine sub-national</a:t>
                      </a:r>
                    </a:p>
                    <a:p>
                      <a:pPr lvl="0">
                        <a:buNone/>
                      </a:pPr>
                      <a:endParaRPr lang="en-US" sz="1100" dirty="0">
                        <a:effectLst/>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Adults</a:t>
                      </a:r>
                    </a:p>
                  </a:txBody>
                  <a:tcPr/>
                </a:tc>
                <a:tc>
                  <a:txBody>
                    <a:bodyPr/>
                    <a:lstStyle/>
                    <a:p>
                      <a:pPr lvl="0">
                        <a:buNone/>
                      </a:pPr>
                      <a:r>
                        <a:rPr lang="en-US" sz="1100" dirty="0">
                          <a:effectLst/>
                          <a:latin typeface="Arial Narrow" panose="020B0606020202030204" pitchFamily="34" charset="0"/>
                        </a:rPr>
                        <a:t>HCW</a:t>
                      </a:r>
                    </a:p>
                  </a:txBody>
                  <a:tcPr/>
                </a:tc>
                <a:extLst>
                  <a:ext uri="{0D108BD9-81ED-4DB2-BD59-A6C34878D82A}">
                    <a16:rowId xmlns:a16="http://schemas.microsoft.com/office/drawing/2014/main" val="952304466"/>
                  </a:ext>
                </a:extLst>
              </a:tr>
              <a:tr h="1040082">
                <a:tc>
                  <a:txBody>
                    <a:bodyPr/>
                    <a:lstStyle/>
                    <a:p>
                      <a:pPr lvl="0">
                        <a:buNone/>
                      </a:pPr>
                      <a:r>
                        <a:rPr lang="en-US" sz="1100" dirty="0">
                          <a:effectLst/>
                          <a:latin typeface="Arial Narrow" panose="020B0606020202030204" pitchFamily="34" charset="0"/>
                        </a:rPr>
                        <a:t>10</a:t>
                      </a:r>
                    </a:p>
                    <a:p>
                      <a:pPr lvl="0">
                        <a:buNone/>
                      </a:pPr>
                      <a:endParaRPr lang="en-US" sz="1100" dirty="0">
                        <a:effectLst/>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NASN_2022</a:t>
                      </a:r>
                    </a:p>
                  </a:txBody>
                  <a:tcPr/>
                </a:tc>
                <a:tc>
                  <a:txBody>
                    <a:bodyPr/>
                    <a:lstStyle/>
                    <a:p>
                      <a:pPr lvl="0">
                        <a:buNone/>
                      </a:pPr>
                      <a:r>
                        <a:rPr lang="en-US" sz="1100" dirty="0">
                          <a:effectLst/>
                          <a:latin typeface="Arial Narrow" panose="020B0606020202030204" pitchFamily="34" charset="0"/>
                        </a:rPr>
                        <a:t>USA</a:t>
                      </a:r>
                    </a:p>
                  </a:txBody>
                  <a:tcPr/>
                </a:tc>
                <a:tc>
                  <a:txBody>
                    <a:bodyPr/>
                    <a:lstStyle/>
                    <a:p>
                      <a:pPr lvl="0">
                        <a:buNone/>
                      </a:pPr>
                      <a:endParaRPr lang="en-US" sz="1100" dirty="0">
                        <a:effectLst/>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Others (e.g., workplaces, educational institutes, markets, supermarkets, social gathering, worship centers)</a:t>
                      </a:r>
                    </a:p>
                  </a:txBody>
                  <a:tcPr/>
                </a:tc>
                <a:tc>
                  <a:txBody>
                    <a:bodyPr/>
                    <a:lstStyle/>
                    <a:p>
                      <a:pPr lvl="0">
                        <a:buNone/>
                      </a:pPr>
                      <a:r>
                        <a:rPr lang="en-US" sz="1100">
                          <a:effectLst/>
                          <a:latin typeface="Arial Narrow" panose="020B0606020202030204" pitchFamily="34" charset="0"/>
                        </a:rPr>
                        <a:t>Civil society organization</a:t>
                      </a:r>
                      <a:endParaRPr lang="en-US" sz="1100" dirty="0">
                        <a:effectLst/>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Retrospective program evaluation</a:t>
                      </a:r>
                    </a:p>
                  </a:txBody>
                  <a:tcPr/>
                </a:tc>
                <a:tc>
                  <a:txBody>
                    <a:bodyPr/>
                    <a:lstStyle/>
                    <a:p>
                      <a:pPr lvl="0">
                        <a:buNone/>
                      </a:pPr>
                      <a:r>
                        <a:rPr lang="en-US" sz="1100" dirty="0">
                          <a:effectLst/>
                          <a:latin typeface="Arial Narrow" panose="020B0606020202030204" pitchFamily="34" charset="0"/>
                        </a:rPr>
                        <a:t>Routine national</a:t>
                      </a:r>
                    </a:p>
                  </a:txBody>
                  <a:tcPr/>
                </a:tc>
                <a:tc>
                  <a:txBody>
                    <a:bodyPr/>
                    <a:lstStyle/>
                    <a:p>
                      <a:pPr lvl="0">
                        <a:buNone/>
                      </a:pPr>
                      <a:r>
                        <a:rPr lang="en-US" sz="1100" dirty="0">
                          <a:effectLst/>
                          <a:latin typeface="Arial Narrow" panose="020B0606020202030204" pitchFamily="34" charset="0"/>
                        </a:rPr>
                        <a:t>Not stated</a:t>
                      </a:r>
                    </a:p>
                  </a:txBody>
                  <a:tcPr/>
                </a:tc>
                <a:tc>
                  <a:txBody>
                    <a:bodyPr/>
                    <a:lstStyle/>
                    <a:p>
                      <a:pPr lvl="0">
                        <a:buNone/>
                      </a:pPr>
                      <a:r>
                        <a:rPr lang="en-US" sz="1100" dirty="0">
                          <a:effectLst/>
                          <a:latin typeface="Arial Narrow" panose="020B0606020202030204" pitchFamily="34" charset="0"/>
                        </a:rPr>
                        <a:t>General population</a:t>
                      </a:r>
                    </a:p>
                  </a:txBody>
                  <a:tcPr/>
                </a:tc>
                <a:extLst>
                  <a:ext uri="{0D108BD9-81ED-4DB2-BD59-A6C34878D82A}">
                    <a16:rowId xmlns:a16="http://schemas.microsoft.com/office/drawing/2014/main" val="3293138646"/>
                  </a:ext>
                </a:extLst>
              </a:tr>
              <a:tr h="664970">
                <a:tc>
                  <a:txBody>
                    <a:bodyPr/>
                    <a:lstStyle/>
                    <a:p>
                      <a:pPr lvl="0">
                        <a:buNone/>
                      </a:pPr>
                      <a:r>
                        <a:rPr lang="en-US" sz="1100" dirty="0">
                          <a:effectLst/>
                          <a:latin typeface="Arial Narrow" panose="020B0606020202030204" pitchFamily="34" charset="0"/>
                        </a:rPr>
                        <a:t>11</a:t>
                      </a:r>
                    </a:p>
                  </a:txBody>
                  <a:tcPr/>
                </a:tc>
                <a:tc>
                  <a:txBody>
                    <a:bodyPr/>
                    <a:lstStyle/>
                    <a:p>
                      <a:pPr lvl="0">
                        <a:buNone/>
                      </a:pPr>
                      <a:r>
                        <a:rPr lang="en-US" sz="1100" dirty="0">
                          <a:effectLst/>
                          <a:latin typeface="Arial Narrow" panose="020B0606020202030204" pitchFamily="34" charset="0"/>
                        </a:rPr>
                        <a:t>Alcendor_2022</a:t>
                      </a:r>
                    </a:p>
                  </a:txBody>
                  <a:tcPr/>
                </a:tc>
                <a:tc>
                  <a:txBody>
                    <a:bodyPr/>
                    <a:lstStyle/>
                    <a:p>
                      <a:pPr lvl="0">
                        <a:buNone/>
                      </a:pPr>
                      <a:r>
                        <a:rPr lang="en-US" sz="1100" dirty="0">
                          <a:effectLst/>
                          <a:latin typeface="Arial Narrow" panose="020B0606020202030204" pitchFamily="34" charset="0"/>
                        </a:rPr>
                        <a:t>USA</a:t>
                      </a:r>
                    </a:p>
                  </a:txBody>
                  <a:tcPr/>
                </a:tc>
                <a:tc>
                  <a:txBody>
                    <a:bodyPr/>
                    <a:lstStyle/>
                    <a:p>
                      <a:pPr lvl="0">
                        <a:buNone/>
                      </a:pPr>
                      <a:r>
                        <a:rPr lang="en-US" sz="1100" dirty="0">
                          <a:effectLst/>
                          <a:latin typeface="Arial Narrow" panose="020B0606020202030204" pitchFamily="34" charset="0"/>
                        </a:rPr>
                        <a:t>Urban, rural, security challenged</a:t>
                      </a:r>
                    </a:p>
                  </a:txBody>
                  <a:tcPr/>
                </a:tc>
                <a:tc>
                  <a:txBody>
                    <a:bodyPr/>
                    <a:lstStyle/>
                    <a:p>
                      <a:pPr lvl="0">
                        <a:buNone/>
                      </a:pPr>
                      <a:r>
                        <a:rPr lang="en-US" sz="1100" dirty="0">
                          <a:effectLst/>
                          <a:latin typeface="Arial Narrow" panose="020B0606020202030204" pitchFamily="34" charset="0"/>
                        </a:rPr>
                        <a:t>Community</a:t>
                      </a:r>
                    </a:p>
                  </a:txBody>
                  <a:tcPr/>
                </a:tc>
                <a:tc>
                  <a:txBody>
                    <a:bodyPr/>
                    <a:lstStyle/>
                    <a:p>
                      <a:pPr lvl="0">
                        <a:buNone/>
                      </a:pPr>
                      <a:r>
                        <a:rPr lang="en-US" sz="1100" dirty="0">
                          <a:effectLst/>
                          <a:latin typeface="Arial Narrow" panose="020B0606020202030204" pitchFamily="34" charset="0"/>
                        </a:rPr>
                        <a:t>Academic institution</a:t>
                      </a:r>
                    </a:p>
                  </a:txBody>
                  <a:tcPr/>
                </a:tc>
                <a:tc>
                  <a:txBody>
                    <a:bodyPr/>
                    <a:lstStyle/>
                    <a:p>
                      <a:pPr lvl="0">
                        <a:buNone/>
                      </a:pPr>
                      <a:r>
                        <a:rPr lang="en-US" sz="1100" dirty="0">
                          <a:effectLst/>
                          <a:latin typeface="Arial Narrow" panose="020B0606020202030204" pitchFamily="34" charset="0"/>
                        </a:rPr>
                        <a:t>Retrospective program evaluation</a:t>
                      </a:r>
                    </a:p>
                  </a:txBody>
                  <a:tcPr/>
                </a:tc>
                <a:tc>
                  <a:txBody>
                    <a:bodyPr/>
                    <a:lstStyle/>
                    <a:p>
                      <a:pPr lvl="0">
                        <a:buNone/>
                      </a:pPr>
                      <a:r>
                        <a:rPr lang="en-US" sz="1100" dirty="0">
                          <a:effectLst/>
                          <a:latin typeface="Arial Narrow" panose="020B0606020202030204" pitchFamily="34" charset="0"/>
                        </a:rPr>
                        <a:t>Pilot</a:t>
                      </a:r>
                    </a:p>
                  </a:txBody>
                  <a:tcPr/>
                </a:tc>
                <a:tc>
                  <a:txBody>
                    <a:bodyPr/>
                    <a:lstStyle/>
                    <a:p>
                      <a:pPr lvl="0">
                        <a:buNone/>
                      </a:pPr>
                      <a:r>
                        <a:rPr lang="en-US" sz="1100" dirty="0">
                          <a:effectLst/>
                          <a:latin typeface="Arial Narrow" panose="020B0606020202030204" pitchFamily="34" charset="0"/>
                        </a:rPr>
                        <a:t>Adults</a:t>
                      </a:r>
                    </a:p>
                  </a:txBody>
                  <a:tcPr/>
                </a:tc>
                <a:tc>
                  <a:txBody>
                    <a:bodyPr/>
                    <a:lstStyle/>
                    <a:p>
                      <a:pPr lvl="0">
                        <a:buNone/>
                      </a:pPr>
                      <a:r>
                        <a:rPr lang="en-US" sz="1100" dirty="0">
                          <a:effectLst/>
                          <a:latin typeface="Arial Narrow" panose="020B0606020202030204" pitchFamily="34" charset="0"/>
                        </a:rPr>
                        <a:t>People in vulnerable situations </a:t>
                      </a:r>
                    </a:p>
                  </a:txBody>
                  <a:tcPr/>
                </a:tc>
                <a:extLst>
                  <a:ext uri="{0D108BD9-81ED-4DB2-BD59-A6C34878D82A}">
                    <a16:rowId xmlns:a16="http://schemas.microsoft.com/office/drawing/2014/main" val="2501279432"/>
                  </a:ext>
                </a:extLst>
              </a:tr>
              <a:tr h="620308">
                <a:tc>
                  <a:txBody>
                    <a:bodyPr/>
                    <a:lstStyle/>
                    <a:p>
                      <a:pPr lvl="0">
                        <a:buNone/>
                      </a:pPr>
                      <a:r>
                        <a:rPr lang="en-US" sz="1100" dirty="0">
                          <a:latin typeface="Arial Narrow" panose="020B0606020202030204" pitchFamily="34" charset="0"/>
                        </a:rPr>
                        <a:t>12</a:t>
                      </a:r>
                    </a:p>
                  </a:txBody>
                  <a:tcPr/>
                </a:tc>
                <a:tc>
                  <a:txBody>
                    <a:bodyPr/>
                    <a:lstStyle/>
                    <a:p>
                      <a:pPr lvl="0">
                        <a:buNone/>
                      </a:pPr>
                      <a:r>
                        <a:rPr lang="en-US" sz="1100" dirty="0">
                          <a:latin typeface="Arial Narrow" panose="020B0606020202030204" pitchFamily="34" charset="0"/>
                        </a:rPr>
                        <a:t>Andrade_2021</a:t>
                      </a:r>
                    </a:p>
                  </a:txBody>
                  <a:tcPr/>
                </a:tc>
                <a:tc>
                  <a:txBody>
                    <a:bodyPr/>
                    <a:lstStyle/>
                    <a:p>
                      <a:pPr lvl="0">
                        <a:buNone/>
                      </a:pPr>
                      <a:r>
                        <a:rPr lang="en-US" sz="1100" dirty="0">
                          <a:effectLst/>
                          <a:latin typeface="Arial Narrow" panose="020B0606020202030204" pitchFamily="34" charset="0"/>
                        </a:rPr>
                        <a:t>USA</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Urban</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Community</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Academic institutions</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Case studies</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Pilot</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Adults</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Frontline health care worker</a:t>
                      </a:r>
                      <a:endParaRPr lang="en-US" sz="1100" dirty="0">
                        <a:latin typeface="Arial Narrow" panose="020B0606020202030204" pitchFamily="34" charset="0"/>
                      </a:endParaRPr>
                    </a:p>
                  </a:txBody>
                  <a:tcPr/>
                </a:tc>
                <a:extLst>
                  <a:ext uri="{0D108BD9-81ED-4DB2-BD59-A6C34878D82A}">
                    <a16:rowId xmlns:a16="http://schemas.microsoft.com/office/drawing/2014/main" val="2324666554"/>
                  </a:ext>
                </a:extLst>
              </a:tr>
              <a:tr h="664970">
                <a:tc>
                  <a:txBody>
                    <a:bodyPr/>
                    <a:lstStyle/>
                    <a:p>
                      <a:pPr lvl="0">
                        <a:buNone/>
                      </a:pPr>
                      <a:r>
                        <a:rPr lang="en-US" sz="1100" dirty="0">
                          <a:latin typeface="Arial Narrow" panose="020B0606020202030204" pitchFamily="34" charset="0"/>
                        </a:rPr>
                        <a:t>13</a:t>
                      </a:r>
                    </a:p>
                  </a:txBody>
                  <a:tcPr/>
                </a:tc>
                <a:tc>
                  <a:txBody>
                    <a:bodyPr/>
                    <a:lstStyle/>
                    <a:p>
                      <a:pPr lvl="0">
                        <a:buNone/>
                      </a:pPr>
                      <a:r>
                        <a:rPr lang="en-US" sz="1100" dirty="0">
                          <a:latin typeface="Arial Narrow" panose="020B0606020202030204" pitchFamily="34" charset="0"/>
                        </a:rPr>
                        <a:t>Brambilla_2021</a:t>
                      </a:r>
                    </a:p>
                  </a:txBody>
                  <a:tcPr/>
                </a:tc>
                <a:tc>
                  <a:txBody>
                    <a:bodyPr/>
                    <a:lstStyle/>
                    <a:p>
                      <a:pPr lvl="0">
                        <a:buNone/>
                      </a:pPr>
                      <a:r>
                        <a:rPr lang="en-US" sz="1100" dirty="0">
                          <a:effectLst/>
                          <a:latin typeface="Arial Narrow" panose="020B0606020202030204" pitchFamily="34" charset="0"/>
                        </a:rPr>
                        <a:t>Italy</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National</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Mass vaccination in non-health care setting</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Public</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Case study</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National</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All ages</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All population groups attending mass vaccination</a:t>
                      </a:r>
                      <a:endParaRPr lang="en-US" sz="1100" dirty="0">
                        <a:latin typeface="Arial Narrow" panose="020B0606020202030204" pitchFamily="34" charset="0"/>
                      </a:endParaRPr>
                    </a:p>
                  </a:txBody>
                  <a:tcPr/>
                </a:tc>
                <a:extLst>
                  <a:ext uri="{0D108BD9-81ED-4DB2-BD59-A6C34878D82A}">
                    <a16:rowId xmlns:a16="http://schemas.microsoft.com/office/drawing/2014/main" val="133086176"/>
                  </a:ext>
                </a:extLst>
              </a:tr>
            </a:tbl>
          </a:graphicData>
        </a:graphic>
      </p:graphicFrame>
    </p:spTree>
    <p:extLst>
      <p:ext uri="{BB962C8B-B14F-4D97-AF65-F5344CB8AC3E}">
        <p14:creationId xmlns:p14="http://schemas.microsoft.com/office/powerpoint/2010/main" val="2006150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1F44-37A8-CB50-14A1-FF71B51B9439}"/>
              </a:ext>
            </a:extLst>
          </p:cNvPr>
          <p:cNvSpPr>
            <a:spLocks noGrp="1"/>
          </p:cNvSpPr>
          <p:nvPr>
            <p:ph type="title"/>
          </p:nvPr>
        </p:nvSpPr>
        <p:spPr>
          <a:xfrm>
            <a:off x="705678" y="1"/>
            <a:ext cx="10515600" cy="756932"/>
          </a:xfrm>
        </p:spPr>
        <p:txBody>
          <a:bodyPr/>
          <a:lstStyle/>
          <a:p>
            <a:r>
              <a:rPr lang="en-US" dirty="0"/>
              <a:t>Studies extracted – 3/4</a:t>
            </a:r>
          </a:p>
        </p:txBody>
      </p:sp>
      <p:sp>
        <p:nvSpPr>
          <p:cNvPr id="3" name="Slide Number Placeholder 2">
            <a:extLst>
              <a:ext uri="{FF2B5EF4-FFF2-40B4-BE49-F238E27FC236}">
                <a16:creationId xmlns:a16="http://schemas.microsoft.com/office/drawing/2014/main" id="{DC3C8EA6-654E-F120-0F00-B39BDE35E452}"/>
              </a:ext>
            </a:extLst>
          </p:cNvPr>
          <p:cNvSpPr>
            <a:spLocks noGrp="1"/>
          </p:cNvSpPr>
          <p:nvPr>
            <p:ph type="sldNum" sz="quarter" idx="4"/>
          </p:nvPr>
        </p:nvSpPr>
        <p:spPr/>
        <p:txBody>
          <a:bodyPr/>
          <a:lstStyle/>
          <a:p>
            <a:fld id="{D919D109-F427-0D4E-A2E6-D5BD6A565421}" type="slidenum">
              <a:rPr lang="en-US" smtClean="0"/>
              <a:pPr/>
              <a:t>24</a:t>
            </a:fld>
            <a:endParaRPr lang="en-US" dirty="0"/>
          </a:p>
        </p:txBody>
      </p:sp>
      <p:graphicFrame>
        <p:nvGraphicFramePr>
          <p:cNvPr id="5" name="Table 4">
            <a:extLst>
              <a:ext uri="{FF2B5EF4-FFF2-40B4-BE49-F238E27FC236}">
                <a16:creationId xmlns:a16="http://schemas.microsoft.com/office/drawing/2014/main" id="{B6BE43F2-FA69-D52D-768A-FAEAC61A13ED}"/>
              </a:ext>
            </a:extLst>
          </p:cNvPr>
          <p:cNvGraphicFramePr>
            <a:graphicFrameLocks noGrp="1"/>
          </p:cNvGraphicFramePr>
          <p:nvPr>
            <p:extLst>
              <p:ext uri="{D42A27DB-BD31-4B8C-83A1-F6EECF244321}">
                <p14:modId xmlns:p14="http://schemas.microsoft.com/office/powerpoint/2010/main" val="92172724"/>
              </p:ext>
            </p:extLst>
          </p:nvPr>
        </p:nvGraphicFramePr>
        <p:xfrm>
          <a:off x="463788" y="667182"/>
          <a:ext cx="11640575" cy="5750865"/>
        </p:xfrm>
        <a:graphic>
          <a:graphicData uri="http://schemas.openxmlformats.org/drawingml/2006/table">
            <a:tbl>
              <a:tblPr firstRow="1" bandRow="1">
                <a:tableStyleId>{7DF18680-E054-41AD-8BC1-D1AEF772440D}</a:tableStyleId>
              </a:tblPr>
              <a:tblGrid>
                <a:gridCol w="931425">
                  <a:extLst>
                    <a:ext uri="{9D8B030D-6E8A-4147-A177-3AD203B41FA5}">
                      <a16:colId xmlns:a16="http://schemas.microsoft.com/office/drawing/2014/main" val="1898227905"/>
                    </a:ext>
                  </a:extLst>
                </a:gridCol>
                <a:gridCol w="931425">
                  <a:extLst>
                    <a:ext uri="{9D8B030D-6E8A-4147-A177-3AD203B41FA5}">
                      <a16:colId xmlns:a16="http://schemas.microsoft.com/office/drawing/2014/main" val="228729963"/>
                    </a:ext>
                  </a:extLst>
                </a:gridCol>
                <a:gridCol w="931425">
                  <a:extLst>
                    <a:ext uri="{9D8B030D-6E8A-4147-A177-3AD203B41FA5}">
                      <a16:colId xmlns:a16="http://schemas.microsoft.com/office/drawing/2014/main" val="2625919641"/>
                    </a:ext>
                  </a:extLst>
                </a:gridCol>
                <a:gridCol w="1146369">
                  <a:extLst>
                    <a:ext uri="{9D8B030D-6E8A-4147-A177-3AD203B41FA5}">
                      <a16:colId xmlns:a16="http://schemas.microsoft.com/office/drawing/2014/main" val="657622046"/>
                    </a:ext>
                  </a:extLst>
                </a:gridCol>
                <a:gridCol w="1432963">
                  <a:extLst>
                    <a:ext uri="{9D8B030D-6E8A-4147-A177-3AD203B41FA5}">
                      <a16:colId xmlns:a16="http://schemas.microsoft.com/office/drawing/2014/main" val="3120555755"/>
                    </a:ext>
                  </a:extLst>
                </a:gridCol>
                <a:gridCol w="1074234">
                  <a:extLst>
                    <a:ext uri="{9D8B030D-6E8A-4147-A177-3AD203B41FA5}">
                      <a16:colId xmlns:a16="http://schemas.microsoft.com/office/drawing/2014/main" val="3904766403"/>
                    </a:ext>
                  </a:extLst>
                </a:gridCol>
                <a:gridCol w="1540435">
                  <a:extLst>
                    <a:ext uri="{9D8B030D-6E8A-4147-A177-3AD203B41FA5}">
                      <a16:colId xmlns:a16="http://schemas.microsoft.com/office/drawing/2014/main" val="661020157"/>
                    </a:ext>
                  </a:extLst>
                </a:gridCol>
                <a:gridCol w="931425">
                  <a:extLst>
                    <a:ext uri="{9D8B030D-6E8A-4147-A177-3AD203B41FA5}">
                      <a16:colId xmlns:a16="http://schemas.microsoft.com/office/drawing/2014/main" val="1209422273"/>
                    </a:ext>
                  </a:extLst>
                </a:gridCol>
                <a:gridCol w="1146363">
                  <a:extLst>
                    <a:ext uri="{9D8B030D-6E8A-4147-A177-3AD203B41FA5}">
                      <a16:colId xmlns:a16="http://schemas.microsoft.com/office/drawing/2014/main" val="1397538679"/>
                    </a:ext>
                  </a:extLst>
                </a:gridCol>
                <a:gridCol w="1574511">
                  <a:extLst>
                    <a:ext uri="{9D8B030D-6E8A-4147-A177-3AD203B41FA5}">
                      <a16:colId xmlns:a16="http://schemas.microsoft.com/office/drawing/2014/main" val="2291015304"/>
                    </a:ext>
                  </a:extLst>
                </a:gridCol>
              </a:tblGrid>
              <a:tr h="458612">
                <a:tc>
                  <a:txBody>
                    <a:bodyPr/>
                    <a:lstStyle/>
                    <a:p>
                      <a:pPr fontAlgn="t"/>
                      <a:r>
                        <a:rPr lang="en-US" sz="1200" dirty="0">
                          <a:effectLst/>
                          <a:latin typeface="Arial Narrow" panose="020B0606020202030204" pitchFamily="34" charset="0"/>
                        </a:rPr>
                        <a:t>S/N</a:t>
                      </a:r>
                    </a:p>
                  </a:txBody>
                  <a:tcPr marL="9525" marR="9525" marT="9525"/>
                </a:tc>
                <a:tc>
                  <a:txBody>
                    <a:bodyPr/>
                    <a:lstStyle/>
                    <a:p>
                      <a:pPr fontAlgn="t"/>
                      <a:r>
                        <a:rPr lang="en-US" sz="1200" dirty="0">
                          <a:effectLst/>
                          <a:latin typeface="Arial Narrow" panose="020B0606020202030204" pitchFamily="34" charset="0"/>
                        </a:rPr>
                        <a:t>Author_Year</a:t>
                      </a:r>
                    </a:p>
                  </a:txBody>
                  <a:tcPr marL="9525" marR="9525" marT="9525"/>
                </a:tc>
                <a:tc>
                  <a:txBody>
                    <a:bodyPr/>
                    <a:lstStyle/>
                    <a:p>
                      <a:pPr fontAlgn="t"/>
                      <a:r>
                        <a:rPr lang="en-US" sz="1200" dirty="0">
                          <a:effectLst/>
                          <a:latin typeface="Arial Narrow" panose="020B0606020202030204" pitchFamily="34" charset="0"/>
                        </a:rPr>
                        <a:t>Country/s of study</a:t>
                      </a:r>
                    </a:p>
                  </a:txBody>
                  <a:tcPr marL="9525" marR="9525" marT="9525"/>
                </a:tc>
                <a:tc>
                  <a:txBody>
                    <a:bodyPr/>
                    <a:lstStyle/>
                    <a:p>
                      <a:pPr fontAlgn="t"/>
                      <a:r>
                        <a:rPr lang="en-US" sz="1200" dirty="0">
                          <a:effectLst/>
                          <a:latin typeface="Arial Narrow" panose="020B0606020202030204" pitchFamily="34" charset="0"/>
                        </a:rPr>
                        <a:t>Geographic setting </a:t>
                      </a:r>
                    </a:p>
                  </a:txBody>
                  <a:tcPr marL="9525" marR="9525" marT="9525"/>
                </a:tc>
                <a:tc>
                  <a:txBody>
                    <a:bodyPr/>
                    <a:lstStyle/>
                    <a:p>
                      <a:pPr fontAlgn="t"/>
                      <a:r>
                        <a:rPr lang="en-US" sz="1200" dirty="0">
                          <a:effectLst/>
                          <a:latin typeface="Arial Narrow" panose="020B0606020202030204" pitchFamily="34" charset="0"/>
                        </a:rPr>
                        <a:t>Health care context</a:t>
                      </a:r>
                    </a:p>
                  </a:txBody>
                  <a:tcPr marL="9525" marR="9525" marT="9525"/>
                </a:tc>
                <a:tc>
                  <a:txBody>
                    <a:bodyPr/>
                    <a:lstStyle/>
                    <a:p>
                      <a:pPr fontAlgn="t"/>
                      <a:r>
                        <a:rPr lang="en-US" sz="1200" dirty="0">
                          <a:effectLst/>
                          <a:latin typeface="Arial Narrow" panose="020B0606020202030204" pitchFamily="34" charset="0"/>
                        </a:rPr>
                        <a:t>Implementer</a:t>
                      </a:r>
                    </a:p>
                  </a:txBody>
                  <a:tcPr marL="9525" marR="9525" marT="9525"/>
                </a:tc>
                <a:tc>
                  <a:txBody>
                    <a:bodyPr/>
                    <a:lstStyle/>
                    <a:p>
                      <a:pPr fontAlgn="t"/>
                      <a:r>
                        <a:rPr lang="en-US" sz="1200" dirty="0">
                          <a:effectLst/>
                          <a:latin typeface="Arial Narrow" panose="020B0606020202030204" pitchFamily="34" charset="0"/>
                        </a:rPr>
                        <a:t>Study design</a:t>
                      </a:r>
                    </a:p>
                  </a:txBody>
                  <a:tcPr marL="9525" marR="9525" marT="9525"/>
                </a:tc>
                <a:tc>
                  <a:txBody>
                    <a:bodyPr/>
                    <a:lstStyle/>
                    <a:p>
                      <a:pPr fontAlgn="t"/>
                      <a:r>
                        <a:rPr lang="en-US" sz="1200" dirty="0">
                          <a:effectLst/>
                          <a:latin typeface="Arial Narrow" panose="020B0606020202030204" pitchFamily="34" charset="0"/>
                        </a:rPr>
                        <a:t>Scope of intervention</a:t>
                      </a:r>
                    </a:p>
                  </a:txBody>
                  <a:tcPr marL="9525" marR="9525" marT="9525"/>
                </a:tc>
                <a:tc>
                  <a:txBody>
                    <a:bodyPr/>
                    <a:lstStyle/>
                    <a:p>
                      <a:pPr fontAlgn="t"/>
                      <a:r>
                        <a:rPr lang="en-US" sz="1200" dirty="0">
                          <a:effectLst/>
                          <a:latin typeface="Arial Narrow" panose="020B0606020202030204" pitchFamily="34" charset="0"/>
                        </a:rPr>
                        <a:t>Target age group</a:t>
                      </a:r>
                    </a:p>
                  </a:txBody>
                  <a:tcPr marL="9525" marR="9525" marT="9525"/>
                </a:tc>
                <a:tc>
                  <a:txBody>
                    <a:bodyPr/>
                    <a:lstStyle/>
                    <a:p>
                      <a:pPr fontAlgn="t"/>
                      <a:r>
                        <a:rPr lang="en-US" sz="1200" dirty="0">
                          <a:effectLst/>
                          <a:latin typeface="Arial Narrow" panose="020B0606020202030204" pitchFamily="34" charset="0"/>
                        </a:rPr>
                        <a:t>Target population </a:t>
                      </a:r>
                    </a:p>
                  </a:txBody>
                  <a:tcPr marL="9525" marR="9525" marT="9525"/>
                </a:tc>
                <a:extLst>
                  <a:ext uri="{0D108BD9-81ED-4DB2-BD59-A6C34878D82A}">
                    <a16:rowId xmlns:a16="http://schemas.microsoft.com/office/drawing/2014/main" val="1220537566"/>
                  </a:ext>
                </a:extLst>
              </a:tr>
              <a:tr h="830068">
                <a:tc>
                  <a:txBody>
                    <a:bodyPr/>
                    <a:lstStyle/>
                    <a:p>
                      <a:pPr lvl="0">
                        <a:buNone/>
                      </a:pPr>
                      <a:r>
                        <a:rPr lang="en-US" sz="1100" dirty="0">
                          <a:latin typeface="Arial Narrow" panose="020B0606020202030204" pitchFamily="34" charset="0"/>
                        </a:rPr>
                        <a:t>14</a:t>
                      </a:r>
                    </a:p>
                  </a:txBody>
                  <a:tcPr/>
                </a:tc>
                <a:tc>
                  <a:txBody>
                    <a:bodyPr/>
                    <a:lstStyle/>
                    <a:p>
                      <a:pPr lvl="0">
                        <a:buNone/>
                      </a:pPr>
                      <a:r>
                        <a:rPr lang="en-US" sz="1100" dirty="0">
                          <a:latin typeface="Arial Narrow" panose="020B0606020202030204" pitchFamily="34" charset="0"/>
                        </a:rPr>
                        <a:t>Fareed_2021</a:t>
                      </a:r>
                    </a:p>
                  </a:txBody>
                  <a:tcPr/>
                </a:tc>
                <a:tc>
                  <a:txBody>
                    <a:bodyPr/>
                    <a:lstStyle/>
                    <a:p>
                      <a:pPr lvl="0">
                        <a:buNone/>
                      </a:pPr>
                      <a:r>
                        <a:rPr lang="en-US" sz="1100" dirty="0">
                          <a:effectLst/>
                          <a:latin typeface="Arial Narrow" panose="020B0606020202030204" pitchFamily="34" charset="0"/>
                        </a:rPr>
                        <a:t>USA</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Urban</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Community</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Academic institutions</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Observational study (no control group) with only one time assessment</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Pilot</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Adults</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Frontline health care worker</a:t>
                      </a:r>
                      <a:endParaRPr lang="en-US" sz="1100" dirty="0">
                        <a:latin typeface="Arial Narrow" panose="020B0606020202030204" pitchFamily="34" charset="0"/>
                      </a:endParaRPr>
                    </a:p>
                  </a:txBody>
                  <a:tcPr/>
                </a:tc>
                <a:extLst>
                  <a:ext uri="{0D108BD9-81ED-4DB2-BD59-A6C34878D82A}">
                    <a16:rowId xmlns:a16="http://schemas.microsoft.com/office/drawing/2014/main" val="2309262884"/>
                  </a:ext>
                </a:extLst>
              </a:tr>
              <a:tr h="789354">
                <a:tc>
                  <a:txBody>
                    <a:bodyPr/>
                    <a:lstStyle/>
                    <a:p>
                      <a:pPr lvl="0">
                        <a:buNone/>
                      </a:pPr>
                      <a:r>
                        <a:rPr lang="en-US" sz="1100" dirty="0">
                          <a:effectLst/>
                          <a:latin typeface="Arial Narrow" panose="020B0606020202030204" pitchFamily="34" charset="0"/>
                        </a:rPr>
                        <a:t>15</a:t>
                      </a:r>
                    </a:p>
                  </a:txBody>
                  <a:tcPr/>
                </a:tc>
                <a:tc>
                  <a:txBody>
                    <a:bodyPr/>
                    <a:lstStyle/>
                    <a:p>
                      <a:pPr lvl="0">
                        <a:buNone/>
                      </a:pPr>
                      <a:r>
                        <a:rPr lang="en-US" sz="1100" dirty="0">
                          <a:effectLst/>
                          <a:latin typeface="Arial Narrow" panose="020B0606020202030204" pitchFamily="34" charset="0"/>
                        </a:rPr>
                        <a:t>Fischl_2022</a:t>
                      </a:r>
                    </a:p>
                  </a:txBody>
                  <a:tcPr/>
                </a:tc>
                <a:tc>
                  <a:txBody>
                    <a:bodyPr/>
                    <a:lstStyle/>
                    <a:p>
                      <a:pPr lvl="0">
                        <a:buNone/>
                      </a:pPr>
                      <a:r>
                        <a:rPr lang="en-US" sz="1100" dirty="0">
                          <a:effectLst/>
                          <a:latin typeface="Arial Narrow" panose="020B0606020202030204" pitchFamily="34" charset="0"/>
                        </a:rPr>
                        <a:t>USA</a:t>
                      </a:r>
                    </a:p>
                  </a:txBody>
                  <a:tcPr/>
                </a:tc>
                <a:tc>
                  <a:txBody>
                    <a:bodyPr/>
                    <a:lstStyle/>
                    <a:p>
                      <a:pPr lvl="0">
                        <a:buNone/>
                      </a:pPr>
                      <a:r>
                        <a:rPr lang="en-US" sz="1100" dirty="0">
                          <a:effectLst/>
                          <a:latin typeface="Arial Narrow" panose="020B0606020202030204" pitchFamily="34" charset="0"/>
                        </a:rPr>
                        <a:t>Urban</a:t>
                      </a:r>
                    </a:p>
                  </a:txBody>
                  <a:tcPr/>
                </a:tc>
                <a:tc>
                  <a:txBody>
                    <a:bodyPr/>
                    <a:lstStyle/>
                    <a:p>
                      <a:pPr lvl="0">
                        <a:buNone/>
                      </a:pPr>
                      <a:r>
                        <a:rPr lang="en-US" sz="1100" dirty="0">
                          <a:effectLst/>
                          <a:latin typeface="Arial Narrow" panose="020B0606020202030204" pitchFamily="34" charset="0"/>
                        </a:rPr>
                        <a:t>Community</a:t>
                      </a:r>
                    </a:p>
                  </a:txBody>
                  <a:tcPr/>
                </a:tc>
                <a:tc>
                  <a:txBody>
                    <a:bodyPr/>
                    <a:lstStyle/>
                    <a:p>
                      <a:pPr lvl="0">
                        <a:buNone/>
                      </a:pPr>
                      <a:r>
                        <a:rPr lang="en-US" sz="1100" dirty="0">
                          <a:effectLst/>
                          <a:latin typeface="Arial Narrow" panose="020B0606020202030204" pitchFamily="34" charset="0"/>
                        </a:rPr>
                        <a:t>Public</a:t>
                      </a:r>
                    </a:p>
                  </a:txBody>
                  <a:tcPr/>
                </a:tc>
                <a:tc>
                  <a:txBody>
                    <a:bodyPr/>
                    <a:lstStyle/>
                    <a:p>
                      <a:pPr lvl="0">
                        <a:buNone/>
                      </a:pPr>
                      <a:r>
                        <a:rPr lang="en-US" sz="1100" dirty="0">
                          <a:effectLst/>
                          <a:latin typeface="Arial Narrow" panose="020B0606020202030204" pitchFamily="34" charset="0"/>
                        </a:rPr>
                        <a:t>Case studies</a:t>
                      </a:r>
                    </a:p>
                  </a:txBody>
                  <a:tcPr/>
                </a:tc>
                <a:tc>
                  <a:txBody>
                    <a:bodyPr/>
                    <a:lstStyle/>
                    <a:p>
                      <a:pPr lvl="0">
                        <a:buNone/>
                      </a:pPr>
                      <a:r>
                        <a:rPr lang="en-US" sz="1100" dirty="0">
                          <a:effectLst/>
                          <a:latin typeface="Arial Narrow" panose="020B0606020202030204" pitchFamily="34" charset="0"/>
                        </a:rPr>
                        <a:t>Pilot</a:t>
                      </a:r>
                    </a:p>
                  </a:txBody>
                  <a:tcPr/>
                </a:tc>
                <a:tc>
                  <a:txBody>
                    <a:bodyPr/>
                    <a:lstStyle/>
                    <a:p>
                      <a:pPr lvl="0">
                        <a:buNone/>
                      </a:pPr>
                      <a:r>
                        <a:rPr lang="en-US" sz="1100" dirty="0">
                          <a:effectLst/>
                          <a:latin typeface="Arial Narrow" panose="020B0606020202030204" pitchFamily="34" charset="0"/>
                        </a:rPr>
                        <a:t>Adults</a:t>
                      </a:r>
                    </a:p>
                  </a:txBody>
                  <a:tcPr/>
                </a:tc>
                <a:tc>
                  <a:txBody>
                    <a:bodyPr/>
                    <a:lstStyle/>
                    <a:p>
                      <a:pPr lvl="0">
                        <a:buNone/>
                      </a:pPr>
                      <a:endParaRPr lang="en-US" sz="1100" dirty="0">
                        <a:effectLst/>
                        <a:latin typeface="Arial Narrow" panose="020B0606020202030204" pitchFamily="34" charset="0"/>
                      </a:endParaRPr>
                    </a:p>
                  </a:txBody>
                  <a:tcPr/>
                </a:tc>
                <a:extLst>
                  <a:ext uri="{0D108BD9-81ED-4DB2-BD59-A6C34878D82A}">
                    <a16:rowId xmlns:a16="http://schemas.microsoft.com/office/drawing/2014/main" val="952304466"/>
                  </a:ext>
                </a:extLst>
              </a:tr>
              <a:tr h="865254">
                <a:tc>
                  <a:txBody>
                    <a:bodyPr/>
                    <a:lstStyle/>
                    <a:p>
                      <a:pPr lvl="0">
                        <a:buNone/>
                      </a:pPr>
                      <a:r>
                        <a:rPr lang="en-US" sz="1100" dirty="0">
                          <a:effectLst/>
                          <a:latin typeface="Arial Narrow" panose="020B0606020202030204" pitchFamily="34" charset="0"/>
                        </a:rPr>
                        <a:t>16</a:t>
                      </a:r>
                    </a:p>
                  </a:txBody>
                  <a:tcPr/>
                </a:tc>
                <a:tc>
                  <a:txBody>
                    <a:bodyPr/>
                    <a:lstStyle/>
                    <a:p>
                      <a:pPr lvl="0">
                        <a:buNone/>
                      </a:pPr>
                      <a:r>
                        <a:rPr lang="en-US" sz="1100" dirty="0">
                          <a:effectLst/>
                          <a:latin typeface="Arial Narrow" panose="020B0606020202030204" pitchFamily="34" charset="0"/>
                        </a:rPr>
                        <a:t>Jaffe_2022</a:t>
                      </a:r>
                    </a:p>
                  </a:txBody>
                  <a:tcPr/>
                </a:tc>
                <a:tc>
                  <a:txBody>
                    <a:bodyPr/>
                    <a:lstStyle/>
                    <a:p>
                      <a:pPr lvl="0">
                        <a:buNone/>
                      </a:pPr>
                      <a:r>
                        <a:rPr lang="en-US" sz="1100" dirty="0">
                          <a:effectLst/>
                          <a:latin typeface="Arial Narrow" panose="020B0606020202030204" pitchFamily="34" charset="0"/>
                        </a:rPr>
                        <a:t>Israel</a:t>
                      </a:r>
                    </a:p>
                  </a:txBody>
                  <a:tcPr/>
                </a:tc>
                <a:tc>
                  <a:txBody>
                    <a:bodyPr/>
                    <a:lstStyle/>
                    <a:p>
                      <a:pPr lvl="0">
                        <a:buNone/>
                      </a:pPr>
                      <a:r>
                        <a:rPr lang="en-US" sz="1100" dirty="0">
                          <a:effectLst/>
                          <a:latin typeface="Arial Narrow" panose="020B0606020202030204" pitchFamily="34" charset="0"/>
                        </a:rPr>
                        <a:t>All</a:t>
                      </a:r>
                    </a:p>
                  </a:txBody>
                  <a:tcPr/>
                </a:tc>
                <a:tc>
                  <a:txBody>
                    <a:bodyPr/>
                    <a:lstStyle/>
                    <a:p>
                      <a:pPr lvl="0">
                        <a:buNone/>
                      </a:pPr>
                      <a:r>
                        <a:rPr lang="en-US" sz="1100" dirty="0">
                          <a:effectLst/>
                          <a:latin typeface="Arial Narrow" panose="020B0606020202030204" pitchFamily="34" charset="0"/>
                        </a:rPr>
                        <a:t>Others</a:t>
                      </a:r>
                    </a:p>
                  </a:txBody>
                  <a:tcPr/>
                </a:tc>
                <a:tc>
                  <a:txBody>
                    <a:bodyPr/>
                    <a:lstStyle/>
                    <a:p>
                      <a:pPr lvl="0">
                        <a:buNone/>
                      </a:pPr>
                      <a:r>
                        <a:rPr lang="en-US" sz="1100" dirty="0">
                          <a:effectLst/>
                          <a:latin typeface="Arial Narrow" panose="020B0606020202030204" pitchFamily="34" charset="0"/>
                        </a:rPr>
                        <a:t>Public</a:t>
                      </a:r>
                    </a:p>
                  </a:txBody>
                  <a:tcPr/>
                </a:tc>
                <a:tc>
                  <a:txBody>
                    <a:bodyPr/>
                    <a:lstStyle/>
                    <a:p>
                      <a:pPr lvl="0">
                        <a:buNone/>
                      </a:pPr>
                      <a:r>
                        <a:rPr lang="en-US" sz="1100" dirty="0">
                          <a:effectLst/>
                          <a:latin typeface="Arial Narrow" panose="020B0606020202030204" pitchFamily="34" charset="0"/>
                        </a:rPr>
                        <a:t>Other</a:t>
                      </a:r>
                    </a:p>
                  </a:txBody>
                  <a:tcPr/>
                </a:tc>
                <a:tc>
                  <a:txBody>
                    <a:bodyPr/>
                    <a:lstStyle/>
                    <a:p>
                      <a:pPr lvl="0">
                        <a:buNone/>
                      </a:pPr>
                      <a:r>
                        <a:rPr lang="en-US" sz="1100" dirty="0">
                          <a:effectLst/>
                          <a:latin typeface="Arial Narrow" panose="020B0606020202030204" pitchFamily="34" charset="0"/>
                        </a:rPr>
                        <a:t>Routine national</a:t>
                      </a:r>
                    </a:p>
                  </a:txBody>
                  <a:tcPr/>
                </a:tc>
                <a:tc>
                  <a:txBody>
                    <a:bodyPr/>
                    <a:lstStyle/>
                    <a:p>
                      <a:pPr lvl="0">
                        <a:buNone/>
                      </a:pPr>
                      <a:r>
                        <a:rPr lang="en-US" sz="1100" dirty="0">
                          <a:effectLst/>
                          <a:latin typeface="Arial Narrow" panose="020B0606020202030204" pitchFamily="34" charset="0"/>
                        </a:rPr>
                        <a:t>Not stated</a:t>
                      </a:r>
                    </a:p>
                  </a:txBody>
                  <a:tcPr/>
                </a:tc>
                <a:tc>
                  <a:txBody>
                    <a:bodyPr/>
                    <a:lstStyle/>
                    <a:p>
                      <a:pPr lvl="0">
                        <a:buNone/>
                      </a:pPr>
                      <a:r>
                        <a:rPr lang="en-US" sz="1100" dirty="0">
                          <a:effectLst/>
                          <a:latin typeface="Arial Narrow" panose="020B0606020202030204" pitchFamily="34" charset="0"/>
                        </a:rPr>
                        <a:t>Working adults</a:t>
                      </a:r>
                    </a:p>
                  </a:txBody>
                  <a:tcPr/>
                </a:tc>
                <a:extLst>
                  <a:ext uri="{0D108BD9-81ED-4DB2-BD59-A6C34878D82A}">
                    <a16:rowId xmlns:a16="http://schemas.microsoft.com/office/drawing/2014/main" val="3293138646"/>
                  </a:ext>
                </a:extLst>
              </a:tr>
              <a:tr h="1012683">
                <a:tc>
                  <a:txBody>
                    <a:bodyPr/>
                    <a:lstStyle/>
                    <a:p>
                      <a:pPr lvl="0">
                        <a:buNone/>
                      </a:pPr>
                      <a:r>
                        <a:rPr lang="en-US" sz="1100" dirty="0">
                          <a:effectLst/>
                          <a:latin typeface="Arial Narrow" panose="020B0606020202030204" pitchFamily="34" charset="0"/>
                        </a:rPr>
                        <a:t>17</a:t>
                      </a:r>
                    </a:p>
                  </a:txBody>
                  <a:tcPr/>
                </a:tc>
                <a:tc>
                  <a:txBody>
                    <a:bodyPr/>
                    <a:lstStyle/>
                    <a:p>
                      <a:pPr lvl="0">
                        <a:buNone/>
                      </a:pPr>
                      <a:r>
                        <a:rPr lang="en-US" sz="1100" dirty="0">
                          <a:effectLst/>
                          <a:latin typeface="Arial Narrow" panose="020B0606020202030204" pitchFamily="34" charset="0"/>
                        </a:rPr>
                        <a:t>Heidari_2022</a:t>
                      </a:r>
                    </a:p>
                  </a:txBody>
                  <a:tcPr/>
                </a:tc>
                <a:tc>
                  <a:txBody>
                    <a:bodyPr/>
                    <a:lstStyle/>
                    <a:p>
                      <a:pPr lvl="0">
                        <a:buNone/>
                      </a:pPr>
                      <a:r>
                        <a:rPr lang="en-US" sz="1100" dirty="0">
                          <a:effectLst/>
                          <a:latin typeface="Arial Narrow" panose="020B0606020202030204" pitchFamily="34" charset="0"/>
                        </a:rPr>
                        <a:t>USA</a:t>
                      </a:r>
                    </a:p>
                  </a:txBody>
                  <a:tcPr/>
                </a:tc>
                <a:tc>
                  <a:txBody>
                    <a:bodyPr/>
                    <a:lstStyle/>
                    <a:p>
                      <a:pPr lvl="0">
                        <a:buNone/>
                      </a:pPr>
                      <a:r>
                        <a:rPr lang="en-US" sz="1100" dirty="0">
                          <a:effectLst/>
                          <a:latin typeface="Arial Narrow" panose="020B0606020202030204" pitchFamily="34" charset="0"/>
                        </a:rPr>
                        <a:t>Urban</a:t>
                      </a:r>
                    </a:p>
                  </a:txBody>
                  <a:tcPr/>
                </a:tc>
                <a:tc>
                  <a:txBody>
                    <a:bodyPr/>
                    <a:lstStyle/>
                    <a:p>
                      <a:pPr lvl="0">
                        <a:buNone/>
                      </a:pPr>
                      <a:r>
                        <a:rPr lang="en-US" sz="1100" dirty="0">
                          <a:effectLst/>
                          <a:latin typeface="Arial Narrow" panose="020B0606020202030204" pitchFamily="34" charset="0"/>
                        </a:rPr>
                        <a:t>Community</a:t>
                      </a:r>
                    </a:p>
                  </a:txBody>
                  <a:tcPr/>
                </a:tc>
                <a:tc>
                  <a:txBody>
                    <a:bodyPr/>
                    <a:lstStyle/>
                    <a:p>
                      <a:pPr lvl="0">
                        <a:buNone/>
                      </a:pPr>
                      <a:r>
                        <a:rPr lang="en-US" sz="1100" dirty="0">
                          <a:effectLst/>
                          <a:latin typeface="Arial Narrow" panose="020B0606020202030204" pitchFamily="34" charset="0"/>
                        </a:rPr>
                        <a:t>Academic institutions</a:t>
                      </a:r>
                    </a:p>
                  </a:txBody>
                  <a:tcPr/>
                </a:tc>
                <a:tc>
                  <a:txBody>
                    <a:bodyPr/>
                    <a:lstStyle/>
                    <a:p>
                      <a:pPr lvl="0">
                        <a:buNone/>
                      </a:pPr>
                      <a:r>
                        <a:rPr lang="en-US" sz="1100" dirty="0">
                          <a:effectLst/>
                          <a:latin typeface="Arial Narrow" panose="020B0606020202030204" pitchFamily="34" charset="0"/>
                        </a:rPr>
                        <a:t>Case studies</a:t>
                      </a:r>
                    </a:p>
                  </a:txBody>
                  <a:tcPr/>
                </a:tc>
                <a:tc>
                  <a:txBody>
                    <a:bodyPr/>
                    <a:lstStyle/>
                    <a:p>
                      <a:pPr lvl="0">
                        <a:buNone/>
                      </a:pPr>
                      <a:r>
                        <a:rPr lang="en-US" sz="1100" dirty="0">
                          <a:effectLst/>
                          <a:latin typeface="Arial Narrow" panose="020B0606020202030204" pitchFamily="34" charset="0"/>
                        </a:rPr>
                        <a:t>Pilot</a:t>
                      </a:r>
                    </a:p>
                  </a:txBody>
                  <a:tcPr/>
                </a:tc>
                <a:tc>
                  <a:txBody>
                    <a:bodyPr/>
                    <a:lstStyle/>
                    <a:p>
                      <a:pPr lvl="0">
                        <a:buNone/>
                      </a:pPr>
                      <a:r>
                        <a:rPr lang="en-US" sz="1100" dirty="0">
                          <a:effectLst/>
                          <a:latin typeface="Arial Narrow" panose="020B0606020202030204" pitchFamily="34" charset="0"/>
                        </a:rPr>
                        <a:t>Adults</a:t>
                      </a:r>
                    </a:p>
                  </a:txBody>
                  <a:tcPr/>
                </a:tc>
                <a:tc>
                  <a:txBody>
                    <a:bodyPr/>
                    <a:lstStyle/>
                    <a:p>
                      <a:pPr lvl="0">
                        <a:buNone/>
                      </a:pPr>
                      <a:endParaRPr lang="en-US" sz="1100" dirty="0">
                        <a:effectLst/>
                        <a:latin typeface="Arial Narrow" panose="020B0606020202030204" pitchFamily="34" charset="0"/>
                      </a:endParaRPr>
                    </a:p>
                  </a:txBody>
                  <a:tcPr/>
                </a:tc>
                <a:extLst>
                  <a:ext uri="{0D108BD9-81ED-4DB2-BD59-A6C34878D82A}">
                    <a16:rowId xmlns:a16="http://schemas.microsoft.com/office/drawing/2014/main" val="2501279432"/>
                  </a:ext>
                </a:extLst>
              </a:tr>
              <a:tr h="865254">
                <a:tc>
                  <a:txBody>
                    <a:bodyPr/>
                    <a:lstStyle/>
                    <a:p>
                      <a:pPr lvl="0">
                        <a:buNone/>
                      </a:pPr>
                      <a:r>
                        <a:rPr lang="en-US" sz="1100" dirty="0">
                          <a:latin typeface="Arial Narrow" panose="020B0606020202030204" pitchFamily="34" charset="0"/>
                        </a:rPr>
                        <a:t>18</a:t>
                      </a:r>
                    </a:p>
                  </a:txBody>
                  <a:tcPr/>
                </a:tc>
                <a:tc>
                  <a:txBody>
                    <a:bodyPr/>
                    <a:lstStyle/>
                    <a:p>
                      <a:pPr lvl="0">
                        <a:buNone/>
                      </a:pPr>
                      <a:r>
                        <a:rPr lang="en-US" sz="1100" dirty="0">
                          <a:latin typeface="Arial Narrow" panose="020B0606020202030204" pitchFamily="34" charset="0"/>
                        </a:rPr>
                        <a:t>Mohamed_2022</a:t>
                      </a:r>
                    </a:p>
                  </a:txBody>
                  <a:tcPr/>
                </a:tc>
                <a:tc>
                  <a:txBody>
                    <a:bodyPr/>
                    <a:lstStyle/>
                    <a:p>
                      <a:pPr lvl="0">
                        <a:buNone/>
                      </a:pPr>
                      <a:r>
                        <a:rPr lang="en-US" sz="1100" dirty="0">
                          <a:effectLst/>
                          <a:latin typeface="Arial Narrow" panose="020B0606020202030204" pitchFamily="34" charset="0"/>
                        </a:rPr>
                        <a:t>Sudan</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All</a:t>
                      </a:r>
                      <a:endParaRPr lang="en-US" sz="1100" dirty="0">
                        <a:latin typeface="Arial Narrow" panose="020B0606020202030204" pitchFamily="34" charset="0"/>
                      </a:endParaRPr>
                    </a:p>
                  </a:txBody>
                  <a:tcPr/>
                </a:tc>
                <a:tc>
                  <a:txBody>
                    <a:bodyPr/>
                    <a:lstStyle/>
                    <a:p>
                      <a:pPr lvl="0">
                        <a:buNone/>
                      </a:pPr>
                      <a:endParaRPr lang="en-US" sz="1100" dirty="0">
                        <a:latin typeface="Arial Narrow" panose="020B0606020202030204" pitchFamily="34" charset="0"/>
                      </a:endParaRPr>
                    </a:p>
                  </a:txBody>
                  <a:tcPr/>
                </a:tc>
                <a:tc>
                  <a:txBody>
                    <a:bodyPr/>
                    <a:lstStyle/>
                    <a:p>
                      <a:pPr lvl="0">
                        <a:buNone/>
                      </a:pP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Commentary</a:t>
                      </a:r>
                      <a:endParaRPr lang="en-US" sz="1100" dirty="0">
                        <a:latin typeface="Arial Narrow" panose="020B0606020202030204" pitchFamily="34" charset="0"/>
                      </a:endParaRPr>
                    </a:p>
                  </a:txBody>
                  <a:tcPr/>
                </a:tc>
                <a:tc>
                  <a:txBody>
                    <a:bodyPr/>
                    <a:lstStyle/>
                    <a:p>
                      <a:pPr lvl="0">
                        <a:buNone/>
                      </a:pP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Adults</a:t>
                      </a:r>
                      <a:endParaRPr lang="en-US" sz="1100" dirty="0">
                        <a:latin typeface="Arial Narrow" panose="020B0606020202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Arial Narrow" panose="020B0606020202030204" pitchFamily="34" charset="0"/>
                        </a:rPr>
                        <a:t>People in vulnerable situations (e.g., IDPs, conflict-affected locations, disaster-affected areas) </a:t>
                      </a:r>
                    </a:p>
                    <a:p>
                      <a:pPr lvl="0">
                        <a:buNone/>
                      </a:pPr>
                      <a:endParaRPr lang="en-US" sz="1100" dirty="0">
                        <a:latin typeface="Arial Narrow" panose="020B0606020202030204" pitchFamily="34" charset="0"/>
                      </a:endParaRPr>
                    </a:p>
                  </a:txBody>
                  <a:tcPr/>
                </a:tc>
                <a:extLst>
                  <a:ext uri="{0D108BD9-81ED-4DB2-BD59-A6C34878D82A}">
                    <a16:rowId xmlns:a16="http://schemas.microsoft.com/office/drawing/2014/main" val="1362163523"/>
                  </a:ext>
                </a:extLst>
              </a:tr>
              <a:tr h="865254">
                <a:tc>
                  <a:txBody>
                    <a:bodyPr/>
                    <a:lstStyle/>
                    <a:p>
                      <a:pPr lvl="0">
                        <a:buNone/>
                      </a:pPr>
                      <a:r>
                        <a:rPr lang="en-US" sz="1100" dirty="0">
                          <a:latin typeface="Arial Narrow" panose="020B0606020202030204" pitchFamily="34" charset="0"/>
                        </a:rPr>
                        <a:t>19</a:t>
                      </a:r>
                    </a:p>
                  </a:txBody>
                  <a:tcPr/>
                </a:tc>
                <a:tc>
                  <a:txBody>
                    <a:bodyPr/>
                    <a:lstStyle/>
                    <a:p>
                      <a:pPr lvl="0">
                        <a:buNone/>
                      </a:pPr>
                      <a:r>
                        <a:rPr lang="en-US" sz="1100" dirty="0">
                          <a:latin typeface="Arial Narrow" panose="020B0606020202030204" pitchFamily="34" charset="0"/>
                        </a:rPr>
                        <a:t>Sanchez_2021</a:t>
                      </a:r>
                    </a:p>
                  </a:txBody>
                  <a:tcPr/>
                </a:tc>
                <a:tc>
                  <a:txBody>
                    <a:bodyPr/>
                    <a:lstStyle/>
                    <a:p>
                      <a:pPr lvl="0">
                        <a:buNone/>
                      </a:pPr>
                      <a:r>
                        <a:rPr lang="en-US" sz="1100" dirty="0">
                          <a:latin typeface="Arial Narrow" panose="020B0606020202030204" pitchFamily="34" charset="0"/>
                        </a:rPr>
                        <a:t>USA</a:t>
                      </a:r>
                    </a:p>
                  </a:txBody>
                  <a:tcPr/>
                </a:tc>
                <a:tc>
                  <a:txBody>
                    <a:bodyPr/>
                    <a:lstStyle/>
                    <a:p>
                      <a:pPr lvl="0">
                        <a:buNone/>
                      </a:pPr>
                      <a:r>
                        <a:rPr lang="en-US" sz="1100" dirty="0">
                          <a:latin typeface="Arial Narrow" panose="020B0606020202030204" pitchFamily="34" charset="0"/>
                        </a:rPr>
                        <a:t>Urban</a:t>
                      </a:r>
                    </a:p>
                  </a:txBody>
                  <a:tcPr/>
                </a:tc>
                <a:tc>
                  <a:txBody>
                    <a:bodyPr/>
                    <a:lstStyle/>
                    <a:p>
                      <a:pPr lvl="0">
                        <a:buNone/>
                      </a:pPr>
                      <a:r>
                        <a:rPr lang="en-US" sz="1100" dirty="0">
                          <a:latin typeface="Arial Narrow" panose="020B0606020202030204" pitchFamily="34" charset="0"/>
                        </a:rPr>
                        <a:t>Tertiary</a:t>
                      </a:r>
                    </a:p>
                  </a:txBody>
                  <a:tcPr/>
                </a:tc>
                <a:tc>
                  <a:txBody>
                    <a:bodyPr/>
                    <a:lstStyle/>
                    <a:p>
                      <a:pPr lvl="0">
                        <a:buNone/>
                      </a:pPr>
                      <a:r>
                        <a:rPr lang="en-US" sz="1100" dirty="0">
                          <a:latin typeface="Arial Narrow" panose="020B0606020202030204" pitchFamily="34" charset="0"/>
                        </a:rPr>
                        <a:t>Academic institutions</a:t>
                      </a:r>
                    </a:p>
                  </a:txBody>
                  <a:tcPr/>
                </a:tc>
                <a:tc>
                  <a:txBody>
                    <a:bodyPr/>
                    <a:lstStyle/>
                    <a:p>
                      <a:pPr lvl="0">
                        <a:buNone/>
                      </a:pPr>
                      <a:r>
                        <a:rPr lang="en-US" sz="1100" dirty="0">
                          <a:latin typeface="Arial Narrow" panose="020B0606020202030204" pitchFamily="34" charset="0"/>
                        </a:rPr>
                        <a:t>Case studies</a:t>
                      </a:r>
                    </a:p>
                  </a:txBody>
                  <a:tcPr/>
                </a:tc>
                <a:tc>
                  <a:txBody>
                    <a:bodyPr/>
                    <a:lstStyle/>
                    <a:p>
                      <a:pPr lvl="0">
                        <a:buNone/>
                      </a:pPr>
                      <a:r>
                        <a:rPr lang="en-US" sz="1100" dirty="0">
                          <a:latin typeface="Arial Narrow" panose="020B0606020202030204" pitchFamily="34" charset="0"/>
                        </a:rPr>
                        <a:t>Pilot</a:t>
                      </a:r>
                    </a:p>
                  </a:txBody>
                  <a:tcPr/>
                </a:tc>
                <a:tc>
                  <a:txBody>
                    <a:bodyPr/>
                    <a:lstStyle/>
                    <a:p>
                      <a:pPr lvl="0">
                        <a:buNone/>
                      </a:pPr>
                      <a:r>
                        <a:rPr lang="en-US" sz="1100" dirty="0">
                          <a:latin typeface="Arial Narrow" panose="020B0606020202030204" pitchFamily="34" charset="0"/>
                        </a:rPr>
                        <a:t>Adults</a:t>
                      </a:r>
                    </a:p>
                  </a:txBody>
                  <a:tcPr/>
                </a:tc>
                <a:tc>
                  <a:txBody>
                    <a:bodyPr/>
                    <a:lstStyle/>
                    <a:p>
                      <a:pPr lvl="0">
                        <a:buNone/>
                      </a:pPr>
                      <a:r>
                        <a:rPr lang="en-US" sz="1100" dirty="0">
                          <a:latin typeface="Arial Narrow" panose="020B0606020202030204" pitchFamily="34" charset="0"/>
                        </a:rPr>
                        <a:t>Frontline health care workers</a:t>
                      </a:r>
                    </a:p>
                  </a:txBody>
                  <a:tcPr/>
                </a:tc>
                <a:extLst>
                  <a:ext uri="{0D108BD9-81ED-4DB2-BD59-A6C34878D82A}">
                    <a16:rowId xmlns:a16="http://schemas.microsoft.com/office/drawing/2014/main" val="3695514040"/>
                  </a:ext>
                </a:extLst>
              </a:tr>
            </a:tbl>
          </a:graphicData>
        </a:graphic>
      </p:graphicFrame>
    </p:spTree>
    <p:extLst>
      <p:ext uri="{BB962C8B-B14F-4D97-AF65-F5344CB8AC3E}">
        <p14:creationId xmlns:p14="http://schemas.microsoft.com/office/powerpoint/2010/main" val="1245848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87D8-C3AC-4463-DB93-3B5E4A5BF42A}"/>
              </a:ext>
            </a:extLst>
          </p:cNvPr>
          <p:cNvSpPr>
            <a:spLocks noGrp="1"/>
          </p:cNvSpPr>
          <p:nvPr>
            <p:ph type="title"/>
          </p:nvPr>
        </p:nvSpPr>
        <p:spPr>
          <a:xfrm>
            <a:off x="705678" y="-94581"/>
            <a:ext cx="10515600" cy="1325563"/>
          </a:xfrm>
        </p:spPr>
        <p:txBody>
          <a:bodyPr/>
          <a:lstStyle/>
          <a:p>
            <a:r>
              <a:rPr lang="en-US" dirty="0"/>
              <a:t>Studies extracted – 4/4</a:t>
            </a:r>
          </a:p>
        </p:txBody>
      </p:sp>
      <p:sp>
        <p:nvSpPr>
          <p:cNvPr id="3" name="Slide Number Placeholder 2">
            <a:extLst>
              <a:ext uri="{FF2B5EF4-FFF2-40B4-BE49-F238E27FC236}">
                <a16:creationId xmlns:a16="http://schemas.microsoft.com/office/drawing/2014/main" id="{B8A4A46E-C4C1-374A-0654-D49EB7F5ABCF}"/>
              </a:ext>
            </a:extLst>
          </p:cNvPr>
          <p:cNvSpPr>
            <a:spLocks noGrp="1"/>
          </p:cNvSpPr>
          <p:nvPr>
            <p:ph type="sldNum" sz="quarter" idx="4"/>
          </p:nvPr>
        </p:nvSpPr>
        <p:spPr/>
        <p:txBody>
          <a:bodyPr/>
          <a:lstStyle/>
          <a:p>
            <a:fld id="{D919D109-F427-0D4E-A2E6-D5BD6A565421}" type="slidenum">
              <a:rPr lang="en-US" dirty="0" smtClean="0"/>
              <a:pPr/>
              <a:t>25</a:t>
            </a:fld>
            <a:endParaRPr lang="en-US" dirty="0"/>
          </a:p>
        </p:txBody>
      </p:sp>
      <p:graphicFrame>
        <p:nvGraphicFramePr>
          <p:cNvPr id="5" name="Table 4">
            <a:extLst>
              <a:ext uri="{FF2B5EF4-FFF2-40B4-BE49-F238E27FC236}">
                <a16:creationId xmlns:a16="http://schemas.microsoft.com/office/drawing/2014/main" id="{BA312D41-CBFA-51FA-2E70-3687EE51FFB7}"/>
              </a:ext>
            </a:extLst>
          </p:cNvPr>
          <p:cNvGraphicFramePr>
            <a:graphicFrameLocks noGrp="1"/>
          </p:cNvGraphicFramePr>
          <p:nvPr>
            <p:extLst>
              <p:ext uri="{D42A27DB-BD31-4B8C-83A1-F6EECF244321}">
                <p14:modId xmlns:p14="http://schemas.microsoft.com/office/powerpoint/2010/main" val="1524648810"/>
              </p:ext>
            </p:extLst>
          </p:nvPr>
        </p:nvGraphicFramePr>
        <p:xfrm>
          <a:off x="572898" y="852003"/>
          <a:ext cx="11352402" cy="5556748"/>
        </p:xfrm>
        <a:graphic>
          <a:graphicData uri="http://schemas.openxmlformats.org/drawingml/2006/table">
            <a:tbl>
              <a:tblPr firstRow="1" bandRow="1">
                <a:tableStyleId>{7DF18680-E054-41AD-8BC1-D1AEF772440D}</a:tableStyleId>
              </a:tblPr>
              <a:tblGrid>
                <a:gridCol w="822775">
                  <a:extLst>
                    <a:ext uri="{9D8B030D-6E8A-4147-A177-3AD203B41FA5}">
                      <a16:colId xmlns:a16="http://schemas.microsoft.com/office/drawing/2014/main" val="3967114244"/>
                    </a:ext>
                  </a:extLst>
                </a:gridCol>
                <a:gridCol w="822775">
                  <a:extLst>
                    <a:ext uri="{9D8B030D-6E8A-4147-A177-3AD203B41FA5}">
                      <a16:colId xmlns:a16="http://schemas.microsoft.com/office/drawing/2014/main" val="2945364262"/>
                    </a:ext>
                  </a:extLst>
                </a:gridCol>
                <a:gridCol w="822775">
                  <a:extLst>
                    <a:ext uri="{9D8B030D-6E8A-4147-A177-3AD203B41FA5}">
                      <a16:colId xmlns:a16="http://schemas.microsoft.com/office/drawing/2014/main" val="2625919641"/>
                    </a:ext>
                  </a:extLst>
                </a:gridCol>
                <a:gridCol w="1047915">
                  <a:extLst>
                    <a:ext uri="{9D8B030D-6E8A-4147-A177-3AD203B41FA5}">
                      <a16:colId xmlns:a16="http://schemas.microsoft.com/office/drawing/2014/main" val="657622046"/>
                    </a:ext>
                  </a:extLst>
                </a:gridCol>
                <a:gridCol w="1639498">
                  <a:extLst>
                    <a:ext uri="{9D8B030D-6E8A-4147-A177-3AD203B41FA5}">
                      <a16:colId xmlns:a16="http://schemas.microsoft.com/office/drawing/2014/main" val="3120555755"/>
                    </a:ext>
                  </a:extLst>
                </a:gridCol>
                <a:gridCol w="1073337">
                  <a:extLst>
                    <a:ext uri="{9D8B030D-6E8A-4147-A177-3AD203B41FA5}">
                      <a16:colId xmlns:a16="http://schemas.microsoft.com/office/drawing/2014/main" val="3904766403"/>
                    </a:ext>
                  </a:extLst>
                </a:gridCol>
                <a:gridCol w="1612246">
                  <a:extLst>
                    <a:ext uri="{9D8B030D-6E8A-4147-A177-3AD203B41FA5}">
                      <a16:colId xmlns:a16="http://schemas.microsoft.com/office/drawing/2014/main" val="661020157"/>
                    </a:ext>
                  </a:extLst>
                </a:gridCol>
                <a:gridCol w="795317">
                  <a:extLst>
                    <a:ext uri="{9D8B030D-6E8A-4147-A177-3AD203B41FA5}">
                      <a16:colId xmlns:a16="http://schemas.microsoft.com/office/drawing/2014/main" val="1209422273"/>
                    </a:ext>
                  </a:extLst>
                </a:gridCol>
                <a:gridCol w="1165498">
                  <a:extLst>
                    <a:ext uri="{9D8B030D-6E8A-4147-A177-3AD203B41FA5}">
                      <a16:colId xmlns:a16="http://schemas.microsoft.com/office/drawing/2014/main" val="1397538679"/>
                    </a:ext>
                  </a:extLst>
                </a:gridCol>
                <a:gridCol w="1550266">
                  <a:extLst>
                    <a:ext uri="{9D8B030D-6E8A-4147-A177-3AD203B41FA5}">
                      <a16:colId xmlns:a16="http://schemas.microsoft.com/office/drawing/2014/main" val="2291015304"/>
                    </a:ext>
                  </a:extLst>
                </a:gridCol>
              </a:tblGrid>
              <a:tr h="732766">
                <a:tc>
                  <a:txBody>
                    <a:bodyPr/>
                    <a:lstStyle/>
                    <a:p>
                      <a:pPr fontAlgn="t"/>
                      <a:r>
                        <a:rPr lang="en-US" sz="1200" dirty="0">
                          <a:effectLst/>
                          <a:latin typeface="Arial Narrow" panose="020B0606020202030204" pitchFamily="34" charset="0"/>
                        </a:rPr>
                        <a:t>S/N</a:t>
                      </a:r>
                    </a:p>
                  </a:txBody>
                  <a:tcPr marL="9525" marR="9525" marT="9525"/>
                </a:tc>
                <a:tc>
                  <a:txBody>
                    <a:bodyPr/>
                    <a:lstStyle/>
                    <a:p>
                      <a:pPr fontAlgn="t"/>
                      <a:endParaRPr lang="en-US" sz="1200" dirty="0">
                        <a:effectLst/>
                        <a:latin typeface="Arial Narrow" panose="020B0606020202030204" pitchFamily="34" charset="0"/>
                      </a:endParaRPr>
                    </a:p>
                  </a:txBody>
                  <a:tcPr marL="9525" marR="9525" marT="9525"/>
                </a:tc>
                <a:tc>
                  <a:txBody>
                    <a:bodyPr/>
                    <a:lstStyle/>
                    <a:p>
                      <a:pPr fontAlgn="t"/>
                      <a:r>
                        <a:rPr lang="en-US" sz="1200" dirty="0">
                          <a:effectLst/>
                          <a:latin typeface="Arial Narrow" panose="020B0606020202030204" pitchFamily="34" charset="0"/>
                        </a:rPr>
                        <a:t>Country/s of study</a:t>
                      </a:r>
                    </a:p>
                  </a:txBody>
                  <a:tcPr marL="9525" marR="9525" marT="9525"/>
                </a:tc>
                <a:tc>
                  <a:txBody>
                    <a:bodyPr/>
                    <a:lstStyle/>
                    <a:p>
                      <a:pPr fontAlgn="t"/>
                      <a:r>
                        <a:rPr lang="en-US" sz="1200" dirty="0">
                          <a:effectLst/>
                          <a:latin typeface="Arial Narrow" panose="020B0606020202030204" pitchFamily="34" charset="0"/>
                        </a:rPr>
                        <a:t>Geographic setting </a:t>
                      </a:r>
                    </a:p>
                  </a:txBody>
                  <a:tcPr marL="9525" marR="9525" marT="9525"/>
                </a:tc>
                <a:tc>
                  <a:txBody>
                    <a:bodyPr/>
                    <a:lstStyle/>
                    <a:p>
                      <a:pPr fontAlgn="t"/>
                      <a:r>
                        <a:rPr lang="en-US" sz="1200" dirty="0">
                          <a:effectLst/>
                          <a:latin typeface="Arial Narrow" panose="020B0606020202030204" pitchFamily="34" charset="0"/>
                        </a:rPr>
                        <a:t>Health care context</a:t>
                      </a:r>
                    </a:p>
                  </a:txBody>
                  <a:tcPr marL="9525" marR="9525" marT="9525"/>
                </a:tc>
                <a:tc>
                  <a:txBody>
                    <a:bodyPr/>
                    <a:lstStyle/>
                    <a:p>
                      <a:pPr fontAlgn="t"/>
                      <a:r>
                        <a:rPr lang="en-US" sz="1200" dirty="0">
                          <a:effectLst/>
                          <a:latin typeface="Arial Narrow" panose="020B0606020202030204" pitchFamily="34" charset="0"/>
                        </a:rPr>
                        <a:t>Implementer</a:t>
                      </a:r>
                    </a:p>
                  </a:txBody>
                  <a:tcPr marL="9525" marR="9525" marT="9525"/>
                </a:tc>
                <a:tc>
                  <a:txBody>
                    <a:bodyPr/>
                    <a:lstStyle/>
                    <a:p>
                      <a:pPr fontAlgn="t"/>
                      <a:r>
                        <a:rPr lang="en-US" sz="1200" dirty="0">
                          <a:effectLst/>
                          <a:latin typeface="Arial Narrow" panose="020B0606020202030204" pitchFamily="34" charset="0"/>
                        </a:rPr>
                        <a:t>Study design</a:t>
                      </a:r>
                    </a:p>
                  </a:txBody>
                  <a:tcPr marL="9525" marR="9525" marT="9525"/>
                </a:tc>
                <a:tc>
                  <a:txBody>
                    <a:bodyPr/>
                    <a:lstStyle/>
                    <a:p>
                      <a:pPr fontAlgn="t"/>
                      <a:r>
                        <a:rPr lang="en-US" sz="1200" dirty="0">
                          <a:effectLst/>
                          <a:latin typeface="Arial Narrow" panose="020B0606020202030204" pitchFamily="34" charset="0"/>
                        </a:rPr>
                        <a:t>Scope of intervention</a:t>
                      </a:r>
                    </a:p>
                  </a:txBody>
                  <a:tcPr marL="9525" marR="9525" marT="9525"/>
                </a:tc>
                <a:tc>
                  <a:txBody>
                    <a:bodyPr/>
                    <a:lstStyle/>
                    <a:p>
                      <a:pPr fontAlgn="t"/>
                      <a:r>
                        <a:rPr lang="en-US" sz="1200" dirty="0">
                          <a:effectLst/>
                          <a:latin typeface="Arial Narrow" panose="020B0606020202030204" pitchFamily="34" charset="0"/>
                        </a:rPr>
                        <a:t>Target age group</a:t>
                      </a:r>
                    </a:p>
                  </a:txBody>
                  <a:tcPr marL="9525" marR="9525" marT="9525"/>
                </a:tc>
                <a:tc>
                  <a:txBody>
                    <a:bodyPr/>
                    <a:lstStyle/>
                    <a:p>
                      <a:pPr fontAlgn="t"/>
                      <a:r>
                        <a:rPr lang="en-US" sz="1200" dirty="0">
                          <a:effectLst/>
                          <a:latin typeface="Arial Narrow" panose="020B0606020202030204" pitchFamily="34" charset="0"/>
                        </a:rPr>
                        <a:t>Target population </a:t>
                      </a:r>
                    </a:p>
                  </a:txBody>
                  <a:tcPr marL="9525" marR="9525" marT="9525"/>
                </a:tc>
                <a:extLst>
                  <a:ext uri="{0D108BD9-81ED-4DB2-BD59-A6C34878D82A}">
                    <a16:rowId xmlns:a16="http://schemas.microsoft.com/office/drawing/2014/main" val="1220537566"/>
                  </a:ext>
                </a:extLst>
              </a:tr>
              <a:tr h="924626">
                <a:tc>
                  <a:txBody>
                    <a:bodyPr/>
                    <a:lstStyle/>
                    <a:p>
                      <a:pPr lvl="0">
                        <a:buNone/>
                      </a:pPr>
                      <a:r>
                        <a:rPr lang="en-US" sz="1100" dirty="0">
                          <a:latin typeface="Arial Narrow" panose="020B0606020202030204" pitchFamily="34" charset="0"/>
                        </a:rPr>
                        <a:t>20</a:t>
                      </a:r>
                    </a:p>
                  </a:txBody>
                  <a:tcPr/>
                </a:tc>
                <a:tc>
                  <a:txBody>
                    <a:bodyPr/>
                    <a:lstStyle/>
                    <a:p>
                      <a:pPr lvl="0">
                        <a:buNone/>
                      </a:pPr>
                      <a:r>
                        <a:rPr lang="en-US" sz="1100" dirty="0">
                          <a:latin typeface="Arial Narrow" panose="020B0606020202030204" pitchFamily="34" charset="0"/>
                        </a:rPr>
                        <a:t>Rosen_2021</a:t>
                      </a:r>
                    </a:p>
                  </a:txBody>
                  <a:tcPr/>
                </a:tc>
                <a:tc>
                  <a:txBody>
                    <a:bodyPr/>
                    <a:lstStyle/>
                    <a:p>
                      <a:pPr lvl="0">
                        <a:buNone/>
                      </a:pPr>
                      <a:r>
                        <a:rPr lang="en-US" sz="1100" dirty="0">
                          <a:effectLst/>
                          <a:latin typeface="Arial Narrow" panose="020B0606020202030204" pitchFamily="34" charset="0"/>
                        </a:rPr>
                        <a:t>Israel</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National</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Primary</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Academic institutions</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Case studies</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Routine national</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Adults</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People with co-morbidities</a:t>
                      </a:r>
                      <a:endParaRPr lang="en-US" sz="1100" dirty="0">
                        <a:latin typeface="Arial Narrow" panose="020B0606020202030204" pitchFamily="34" charset="0"/>
                      </a:endParaRPr>
                    </a:p>
                  </a:txBody>
                  <a:tcPr/>
                </a:tc>
                <a:extLst>
                  <a:ext uri="{0D108BD9-81ED-4DB2-BD59-A6C34878D82A}">
                    <a16:rowId xmlns:a16="http://schemas.microsoft.com/office/drawing/2014/main" val="3881370055"/>
                  </a:ext>
                </a:extLst>
              </a:tr>
              <a:tr h="1128044">
                <a:tc>
                  <a:txBody>
                    <a:bodyPr/>
                    <a:lstStyle/>
                    <a:p>
                      <a:pPr lvl="0">
                        <a:buNone/>
                      </a:pPr>
                      <a:r>
                        <a:rPr lang="en-US" sz="1100" dirty="0">
                          <a:effectLst/>
                          <a:latin typeface="Arial Narrow" panose="020B0606020202030204" pitchFamily="34" charset="0"/>
                        </a:rPr>
                        <a:t>21</a:t>
                      </a:r>
                    </a:p>
                  </a:txBody>
                  <a:tcPr/>
                </a:tc>
                <a:tc>
                  <a:txBody>
                    <a:bodyPr/>
                    <a:lstStyle/>
                    <a:p>
                      <a:pPr lvl="0">
                        <a:buNone/>
                      </a:pPr>
                      <a:r>
                        <a:rPr lang="en-US" sz="1100" dirty="0">
                          <a:effectLst/>
                          <a:latin typeface="Arial Narrow" panose="020B0606020202030204" pitchFamily="34" charset="0"/>
                        </a:rPr>
                        <a:t>Signorelli_2021</a:t>
                      </a:r>
                    </a:p>
                  </a:txBody>
                  <a:tcPr/>
                </a:tc>
                <a:tc>
                  <a:txBody>
                    <a:bodyPr/>
                    <a:lstStyle/>
                    <a:p>
                      <a:pPr lvl="0">
                        <a:buNone/>
                      </a:pPr>
                      <a:r>
                        <a:rPr lang="en-US" sz="1100" dirty="0">
                          <a:effectLst/>
                          <a:latin typeface="Arial Narrow" panose="020B0606020202030204" pitchFamily="34" charset="0"/>
                        </a:rPr>
                        <a:t>Italy</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Urban</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Mass vaccination in non-health care setting</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Private</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Observational study (no control group) with only one time assessment </a:t>
                      </a:r>
                      <a:endParaRPr lang="en-US" sz="1100" dirty="0">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Pilot</a:t>
                      </a:r>
                      <a:endParaRPr lang="en-US" sz="1100" dirty="0">
                        <a:latin typeface="Arial Narrow" panose="020B0606020202030204" pitchFamily="34" charset="0"/>
                      </a:endParaRPr>
                    </a:p>
                  </a:txBody>
                  <a:tcPr/>
                </a:tc>
                <a:tc>
                  <a:txBody>
                    <a:bodyPr/>
                    <a:lstStyle/>
                    <a:p>
                      <a:pPr lvl="0">
                        <a:buNone/>
                      </a:pPr>
                      <a:endParaRPr lang="en-US" sz="1100" dirty="0">
                        <a:effectLst/>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General population</a:t>
                      </a:r>
                      <a:endParaRPr lang="en-US" sz="1100" dirty="0">
                        <a:latin typeface="Arial Narrow" panose="020B0606020202030204" pitchFamily="34" charset="0"/>
                      </a:endParaRPr>
                    </a:p>
                  </a:txBody>
                  <a:tcPr/>
                </a:tc>
                <a:extLst>
                  <a:ext uri="{0D108BD9-81ED-4DB2-BD59-A6C34878D82A}">
                    <a16:rowId xmlns:a16="http://schemas.microsoft.com/office/drawing/2014/main" val="952304466"/>
                  </a:ext>
                </a:extLst>
              </a:tr>
              <a:tr h="766949">
                <a:tc>
                  <a:txBody>
                    <a:bodyPr/>
                    <a:lstStyle/>
                    <a:p>
                      <a:pPr lvl="0">
                        <a:buNone/>
                      </a:pPr>
                      <a:r>
                        <a:rPr lang="en-US" sz="1100" dirty="0">
                          <a:effectLst/>
                          <a:latin typeface="Arial Narrow" panose="020B0606020202030204" pitchFamily="34" charset="0"/>
                        </a:rPr>
                        <a:t>22</a:t>
                      </a:r>
                    </a:p>
                  </a:txBody>
                  <a:tcPr/>
                </a:tc>
                <a:tc>
                  <a:txBody>
                    <a:bodyPr/>
                    <a:lstStyle/>
                    <a:p>
                      <a:pPr lvl="0">
                        <a:buNone/>
                      </a:pPr>
                      <a:r>
                        <a:rPr lang="en-US" sz="1100" dirty="0">
                          <a:effectLst/>
                          <a:latin typeface="Arial Narrow" panose="020B0606020202030204" pitchFamily="34" charset="0"/>
                        </a:rPr>
                        <a:t>Goga_2021</a:t>
                      </a:r>
                    </a:p>
                  </a:txBody>
                  <a:tcPr/>
                </a:tc>
                <a:tc>
                  <a:txBody>
                    <a:bodyPr/>
                    <a:lstStyle/>
                    <a:p>
                      <a:pPr lvl="0">
                        <a:buNone/>
                      </a:pPr>
                      <a:r>
                        <a:rPr lang="en-US" sz="1100" dirty="0">
                          <a:effectLst/>
                          <a:latin typeface="Arial Narrow" panose="020B0606020202030204" pitchFamily="34" charset="0"/>
                        </a:rPr>
                        <a:t>South Africa</a:t>
                      </a:r>
                    </a:p>
                  </a:txBody>
                  <a:tcPr/>
                </a:tc>
                <a:tc>
                  <a:txBody>
                    <a:bodyPr/>
                    <a:lstStyle/>
                    <a:p>
                      <a:pPr lvl="0">
                        <a:buNone/>
                      </a:pPr>
                      <a:r>
                        <a:rPr lang="en-US" sz="1100" dirty="0">
                          <a:effectLst/>
                          <a:latin typeface="Arial Narrow" panose="020B0606020202030204" pitchFamily="34" charset="0"/>
                        </a:rPr>
                        <a:t>Urban</a:t>
                      </a:r>
                    </a:p>
                  </a:txBody>
                  <a:tcPr/>
                </a:tc>
                <a:tc>
                  <a:txBody>
                    <a:bodyPr/>
                    <a:lstStyle/>
                    <a:p>
                      <a:pPr lvl="0">
                        <a:buNone/>
                      </a:pPr>
                      <a:r>
                        <a:rPr lang="en-US" sz="1100" dirty="0">
                          <a:effectLst/>
                          <a:latin typeface="Arial Narrow" panose="020B0606020202030204" pitchFamily="34" charset="0"/>
                        </a:rPr>
                        <a:t>Primary</a:t>
                      </a:r>
                    </a:p>
                  </a:txBody>
                  <a:tcPr/>
                </a:tc>
                <a:tc>
                  <a:txBody>
                    <a:bodyPr/>
                    <a:lstStyle/>
                    <a:p>
                      <a:pPr lvl="0">
                        <a:buNone/>
                      </a:pPr>
                      <a:r>
                        <a:rPr lang="en-US" sz="1100" dirty="0">
                          <a:effectLst/>
                          <a:latin typeface="Arial Narrow" panose="020B0606020202030204" pitchFamily="34" charset="0"/>
                        </a:rPr>
                        <a:t>Academic institutions</a:t>
                      </a:r>
                    </a:p>
                  </a:txBody>
                  <a:tcPr/>
                </a:tc>
                <a:tc>
                  <a:txBody>
                    <a:bodyPr/>
                    <a:lstStyle/>
                    <a:p>
                      <a:pPr lvl="0">
                        <a:buNone/>
                      </a:pPr>
                      <a:r>
                        <a:rPr lang="en-US" sz="1100" dirty="0">
                          <a:effectLst/>
                          <a:latin typeface="Arial Narrow" panose="020B0606020202030204" pitchFamily="34" charset="0"/>
                        </a:rPr>
                        <a:t>Main objective: phase 3B open label, but secondary objective focuses on 10 lessons learned</a:t>
                      </a:r>
                    </a:p>
                  </a:txBody>
                  <a:tcPr/>
                </a:tc>
                <a:tc>
                  <a:txBody>
                    <a:bodyPr/>
                    <a:lstStyle/>
                    <a:p>
                      <a:pPr lvl="0">
                        <a:buNone/>
                      </a:pPr>
                      <a:r>
                        <a:rPr lang="en-US" sz="1100" dirty="0">
                          <a:effectLst/>
                          <a:latin typeface="Arial Narrow" panose="020B0606020202030204" pitchFamily="34" charset="0"/>
                        </a:rPr>
                        <a:t>Pilot</a:t>
                      </a:r>
                    </a:p>
                  </a:txBody>
                  <a:tcPr/>
                </a:tc>
                <a:tc>
                  <a:txBody>
                    <a:bodyPr/>
                    <a:lstStyle/>
                    <a:p>
                      <a:pPr lvl="0">
                        <a:buNone/>
                      </a:pPr>
                      <a:r>
                        <a:rPr lang="en-US" sz="1100" dirty="0">
                          <a:effectLst/>
                          <a:latin typeface="Arial Narrow" panose="020B0606020202030204" pitchFamily="34" charset="0"/>
                        </a:rPr>
                        <a:t>Adults</a:t>
                      </a:r>
                    </a:p>
                  </a:txBody>
                  <a:tcPr/>
                </a:tc>
                <a:tc>
                  <a:txBody>
                    <a:bodyPr/>
                    <a:lstStyle/>
                    <a:p>
                      <a:pPr lvl="0">
                        <a:buNone/>
                      </a:pPr>
                      <a:r>
                        <a:rPr lang="en-US" sz="1100" dirty="0">
                          <a:effectLst/>
                          <a:latin typeface="Arial Narrow" panose="020B0606020202030204" pitchFamily="34" charset="0"/>
                        </a:rPr>
                        <a:t>Specific occupational group</a:t>
                      </a:r>
                    </a:p>
                  </a:txBody>
                  <a:tcPr/>
                </a:tc>
                <a:extLst>
                  <a:ext uri="{0D108BD9-81ED-4DB2-BD59-A6C34878D82A}">
                    <a16:rowId xmlns:a16="http://schemas.microsoft.com/office/drawing/2014/main" val="3293138646"/>
                  </a:ext>
                </a:extLst>
              </a:tr>
              <a:tr h="724519">
                <a:tc>
                  <a:txBody>
                    <a:bodyPr/>
                    <a:lstStyle/>
                    <a:p>
                      <a:pPr lvl="0">
                        <a:buNone/>
                      </a:pPr>
                      <a:r>
                        <a:rPr lang="en-US" sz="1100" dirty="0">
                          <a:effectLst/>
                          <a:latin typeface="Arial Narrow" panose="020B0606020202030204" pitchFamily="34" charset="0"/>
                        </a:rPr>
                        <a:t>23</a:t>
                      </a:r>
                    </a:p>
                  </a:txBody>
                  <a:tcPr/>
                </a:tc>
                <a:tc>
                  <a:txBody>
                    <a:bodyPr/>
                    <a:lstStyle/>
                    <a:p>
                      <a:pPr lvl="0">
                        <a:buNone/>
                      </a:pPr>
                      <a:r>
                        <a:rPr lang="en-US" sz="1100" dirty="0">
                          <a:effectLst/>
                          <a:latin typeface="Arial Narrow" panose="020B0606020202030204" pitchFamily="34" charset="0"/>
                        </a:rPr>
                        <a:t>Noack_2022</a:t>
                      </a:r>
                    </a:p>
                  </a:txBody>
                  <a:tcPr/>
                </a:tc>
                <a:tc>
                  <a:txBody>
                    <a:bodyPr/>
                    <a:lstStyle/>
                    <a:p>
                      <a:pPr lvl="0">
                        <a:buNone/>
                      </a:pPr>
                      <a:r>
                        <a:rPr lang="en-US" sz="1100" dirty="0">
                          <a:effectLst/>
                          <a:latin typeface="Arial Narrow" panose="020B0606020202030204" pitchFamily="34" charset="0"/>
                        </a:rPr>
                        <a:t>Germany</a:t>
                      </a:r>
                    </a:p>
                  </a:txBody>
                  <a:tcPr/>
                </a:tc>
                <a:tc>
                  <a:txBody>
                    <a:bodyPr/>
                    <a:lstStyle/>
                    <a:p>
                      <a:pPr lvl="0">
                        <a:buNone/>
                      </a:pPr>
                      <a:r>
                        <a:rPr lang="en-US" sz="1100" dirty="0">
                          <a:effectLst/>
                          <a:latin typeface="Arial Narrow" panose="020B0606020202030204" pitchFamily="34" charset="0"/>
                        </a:rPr>
                        <a:t>Urban</a:t>
                      </a:r>
                    </a:p>
                  </a:txBody>
                  <a:tcPr/>
                </a:tc>
                <a:tc>
                  <a:txBody>
                    <a:bodyPr/>
                    <a:lstStyle/>
                    <a:p>
                      <a:pPr lvl="0">
                        <a:buNone/>
                      </a:pPr>
                      <a:r>
                        <a:rPr lang="en-US" sz="1100" dirty="0">
                          <a:effectLst/>
                          <a:latin typeface="Arial Narrow" panose="020B0606020202030204" pitchFamily="34" charset="0"/>
                        </a:rPr>
                        <a:t>Tertiary</a:t>
                      </a:r>
                    </a:p>
                  </a:txBody>
                  <a:tcPr/>
                </a:tc>
                <a:tc>
                  <a:txBody>
                    <a:bodyPr/>
                    <a:lstStyle/>
                    <a:p>
                      <a:pPr lvl="0">
                        <a:buNone/>
                      </a:pPr>
                      <a:r>
                        <a:rPr lang="en-US" sz="1100" dirty="0">
                          <a:effectLst/>
                          <a:latin typeface="Arial Narrow" panose="020B0606020202030204" pitchFamily="34" charset="0"/>
                        </a:rPr>
                        <a:t>Private sector</a:t>
                      </a:r>
                    </a:p>
                  </a:txBody>
                  <a:tcPr/>
                </a:tc>
                <a:tc>
                  <a:txBody>
                    <a:bodyPr/>
                    <a:lstStyle/>
                    <a:p>
                      <a:pPr lvl="0">
                        <a:buNone/>
                      </a:pPr>
                      <a:r>
                        <a:rPr lang="en-US" sz="1100" dirty="0">
                          <a:effectLst/>
                          <a:latin typeface="Arial Narrow" panose="020B0606020202030204" pitchFamily="34" charset="0"/>
                        </a:rPr>
                        <a:t>Pilot testing of an app</a:t>
                      </a:r>
                    </a:p>
                  </a:txBody>
                  <a:tcPr/>
                </a:tc>
                <a:tc>
                  <a:txBody>
                    <a:bodyPr/>
                    <a:lstStyle/>
                    <a:p>
                      <a:pPr lvl="0">
                        <a:buNone/>
                      </a:pPr>
                      <a:r>
                        <a:rPr lang="en-US" sz="1100" dirty="0">
                          <a:effectLst/>
                          <a:latin typeface="Arial Narrow" panose="020B0606020202030204" pitchFamily="34" charset="0"/>
                        </a:rPr>
                        <a:t>Pilot</a:t>
                      </a:r>
                    </a:p>
                  </a:txBody>
                  <a:tcPr/>
                </a:tc>
                <a:tc>
                  <a:txBody>
                    <a:bodyPr/>
                    <a:lstStyle/>
                    <a:p>
                      <a:pPr lvl="0">
                        <a:buNone/>
                      </a:pPr>
                      <a:r>
                        <a:rPr lang="en-US" sz="1100" dirty="0">
                          <a:effectLst/>
                          <a:latin typeface="Arial Narrow" panose="020B0606020202030204" pitchFamily="34" charset="0"/>
                        </a:rPr>
                        <a:t>Adults</a:t>
                      </a:r>
                    </a:p>
                  </a:txBody>
                  <a:tcPr/>
                </a:tc>
                <a:tc>
                  <a:txBody>
                    <a:bodyPr/>
                    <a:lstStyle/>
                    <a:p>
                      <a:pPr lvl="0">
                        <a:buNone/>
                      </a:pPr>
                      <a:r>
                        <a:rPr lang="en-US" sz="1100" dirty="0">
                          <a:effectLst/>
                          <a:latin typeface="Arial Narrow" panose="020B0606020202030204" pitchFamily="34" charset="0"/>
                        </a:rPr>
                        <a:t>Immigrants</a:t>
                      </a:r>
                    </a:p>
                  </a:txBody>
                  <a:tcPr/>
                </a:tc>
                <a:extLst>
                  <a:ext uri="{0D108BD9-81ED-4DB2-BD59-A6C34878D82A}">
                    <a16:rowId xmlns:a16="http://schemas.microsoft.com/office/drawing/2014/main" val="1572269875"/>
                  </a:ext>
                </a:extLst>
              </a:tr>
              <a:tr h="647021">
                <a:tc>
                  <a:txBody>
                    <a:bodyPr/>
                    <a:lstStyle/>
                    <a:p>
                      <a:pPr lvl="0">
                        <a:buNone/>
                      </a:pPr>
                      <a:r>
                        <a:rPr lang="en-US" sz="1100" dirty="0">
                          <a:effectLst/>
                          <a:latin typeface="Arial Narrow" panose="020B0606020202030204" pitchFamily="34" charset="0"/>
                        </a:rPr>
                        <a:t>24</a:t>
                      </a:r>
                    </a:p>
                  </a:txBody>
                  <a:tcPr/>
                </a:tc>
                <a:tc>
                  <a:txBody>
                    <a:bodyPr/>
                    <a:lstStyle/>
                    <a:p>
                      <a:pPr lvl="0">
                        <a:buNone/>
                      </a:pPr>
                      <a:r>
                        <a:rPr lang="en-US" sz="1100" dirty="0">
                          <a:effectLst/>
                          <a:latin typeface="Arial Narrow" panose="020B0606020202030204" pitchFamily="34" charset="0"/>
                        </a:rPr>
                        <a:t>Jin_2021</a:t>
                      </a:r>
                    </a:p>
                  </a:txBody>
                  <a:tcPr/>
                </a:tc>
                <a:tc>
                  <a:txBody>
                    <a:bodyPr/>
                    <a:lstStyle/>
                    <a:p>
                      <a:pPr lvl="0">
                        <a:buNone/>
                      </a:pPr>
                      <a:r>
                        <a:rPr lang="en-US" sz="1100" dirty="0">
                          <a:effectLst/>
                          <a:latin typeface="Arial Narrow" panose="020B0606020202030204" pitchFamily="34" charset="0"/>
                        </a:rPr>
                        <a:t>China</a:t>
                      </a:r>
                    </a:p>
                  </a:txBody>
                  <a:tcPr/>
                </a:tc>
                <a:tc>
                  <a:txBody>
                    <a:bodyPr/>
                    <a:lstStyle/>
                    <a:p>
                      <a:pPr lvl="0">
                        <a:buNone/>
                      </a:pPr>
                      <a:r>
                        <a:rPr lang="en-US" sz="1100" dirty="0">
                          <a:effectLst/>
                          <a:latin typeface="Arial Narrow" panose="020B0606020202030204" pitchFamily="34" charset="0"/>
                        </a:rPr>
                        <a:t>Urban</a:t>
                      </a:r>
                    </a:p>
                  </a:txBody>
                  <a:tcPr/>
                </a:tc>
                <a:tc>
                  <a:txBody>
                    <a:bodyPr/>
                    <a:lstStyle/>
                    <a:p>
                      <a:pPr lvl="0">
                        <a:buNone/>
                      </a:pPr>
                      <a:r>
                        <a:rPr lang="en-US" sz="1100" dirty="0">
                          <a:effectLst/>
                          <a:latin typeface="Arial Narrow" panose="020B0606020202030204" pitchFamily="34" charset="0"/>
                        </a:rPr>
                        <a:t>Community</a:t>
                      </a:r>
                    </a:p>
                  </a:txBody>
                  <a:tcPr/>
                </a:tc>
                <a:tc>
                  <a:txBody>
                    <a:bodyPr/>
                    <a:lstStyle/>
                    <a:p>
                      <a:pPr lvl="0">
                        <a:buNone/>
                      </a:pPr>
                      <a:r>
                        <a:rPr lang="en-US" sz="1100" dirty="0">
                          <a:effectLst/>
                          <a:latin typeface="Arial Narrow" panose="020B0606020202030204" pitchFamily="34" charset="0"/>
                        </a:rPr>
                        <a:t>Public</a:t>
                      </a:r>
                    </a:p>
                  </a:txBody>
                  <a:tcPr/>
                </a:tc>
                <a:tc>
                  <a:txBody>
                    <a:bodyPr/>
                    <a:lstStyle/>
                    <a:p>
                      <a:pPr lvl="0">
                        <a:buNone/>
                      </a:pPr>
                      <a:r>
                        <a:rPr lang="en-US" sz="1100" dirty="0">
                          <a:effectLst/>
                          <a:latin typeface="Arial Narrow" panose="020B0606020202030204" pitchFamily="34" charset="0"/>
                        </a:rPr>
                        <a:t>Case studies</a:t>
                      </a:r>
                    </a:p>
                  </a:txBody>
                  <a:tcPr/>
                </a:tc>
                <a:tc>
                  <a:txBody>
                    <a:bodyPr/>
                    <a:lstStyle/>
                    <a:p>
                      <a:pPr lvl="0">
                        <a:buNone/>
                      </a:pPr>
                      <a:endParaRPr lang="en-US" sz="1100" dirty="0">
                        <a:effectLst/>
                        <a:latin typeface="Arial Narrow" panose="020B0606020202030204" pitchFamily="34" charset="0"/>
                      </a:endParaRPr>
                    </a:p>
                  </a:txBody>
                  <a:tcPr/>
                </a:tc>
                <a:tc>
                  <a:txBody>
                    <a:bodyPr/>
                    <a:lstStyle/>
                    <a:p>
                      <a:pPr lvl="0">
                        <a:buNone/>
                      </a:pPr>
                      <a:r>
                        <a:rPr lang="en-US" sz="1100" dirty="0">
                          <a:effectLst/>
                          <a:latin typeface="Arial Narrow" panose="020B0606020202030204" pitchFamily="34" charset="0"/>
                        </a:rPr>
                        <a:t>Adults</a:t>
                      </a:r>
                    </a:p>
                  </a:txBody>
                  <a:tcPr/>
                </a:tc>
                <a:tc>
                  <a:txBody>
                    <a:bodyPr/>
                    <a:lstStyle/>
                    <a:p>
                      <a:pPr lvl="0">
                        <a:buNone/>
                      </a:pPr>
                      <a:r>
                        <a:rPr lang="en-US" sz="1100" dirty="0">
                          <a:effectLst/>
                          <a:latin typeface="Arial Narrow" panose="020B0606020202030204" pitchFamily="34" charset="0"/>
                        </a:rPr>
                        <a:t>General population</a:t>
                      </a:r>
                    </a:p>
                  </a:txBody>
                  <a:tcPr/>
                </a:tc>
                <a:extLst>
                  <a:ext uri="{0D108BD9-81ED-4DB2-BD59-A6C34878D82A}">
                    <a16:rowId xmlns:a16="http://schemas.microsoft.com/office/drawing/2014/main" val="3347151426"/>
                  </a:ext>
                </a:extLst>
              </a:tr>
              <a:tr h="632823">
                <a:tc>
                  <a:txBody>
                    <a:bodyPr/>
                    <a:lstStyle/>
                    <a:p>
                      <a:pPr lvl="0">
                        <a:buNone/>
                      </a:pPr>
                      <a:r>
                        <a:rPr lang="en-US" sz="1100" dirty="0">
                          <a:effectLst/>
                          <a:latin typeface="Arial Narrow" panose="020B0606020202030204" pitchFamily="34" charset="0"/>
                        </a:rPr>
                        <a:t>25</a:t>
                      </a:r>
                    </a:p>
                  </a:txBody>
                  <a:tcPr/>
                </a:tc>
                <a:tc>
                  <a:txBody>
                    <a:bodyPr/>
                    <a:lstStyle/>
                    <a:p>
                      <a:pPr lvl="0">
                        <a:buNone/>
                      </a:pPr>
                      <a:r>
                        <a:rPr lang="en-US" sz="1100" dirty="0">
                          <a:effectLst/>
                          <a:latin typeface="Arial Narrow" panose="020B0606020202030204" pitchFamily="34" charset="0"/>
                        </a:rPr>
                        <a:t>Mutakabbir_2021</a:t>
                      </a:r>
                    </a:p>
                  </a:txBody>
                  <a:tcPr/>
                </a:tc>
                <a:tc>
                  <a:txBody>
                    <a:bodyPr/>
                    <a:lstStyle/>
                    <a:p>
                      <a:pPr lvl="0">
                        <a:buNone/>
                      </a:pPr>
                      <a:r>
                        <a:rPr lang="en-US" sz="1100" dirty="0">
                          <a:effectLst/>
                          <a:latin typeface="Arial Narrow" panose="020B0606020202030204" pitchFamily="34" charset="0"/>
                        </a:rPr>
                        <a:t>USA</a:t>
                      </a:r>
                    </a:p>
                  </a:txBody>
                  <a:tcPr/>
                </a:tc>
                <a:tc>
                  <a:txBody>
                    <a:bodyPr/>
                    <a:lstStyle/>
                    <a:p>
                      <a:pPr lvl="0">
                        <a:buNone/>
                      </a:pPr>
                      <a:r>
                        <a:rPr lang="en-US" sz="1100" dirty="0">
                          <a:effectLst/>
                          <a:latin typeface="Arial Narrow" panose="020B0606020202030204" pitchFamily="34" charset="0"/>
                        </a:rPr>
                        <a:t>Urban</a:t>
                      </a:r>
                    </a:p>
                  </a:txBody>
                  <a:tcPr/>
                </a:tc>
                <a:tc>
                  <a:txBody>
                    <a:bodyPr/>
                    <a:lstStyle/>
                    <a:p>
                      <a:pPr lvl="0">
                        <a:buNone/>
                      </a:pPr>
                      <a:r>
                        <a:rPr lang="en-US" sz="1100" dirty="0">
                          <a:effectLst/>
                          <a:latin typeface="Arial Narrow" panose="020B0606020202030204" pitchFamily="34" charset="0"/>
                        </a:rPr>
                        <a:t>Community</a:t>
                      </a:r>
                    </a:p>
                  </a:txBody>
                  <a:tcPr/>
                </a:tc>
                <a:tc>
                  <a:txBody>
                    <a:bodyPr/>
                    <a:lstStyle/>
                    <a:p>
                      <a:pPr lvl="0">
                        <a:buNone/>
                      </a:pPr>
                      <a:r>
                        <a:rPr lang="en-US" sz="1100" dirty="0">
                          <a:effectLst/>
                          <a:latin typeface="Arial Narrow" panose="020B0606020202030204" pitchFamily="34" charset="0"/>
                        </a:rPr>
                        <a:t>Academic institutions</a:t>
                      </a:r>
                    </a:p>
                  </a:txBody>
                  <a:tcPr/>
                </a:tc>
                <a:tc>
                  <a:txBody>
                    <a:bodyPr/>
                    <a:lstStyle/>
                    <a:p>
                      <a:pPr lvl="0">
                        <a:buNone/>
                      </a:pPr>
                      <a:r>
                        <a:rPr lang="en-US" sz="1100" dirty="0">
                          <a:effectLst/>
                          <a:latin typeface="Arial Narrow" panose="020B0606020202030204" pitchFamily="34" charset="0"/>
                        </a:rPr>
                        <a:t>Observational study (no control group) with only one time assessment </a:t>
                      </a:r>
                    </a:p>
                  </a:txBody>
                  <a:tcPr/>
                </a:tc>
                <a:tc>
                  <a:txBody>
                    <a:bodyPr/>
                    <a:lstStyle/>
                    <a:p>
                      <a:pPr lvl="0">
                        <a:buNone/>
                      </a:pPr>
                      <a:r>
                        <a:rPr lang="en-US" sz="1100" dirty="0">
                          <a:effectLst/>
                          <a:latin typeface="Arial Narrow" panose="020B0606020202030204" pitchFamily="34" charset="0"/>
                        </a:rPr>
                        <a:t>Pilot</a:t>
                      </a:r>
                    </a:p>
                  </a:txBody>
                  <a:tcPr/>
                </a:tc>
                <a:tc>
                  <a:txBody>
                    <a:bodyPr/>
                    <a:lstStyle/>
                    <a:p>
                      <a:pPr lvl="0">
                        <a:buNone/>
                      </a:pPr>
                      <a:r>
                        <a:rPr lang="en-US" sz="1100" dirty="0">
                          <a:effectLst/>
                          <a:latin typeface="Arial Narrow" panose="020B0606020202030204" pitchFamily="34" charset="0"/>
                        </a:rPr>
                        <a:t>Not stated</a:t>
                      </a:r>
                    </a:p>
                  </a:txBody>
                  <a:tcPr/>
                </a:tc>
                <a:tc>
                  <a:txBody>
                    <a:bodyPr/>
                    <a:lstStyle/>
                    <a:p>
                      <a:pPr lvl="0">
                        <a:buNone/>
                      </a:pPr>
                      <a:r>
                        <a:rPr lang="en-US" sz="1100" dirty="0">
                          <a:effectLst/>
                          <a:latin typeface="Arial Narrow" panose="020B0606020202030204" pitchFamily="34" charset="0"/>
                        </a:rPr>
                        <a:t>General population</a:t>
                      </a:r>
                    </a:p>
                  </a:txBody>
                  <a:tcPr/>
                </a:tc>
                <a:extLst>
                  <a:ext uri="{0D108BD9-81ED-4DB2-BD59-A6C34878D82A}">
                    <a16:rowId xmlns:a16="http://schemas.microsoft.com/office/drawing/2014/main" val="3907471577"/>
                  </a:ext>
                </a:extLst>
              </a:tr>
            </a:tbl>
          </a:graphicData>
        </a:graphic>
      </p:graphicFrame>
    </p:spTree>
    <p:extLst>
      <p:ext uri="{BB962C8B-B14F-4D97-AF65-F5344CB8AC3E}">
        <p14:creationId xmlns:p14="http://schemas.microsoft.com/office/powerpoint/2010/main" val="3562538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211822-E085-4F54-90C4-81A6F337A083}"/>
              </a:ext>
            </a:extLst>
          </p:cNvPr>
          <p:cNvSpPr txBox="1"/>
          <p:nvPr/>
        </p:nvSpPr>
        <p:spPr>
          <a:xfrm>
            <a:off x="999460" y="2413590"/>
            <a:ext cx="7251405" cy="938719"/>
          </a:xfrm>
          <a:prstGeom prst="rect">
            <a:avLst/>
          </a:prstGeom>
          <a:noFill/>
        </p:spPr>
        <p:txBody>
          <a:bodyPr wrap="square" rtlCol="0">
            <a:spAutoFit/>
          </a:bodyPr>
          <a:lstStyle/>
          <a:p>
            <a:pPr algn="ctr"/>
            <a:r>
              <a:rPr lang="en-US" sz="5500" dirty="0">
                <a:solidFill>
                  <a:schemeClr val="accent3"/>
                </a:solidFill>
                <a:latin typeface="Arial Narrow" panose="020B0606020202030204" pitchFamily="34" charset="0"/>
                <a:cs typeface="Arial" panose="020B0604020202020204" pitchFamily="34" charset="0"/>
              </a:rPr>
              <a:t>Thank you</a:t>
            </a:r>
          </a:p>
        </p:txBody>
      </p:sp>
      <p:sp>
        <p:nvSpPr>
          <p:cNvPr id="3" name="Rectangle 2">
            <a:extLst>
              <a:ext uri="{FF2B5EF4-FFF2-40B4-BE49-F238E27FC236}">
                <a16:creationId xmlns:a16="http://schemas.microsoft.com/office/drawing/2014/main" id="{BCF80C1B-C985-461D-93FA-9EBC44C23E47}"/>
              </a:ext>
            </a:extLst>
          </p:cNvPr>
          <p:cNvSpPr/>
          <p:nvPr/>
        </p:nvSpPr>
        <p:spPr>
          <a:xfrm>
            <a:off x="754911" y="5382884"/>
            <a:ext cx="8399721" cy="954107"/>
          </a:xfrm>
          <a:prstGeom prst="rect">
            <a:avLst/>
          </a:prstGeom>
        </p:spPr>
        <p:txBody>
          <a:bodyPr wrap="square">
            <a:spAutoFit/>
          </a:bodyPr>
          <a:lstStyle/>
          <a:p>
            <a:r>
              <a:rPr lang="en-US" sz="1400" i="1" dirty="0">
                <a:solidFill>
                  <a:srgbClr val="3F3E3E"/>
                </a:solidFill>
                <a:latin typeface="Calibri" panose="020F0502020204030204" pitchFamily="34" charset="0"/>
              </a:rPr>
              <a:t>This review is made possible by the generous support of the American people through the U.S. Agency for International Development (USAID) under the terms of the Cooperative Agreement #7200AA20CA00002, led by Jhpiego and partners. The contents are the responsibility of MOMENTUM Country and Global Leadership and do not necessarily reflect the views of USAID or the United States Government.</a:t>
            </a:r>
          </a:p>
        </p:txBody>
      </p:sp>
    </p:spTree>
    <p:extLst>
      <p:ext uri="{BB962C8B-B14F-4D97-AF65-F5344CB8AC3E}">
        <p14:creationId xmlns:p14="http://schemas.microsoft.com/office/powerpoint/2010/main" val="1474364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C12F60-CD83-B40B-079F-27CEAFFC879B}"/>
              </a:ext>
            </a:extLst>
          </p:cNvPr>
          <p:cNvSpPr>
            <a:spLocks noGrp="1"/>
          </p:cNvSpPr>
          <p:nvPr>
            <p:ph type="title"/>
          </p:nvPr>
        </p:nvSpPr>
        <p:spPr>
          <a:xfrm>
            <a:off x="838200" y="365126"/>
            <a:ext cx="5124450" cy="1305820"/>
          </a:xfrm>
        </p:spPr>
        <p:txBody>
          <a:bodyPr anchor="ctr">
            <a:normAutofit/>
          </a:bodyPr>
          <a:lstStyle/>
          <a:p>
            <a:r>
              <a:rPr lang="en-US" dirty="0"/>
              <a:t>Contents</a:t>
            </a:r>
          </a:p>
        </p:txBody>
      </p:sp>
      <p:sp>
        <p:nvSpPr>
          <p:cNvPr id="4" name="Text Placeholder 3">
            <a:extLst>
              <a:ext uri="{FF2B5EF4-FFF2-40B4-BE49-F238E27FC236}">
                <a16:creationId xmlns:a16="http://schemas.microsoft.com/office/drawing/2014/main" id="{36AC520C-F237-D66A-9FB1-6A480E1EC656}"/>
              </a:ext>
            </a:extLst>
          </p:cNvPr>
          <p:cNvSpPr>
            <a:spLocks noGrp="1"/>
          </p:cNvSpPr>
          <p:nvPr>
            <p:ph type="body" sz="quarter" idx="10"/>
          </p:nvPr>
        </p:nvSpPr>
        <p:spPr>
          <a:xfrm>
            <a:off x="838200" y="1851027"/>
            <a:ext cx="5124450" cy="4092574"/>
          </a:xfrm>
        </p:spPr>
        <p:txBody>
          <a:bodyPr vert="horz" lIns="91440" tIns="45720" rIns="91440" bIns="45720" rtlCol="0" anchor="t">
            <a:normAutofit lnSpcReduction="10000"/>
          </a:bodyPr>
          <a:lstStyle/>
          <a:p>
            <a:pPr marL="457200" indent="-457200">
              <a:buFont typeface="+mj-lt"/>
              <a:buAutoNum type="arabicPeriod"/>
            </a:pPr>
            <a:r>
              <a:rPr lang="en-US" sz="2800" dirty="0">
                <a:latin typeface="Arial Narrow"/>
                <a:ea typeface="Roboto Condensed"/>
                <a:cs typeface="Calibri"/>
              </a:rPr>
              <a:t>Executive Summary</a:t>
            </a:r>
          </a:p>
          <a:p>
            <a:pPr marL="457200" indent="-457200">
              <a:buAutoNum type="arabicPeriod"/>
            </a:pPr>
            <a:r>
              <a:rPr lang="en-US" sz="2800" dirty="0">
                <a:latin typeface="Arial Narrow"/>
                <a:ea typeface="Roboto Condensed"/>
                <a:cs typeface="Calibri"/>
              </a:rPr>
              <a:t>Background and Objectives</a:t>
            </a:r>
            <a:endParaRPr lang="en-US" dirty="0">
              <a:latin typeface="Arial Narrow"/>
            </a:endParaRPr>
          </a:p>
          <a:p>
            <a:pPr marL="457200" indent="-457200">
              <a:buFont typeface="+mj-lt"/>
              <a:buAutoNum type="arabicPeriod"/>
            </a:pPr>
            <a:r>
              <a:rPr lang="en-US" sz="2800" dirty="0">
                <a:latin typeface="Arial Narrow" panose="020B0606020202030204" pitchFamily="34" charset="0"/>
                <a:ea typeface="Roboto Condensed"/>
                <a:cs typeface="Calibri"/>
              </a:rPr>
              <a:t>Methods</a:t>
            </a:r>
          </a:p>
          <a:p>
            <a:pPr marL="457200" indent="-457200">
              <a:buFont typeface="+mj-lt"/>
              <a:buAutoNum type="arabicPeriod"/>
            </a:pPr>
            <a:r>
              <a:rPr lang="en-US" sz="2800" dirty="0">
                <a:latin typeface="Arial Narrow" panose="020B0606020202030204" pitchFamily="34" charset="0"/>
              </a:rPr>
              <a:t>Results</a:t>
            </a:r>
          </a:p>
          <a:p>
            <a:pPr marL="457200" indent="-457200">
              <a:buAutoNum type="arabicPeriod"/>
            </a:pPr>
            <a:r>
              <a:rPr lang="en-US" sz="2800" dirty="0">
                <a:latin typeface="Arial Narrow" panose="020B0606020202030204" pitchFamily="34" charset="0"/>
                <a:ea typeface="Roboto Condensed"/>
                <a:cs typeface="Calibri"/>
              </a:rPr>
              <a:t>Recommendations</a:t>
            </a:r>
          </a:p>
          <a:p>
            <a:pPr marL="457200" indent="-457200">
              <a:buAutoNum type="arabicPeriod"/>
            </a:pPr>
            <a:r>
              <a:rPr lang="en-US" sz="2800" dirty="0">
                <a:latin typeface="Arial Narrow" panose="020B0606020202030204" pitchFamily="34" charset="0"/>
                <a:ea typeface="Roboto Condensed"/>
                <a:cs typeface="Calibri"/>
              </a:rPr>
              <a:t>Appendix</a:t>
            </a:r>
          </a:p>
          <a:p>
            <a:pPr marL="1143000" lvl="1" indent="-457200"/>
            <a:endParaRPr lang="en-US" sz="2800" dirty="0">
              <a:latin typeface="Arial Narrow" panose="020B0606020202030204" pitchFamily="34" charset="0"/>
              <a:ea typeface="Roboto Condensed"/>
              <a:cs typeface="Calibri"/>
            </a:endParaRPr>
          </a:p>
        </p:txBody>
      </p:sp>
      <p:pic>
        <p:nvPicPr>
          <p:cNvPr id="12" name="Picture Placeholder 11" descr="A picture containing person, indoor&#10;&#10;Description automatically generated">
            <a:extLst>
              <a:ext uri="{FF2B5EF4-FFF2-40B4-BE49-F238E27FC236}">
                <a16:creationId xmlns:a16="http://schemas.microsoft.com/office/drawing/2014/main" id="{5D52CAD0-1CD5-E481-262A-7F01F69DEC77}"/>
              </a:ext>
            </a:extLst>
          </p:cNvPr>
          <p:cNvPicPr>
            <a:picLocks noGrp="1" noChangeAspect="1"/>
          </p:cNvPicPr>
          <p:nvPr>
            <p:ph type="pic" sz="quarter" idx="11"/>
          </p:nvPr>
        </p:nvPicPr>
        <p:blipFill rotWithShape="1">
          <a:blip r:embed="rId2"/>
          <a:srcRect l="19299" r="34606"/>
          <a:stretch/>
        </p:blipFill>
        <p:spPr>
          <a:xfrm>
            <a:off x="6496050" y="10"/>
            <a:ext cx="5695950" cy="6857990"/>
          </a:xfrm>
          <a:noFill/>
        </p:spPr>
      </p:pic>
    </p:spTree>
    <p:extLst>
      <p:ext uri="{BB962C8B-B14F-4D97-AF65-F5344CB8AC3E}">
        <p14:creationId xmlns:p14="http://schemas.microsoft.com/office/powerpoint/2010/main" val="3743808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Connector 28">
            <a:extLst>
              <a:ext uri="{FF2B5EF4-FFF2-40B4-BE49-F238E27FC236}">
                <a16:creationId xmlns:a16="http://schemas.microsoft.com/office/drawing/2014/main" id="{050ACA37-E3DC-4594-BEBE-50EABFA40A61}"/>
              </a:ext>
            </a:extLst>
          </p:cNvPr>
          <p:cNvSpPr/>
          <p:nvPr/>
        </p:nvSpPr>
        <p:spPr>
          <a:xfrm>
            <a:off x="4772184" y="3108631"/>
            <a:ext cx="1786576" cy="1770368"/>
          </a:xfrm>
          <a:prstGeom prst="flowChartConnector">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Connector 24">
            <a:extLst>
              <a:ext uri="{FF2B5EF4-FFF2-40B4-BE49-F238E27FC236}">
                <a16:creationId xmlns:a16="http://schemas.microsoft.com/office/drawing/2014/main" id="{286418F7-92DE-4156-B2D7-35CD8DD934E0}"/>
              </a:ext>
            </a:extLst>
          </p:cNvPr>
          <p:cNvSpPr/>
          <p:nvPr/>
        </p:nvSpPr>
        <p:spPr>
          <a:xfrm>
            <a:off x="4761376" y="4915711"/>
            <a:ext cx="1804238" cy="1770367"/>
          </a:xfrm>
          <a:prstGeom prst="flowChartConnector">
            <a:avLst/>
          </a:prstGeom>
          <a:solidFill>
            <a:srgbClr val="FBFC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Connector 22">
            <a:extLst>
              <a:ext uri="{FF2B5EF4-FFF2-40B4-BE49-F238E27FC236}">
                <a16:creationId xmlns:a16="http://schemas.microsoft.com/office/drawing/2014/main" id="{FD6C2FA4-C514-4DD8-885C-2B1499DB34DE}"/>
              </a:ext>
            </a:extLst>
          </p:cNvPr>
          <p:cNvSpPr/>
          <p:nvPr/>
        </p:nvSpPr>
        <p:spPr>
          <a:xfrm>
            <a:off x="4745704" y="1295292"/>
            <a:ext cx="1786576" cy="1770368"/>
          </a:xfrm>
          <a:prstGeom prst="flowChartConnector">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607CC-1A7F-4CA2-BCA8-5BA536D138DD}"/>
              </a:ext>
            </a:extLst>
          </p:cNvPr>
          <p:cNvSpPr/>
          <p:nvPr/>
        </p:nvSpPr>
        <p:spPr>
          <a:xfrm>
            <a:off x="172018" y="3804781"/>
            <a:ext cx="4176594" cy="293439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5400000" scaled="1"/>
            <a:tileRect/>
          </a:gra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BF9D059-32C7-403C-AA72-06E9773420A9}"/>
              </a:ext>
            </a:extLst>
          </p:cNvPr>
          <p:cNvSpPr/>
          <p:nvPr/>
        </p:nvSpPr>
        <p:spPr>
          <a:xfrm>
            <a:off x="172021" y="627572"/>
            <a:ext cx="4176594" cy="2982284"/>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F594F860-0D97-4598-9EAE-DEA4880F488D}"/>
              </a:ext>
            </a:extLst>
          </p:cNvPr>
          <p:cNvSpPr>
            <a:spLocks noGrp="1"/>
          </p:cNvSpPr>
          <p:nvPr>
            <p:ph type="body" sz="quarter" idx="10"/>
          </p:nvPr>
        </p:nvSpPr>
        <p:spPr>
          <a:xfrm>
            <a:off x="326585" y="377890"/>
            <a:ext cx="5140765" cy="1094338"/>
          </a:xfrm>
        </p:spPr>
        <p:txBody>
          <a:bodyPr>
            <a:normAutofit/>
          </a:bodyPr>
          <a:lstStyle/>
          <a:p>
            <a:pPr algn="l"/>
            <a:r>
              <a:rPr lang="en-US" sz="3200" dirty="0">
                <a:solidFill>
                  <a:schemeClr val="bg1"/>
                </a:solidFill>
              </a:rPr>
              <a:t>Background</a:t>
            </a:r>
          </a:p>
        </p:txBody>
      </p:sp>
      <p:sp>
        <p:nvSpPr>
          <p:cNvPr id="7" name="Text Placeholder 3">
            <a:extLst>
              <a:ext uri="{FF2B5EF4-FFF2-40B4-BE49-F238E27FC236}">
                <a16:creationId xmlns:a16="http://schemas.microsoft.com/office/drawing/2014/main" id="{B88A1DBD-3A51-48FB-949B-17AF9E0489C1}"/>
              </a:ext>
            </a:extLst>
          </p:cNvPr>
          <p:cNvSpPr txBox="1">
            <a:spLocks/>
          </p:cNvSpPr>
          <p:nvPr/>
        </p:nvSpPr>
        <p:spPr>
          <a:xfrm>
            <a:off x="309179" y="3557073"/>
            <a:ext cx="5140765" cy="1094338"/>
          </a:xfrm>
          <a:prstGeom prst="rect">
            <a:avLst/>
          </a:prstGeom>
        </p:spPr>
        <p:txBody>
          <a:bodyPr vert="horz" lIns="91440" tIns="45720" rIns="91440" bIns="45720" rtlCol="0" anchor="ctr" anchorCtr="0">
            <a:normAutofit/>
          </a:bodyPr>
          <a:lstStyle>
            <a:lvl1pPr marL="0" indent="0" algn="ctr" defTabSz="914400" rtl="0" eaLnBrk="1" latinLnBrk="0" hangingPunct="1">
              <a:lnSpc>
                <a:spcPct val="110000"/>
              </a:lnSpc>
              <a:spcBef>
                <a:spcPts val="1000"/>
              </a:spcBef>
              <a:spcAft>
                <a:spcPts val="1000"/>
              </a:spcAft>
              <a:buFont typeface="Arial" panose="020B0604020202020204" pitchFamily="34" charset="0"/>
              <a:buNone/>
              <a:defRPr sz="4400" b="0" i="0" kern="1200">
                <a:solidFill>
                  <a:schemeClr val="accent5">
                    <a:lumMod val="75000"/>
                  </a:schemeClr>
                </a:solidFill>
                <a:latin typeface="Arial Narrow" panose="020B0604020202020204" pitchFamily="34" charset="0"/>
                <a:ea typeface="Roboto Condensed" panose="02000000000000000000" pitchFamily="2" charset="0"/>
                <a:cs typeface="Arial Narrow" panose="020B0604020202020204" pitchFamily="34" charset="0"/>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200" dirty="0">
                <a:solidFill>
                  <a:schemeClr val="bg1"/>
                </a:solidFill>
              </a:rPr>
              <a:t>Methods</a:t>
            </a:r>
          </a:p>
        </p:txBody>
      </p:sp>
      <p:sp>
        <p:nvSpPr>
          <p:cNvPr id="9" name="Rectangle: Rounded Corners 8">
            <a:extLst>
              <a:ext uri="{FF2B5EF4-FFF2-40B4-BE49-F238E27FC236}">
                <a16:creationId xmlns:a16="http://schemas.microsoft.com/office/drawing/2014/main" id="{CFC58974-31ED-4AFA-BF93-ACB72E727343}"/>
              </a:ext>
            </a:extLst>
          </p:cNvPr>
          <p:cNvSpPr/>
          <p:nvPr/>
        </p:nvSpPr>
        <p:spPr>
          <a:xfrm>
            <a:off x="311128" y="2481135"/>
            <a:ext cx="3919183" cy="933918"/>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81ABD02E-36DA-4469-B5F8-5BC4EC14F27B}"/>
              </a:ext>
            </a:extLst>
          </p:cNvPr>
          <p:cNvPicPr>
            <a:picLocks noChangeAspect="1"/>
          </p:cNvPicPr>
          <p:nvPr/>
        </p:nvPicPr>
        <p:blipFill rotWithShape="1">
          <a:blip r:embed="rId2"/>
          <a:srcRect t="13358" b="17294"/>
          <a:stretch/>
        </p:blipFill>
        <p:spPr>
          <a:xfrm>
            <a:off x="586999" y="2616450"/>
            <a:ext cx="1021740" cy="708542"/>
          </a:xfrm>
          <a:prstGeom prst="rect">
            <a:avLst/>
          </a:prstGeom>
        </p:spPr>
      </p:pic>
      <p:sp>
        <p:nvSpPr>
          <p:cNvPr id="11" name="TextBox 10">
            <a:extLst>
              <a:ext uri="{FF2B5EF4-FFF2-40B4-BE49-F238E27FC236}">
                <a16:creationId xmlns:a16="http://schemas.microsoft.com/office/drawing/2014/main" id="{5F420CC3-9904-44A8-9A72-80A25ED2356B}"/>
              </a:ext>
            </a:extLst>
          </p:cNvPr>
          <p:cNvSpPr txBox="1"/>
          <p:nvPr/>
        </p:nvSpPr>
        <p:spPr>
          <a:xfrm>
            <a:off x="1886942" y="2653355"/>
            <a:ext cx="1865015" cy="707886"/>
          </a:xfrm>
          <a:prstGeom prst="rect">
            <a:avLst/>
          </a:prstGeom>
          <a:noFill/>
        </p:spPr>
        <p:txBody>
          <a:bodyPr wrap="square" rtlCol="0">
            <a:spAutoFit/>
          </a:bodyPr>
          <a:lstStyle/>
          <a:p>
            <a:r>
              <a:rPr lang="en-US" sz="2000" b="1" dirty="0">
                <a:solidFill>
                  <a:schemeClr val="accent5"/>
                </a:solidFill>
                <a:latin typeface="Arial Narrow" panose="020B0606020202030204" pitchFamily="34" charset="0"/>
              </a:rPr>
              <a:t>Service Delivery &amp; Integration</a:t>
            </a:r>
          </a:p>
        </p:txBody>
      </p:sp>
      <p:sp>
        <p:nvSpPr>
          <p:cNvPr id="12" name="TextBox 11">
            <a:extLst>
              <a:ext uri="{FF2B5EF4-FFF2-40B4-BE49-F238E27FC236}">
                <a16:creationId xmlns:a16="http://schemas.microsoft.com/office/drawing/2014/main" id="{E1D378CA-0A38-44D8-AEE8-5F7A0D391B08}"/>
              </a:ext>
            </a:extLst>
          </p:cNvPr>
          <p:cNvSpPr txBox="1"/>
          <p:nvPr/>
        </p:nvSpPr>
        <p:spPr>
          <a:xfrm>
            <a:off x="288430" y="1099760"/>
            <a:ext cx="3999468" cy="1384995"/>
          </a:xfrm>
          <a:prstGeom prst="rect">
            <a:avLst/>
          </a:prstGeom>
          <a:noFill/>
        </p:spPr>
        <p:txBody>
          <a:bodyPr wrap="square" lIns="91440" tIns="45720" rIns="91440" bIns="45720" rtlCol="0" anchor="t">
            <a:spAutoFit/>
          </a:bodyPr>
          <a:lstStyle/>
          <a:p>
            <a:r>
              <a:rPr lang="en-US" sz="1400" b="1" dirty="0">
                <a:solidFill>
                  <a:schemeClr val="bg1"/>
                </a:solidFill>
                <a:latin typeface="Arial Narrow"/>
                <a:ea typeface="Roboto Condensed"/>
                <a:cs typeface="Calibri"/>
              </a:rPr>
              <a:t>Spearheaded by WHO, USAID’s MOMENTUM Country and Global Leadership project, and COVID GAP, this systematic review on the COVID-19 vaccine roll-out experience provides early findings from the first rapid review on the theme of service delivery and integration.</a:t>
            </a:r>
            <a:endParaRPr lang="en-US" sz="1400" dirty="0">
              <a:solidFill>
                <a:schemeClr val="bg1"/>
              </a:solidFill>
              <a:cs typeface="Calibri"/>
            </a:endParaRPr>
          </a:p>
        </p:txBody>
      </p:sp>
      <p:sp>
        <p:nvSpPr>
          <p:cNvPr id="14" name="Rectangle 13">
            <a:extLst>
              <a:ext uri="{FF2B5EF4-FFF2-40B4-BE49-F238E27FC236}">
                <a16:creationId xmlns:a16="http://schemas.microsoft.com/office/drawing/2014/main" id="{B5C728D3-0256-4ACE-B134-3999EE0E079C}"/>
              </a:ext>
            </a:extLst>
          </p:cNvPr>
          <p:cNvSpPr/>
          <p:nvPr/>
        </p:nvSpPr>
        <p:spPr>
          <a:xfrm>
            <a:off x="174283" y="42797"/>
            <a:ext cx="3179075" cy="584775"/>
          </a:xfrm>
          <a:prstGeom prst="rect">
            <a:avLst/>
          </a:prstGeom>
        </p:spPr>
        <p:txBody>
          <a:bodyPr wrap="none">
            <a:spAutoFit/>
          </a:bodyPr>
          <a:lstStyle/>
          <a:p>
            <a:r>
              <a:rPr lang="en-US" sz="3200" dirty="0">
                <a:ln w="0"/>
                <a:effectLst>
                  <a:outerShdw blurRad="38100" dist="19050" dir="2700000" algn="tl" rotWithShape="0">
                    <a:schemeClr val="dk1">
                      <a:alpha val="40000"/>
                    </a:schemeClr>
                  </a:outerShdw>
                </a:effectLst>
                <a:latin typeface="Arial Narrow" panose="020B0606020202030204" pitchFamily="34" charset="0"/>
              </a:rPr>
              <a:t>Executive Summary</a:t>
            </a:r>
          </a:p>
        </p:txBody>
      </p:sp>
      <p:sp>
        <p:nvSpPr>
          <p:cNvPr id="15" name="Rectangle 14">
            <a:extLst>
              <a:ext uri="{FF2B5EF4-FFF2-40B4-BE49-F238E27FC236}">
                <a16:creationId xmlns:a16="http://schemas.microsoft.com/office/drawing/2014/main" id="{4174FA08-F492-42E7-9C1C-D93A80E5CCAB}"/>
              </a:ext>
            </a:extLst>
          </p:cNvPr>
          <p:cNvSpPr/>
          <p:nvPr/>
        </p:nvSpPr>
        <p:spPr>
          <a:xfrm>
            <a:off x="291076" y="4297494"/>
            <a:ext cx="4002591" cy="1169551"/>
          </a:xfrm>
          <a:prstGeom prst="rect">
            <a:avLst/>
          </a:prstGeom>
        </p:spPr>
        <p:txBody>
          <a:bodyPr wrap="square" lIns="91440" tIns="45720" rIns="91440" bIns="45720" anchor="t">
            <a:spAutoFit/>
          </a:bodyPr>
          <a:lstStyle/>
          <a:p>
            <a:r>
              <a:rPr lang="en-US" sz="1400" b="1" dirty="0">
                <a:solidFill>
                  <a:schemeClr val="bg1"/>
                </a:solidFill>
                <a:latin typeface="Arial Narrow"/>
              </a:rPr>
              <a:t>We combined the rigors of a systematic review with the time-bound delivery of a rapid review learning product.</a:t>
            </a:r>
            <a:r>
              <a:rPr lang="en-US" sz="1400" b="1" dirty="0">
                <a:solidFill>
                  <a:schemeClr val="bg1"/>
                </a:solidFill>
                <a:latin typeface="Arial Narrow"/>
                <a:cs typeface="Calibri"/>
              </a:rPr>
              <a:t> </a:t>
            </a:r>
            <a:br>
              <a:rPr lang="en-US" sz="1400" b="1" dirty="0">
                <a:solidFill>
                  <a:schemeClr val="bg1"/>
                </a:solidFill>
                <a:latin typeface="Arial Narrow"/>
                <a:cs typeface="Calibri"/>
              </a:rPr>
            </a:br>
            <a:r>
              <a:rPr lang="en-US" sz="1400" b="1" dirty="0">
                <a:solidFill>
                  <a:schemeClr val="bg1"/>
                </a:solidFill>
                <a:latin typeface="Arial Narrow"/>
                <a:cs typeface="Calibri"/>
              </a:rPr>
              <a:t>Limitations: Most studies conducted in early phase of COVID vaccine roll-out and in high-income countries.</a:t>
            </a:r>
            <a:endParaRPr lang="en-US" sz="1400" b="1" dirty="0">
              <a:solidFill>
                <a:schemeClr val="bg1"/>
              </a:solidFill>
              <a:latin typeface="Arial Narrow" panose="020B0606020202030204" pitchFamily="34" charset="0"/>
              <a:cs typeface="Calibri"/>
            </a:endParaRPr>
          </a:p>
        </p:txBody>
      </p:sp>
      <p:sp>
        <p:nvSpPr>
          <p:cNvPr id="17" name="Rectangle: Rounded Corners 16">
            <a:extLst>
              <a:ext uri="{FF2B5EF4-FFF2-40B4-BE49-F238E27FC236}">
                <a16:creationId xmlns:a16="http://schemas.microsoft.com/office/drawing/2014/main" id="{BA1A6303-A042-4BA0-B1FC-4737721797F0}"/>
              </a:ext>
            </a:extLst>
          </p:cNvPr>
          <p:cNvSpPr/>
          <p:nvPr/>
        </p:nvSpPr>
        <p:spPr>
          <a:xfrm>
            <a:off x="272911" y="5581007"/>
            <a:ext cx="3933057" cy="1094338"/>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40B2BE5-1AC4-4EA0-986A-F13230690C5E}"/>
              </a:ext>
            </a:extLst>
          </p:cNvPr>
          <p:cNvSpPr/>
          <p:nvPr/>
        </p:nvSpPr>
        <p:spPr>
          <a:xfrm>
            <a:off x="405842" y="5684570"/>
            <a:ext cx="2754115" cy="120032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b="1" dirty="0">
                <a:solidFill>
                  <a:schemeClr val="accent5"/>
                </a:solidFill>
                <a:latin typeface="Arial Narrow" panose="020B0606020202030204" pitchFamily="34" charset="0"/>
                <a:ea typeface="Roboto Condensed"/>
                <a:cs typeface="Calibri"/>
              </a:rPr>
              <a:t>First round of rapid review</a:t>
            </a:r>
          </a:p>
          <a:p>
            <a:pPr marL="285750" indent="-285750">
              <a:buFont typeface="Arial" panose="020B0604020202020204" pitchFamily="34" charset="0"/>
              <a:buChar char="•"/>
            </a:pPr>
            <a:r>
              <a:rPr lang="en-US" b="1" dirty="0">
                <a:solidFill>
                  <a:schemeClr val="accent5"/>
                </a:solidFill>
                <a:latin typeface="Arial Narrow"/>
                <a:ea typeface="Roboto Condensed"/>
                <a:cs typeface="Calibri"/>
              </a:rPr>
              <a:t>25 studies analyzed</a:t>
            </a:r>
            <a:endParaRPr lang="en-US" b="1" dirty="0">
              <a:solidFill>
                <a:schemeClr val="accent5"/>
              </a:solidFill>
              <a:latin typeface="Arial Narrow" panose="020B0606020202030204" pitchFamily="34" charset="0"/>
              <a:ea typeface="Roboto Condensed"/>
              <a:cs typeface="Calibri"/>
            </a:endParaRPr>
          </a:p>
          <a:p>
            <a:endParaRPr lang="en-US" dirty="0">
              <a:solidFill>
                <a:schemeClr val="accent5"/>
              </a:solidFill>
            </a:endParaRPr>
          </a:p>
        </p:txBody>
      </p:sp>
      <p:sp>
        <p:nvSpPr>
          <p:cNvPr id="19" name="Rectangle: Rounded Corners 18">
            <a:extLst>
              <a:ext uri="{FF2B5EF4-FFF2-40B4-BE49-F238E27FC236}">
                <a16:creationId xmlns:a16="http://schemas.microsoft.com/office/drawing/2014/main" id="{B3DC1427-B488-458B-ABAE-162497ADEA3C}"/>
              </a:ext>
            </a:extLst>
          </p:cNvPr>
          <p:cNvSpPr/>
          <p:nvPr/>
        </p:nvSpPr>
        <p:spPr>
          <a:xfrm>
            <a:off x="3150693" y="5625846"/>
            <a:ext cx="996416" cy="1004658"/>
          </a:xfrm>
          <a:prstGeom prst="roundRect">
            <a:avLst/>
          </a:prstGeom>
          <a:solidFill>
            <a:srgbClr val="D4E9EA"/>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6458E92-58EC-4C62-A7B3-4CB5B100E81A}"/>
              </a:ext>
            </a:extLst>
          </p:cNvPr>
          <p:cNvSpPr txBox="1"/>
          <p:nvPr/>
        </p:nvSpPr>
        <p:spPr>
          <a:xfrm>
            <a:off x="3152960" y="5667198"/>
            <a:ext cx="984123" cy="101566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000" b="1" dirty="0">
                <a:solidFill>
                  <a:schemeClr val="accent5"/>
                </a:solidFill>
                <a:latin typeface="Arial Narrow" panose="020B0606020202030204" pitchFamily="34" charset="0"/>
              </a:rPr>
              <a:t>25</a:t>
            </a:r>
          </a:p>
        </p:txBody>
      </p:sp>
      <p:pic>
        <p:nvPicPr>
          <p:cNvPr id="20" name="Picture 19">
            <a:extLst>
              <a:ext uri="{FF2B5EF4-FFF2-40B4-BE49-F238E27FC236}">
                <a16:creationId xmlns:a16="http://schemas.microsoft.com/office/drawing/2014/main" id="{0E3991D1-382E-42A2-9874-B1630317C831}"/>
              </a:ext>
            </a:extLst>
          </p:cNvPr>
          <p:cNvPicPr>
            <a:picLocks noChangeAspect="1"/>
          </p:cNvPicPr>
          <p:nvPr/>
        </p:nvPicPr>
        <p:blipFill>
          <a:blip r:embed="rId3"/>
          <a:stretch>
            <a:fillRect/>
          </a:stretch>
        </p:blipFill>
        <p:spPr>
          <a:xfrm>
            <a:off x="5182153" y="5356710"/>
            <a:ext cx="1111775" cy="1111775"/>
          </a:xfrm>
          <a:prstGeom prst="rect">
            <a:avLst/>
          </a:prstGeom>
        </p:spPr>
      </p:pic>
      <p:pic>
        <p:nvPicPr>
          <p:cNvPr id="21" name="Picture 20">
            <a:extLst>
              <a:ext uri="{FF2B5EF4-FFF2-40B4-BE49-F238E27FC236}">
                <a16:creationId xmlns:a16="http://schemas.microsoft.com/office/drawing/2014/main" id="{B4E02B1C-FAA0-4FB8-9B18-88035C2FC053}"/>
              </a:ext>
            </a:extLst>
          </p:cNvPr>
          <p:cNvPicPr>
            <a:picLocks noChangeAspect="1"/>
          </p:cNvPicPr>
          <p:nvPr/>
        </p:nvPicPr>
        <p:blipFill rotWithShape="1">
          <a:blip r:embed="rId4"/>
          <a:srcRect l="3159" t="4139"/>
          <a:stretch/>
        </p:blipFill>
        <p:spPr>
          <a:xfrm>
            <a:off x="5095052" y="1729583"/>
            <a:ext cx="1122163" cy="1110796"/>
          </a:xfrm>
          <a:prstGeom prst="rect">
            <a:avLst/>
          </a:prstGeom>
        </p:spPr>
      </p:pic>
      <p:pic>
        <p:nvPicPr>
          <p:cNvPr id="22" name="Picture 21">
            <a:extLst>
              <a:ext uri="{FF2B5EF4-FFF2-40B4-BE49-F238E27FC236}">
                <a16:creationId xmlns:a16="http://schemas.microsoft.com/office/drawing/2014/main" id="{6981F636-D7DC-4A3D-BF22-DA9DACD5C744}"/>
              </a:ext>
            </a:extLst>
          </p:cNvPr>
          <p:cNvPicPr>
            <a:picLocks noChangeAspect="1"/>
          </p:cNvPicPr>
          <p:nvPr/>
        </p:nvPicPr>
        <p:blipFill>
          <a:blip r:embed="rId5"/>
          <a:stretch>
            <a:fillRect/>
          </a:stretch>
        </p:blipFill>
        <p:spPr>
          <a:xfrm>
            <a:off x="5133518" y="3572818"/>
            <a:ext cx="1093212" cy="1093212"/>
          </a:xfrm>
          <a:prstGeom prst="rect">
            <a:avLst/>
          </a:prstGeom>
        </p:spPr>
      </p:pic>
      <p:sp>
        <p:nvSpPr>
          <p:cNvPr id="26" name="TextBox 25">
            <a:extLst>
              <a:ext uri="{FF2B5EF4-FFF2-40B4-BE49-F238E27FC236}">
                <a16:creationId xmlns:a16="http://schemas.microsoft.com/office/drawing/2014/main" id="{B286FF24-AA92-46E5-9929-AD7CA4D99309}"/>
              </a:ext>
            </a:extLst>
          </p:cNvPr>
          <p:cNvSpPr txBox="1"/>
          <p:nvPr/>
        </p:nvSpPr>
        <p:spPr>
          <a:xfrm>
            <a:off x="5013029" y="1446049"/>
            <a:ext cx="1338065" cy="307777"/>
          </a:xfrm>
          <a:prstGeom prst="rect">
            <a:avLst/>
          </a:prstGeom>
          <a:noFill/>
        </p:spPr>
        <p:txBody>
          <a:bodyPr wrap="square" rtlCol="0">
            <a:spAutoFit/>
          </a:bodyPr>
          <a:lstStyle/>
          <a:p>
            <a:r>
              <a:rPr lang="en-US" sz="1400" dirty="0">
                <a:solidFill>
                  <a:schemeClr val="accent5"/>
                </a:solidFill>
                <a:latin typeface="Arial Narrow" panose="020B0606020202030204" pitchFamily="34" charset="0"/>
              </a:rPr>
              <a:t>Mass Vaccination</a:t>
            </a:r>
          </a:p>
        </p:txBody>
      </p:sp>
      <p:sp>
        <p:nvSpPr>
          <p:cNvPr id="27" name="TextBox 26">
            <a:extLst>
              <a:ext uri="{FF2B5EF4-FFF2-40B4-BE49-F238E27FC236}">
                <a16:creationId xmlns:a16="http://schemas.microsoft.com/office/drawing/2014/main" id="{96AB3B02-2606-43CC-8E4B-6CA14F4D8682}"/>
              </a:ext>
            </a:extLst>
          </p:cNvPr>
          <p:cNvSpPr txBox="1"/>
          <p:nvPr/>
        </p:nvSpPr>
        <p:spPr>
          <a:xfrm>
            <a:off x="4953747" y="3312508"/>
            <a:ext cx="1408819" cy="307777"/>
          </a:xfrm>
          <a:prstGeom prst="rect">
            <a:avLst/>
          </a:prstGeom>
          <a:noFill/>
        </p:spPr>
        <p:txBody>
          <a:bodyPr wrap="square" rtlCol="0">
            <a:spAutoFit/>
          </a:bodyPr>
          <a:lstStyle/>
          <a:p>
            <a:r>
              <a:rPr lang="en-US" sz="1400" dirty="0">
                <a:solidFill>
                  <a:schemeClr val="accent5"/>
                </a:solidFill>
                <a:latin typeface="Arial Narrow" panose="020B0606020202030204" pitchFamily="34" charset="0"/>
              </a:rPr>
              <a:t>Mobile Vaccination</a:t>
            </a:r>
          </a:p>
        </p:txBody>
      </p:sp>
      <p:sp>
        <p:nvSpPr>
          <p:cNvPr id="28" name="TextBox 27">
            <a:extLst>
              <a:ext uri="{FF2B5EF4-FFF2-40B4-BE49-F238E27FC236}">
                <a16:creationId xmlns:a16="http://schemas.microsoft.com/office/drawing/2014/main" id="{B4D5229C-AC9B-4216-AA36-2FD935837E8D}"/>
              </a:ext>
            </a:extLst>
          </p:cNvPr>
          <p:cNvSpPr txBox="1"/>
          <p:nvPr/>
        </p:nvSpPr>
        <p:spPr>
          <a:xfrm>
            <a:off x="4850800" y="5268987"/>
            <a:ext cx="1774480" cy="307777"/>
          </a:xfrm>
          <a:prstGeom prst="rect">
            <a:avLst/>
          </a:prstGeom>
          <a:noFill/>
        </p:spPr>
        <p:txBody>
          <a:bodyPr wrap="square" rtlCol="0">
            <a:spAutoFit/>
          </a:bodyPr>
          <a:lstStyle/>
          <a:p>
            <a:r>
              <a:rPr lang="en-US" sz="1400" dirty="0">
                <a:solidFill>
                  <a:schemeClr val="accent5"/>
                </a:solidFill>
                <a:latin typeface="Arial Narrow" panose="020B0606020202030204" pitchFamily="34" charset="0"/>
              </a:rPr>
              <a:t>Fixed-Post Vaccination</a:t>
            </a:r>
          </a:p>
        </p:txBody>
      </p:sp>
      <p:sp>
        <p:nvSpPr>
          <p:cNvPr id="30" name="Rectangle: Rounded Corners 29">
            <a:extLst>
              <a:ext uri="{FF2B5EF4-FFF2-40B4-BE49-F238E27FC236}">
                <a16:creationId xmlns:a16="http://schemas.microsoft.com/office/drawing/2014/main" id="{C5D2AB16-54F7-4A76-A065-3AA9FB387312}"/>
              </a:ext>
            </a:extLst>
          </p:cNvPr>
          <p:cNvSpPr/>
          <p:nvPr/>
        </p:nvSpPr>
        <p:spPr>
          <a:xfrm>
            <a:off x="4772184" y="683685"/>
            <a:ext cx="1786576" cy="578882"/>
          </a:xfrm>
          <a:prstGeom prst="round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5400000" scaled="1"/>
            <a:tileRect/>
          </a:gradFill>
        </p:spPr>
        <p:txBody>
          <a:bodyPr wrap="square">
            <a:spAutoFit/>
          </a:bodyPr>
          <a:lstStyle/>
          <a:p>
            <a:pPr algn="ctr"/>
            <a:r>
              <a:rPr lang="en-US" sz="1400" b="1" dirty="0">
                <a:solidFill>
                  <a:schemeClr val="bg1"/>
                </a:solidFill>
                <a:latin typeface="Arial Narrow"/>
                <a:ea typeface="Roboto Condensed"/>
              </a:rPr>
              <a:t>Three Service </a:t>
            </a:r>
          </a:p>
          <a:p>
            <a:pPr algn="ctr"/>
            <a:r>
              <a:rPr lang="en-US" sz="1400" b="1" dirty="0">
                <a:solidFill>
                  <a:schemeClr val="bg1"/>
                </a:solidFill>
                <a:latin typeface="Arial Narrow"/>
                <a:ea typeface="Roboto Condensed"/>
              </a:rPr>
              <a:t>Delivery Models</a:t>
            </a:r>
            <a:endParaRPr lang="en-US" sz="1400" b="1" dirty="0">
              <a:solidFill>
                <a:schemeClr val="bg1"/>
              </a:solidFill>
            </a:endParaRPr>
          </a:p>
        </p:txBody>
      </p:sp>
      <p:sp>
        <p:nvSpPr>
          <p:cNvPr id="31" name="Rectangle: Rounded Corners 30">
            <a:extLst>
              <a:ext uri="{FF2B5EF4-FFF2-40B4-BE49-F238E27FC236}">
                <a16:creationId xmlns:a16="http://schemas.microsoft.com/office/drawing/2014/main" id="{45C7B662-84CB-4317-9338-A744E07F9C44}"/>
              </a:ext>
            </a:extLst>
          </p:cNvPr>
          <p:cNvSpPr/>
          <p:nvPr/>
        </p:nvSpPr>
        <p:spPr>
          <a:xfrm>
            <a:off x="4676467" y="627571"/>
            <a:ext cx="1976519" cy="6111600"/>
          </a:xfrm>
          <a:custGeom>
            <a:avLst/>
            <a:gdLst>
              <a:gd name="connsiteX0" fmla="*/ 0 w 2067974"/>
              <a:gd name="connsiteY0" fmla="*/ 344669 h 6138758"/>
              <a:gd name="connsiteX1" fmla="*/ 344669 w 2067974"/>
              <a:gd name="connsiteY1" fmla="*/ 0 h 6138758"/>
              <a:gd name="connsiteX2" fmla="*/ 1723305 w 2067974"/>
              <a:gd name="connsiteY2" fmla="*/ 0 h 6138758"/>
              <a:gd name="connsiteX3" fmla="*/ 2067974 w 2067974"/>
              <a:gd name="connsiteY3" fmla="*/ 344669 h 6138758"/>
              <a:gd name="connsiteX4" fmla="*/ 2067974 w 2067974"/>
              <a:gd name="connsiteY4" fmla="*/ 5794089 h 6138758"/>
              <a:gd name="connsiteX5" fmla="*/ 1723305 w 2067974"/>
              <a:gd name="connsiteY5" fmla="*/ 6138758 h 6138758"/>
              <a:gd name="connsiteX6" fmla="*/ 344669 w 2067974"/>
              <a:gd name="connsiteY6" fmla="*/ 6138758 h 6138758"/>
              <a:gd name="connsiteX7" fmla="*/ 0 w 2067974"/>
              <a:gd name="connsiteY7" fmla="*/ 5794089 h 6138758"/>
              <a:gd name="connsiteX8" fmla="*/ 0 w 2067974"/>
              <a:gd name="connsiteY8" fmla="*/ 344669 h 6138758"/>
              <a:gd name="connsiteX0" fmla="*/ 72428 w 2067974"/>
              <a:gd name="connsiteY0" fmla="*/ 335616 h 6138758"/>
              <a:gd name="connsiteX1" fmla="*/ 344669 w 2067974"/>
              <a:gd name="connsiteY1" fmla="*/ 0 h 6138758"/>
              <a:gd name="connsiteX2" fmla="*/ 1723305 w 2067974"/>
              <a:gd name="connsiteY2" fmla="*/ 0 h 6138758"/>
              <a:gd name="connsiteX3" fmla="*/ 2067974 w 2067974"/>
              <a:gd name="connsiteY3" fmla="*/ 344669 h 6138758"/>
              <a:gd name="connsiteX4" fmla="*/ 2067974 w 2067974"/>
              <a:gd name="connsiteY4" fmla="*/ 5794089 h 6138758"/>
              <a:gd name="connsiteX5" fmla="*/ 1723305 w 2067974"/>
              <a:gd name="connsiteY5" fmla="*/ 6138758 h 6138758"/>
              <a:gd name="connsiteX6" fmla="*/ 344669 w 2067974"/>
              <a:gd name="connsiteY6" fmla="*/ 6138758 h 6138758"/>
              <a:gd name="connsiteX7" fmla="*/ 0 w 2067974"/>
              <a:gd name="connsiteY7" fmla="*/ 5794089 h 6138758"/>
              <a:gd name="connsiteX8" fmla="*/ 72428 w 2067974"/>
              <a:gd name="connsiteY8" fmla="*/ 335616 h 6138758"/>
              <a:gd name="connsiteX0" fmla="*/ 72428 w 2067974"/>
              <a:gd name="connsiteY0" fmla="*/ 335616 h 6138758"/>
              <a:gd name="connsiteX1" fmla="*/ 344669 w 2067974"/>
              <a:gd name="connsiteY1" fmla="*/ 0 h 6138758"/>
              <a:gd name="connsiteX2" fmla="*/ 1723305 w 2067974"/>
              <a:gd name="connsiteY2" fmla="*/ 0 h 6138758"/>
              <a:gd name="connsiteX3" fmla="*/ 1995547 w 2067974"/>
              <a:gd name="connsiteY3" fmla="*/ 344669 h 6138758"/>
              <a:gd name="connsiteX4" fmla="*/ 2067974 w 2067974"/>
              <a:gd name="connsiteY4" fmla="*/ 5794089 h 6138758"/>
              <a:gd name="connsiteX5" fmla="*/ 1723305 w 2067974"/>
              <a:gd name="connsiteY5" fmla="*/ 6138758 h 6138758"/>
              <a:gd name="connsiteX6" fmla="*/ 344669 w 2067974"/>
              <a:gd name="connsiteY6" fmla="*/ 6138758 h 6138758"/>
              <a:gd name="connsiteX7" fmla="*/ 0 w 2067974"/>
              <a:gd name="connsiteY7" fmla="*/ 5794089 h 6138758"/>
              <a:gd name="connsiteX8" fmla="*/ 72428 w 2067974"/>
              <a:gd name="connsiteY8" fmla="*/ 335616 h 6138758"/>
              <a:gd name="connsiteX0" fmla="*/ 72428 w 2067974"/>
              <a:gd name="connsiteY0" fmla="*/ 335616 h 6138758"/>
              <a:gd name="connsiteX1" fmla="*/ 208867 w 2067974"/>
              <a:gd name="connsiteY1" fmla="*/ 9053 h 6138758"/>
              <a:gd name="connsiteX2" fmla="*/ 1723305 w 2067974"/>
              <a:gd name="connsiteY2" fmla="*/ 0 h 6138758"/>
              <a:gd name="connsiteX3" fmla="*/ 1995547 w 2067974"/>
              <a:gd name="connsiteY3" fmla="*/ 344669 h 6138758"/>
              <a:gd name="connsiteX4" fmla="*/ 2067974 w 2067974"/>
              <a:gd name="connsiteY4" fmla="*/ 5794089 h 6138758"/>
              <a:gd name="connsiteX5" fmla="*/ 1723305 w 2067974"/>
              <a:gd name="connsiteY5" fmla="*/ 6138758 h 6138758"/>
              <a:gd name="connsiteX6" fmla="*/ 344669 w 2067974"/>
              <a:gd name="connsiteY6" fmla="*/ 6138758 h 6138758"/>
              <a:gd name="connsiteX7" fmla="*/ 0 w 2067974"/>
              <a:gd name="connsiteY7" fmla="*/ 5794089 h 6138758"/>
              <a:gd name="connsiteX8" fmla="*/ 72428 w 2067974"/>
              <a:gd name="connsiteY8" fmla="*/ 335616 h 6138758"/>
              <a:gd name="connsiteX0" fmla="*/ 72428 w 2067974"/>
              <a:gd name="connsiteY0" fmla="*/ 344670 h 6147812"/>
              <a:gd name="connsiteX1" fmla="*/ 208867 w 2067974"/>
              <a:gd name="connsiteY1" fmla="*/ 18107 h 6147812"/>
              <a:gd name="connsiteX2" fmla="*/ 1822893 w 2067974"/>
              <a:gd name="connsiteY2" fmla="*/ 0 h 6147812"/>
              <a:gd name="connsiteX3" fmla="*/ 1995547 w 2067974"/>
              <a:gd name="connsiteY3" fmla="*/ 353723 h 6147812"/>
              <a:gd name="connsiteX4" fmla="*/ 2067974 w 2067974"/>
              <a:gd name="connsiteY4" fmla="*/ 5803143 h 6147812"/>
              <a:gd name="connsiteX5" fmla="*/ 1723305 w 2067974"/>
              <a:gd name="connsiteY5" fmla="*/ 6147812 h 6147812"/>
              <a:gd name="connsiteX6" fmla="*/ 344669 w 2067974"/>
              <a:gd name="connsiteY6" fmla="*/ 6147812 h 6147812"/>
              <a:gd name="connsiteX7" fmla="*/ 0 w 2067974"/>
              <a:gd name="connsiteY7" fmla="*/ 5803143 h 6147812"/>
              <a:gd name="connsiteX8" fmla="*/ 72428 w 2067974"/>
              <a:gd name="connsiteY8" fmla="*/ 344670 h 6147812"/>
              <a:gd name="connsiteX0" fmla="*/ 72428 w 2067974"/>
              <a:gd name="connsiteY0" fmla="*/ 335616 h 6138758"/>
              <a:gd name="connsiteX1" fmla="*/ 208867 w 2067974"/>
              <a:gd name="connsiteY1" fmla="*/ 9053 h 6138758"/>
              <a:gd name="connsiteX2" fmla="*/ 1822893 w 2067974"/>
              <a:gd name="connsiteY2" fmla="*/ 0 h 6138758"/>
              <a:gd name="connsiteX3" fmla="*/ 1995547 w 2067974"/>
              <a:gd name="connsiteY3" fmla="*/ 344669 h 6138758"/>
              <a:gd name="connsiteX4" fmla="*/ 2067974 w 2067974"/>
              <a:gd name="connsiteY4" fmla="*/ 5794089 h 6138758"/>
              <a:gd name="connsiteX5" fmla="*/ 1723305 w 2067974"/>
              <a:gd name="connsiteY5" fmla="*/ 6138758 h 6138758"/>
              <a:gd name="connsiteX6" fmla="*/ 344669 w 2067974"/>
              <a:gd name="connsiteY6" fmla="*/ 6138758 h 6138758"/>
              <a:gd name="connsiteX7" fmla="*/ 0 w 2067974"/>
              <a:gd name="connsiteY7" fmla="*/ 5794089 h 6138758"/>
              <a:gd name="connsiteX8" fmla="*/ 72428 w 2067974"/>
              <a:gd name="connsiteY8" fmla="*/ 335616 h 6138758"/>
              <a:gd name="connsiteX0" fmla="*/ 72428 w 1995982"/>
              <a:gd name="connsiteY0" fmla="*/ 335616 h 6138758"/>
              <a:gd name="connsiteX1" fmla="*/ 208867 w 1995982"/>
              <a:gd name="connsiteY1" fmla="*/ 9053 h 6138758"/>
              <a:gd name="connsiteX2" fmla="*/ 1822893 w 1995982"/>
              <a:gd name="connsiteY2" fmla="*/ 0 h 6138758"/>
              <a:gd name="connsiteX3" fmla="*/ 1995547 w 1995982"/>
              <a:gd name="connsiteY3" fmla="*/ 344669 h 6138758"/>
              <a:gd name="connsiteX4" fmla="*/ 1995546 w 1995982"/>
              <a:gd name="connsiteY4" fmla="*/ 5821249 h 6138758"/>
              <a:gd name="connsiteX5" fmla="*/ 1723305 w 1995982"/>
              <a:gd name="connsiteY5" fmla="*/ 6138758 h 6138758"/>
              <a:gd name="connsiteX6" fmla="*/ 344669 w 1995982"/>
              <a:gd name="connsiteY6" fmla="*/ 6138758 h 6138758"/>
              <a:gd name="connsiteX7" fmla="*/ 0 w 1995982"/>
              <a:gd name="connsiteY7" fmla="*/ 5794089 h 6138758"/>
              <a:gd name="connsiteX8" fmla="*/ 72428 w 1995982"/>
              <a:gd name="connsiteY8" fmla="*/ 335616 h 6138758"/>
              <a:gd name="connsiteX0" fmla="*/ 72428 w 1995982"/>
              <a:gd name="connsiteY0" fmla="*/ 335616 h 6138758"/>
              <a:gd name="connsiteX1" fmla="*/ 208867 w 1995982"/>
              <a:gd name="connsiteY1" fmla="*/ 9053 h 6138758"/>
              <a:gd name="connsiteX2" fmla="*/ 1822893 w 1995982"/>
              <a:gd name="connsiteY2" fmla="*/ 0 h 6138758"/>
              <a:gd name="connsiteX3" fmla="*/ 1995547 w 1995982"/>
              <a:gd name="connsiteY3" fmla="*/ 344669 h 6138758"/>
              <a:gd name="connsiteX4" fmla="*/ 1995546 w 1995982"/>
              <a:gd name="connsiteY4" fmla="*/ 5821249 h 6138758"/>
              <a:gd name="connsiteX5" fmla="*/ 1786679 w 1995982"/>
              <a:gd name="connsiteY5" fmla="*/ 6102544 h 6138758"/>
              <a:gd name="connsiteX6" fmla="*/ 344669 w 1995982"/>
              <a:gd name="connsiteY6" fmla="*/ 6138758 h 6138758"/>
              <a:gd name="connsiteX7" fmla="*/ 0 w 1995982"/>
              <a:gd name="connsiteY7" fmla="*/ 5794089 h 6138758"/>
              <a:gd name="connsiteX8" fmla="*/ 72428 w 1995982"/>
              <a:gd name="connsiteY8" fmla="*/ 335616 h 6138758"/>
              <a:gd name="connsiteX0" fmla="*/ 72428 w 1995982"/>
              <a:gd name="connsiteY0" fmla="*/ 335616 h 6129705"/>
              <a:gd name="connsiteX1" fmla="*/ 208867 w 1995982"/>
              <a:gd name="connsiteY1" fmla="*/ 9053 h 6129705"/>
              <a:gd name="connsiteX2" fmla="*/ 1822893 w 1995982"/>
              <a:gd name="connsiteY2" fmla="*/ 0 h 6129705"/>
              <a:gd name="connsiteX3" fmla="*/ 1995547 w 1995982"/>
              <a:gd name="connsiteY3" fmla="*/ 344669 h 6129705"/>
              <a:gd name="connsiteX4" fmla="*/ 1995546 w 1995982"/>
              <a:gd name="connsiteY4" fmla="*/ 5821249 h 6129705"/>
              <a:gd name="connsiteX5" fmla="*/ 1786679 w 1995982"/>
              <a:gd name="connsiteY5" fmla="*/ 6102544 h 6129705"/>
              <a:gd name="connsiteX6" fmla="*/ 308455 w 1995982"/>
              <a:gd name="connsiteY6" fmla="*/ 6129705 h 6129705"/>
              <a:gd name="connsiteX7" fmla="*/ 0 w 1995982"/>
              <a:gd name="connsiteY7" fmla="*/ 5794089 h 6129705"/>
              <a:gd name="connsiteX8" fmla="*/ 72428 w 1995982"/>
              <a:gd name="connsiteY8" fmla="*/ 335616 h 6129705"/>
              <a:gd name="connsiteX0" fmla="*/ 7051 w 1930605"/>
              <a:gd name="connsiteY0" fmla="*/ 335616 h 6129705"/>
              <a:gd name="connsiteX1" fmla="*/ 143490 w 1930605"/>
              <a:gd name="connsiteY1" fmla="*/ 9053 h 6129705"/>
              <a:gd name="connsiteX2" fmla="*/ 1757516 w 1930605"/>
              <a:gd name="connsiteY2" fmla="*/ 0 h 6129705"/>
              <a:gd name="connsiteX3" fmla="*/ 1930170 w 1930605"/>
              <a:gd name="connsiteY3" fmla="*/ 344669 h 6129705"/>
              <a:gd name="connsiteX4" fmla="*/ 1930169 w 1930605"/>
              <a:gd name="connsiteY4" fmla="*/ 5821249 h 6129705"/>
              <a:gd name="connsiteX5" fmla="*/ 1721302 w 1930605"/>
              <a:gd name="connsiteY5" fmla="*/ 6102544 h 6129705"/>
              <a:gd name="connsiteX6" fmla="*/ 243078 w 1930605"/>
              <a:gd name="connsiteY6" fmla="*/ 6129705 h 6129705"/>
              <a:gd name="connsiteX7" fmla="*/ 34211 w 1930605"/>
              <a:gd name="connsiteY7" fmla="*/ 5830303 h 6129705"/>
              <a:gd name="connsiteX8" fmla="*/ 7051 w 1930605"/>
              <a:gd name="connsiteY8" fmla="*/ 335616 h 6129705"/>
              <a:gd name="connsiteX0" fmla="*/ 7051 w 1930605"/>
              <a:gd name="connsiteY0" fmla="*/ 335616 h 6111598"/>
              <a:gd name="connsiteX1" fmla="*/ 143490 w 1930605"/>
              <a:gd name="connsiteY1" fmla="*/ 9053 h 6111598"/>
              <a:gd name="connsiteX2" fmla="*/ 1757516 w 1930605"/>
              <a:gd name="connsiteY2" fmla="*/ 0 h 6111598"/>
              <a:gd name="connsiteX3" fmla="*/ 1930170 w 1930605"/>
              <a:gd name="connsiteY3" fmla="*/ 344669 h 6111598"/>
              <a:gd name="connsiteX4" fmla="*/ 1930169 w 1930605"/>
              <a:gd name="connsiteY4" fmla="*/ 5821249 h 6111598"/>
              <a:gd name="connsiteX5" fmla="*/ 1721302 w 1930605"/>
              <a:gd name="connsiteY5" fmla="*/ 6102544 h 6111598"/>
              <a:gd name="connsiteX6" fmla="*/ 243078 w 1930605"/>
              <a:gd name="connsiteY6" fmla="*/ 6111598 h 6111598"/>
              <a:gd name="connsiteX7" fmla="*/ 34211 w 1930605"/>
              <a:gd name="connsiteY7" fmla="*/ 5830303 h 6111598"/>
              <a:gd name="connsiteX8" fmla="*/ 7051 w 1930605"/>
              <a:gd name="connsiteY8" fmla="*/ 335616 h 6111598"/>
              <a:gd name="connsiteX0" fmla="*/ 4648 w 1937074"/>
              <a:gd name="connsiteY0" fmla="*/ 335616 h 6111598"/>
              <a:gd name="connsiteX1" fmla="*/ 149959 w 1937074"/>
              <a:gd name="connsiteY1" fmla="*/ 9053 h 6111598"/>
              <a:gd name="connsiteX2" fmla="*/ 1763985 w 1937074"/>
              <a:gd name="connsiteY2" fmla="*/ 0 h 6111598"/>
              <a:gd name="connsiteX3" fmla="*/ 1936639 w 1937074"/>
              <a:gd name="connsiteY3" fmla="*/ 344669 h 6111598"/>
              <a:gd name="connsiteX4" fmla="*/ 1936638 w 1937074"/>
              <a:gd name="connsiteY4" fmla="*/ 5821249 h 6111598"/>
              <a:gd name="connsiteX5" fmla="*/ 1727771 w 1937074"/>
              <a:gd name="connsiteY5" fmla="*/ 6102544 h 6111598"/>
              <a:gd name="connsiteX6" fmla="*/ 249547 w 1937074"/>
              <a:gd name="connsiteY6" fmla="*/ 6111598 h 6111598"/>
              <a:gd name="connsiteX7" fmla="*/ 40680 w 1937074"/>
              <a:gd name="connsiteY7" fmla="*/ 5830303 h 6111598"/>
              <a:gd name="connsiteX8" fmla="*/ 4648 w 1937074"/>
              <a:gd name="connsiteY8" fmla="*/ 335616 h 61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7074" h="6111598">
                <a:moveTo>
                  <a:pt x="4648" y="335616"/>
                </a:moveTo>
                <a:cubicBezTo>
                  <a:pt x="4648" y="145261"/>
                  <a:pt x="-40396" y="9053"/>
                  <a:pt x="149959" y="9053"/>
                </a:cubicBezTo>
                <a:lnTo>
                  <a:pt x="1763985" y="0"/>
                </a:lnTo>
                <a:cubicBezTo>
                  <a:pt x="1954340" y="0"/>
                  <a:pt x="1936639" y="154314"/>
                  <a:pt x="1936639" y="344669"/>
                </a:cubicBezTo>
                <a:cubicBezTo>
                  <a:pt x="1936639" y="2170196"/>
                  <a:pt x="1936638" y="3995722"/>
                  <a:pt x="1936638" y="5821249"/>
                </a:cubicBezTo>
                <a:cubicBezTo>
                  <a:pt x="1936638" y="6011604"/>
                  <a:pt x="1918126" y="6102544"/>
                  <a:pt x="1727771" y="6102544"/>
                </a:cubicBezTo>
                <a:lnTo>
                  <a:pt x="249547" y="6111598"/>
                </a:lnTo>
                <a:cubicBezTo>
                  <a:pt x="59192" y="6111598"/>
                  <a:pt x="40680" y="6020658"/>
                  <a:pt x="40680" y="5830303"/>
                </a:cubicBezTo>
                <a:cubicBezTo>
                  <a:pt x="40680" y="4013830"/>
                  <a:pt x="4648" y="2152089"/>
                  <a:pt x="4648" y="335616"/>
                </a:cubicBezTo>
                <a:close/>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02F8265-6209-479D-8C37-1C3B68FF1440}"/>
              </a:ext>
            </a:extLst>
          </p:cNvPr>
          <p:cNvSpPr/>
          <p:nvPr/>
        </p:nvSpPr>
        <p:spPr>
          <a:xfrm>
            <a:off x="6986617" y="1270207"/>
            <a:ext cx="2067973" cy="1770368"/>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b="1" i="1" dirty="0">
                <a:latin typeface="Arial Narrow"/>
                <a:ea typeface="Roboto Condensed"/>
                <a:cs typeface="Calibri"/>
              </a:rPr>
              <a:t>Mass vaccination </a:t>
            </a:r>
            <a:r>
              <a:rPr lang="en-US" sz="1600" i="1" dirty="0">
                <a:latin typeface="Arial Narrow"/>
                <a:ea typeface="Roboto Condensed"/>
                <a:cs typeface="Calibri"/>
              </a:rPr>
              <a:t>sites require multi-disciplinary teams of clinical and administrative staff to run effectively</a:t>
            </a:r>
            <a:r>
              <a:rPr lang="en-US" sz="1600" dirty="0">
                <a:latin typeface="Arial Narrow"/>
                <a:ea typeface="Roboto Condensed"/>
                <a:cs typeface="Calibri"/>
              </a:rPr>
              <a:t>. </a:t>
            </a:r>
          </a:p>
        </p:txBody>
      </p:sp>
      <p:sp>
        <p:nvSpPr>
          <p:cNvPr id="33" name="Rectangle 32">
            <a:extLst>
              <a:ext uri="{FF2B5EF4-FFF2-40B4-BE49-F238E27FC236}">
                <a16:creationId xmlns:a16="http://schemas.microsoft.com/office/drawing/2014/main" id="{8BB54B5D-C86C-4106-8914-2A7A08487A7C}"/>
              </a:ext>
            </a:extLst>
          </p:cNvPr>
          <p:cNvSpPr/>
          <p:nvPr/>
        </p:nvSpPr>
        <p:spPr>
          <a:xfrm>
            <a:off x="6995456" y="3119710"/>
            <a:ext cx="2067974" cy="1770368"/>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b="1" i="1" dirty="0">
                <a:latin typeface="Arial Narrow"/>
                <a:ea typeface="Roboto Condensed"/>
                <a:cs typeface="Calibri"/>
              </a:rPr>
              <a:t>Mobile vaccination </a:t>
            </a:r>
            <a:r>
              <a:rPr lang="en-US" sz="1600" i="1" dirty="0">
                <a:latin typeface="Arial Narrow"/>
                <a:ea typeface="Roboto Condensed"/>
                <a:cs typeface="Calibri"/>
              </a:rPr>
              <a:t>clinics typically employ varied community mobilization strategies to bring in people to the clinics for vaccination.</a:t>
            </a:r>
            <a:endParaRPr lang="en-US" sz="1600" i="1" dirty="0">
              <a:latin typeface="Arial Narrow" panose="020B0606020202030204" pitchFamily="34" charset="0"/>
              <a:ea typeface="Roboto Condensed"/>
              <a:cs typeface="Calibri"/>
            </a:endParaRPr>
          </a:p>
        </p:txBody>
      </p:sp>
      <p:sp>
        <p:nvSpPr>
          <p:cNvPr id="34" name="Rectangle 33">
            <a:extLst>
              <a:ext uri="{FF2B5EF4-FFF2-40B4-BE49-F238E27FC236}">
                <a16:creationId xmlns:a16="http://schemas.microsoft.com/office/drawing/2014/main" id="{965BF2DC-2DA9-45DF-A40C-EEC505FBFA34}"/>
              </a:ext>
            </a:extLst>
          </p:cNvPr>
          <p:cNvSpPr/>
          <p:nvPr/>
        </p:nvSpPr>
        <p:spPr>
          <a:xfrm>
            <a:off x="6992218" y="4949129"/>
            <a:ext cx="2067973" cy="1749543"/>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b="1" i="1" dirty="0">
                <a:latin typeface="Arial Narrow"/>
                <a:ea typeface="Roboto Condensed"/>
              </a:rPr>
              <a:t>Fixed-post vaccination</a:t>
            </a:r>
            <a:r>
              <a:rPr lang="en-US" sz="1600" i="1" dirty="0">
                <a:latin typeface="Arial Narrow"/>
                <a:ea typeface="Roboto Condensed"/>
              </a:rPr>
              <a:t> sites require the least amount of spatial adaptation because they are purpose-built, however, mobilization is critical.</a:t>
            </a:r>
            <a:endParaRPr lang="en-US" sz="1600" i="1" dirty="0"/>
          </a:p>
        </p:txBody>
      </p:sp>
      <p:sp>
        <p:nvSpPr>
          <p:cNvPr id="35" name="Rectangle: Rounded Corners 34">
            <a:extLst>
              <a:ext uri="{FF2B5EF4-FFF2-40B4-BE49-F238E27FC236}">
                <a16:creationId xmlns:a16="http://schemas.microsoft.com/office/drawing/2014/main" id="{2777C4D9-4B89-4B11-9C87-E3127E1BA8DB}"/>
              </a:ext>
            </a:extLst>
          </p:cNvPr>
          <p:cNvSpPr/>
          <p:nvPr/>
        </p:nvSpPr>
        <p:spPr>
          <a:xfrm>
            <a:off x="6986615" y="627571"/>
            <a:ext cx="2067975" cy="527804"/>
          </a:xfrm>
          <a:prstGeom prst="round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5400000" scaled="1"/>
            <a:tileRect/>
          </a:gradFill>
          <a:ln>
            <a:solidFill>
              <a:schemeClr val="accent5"/>
            </a:solidFill>
          </a:ln>
        </p:spPr>
        <p:txBody>
          <a:bodyPr wrap="square">
            <a:spAutoFit/>
          </a:bodyPr>
          <a:lstStyle/>
          <a:p>
            <a:pPr algn="ctr"/>
            <a:r>
              <a:rPr lang="en-US" sz="2500" dirty="0">
                <a:solidFill>
                  <a:schemeClr val="bg1"/>
                </a:solidFill>
                <a:latin typeface="Arial Narrow"/>
                <a:ea typeface="Roboto Condensed"/>
              </a:rPr>
              <a:t>Key Takeaways</a:t>
            </a:r>
          </a:p>
        </p:txBody>
      </p:sp>
      <p:pic>
        <p:nvPicPr>
          <p:cNvPr id="41" name="Picture 40">
            <a:extLst>
              <a:ext uri="{FF2B5EF4-FFF2-40B4-BE49-F238E27FC236}">
                <a16:creationId xmlns:a16="http://schemas.microsoft.com/office/drawing/2014/main" id="{4CB726E8-A5F8-423D-A29B-4477CB607917}"/>
              </a:ext>
            </a:extLst>
          </p:cNvPr>
          <p:cNvPicPr>
            <a:picLocks noChangeAspect="1"/>
          </p:cNvPicPr>
          <p:nvPr/>
        </p:nvPicPr>
        <p:blipFill rotWithShape="1">
          <a:blip r:embed="rId6"/>
          <a:srcRect r="78837" b="63609"/>
          <a:stretch/>
        </p:blipFill>
        <p:spPr>
          <a:xfrm>
            <a:off x="10955483" y="4256559"/>
            <a:ext cx="893305" cy="864048"/>
          </a:xfrm>
          <a:prstGeom prst="rect">
            <a:avLst/>
          </a:prstGeom>
        </p:spPr>
      </p:pic>
      <p:sp>
        <p:nvSpPr>
          <p:cNvPr id="42" name="Rectangle 41">
            <a:extLst>
              <a:ext uri="{FF2B5EF4-FFF2-40B4-BE49-F238E27FC236}">
                <a16:creationId xmlns:a16="http://schemas.microsoft.com/office/drawing/2014/main" id="{06002F7A-6C87-48EA-8FE7-F05AB387FED5}"/>
              </a:ext>
            </a:extLst>
          </p:cNvPr>
          <p:cNvSpPr/>
          <p:nvPr/>
        </p:nvSpPr>
        <p:spPr>
          <a:xfrm>
            <a:off x="9368570" y="5193908"/>
            <a:ext cx="2643422" cy="1323439"/>
          </a:xfrm>
          <a:prstGeom prst="rect">
            <a:avLst/>
          </a:prstGeom>
        </p:spPr>
        <p:txBody>
          <a:bodyPr wrap="square" lIns="91440" tIns="45720" rIns="91440" bIns="45720" anchor="t">
            <a:spAutoFit/>
          </a:bodyPr>
          <a:lstStyle/>
          <a:p>
            <a:pPr marL="285750" indent="-285750">
              <a:buFont typeface="Arial,Sans-Serif"/>
              <a:buChar char="•"/>
            </a:pPr>
            <a:r>
              <a:rPr lang="en-US" sz="1600" dirty="0">
                <a:solidFill>
                  <a:schemeClr val="accent5"/>
                </a:solidFill>
                <a:latin typeface="Arial Narrow"/>
              </a:rPr>
              <a:t>Deploy diverse, inter-personal communication strategies</a:t>
            </a:r>
            <a:endParaRPr lang="en-US" sz="1600" dirty="0">
              <a:solidFill>
                <a:schemeClr val="accent5"/>
              </a:solidFill>
              <a:ea typeface="+mn-lt"/>
              <a:cs typeface="+mn-lt"/>
            </a:endParaRPr>
          </a:p>
          <a:p>
            <a:pPr marL="285750" indent="-285750">
              <a:buFont typeface="Arial,Sans-Serif"/>
              <a:buChar char="•"/>
            </a:pPr>
            <a:r>
              <a:rPr lang="en-US" sz="1600" dirty="0">
                <a:solidFill>
                  <a:schemeClr val="accent5"/>
                </a:solidFill>
                <a:latin typeface="Arial Narrow"/>
              </a:rPr>
              <a:t>Cultivate leaders and champions for vaccination</a:t>
            </a:r>
            <a:endParaRPr lang="en-US" sz="1600" dirty="0">
              <a:solidFill>
                <a:schemeClr val="accent5"/>
              </a:solidFill>
            </a:endParaRPr>
          </a:p>
        </p:txBody>
      </p:sp>
      <p:sp>
        <p:nvSpPr>
          <p:cNvPr id="43" name="Rectangle: Rounded Corners 42">
            <a:extLst>
              <a:ext uri="{FF2B5EF4-FFF2-40B4-BE49-F238E27FC236}">
                <a16:creationId xmlns:a16="http://schemas.microsoft.com/office/drawing/2014/main" id="{EFFD20D7-547B-43AF-967E-B7FFF7D6EB42}"/>
              </a:ext>
            </a:extLst>
          </p:cNvPr>
          <p:cNvSpPr/>
          <p:nvPr/>
        </p:nvSpPr>
        <p:spPr>
          <a:xfrm>
            <a:off x="9370337" y="4036741"/>
            <a:ext cx="2688879" cy="2617553"/>
          </a:xfrm>
          <a:prstGeom prst="roundRect">
            <a:avLst/>
          </a:prstGeom>
          <a:noFill/>
          <a:ln w="28575">
            <a:solidFill>
              <a:srgbClr val="38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968A1CF1-6C3B-4135-AF1B-6B49B2006161}"/>
              </a:ext>
            </a:extLst>
          </p:cNvPr>
          <p:cNvSpPr/>
          <p:nvPr/>
        </p:nvSpPr>
        <p:spPr>
          <a:xfrm>
            <a:off x="9370336" y="1288155"/>
            <a:ext cx="2688879" cy="2617553"/>
          </a:xfrm>
          <a:prstGeom prst="roundRect">
            <a:avLst/>
          </a:prstGeom>
          <a:noFill/>
          <a:ln w="28575">
            <a:solidFill>
              <a:srgbClr val="389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50FDB9AD-1A73-4816-978D-EC9793459FF4}"/>
              </a:ext>
            </a:extLst>
          </p:cNvPr>
          <p:cNvSpPr/>
          <p:nvPr/>
        </p:nvSpPr>
        <p:spPr>
          <a:xfrm>
            <a:off x="9449391" y="4099676"/>
            <a:ext cx="1906172" cy="1015663"/>
          </a:xfrm>
          <a:prstGeom prst="rect">
            <a:avLst/>
          </a:prstGeom>
        </p:spPr>
        <p:txBody>
          <a:bodyPr wrap="square" lIns="91440" tIns="45720" rIns="91440" bIns="45720" anchor="t">
            <a:spAutoFit/>
          </a:bodyPr>
          <a:lstStyle/>
          <a:p>
            <a:r>
              <a:rPr lang="en-US" sz="2000" b="1" dirty="0">
                <a:solidFill>
                  <a:srgbClr val="38969A"/>
                </a:solidFill>
                <a:latin typeface="Arial Narrow"/>
              </a:rPr>
              <a:t>Generate Demand with Trust</a:t>
            </a:r>
            <a:endParaRPr lang="en-US" sz="2000" b="1" dirty="0">
              <a:solidFill>
                <a:srgbClr val="38969A"/>
              </a:solidFill>
              <a:latin typeface="Arial Narrow" panose="020B0606020202030204" pitchFamily="34" charset="0"/>
            </a:endParaRPr>
          </a:p>
        </p:txBody>
      </p:sp>
      <p:sp>
        <p:nvSpPr>
          <p:cNvPr id="47" name="Rectangle: Rounded Corners 46">
            <a:extLst>
              <a:ext uri="{FF2B5EF4-FFF2-40B4-BE49-F238E27FC236}">
                <a16:creationId xmlns:a16="http://schemas.microsoft.com/office/drawing/2014/main" id="{9B592123-0910-4314-8205-50242A3F9B7E}"/>
              </a:ext>
            </a:extLst>
          </p:cNvPr>
          <p:cNvSpPr/>
          <p:nvPr/>
        </p:nvSpPr>
        <p:spPr>
          <a:xfrm>
            <a:off x="9378596" y="627571"/>
            <a:ext cx="2680619" cy="527804"/>
          </a:xfrm>
          <a:prstGeom prst="round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5400000" scaled="1"/>
            <a:tileRect/>
          </a:gradFill>
          <a:ln>
            <a:solidFill>
              <a:schemeClr val="accent5"/>
            </a:solidFill>
          </a:ln>
        </p:spPr>
        <p:txBody>
          <a:bodyPr wrap="square">
            <a:spAutoFit/>
          </a:bodyPr>
          <a:lstStyle/>
          <a:p>
            <a:pPr algn="ctr"/>
            <a:r>
              <a:rPr lang="en-US" sz="2500" dirty="0">
                <a:solidFill>
                  <a:schemeClr val="bg1"/>
                </a:solidFill>
                <a:latin typeface="Arial Narrow"/>
                <a:ea typeface="Roboto Condensed"/>
              </a:rPr>
              <a:t>Recommendations </a:t>
            </a:r>
          </a:p>
        </p:txBody>
      </p:sp>
      <p:sp>
        <p:nvSpPr>
          <p:cNvPr id="48" name="Rectangle 47">
            <a:extLst>
              <a:ext uri="{FF2B5EF4-FFF2-40B4-BE49-F238E27FC236}">
                <a16:creationId xmlns:a16="http://schemas.microsoft.com/office/drawing/2014/main" id="{4E64358B-CF6E-420B-90F8-616FB7B7A3C9}"/>
              </a:ext>
            </a:extLst>
          </p:cNvPr>
          <p:cNvSpPr/>
          <p:nvPr/>
        </p:nvSpPr>
        <p:spPr>
          <a:xfrm>
            <a:off x="9511890" y="1375441"/>
            <a:ext cx="2097792" cy="707886"/>
          </a:xfrm>
          <a:prstGeom prst="rect">
            <a:avLst/>
          </a:prstGeom>
        </p:spPr>
        <p:txBody>
          <a:bodyPr wrap="square" lIns="91440" tIns="45720" rIns="91440" bIns="45720" anchor="t">
            <a:spAutoFit/>
          </a:bodyPr>
          <a:lstStyle/>
          <a:p>
            <a:r>
              <a:rPr lang="en-US" sz="2000" b="1" dirty="0">
                <a:solidFill>
                  <a:srgbClr val="38969A"/>
                </a:solidFill>
                <a:latin typeface="Arial Narrow"/>
              </a:rPr>
              <a:t>Adapt Strategies to Current Context</a:t>
            </a:r>
            <a:endParaRPr lang="en-US" sz="2000" b="1" dirty="0"/>
          </a:p>
        </p:txBody>
      </p:sp>
      <p:sp>
        <p:nvSpPr>
          <p:cNvPr id="49" name="Rectangle 48">
            <a:extLst>
              <a:ext uri="{FF2B5EF4-FFF2-40B4-BE49-F238E27FC236}">
                <a16:creationId xmlns:a16="http://schemas.microsoft.com/office/drawing/2014/main" id="{3CEC15A2-037F-4121-A4E4-18DBBF804089}"/>
              </a:ext>
            </a:extLst>
          </p:cNvPr>
          <p:cNvSpPr/>
          <p:nvPr/>
        </p:nvSpPr>
        <p:spPr>
          <a:xfrm>
            <a:off x="9380362" y="2091178"/>
            <a:ext cx="2583265" cy="1815882"/>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1600" dirty="0">
                <a:solidFill>
                  <a:schemeClr val="accent5"/>
                </a:solidFill>
                <a:latin typeface="Arial Narrow"/>
              </a:rPr>
              <a:t>Emphasize walk-in opportunities</a:t>
            </a:r>
            <a:endParaRPr lang="en-US" sz="1600" dirty="0">
              <a:solidFill>
                <a:schemeClr val="accent5"/>
              </a:solidFill>
              <a:latin typeface="Arial Narrow" panose="020B0606020202030204" pitchFamily="34" charset="0"/>
            </a:endParaRPr>
          </a:p>
          <a:p>
            <a:pPr marL="285750" indent="-285750">
              <a:buFont typeface="Arial" panose="020B0604020202020204" pitchFamily="34" charset="0"/>
              <a:buChar char="•"/>
            </a:pPr>
            <a:r>
              <a:rPr lang="en-US" sz="1600" dirty="0">
                <a:solidFill>
                  <a:schemeClr val="accent5"/>
                </a:solidFill>
                <a:latin typeface="Arial Narrow" panose="020B0606020202030204" pitchFamily="34" charset="0"/>
                <a:cs typeface="Calibri"/>
              </a:rPr>
              <a:t>Pursue partnerships – community volunteers, students, private sectors</a:t>
            </a:r>
            <a:endParaRPr lang="en-US" sz="1600" dirty="0">
              <a:solidFill>
                <a:schemeClr val="accent5"/>
              </a:solidFill>
            </a:endParaRPr>
          </a:p>
          <a:p>
            <a:pPr marL="285750" lvl="0" indent="-285750">
              <a:buFont typeface="Arial" panose="020B0604020202020204" pitchFamily="34" charset="0"/>
              <a:buChar char="•"/>
            </a:pPr>
            <a:r>
              <a:rPr lang="en-US" sz="1600" dirty="0">
                <a:solidFill>
                  <a:schemeClr val="accent5"/>
                </a:solidFill>
                <a:latin typeface="Arial Narrow" panose="020B0606020202030204" pitchFamily="34" charset="0"/>
              </a:rPr>
              <a:t>Frequent, evidence-based communication</a:t>
            </a:r>
          </a:p>
        </p:txBody>
      </p:sp>
      <p:pic>
        <p:nvPicPr>
          <p:cNvPr id="51" name="Picture 50">
            <a:extLst>
              <a:ext uri="{FF2B5EF4-FFF2-40B4-BE49-F238E27FC236}">
                <a16:creationId xmlns:a16="http://schemas.microsoft.com/office/drawing/2014/main" id="{6BF24A1C-1FC9-452E-B71F-B91A3D1C7AC6}"/>
              </a:ext>
            </a:extLst>
          </p:cNvPr>
          <p:cNvPicPr>
            <a:picLocks noChangeAspect="1"/>
          </p:cNvPicPr>
          <p:nvPr/>
        </p:nvPicPr>
        <p:blipFill rotWithShape="1">
          <a:blip r:embed="rId7"/>
          <a:srcRect l="41048" t="9970" r="33428" b="47211"/>
          <a:stretch/>
        </p:blipFill>
        <p:spPr>
          <a:xfrm>
            <a:off x="11281947" y="1753340"/>
            <a:ext cx="646034" cy="611749"/>
          </a:xfrm>
          <a:prstGeom prst="rect">
            <a:avLst/>
          </a:prstGeom>
        </p:spPr>
      </p:pic>
    </p:spTree>
    <p:extLst>
      <p:ext uri="{BB962C8B-B14F-4D97-AF65-F5344CB8AC3E}">
        <p14:creationId xmlns:p14="http://schemas.microsoft.com/office/powerpoint/2010/main" val="836090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92A4-A614-D50B-F560-78B7EDB6B1CD}"/>
              </a:ext>
            </a:extLst>
          </p:cNvPr>
          <p:cNvSpPr>
            <a:spLocks noGrp="1"/>
          </p:cNvSpPr>
          <p:nvPr>
            <p:ph type="title"/>
          </p:nvPr>
        </p:nvSpPr>
        <p:spPr>
          <a:xfrm>
            <a:off x="686021" y="238261"/>
            <a:ext cx="10515600" cy="775230"/>
          </a:xfrm>
        </p:spPr>
        <p:txBody>
          <a:bodyPr/>
          <a:lstStyle/>
          <a:p>
            <a:r>
              <a:rPr lang="en-US" dirty="0">
                <a:latin typeface="Arial Narrow"/>
                <a:ea typeface="Roboto Condensed"/>
              </a:rPr>
              <a:t>Background</a:t>
            </a:r>
          </a:p>
        </p:txBody>
      </p:sp>
      <p:sp>
        <p:nvSpPr>
          <p:cNvPr id="3" name="Slide Number Placeholder 2">
            <a:extLst>
              <a:ext uri="{FF2B5EF4-FFF2-40B4-BE49-F238E27FC236}">
                <a16:creationId xmlns:a16="http://schemas.microsoft.com/office/drawing/2014/main" id="{8CDB73D5-6577-30BF-FFB7-DE39701DEEB5}"/>
              </a:ext>
            </a:extLst>
          </p:cNvPr>
          <p:cNvSpPr>
            <a:spLocks noGrp="1"/>
          </p:cNvSpPr>
          <p:nvPr>
            <p:ph type="sldNum" sz="quarter" idx="4"/>
          </p:nvPr>
        </p:nvSpPr>
        <p:spPr/>
        <p:txBody>
          <a:bodyPr/>
          <a:lstStyle/>
          <a:p>
            <a:fld id="{D919D109-F427-0D4E-A2E6-D5BD6A565421}" type="slidenum">
              <a:rPr lang="en-US" smtClean="0"/>
              <a:pPr/>
              <a:t>5</a:t>
            </a:fld>
            <a:endParaRPr lang="en-US" dirty="0"/>
          </a:p>
        </p:txBody>
      </p:sp>
      <p:sp>
        <p:nvSpPr>
          <p:cNvPr id="9" name="Content Placeholder 3">
            <a:extLst>
              <a:ext uri="{FF2B5EF4-FFF2-40B4-BE49-F238E27FC236}">
                <a16:creationId xmlns:a16="http://schemas.microsoft.com/office/drawing/2014/main" id="{D2EF41E6-D038-9048-129B-36F584BC71C6}"/>
              </a:ext>
            </a:extLst>
          </p:cNvPr>
          <p:cNvSpPr txBox="1">
            <a:spLocks/>
          </p:cNvSpPr>
          <p:nvPr/>
        </p:nvSpPr>
        <p:spPr>
          <a:xfrm>
            <a:off x="726660" y="1084409"/>
            <a:ext cx="10927125" cy="2036889"/>
          </a:xfrm>
          <a:prstGeom prst="rect">
            <a:avLst/>
          </a:prstGeom>
          <a:solidFill>
            <a:schemeClr val="accent5">
              <a:lumMod val="20000"/>
              <a:lumOff val="80000"/>
            </a:schemeClr>
          </a:solidFill>
          <a:ln w="38100">
            <a:solidFill>
              <a:schemeClr val="accent5"/>
            </a:solidFill>
          </a:ln>
        </p:spPr>
        <p:txBody>
          <a:bodyPr vert="horz" lIns="91440" tIns="45720" rIns="91440" bIns="45720" rtlCol="0" anchor="t">
            <a:noAutofit/>
          </a:bodyPr>
          <a:lstStyle>
            <a:lvl1pPr marL="228600" indent="-228600" algn="l" defTabSz="914400" rtl="0" eaLnBrk="1" latinLnBrk="0" hangingPunct="1">
              <a:lnSpc>
                <a:spcPct val="110000"/>
              </a:lnSpc>
              <a:spcBef>
                <a:spcPts val="10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1pPr>
            <a:lvl2pPr marL="457200" indent="0" algn="l" defTabSz="914400" rtl="0" eaLnBrk="1" latinLnBrk="0" hangingPunct="1">
              <a:lnSpc>
                <a:spcPct val="110000"/>
              </a:lnSpc>
              <a:spcBef>
                <a:spcPts val="500"/>
              </a:spcBef>
              <a:spcAft>
                <a:spcPts val="1000"/>
              </a:spcAft>
              <a:buFont typeface="Arial" panose="020B0604020202020204" pitchFamily="34" charset="0"/>
              <a:buNone/>
              <a:defRPr sz="2200" b="0" i="0" kern="1200">
                <a:solidFill>
                  <a:schemeClr val="tx1"/>
                </a:solidFill>
                <a:latin typeface="Calibri" panose="020B0503030403020204" pitchFamily="34" charset="0"/>
                <a:ea typeface="Calibri" panose="020B0503030403020204" pitchFamily="34"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B0503030403020204" pitchFamily="34" charset="0"/>
                <a:ea typeface="Calibri" panose="020B0503030403020204" pitchFamily="34"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B0503030403020204" pitchFamily="34" charset="0"/>
                <a:ea typeface="Calibri"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000000"/>
                </a:solidFill>
                <a:latin typeface="Arial Narrow" panose="020B0606020202030204" pitchFamily="34" charset="0"/>
                <a:ea typeface="Roboto Condensed"/>
                <a:cs typeface="Calibri"/>
              </a:rPr>
              <a:t>COVID-19 vaccination efforts are faced with challenges around the distribution, delivery, and demand for the vaccines. The COVID Vaccine Delivery Partnership is shifting country assistance towards the scale-up of vaccinations, particularly for high-priority populations (such as health care workers, elderly people, people with comorbidities, pregnant women, etc.) and towards integration of COVID-19 vaccination into immunization programs and primary health care (PHC).</a:t>
            </a:r>
          </a:p>
          <a:p>
            <a:r>
              <a:rPr lang="en-US" sz="1600" dirty="0">
                <a:solidFill>
                  <a:srgbClr val="000000"/>
                </a:solidFill>
                <a:latin typeface="Arial Narrow" panose="020B0606020202030204" pitchFamily="34" charset="0"/>
                <a:ea typeface="Roboto Condensed"/>
                <a:cs typeface="Calibri"/>
              </a:rPr>
              <a:t>Learning from experiences, best practices, and innovative solutions can help countries in their efforts to scale-up and optimize COVID-19 vaccine delivery</a:t>
            </a:r>
            <a:r>
              <a:rPr lang="en-IN" sz="1600" dirty="0">
                <a:solidFill>
                  <a:srgbClr val="000000"/>
                </a:solidFill>
                <a:latin typeface="Arial Narrow" panose="020B0606020202030204" pitchFamily="34" charset="0"/>
                <a:ea typeface="Roboto Condensed"/>
                <a:cs typeface="Calibri"/>
              </a:rPr>
              <a:t> </a:t>
            </a:r>
            <a:endParaRPr lang="en-US" sz="1600" dirty="0">
              <a:solidFill>
                <a:srgbClr val="000000"/>
              </a:solidFill>
              <a:latin typeface="Arial Narrow" panose="020B0606020202030204" pitchFamily="34" charset="0"/>
            </a:endParaRPr>
          </a:p>
        </p:txBody>
      </p:sp>
      <p:sp>
        <p:nvSpPr>
          <p:cNvPr id="8" name="Rectangle 7">
            <a:extLst>
              <a:ext uri="{FF2B5EF4-FFF2-40B4-BE49-F238E27FC236}">
                <a16:creationId xmlns:a16="http://schemas.microsoft.com/office/drawing/2014/main" id="{2629B9C3-E722-4A29-A31C-A18E740C9E0B}"/>
              </a:ext>
            </a:extLst>
          </p:cNvPr>
          <p:cNvSpPr/>
          <p:nvPr/>
        </p:nvSpPr>
        <p:spPr>
          <a:xfrm>
            <a:off x="575666" y="5914407"/>
            <a:ext cx="10736310" cy="369332"/>
          </a:xfrm>
          <a:prstGeom prst="rect">
            <a:avLst/>
          </a:prstGeom>
        </p:spPr>
        <p:txBody>
          <a:bodyPr wrap="square" lIns="91440" tIns="45720" rIns="91440" bIns="45720" anchor="t">
            <a:spAutoFit/>
          </a:bodyPr>
          <a:lstStyle/>
          <a:p>
            <a:r>
              <a:rPr lang="en-US" b="1" i="1" dirty="0">
                <a:solidFill>
                  <a:schemeClr val="accent3"/>
                </a:solidFill>
                <a:latin typeface="Arial Narrow"/>
                <a:ea typeface="Roboto Condensed"/>
                <a:cs typeface="Calibri"/>
              </a:rPr>
              <a:t>This presentation provides early findings from the first rapid review on the theme of service delivery and integration </a:t>
            </a:r>
            <a:endParaRPr lang="en-US" b="1" i="1" strike="sngStrike" dirty="0">
              <a:solidFill>
                <a:schemeClr val="accent3"/>
              </a:solidFill>
              <a:latin typeface="Arial Narrow"/>
            </a:endParaRPr>
          </a:p>
        </p:txBody>
      </p:sp>
      <p:sp>
        <p:nvSpPr>
          <p:cNvPr id="10" name="Rectangle 9">
            <a:extLst>
              <a:ext uri="{FF2B5EF4-FFF2-40B4-BE49-F238E27FC236}">
                <a16:creationId xmlns:a16="http://schemas.microsoft.com/office/drawing/2014/main" id="{8467F4E3-8A5B-441D-B894-5C1AF752709D}"/>
              </a:ext>
            </a:extLst>
          </p:cNvPr>
          <p:cNvSpPr/>
          <p:nvPr/>
        </p:nvSpPr>
        <p:spPr>
          <a:xfrm>
            <a:off x="632437" y="3224166"/>
            <a:ext cx="10927125" cy="369332"/>
          </a:xfrm>
          <a:prstGeom prst="rect">
            <a:avLst/>
          </a:prstGeom>
        </p:spPr>
        <p:txBody>
          <a:bodyPr wrap="square">
            <a:spAutoFit/>
          </a:bodyPr>
          <a:lstStyle/>
          <a:p>
            <a:pPr>
              <a:lnSpc>
                <a:spcPct val="100000"/>
              </a:lnSpc>
              <a:spcBef>
                <a:spcPts val="0"/>
              </a:spcBef>
              <a:spcAft>
                <a:spcPts val="0"/>
              </a:spcAft>
            </a:pPr>
            <a:r>
              <a:rPr lang="en-US" dirty="0">
                <a:solidFill>
                  <a:srgbClr val="000000"/>
                </a:solidFill>
                <a:latin typeface="Arial Narrow" panose="020B0606020202030204" pitchFamily="34" charset="0"/>
                <a:ea typeface="Roboto Condensed"/>
                <a:cs typeface="Calibri"/>
              </a:rPr>
              <a:t>The systematic literature review will cover eight thematic areas on COVID-19 vaccine rollout and produce rapid reviews:</a:t>
            </a:r>
            <a:endParaRPr lang="en-US" dirty="0">
              <a:ea typeface="Roboto Condensed"/>
              <a:cs typeface="Calibri"/>
            </a:endParaRPr>
          </a:p>
        </p:txBody>
      </p:sp>
      <p:pic>
        <p:nvPicPr>
          <p:cNvPr id="12" name="Picture 11">
            <a:extLst>
              <a:ext uri="{FF2B5EF4-FFF2-40B4-BE49-F238E27FC236}">
                <a16:creationId xmlns:a16="http://schemas.microsoft.com/office/drawing/2014/main" id="{51442FCE-A29A-4FC4-8632-37A11537DAC6}"/>
              </a:ext>
            </a:extLst>
          </p:cNvPr>
          <p:cNvPicPr>
            <a:picLocks noChangeAspect="1"/>
          </p:cNvPicPr>
          <p:nvPr/>
        </p:nvPicPr>
        <p:blipFill>
          <a:blip r:embed="rId3"/>
          <a:stretch>
            <a:fillRect/>
          </a:stretch>
        </p:blipFill>
        <p:spPr>
          <a:xfrm>
            <a:off x="10561476" y="3854302"/>
            <a:ext cx="1206717" cy="1206717"/>
          </a:xfrm>
          <a:prstGeom prst="rect">
            <a:avLst/>
          </a:prstGeom>
        </p:spPr>
      </p:pic>
      <p:pic>
        <p:nvPicPr>
          <p:cNvPr id="14" name="Picture 13">
            <a:extLst>
              <a:ext uri="{FF2B5EF4-FFF2-40B4-BE49-F238E27FC236}">
                <a16:creationId xmlns:a16="http://schemas.microsoft.com/office/drawing/2014/main" id="{513BD67D-BFA4-4475-9956-5843FD4592F9}"/>
              </a:ext>
            </a:extLst>
          </p:cNvPr>
          <p:cNvPicPr>
            <a:picLocks noChangeAspect="1"/>
          </p:cNvPicPr>
          <p:nvPr/>
        </p:nvPicPr>
        <p:blipFill>
          <a:blip r:embed="rId4"/>
          <a:stretch>
            <a:fillRect/>
          </a:stretch>
        </p:blipFill>
        <p:spPr>
          <a:xfrm>
            <a:off x="4797346" y="3886619"/>
            <a:ext cx="1050955" cy="1050955"/>
          </a:xfrm>
          <a:prstGeom prst="rect">
            <a:avLst/>
          </a:prstGeom>
        </p:spPr>
      </p:pic>
      <p:pic>
        <p:nvPicPr>
          <p:cNvPr id="16" name="Picture 15">
            <a:extLst>
              <a:ext uri="{FF2B5EF4-FFF2-40B4-BE49-F238E27FC236}">
                <a16:creationId xmlns:a16="http://schemas.microsoft.com/office/drawing/2014/main" id="{ABBDBDAE-7E12-480E-A2B3-07FBE7EBA65C}"/>
              </a:ext>
            </a:extLst>
          </p:cNvPr>
          <p:cNvPicPr>
            <a:picLocks noChangeAspect="1"/>
          </p:cNvPicPr>
          <p:nvPr/>
        </p:nvPicPr>
        <p:blipFill>
          <a:blip r:embed="rId5"/>
          <a:stretch>
            <a:fillRect/>
          </a:stretch>
        </p:blipFill>
        <p:spPr>
          <a:xfrm>
            <a:off x="7765790" y="3891386"/>
            <a:ext cx="1115259" cy="1115259"/>
          </a:xfrm>
          <a:prstGeom prst="rect">
            <a:avLst/>
          </a:prstGeom>
        </p:spPr>
      </p:pic>
      <p:pic>
        <p:nvPicPr>
          <p:cNvPr id="18" name="Picture 17">
            <a:extLst>
              <a:ext uri="{FF2B5EF4-FFF2-40B4-BE49-F238E27FC236}">
                <a16:creationId xmlns:a16="http://schemas.microsoft.com/office/drawing/2014/main" id="{00EBD3F4-A3B9-478B-BE60-FB1415DBEC17}"/>
              </a:ext>
            </a:extLst>
          </p:cNvPr>
          <p:cNvPicPr>
            <a:picLocks noChangeAspect="1"/>
          </p:cNvPicPr>
          <p:nvPr/>
        </p:nvPicPr>
        <p:blipFill>
          <a:blip r:embed="rId6"/>
          <a:stretch>
            <a:fillRect/>
          </a:stretch>
        </p:blipFill>
        <p:spPr>
          <a:xfrm>
            <a:off x="9190908" y="3911334"/>
            <a:ext cx="1147295" cy="1147295"/>
          </a:xfrm>
          <a:prstGeom prst="rect">
            <a:avLst/>
          </a:prstGeom>
        </p:spPr>
      </p:pic>
      <p:pic>
        <p:nvPicPr>
          <p:cNvPr id="20" name="Picture 19">
            <a:extLst>
              <a:ext uri="{FF2B5EF4-FFF2-40B4-BE49-F238E27FC236}">
                <a16:creationId xmlns:a16="http://schemas.microsoft.com/office/drawing/2014/main" id="{4BDD651E-DBC3-4C3D-835E-D80586E83446}"/>
              </a:ext>
            </a:extLst>
          </p:cNvPr>
          <p:cNvPicPr>
            <a:picLocks noChangeAspect="1"/>
          </p:cNvPicPr>
          <p:nvPr/>
        </p:nvPicPr>
        <p:blipFill>
          <a:blip r:embed="rId7"/>
          <a:stretch>
            <a:fillRect/>
          </a:stretch>
        </p:blipFill>
        <p:spPr>
          <a:xfrm>
            <a:off x="3255545" y="3865329"/>
            <a:ext cx="1074161" cy="1074161"/>
          </a:xfrm>
          <a:prstGeom prst="rect">
            <a:avLst/>
          </a:prstGeom>
        </p:spPr>
      </p:pic>
      <p:pic>
        <p:nvPicPr>
          <p:cNvPr id="22" name="Picture 21">
            <a:extLst>
              <a:ext uri="{FF2B5EF4-FFF2-40B4-BE49-F238E27FC236}">
                <a16:creationId xmlns:a16="http://schemas.microsoft.com/office/drawing/2014/main" id="{F3B384FA-9A2D-4CFB-85FB-6FBE60330B40}"/>
              </a:ext>
            </a:extLst>
          </p:cNvPr>
          <p:cNvPicPr>
            <a:picLocks noChangeAspect="1"/>
          </p:cNvPicPr>
          <p:nvPr/>
        </p:nvPicPr>
        <p:blipFill>
          <a:blip r:embed="rId8"/>
          <a:stretch>
            <a:fillRect/>
          </a:stretch>
        </p:blipFill>
        <p:spPr>
          <a:xfrm>
            <a:off x="423807" y="3737070"/>
            <a:ext cx="1033615" cy="1033615"/>
          </a:xfrm>
          <a:prstGeom prst="rect">
            <a:avLst/>
          </a:prstGeom>
        </p:spPr>
      </p:pic>
      <p:pic>
        <p:nvPicPr>
          <p:cNvPr id="24" name="Picture 23">
            <a:extLst>
              <a:ext uri="{FF2B5EF4-FFF2-40B4-BE49-F238E27FC236}">
                <a16:creationId xmlns:a16="http://schemas.microsoft.com/office/drawing/2014/main" id="{90E3DD63-EA88-4573-AE26-B7E3D3E91699}"/>
              </a:ext>
            </a:extLst>
          </p:cNvPr>
          <p:cNvPicPr>
            <a:picLocks noChangeAspect="1"/>
          </p:cNvPicPr>
          <p:nvPr/>
        </p:nvPicPr>
        <p:blipFill rotWithShape="1">
          <a:blip r:embed="rId9"/>
          <a:srcRect t="13358" b="17294"/>
          <a:stretch/>
        </p:blipFill>
        <p:spPr>
          <a:xfrm>
            <a:off x="6014281" y="3924991"/>
            <a:ext cx="1571222" cy="1089589"/>
          </a:xfrm>
          <a:prstGeom prst="rect">
            <a:avLst/>
          </a:prstGeom>
        </p:spPr>
      </p:pic>
      <p:pic>
        <p:nvPicPr>
          <p:cNvPr id="28" name="Picture 27">
            <a:extLst>
              <a:ext uri="{FF2B5EF4-FFF2-40B4-BE49-F238E27FC236}">
                <a16:creationId xmlns:a16="http://schemas.microsoft.com/office/drawing/2014/main" id="{5590F026-BCE8-4F8A-B7E5-3319A6610094}"/>
              </a:ext>
            </a:extLst>
          </p:cNvPr>
          <p:cNvPicPr>
            <a:picLocks noChangeAspect="1"/>
          </p:cNvPicPr>
          <p:nvPr/>
        </p:nvPicPr>
        <p:blipFill>
          <a:blip r:embed="rId10"/>
          <a:stretch>
            <a:fillRect/>
          </a:stretch>
        </p:blipFill>
        <p:spPr>
          <a:xfrm>
            <a:off x="1722848" y="3699902"/>
            <a:ext cx="1297967" cy="1297967"/>
          </a:xfrm>
          <a:prstGeom prst="rect">
            <a:avLst/>
          </a:prstGeom>
        </p:spPr>
      </p:pic>
      <p:sp>
        <p:nvSpPr>
          <p:cNvPr id="29" name="Rectangle 28">
            <a:extLst>
              <a:ext uri="{FF2B5EF4-FFF2-40B4-BE49-F238E27FC236}">
                <a16:creationId xmlns:a16="http://schemas.microsoft.com/office/drawing/2014/main" id="{EC74756D-546E-4BC3-B43B-C167E9F7A4CB}"/>
              </a:ext>
            </a:extLst>
          </p:cNvPr>
          <p:cNvSpPr/>
          <p:nvPr/>
        </p:nvSpPr>
        <p:spPr>
          <a:xfrm>
            <a:off x="76592" y="4911437"/>
            <a:ext cx="1636947" cy="646331"/>
          </a:xfrm>
          <a:prstGeom prst="rect">
            <a:avLst/>
          </a:prstGeom>
        </p:spPr>
        <p:txBody>
          <a:bodyPr wrap="square">
            <a:spAutoFit/>
          </a:bodyPr>
          <a:lstStyle/>
          <a:p>
            <a:pPr algn="ctr"/>
            <a:r>
              <a:rPr lang="en-US" i="1" dirty="0">
                <a:solidFill>
                  <a:srgbClr val="000000"/>
                </a:solidFill>
                <a:latin typeface="Arial Narrow" panose="020B0606020202030204" pitchFamily="34" charset="0"/>
                <a:ea typeface="Roboto Condensed"/>
                <a:cs typeface="Calibri"/>
              </a:rPr>
              <a:t>Political Will &amp; Financing</a:t>
            </a:r>
            <a:endParaRPr lang="en-US" i="1" dirty="0"/>
          </a:p>
        </p:txBody>
      </p:sp>
      <p:sp>
        <p:nvSpPr>
          <p:cNvPr id="30" name="Rectangle 29">
            <a:extLst>
              <a:ext uri="{FF2B5EF4-FFF2-40B4-BE49-F238E27FC236}">
                <a16:creationId xmlns:a16="http://schemas.microsoft.com/office/drawing/2014/main" id="{1918655D-CE24-40A5-90A6-6476910FC9CD}"/>
              </a:ext>
            </a:extLst>
          </p:cNvPr>
          <p:cNvSpPr/>
          <p:nvPr/>
        </p:nvSpPr>
        <p:spPr>
          <a:xfrm>
            <a:off x="1590896" y="4949178"/>
            <a:ext cx="1332301" cy="646331"/>
          </a:xfrm>
          <a:prstGeom prst="rect">
            <a:avLst/>
          </a:prstGeom>
        </p:spPr>
        <p:txBody>
          <a:bodyPr wrap="square">
            <a:spAutoFit/>
          </a:bodyPr>
          <a:lstStyle/>
          <a:p>
            <a:pPr algn="ctr"/>
            <a:r>
              <a:rPr lang="en-US" i="1" dirty="0">
                <a:solidFill>
                  <a:srgbClr val="000000"/>
                </a:solidFill>
                <a:latin typeface="Arial Narrow" panose="020B0606020202030204" pitchFamily="34" charset="0"/>
                <a:ea typeface="Roboto Condensed"/>
                <a:cs typeface="Calibri"/>
              </a:rPr>
              <a:t>Supply &amp; Logistics</a:t>
            </a:r>
            <a:endParaRPr lang="en-US" i="1" dirty="0"/>
          </a:p>
        </p:txBody>
      </p:sp>
      <p:sp>
        <p:nvSpPr>
          <p:cNvPr id="31" name="Rectangle 30">
            <a:extLst>
              <a:ext uri="{FF2B5EF4-FFF2-40B4-BE49-F238E27FC236}">
                <a16:creationId xmlns:a16="http://schemas.microsoft.com/office/drawing/2014/main" id="{5F453534-A852-43AA-BF4A-D04A4FF13EC3}"/>
              </a:ext>
            </a:extLst>
          </p:cNvPr>
          <p:cNvSpPr/>
          <p:nvPr/>
        </p:nvSpPr>
        <p:spPr>
          <a:xfrm>
            <a:off x="2946436" y="4961817"/>
            <a:ext cx="1518514" cy="646331"/>
          </a:xfrm>
          <a:prstGeom prst="rect">
            <a:avLst/>
          </a:prstGeom>
        </p:spPr>
        <p:txBody>
          <a:bodyPr wrap="square">
            <a:spAutoFit/>
          </a:bodyPr>
          <a:lstStyle/>
          <a:p>
            <a:pPr algn="ctr"/>
            <a:r>
              <a:rPr lang="en-US" i="1" dirty="0">
                <a:solidFill>
                  <a:srgbClr val="000000"/>
                </a:solidFill>
                <a:latin typeface="Arial Narrow" panose="020B0606020202030204" pitchFamily="34" charset="0"/>
                <a:ea typeface="Roboto Condensed"/>
                <a:cs typeface="Calibri"/>
              </a:rPr>
              <a:t>Planning &amp; Coordination</a:t>
            </a:r>
            <a:endParaRPr lang="en-US" i="1" dirty="0"/>
          </a:p>
        </p:txBody>
      </p:sp>
      <p:sp>
        <p:nvSpPr>
          <p:cNvPr id="32" name="Rectangle 31">
            <a:extLst>
              <a:ext uri="{FF2B5EF4-FFF2-40B4-BE49-F238E27FC236}">
                <a16:creationId xmlns:a16="http://schemas.microsoft.com/office/drawing/2014/main" id="{D12A3BC1-FA9D-4F08-A4E7-31F8EE0C663C}"/>
              </a:ext>
            </a:extLst>
          </p:cNvPr>
          <p:cNvSpPr/>
          <p:nvPr/>
        </p:nvSpPr>
        <p:spPr>
          <a:xfrm>
            <a:off x="4420755" y="4980688"/>
            <a:ext cx="1510536" cy="646331"/>
          </a:xfrm>
          <a:prstGeom prst="rect">
            <a:avLst/>
          </a:prstGeom>
        </p:spPr>
        <p:txBody>
          <a:bodyPr wrap="square">
            <a:spAutoFit/>
          </a:bodyPr>
          <a:lstStyle/>
          <a:p>
            <a:pPr algn="ctr"/>
            <a:r>
              <a:rPr lang="en-US" i="1" dirty="0">
                <a:latin typeface="Arial Narrow" panose="020B0606020202030204" pitchFamily="34" charset="0"/>
                <a:ea typeface="Roboto Condensed"/>
                <a:cs typeface="Calibri"/>
              </a:rPr>
              <a:t>Demand &amp; Uptake</a:t>
            </a:r>
            <a:endParaRPr lang="en-US" i="1" dirty="0"/>
          </a:p>
        </p:txBody>
      </p:sp>
      <p:sp>
        <p:nvSpPr>
          <p:cNvPr id="33" name="Rectangle 32">
            <a:extLst>
              <a:ext uri="{FF2B5EF4-FFF2-40B4-BE49-F238E27FC236}">
                <a16:creationId xmlns:a16="http://schemas.microsoft.com/office/drawing/2014/main" id="{0A44BD48-CFD6-4DB6-BB4D-56CA3CD9D9C9}"/>
              </a:ext>
            </a:extLst>
          </p:cNvPr>
          <p:cNvSpPr/>
          <p:nvPr/>
        </p:nvSpPr>
        <p:spPr>
          <a:xfrm>
            <a:off x="5737653" y="4961816"/>
            <a:ext cx="1986442" cy="646331"/>
          </a:xfrm>
          <a:prstGeom prst="rect">
            <a:avLst/>
          </a:prstGeom>
        </p:spPr>
        <p:txBody>
          <a:bodyPr wrap="none">
            <a:spAutoFit/>
          </a:bodyPr>
          <a:lstStyle/>
          <a:p>
            <a:pPr algn="ctr"/>
            <a:r>
              <a:rPr lang="en-US" i="1" dirty="0">
                <a:latin typeface="Arial Narrow" panose="020B0606020202030204" pitchFamily="34" charset="0"/>
                <a:ea typeface="Roboto Condensed"/>
                <a:cs typeface="Calibri"/>
              </a:rPr>
              <a:t>Service</a:t>
            </a:r>
            <a:r>
              <a:rPr lang="en-US" b="1" i="1" dirty="0">
                <a:latin typeface="Arial Narrow" panose="020B0606020202030204" pitchFamily="34" charset="0"/>
                <a:ea typeface="Roboto Condensed"/>
                <a:cs typeface="Calibri"/>
              </a:rPr>
              <a:t> </a:t>
            </a:r>
          </a:p>
          <a:p>
            <a:pPr algn="ctr"/>
            <a:r>
              <a:rPr lang="en-US" i="1" dirty="0">
                <a:latin typeface="Arial Narrow" panose="020B0606020202030204" pitchFamily="34" charset="0"/>
                <a:ea typeface="Roboto Condensed"/>
                <a:cs typeface="Calibri"/>
              </a:rPr>
              <a:t>Delivery &amp; Integration</a:t>
            </a:r>
            <a:endParaRPr lang="en-US" i="1" dirty="0"/>
          </a:p>
        </p:txBody>
      </p:sp>
      <p:sp>
        <p:nvSpPr>
          <p:cNvPr id="34" name="Rectangle 33">
            <a:extLst>
              <a:ext uri="{FF2B5EF4-FFF2-40B4-BE49-F238E27FC236}">
                <a16:creationId xmlns:a16="http://schemas.microsoft.com/office/drawing/2014/main" id="{3C47239F-E19C-4615-A0F2-10CBB08DE1AD}"/>
              </a:ext>
            </a:extLst>
          </p:cNvPr>
          <p:cNvSpPr/>
          <p:nvPr/>
        </p:nvSpPr>
        <p:spPr>
          <a:xfrm>
            <a:off x="7765790" y="5053299"/>
            <a:ext cx="1042914" cy="646331"/>
          </a:xfrm>
          <a:prstGeom prst="rect">
            <a:avLst/>
          </a:prstGeom>
        </p:spPr>
        <p:txBody>
          <a:bodyPr wrap="none">
            <a:spAutoFit/>
          </a:bodyPr>
          <a:lstStyle/>
          <a:p>
            <a:pPr algn="ctr"/>
            <a:r>
              <a:rPr lang="en-US" i="1" dirty="0">
                <a:latin typeface="Arial Narrow" panose="020B0606020202030204" pitchFamily="34" charset="0"/>
                <a:ea typeface="Roboto Condensed"/>
                <a:cs typeface="Calibri"/>
              </a:rPr>
              <a:t>Health</a:t>
            </a:r>
            <a:r>
              <a:rPr lang="en-US" dirty="0">
                <a:latin typeface="Arial Narrow" panose="020B0606020202030204" pitchFamily="34" charset="0"/>
                <a:ea typeface="Roboto Condensed"/>
                <a:cs typeface="Calibri"/>
              </a:rPr>
              <a:t> </a:t>
            </a:r>
          </a:p>
          <a:p>
            <a:pPr algn="ctr"/>
            <a:r>
              <a:rPr lang="en-US" i="1" dirty="0">
                <a:latin typeface="Arial Narrow" panose="020B0606020202030204" pitchFamily="34" charset="0"/>
                <a:ea typeface="Roboto Condensed"/>
                <a:cs typeface="Calibri"/>
              </a:rPr>
              <a:t>Workforce</a:t>
            </a:r>
            <a:endParaRPr lang="en-US" i="1" dirty="0"/>
          </a:p>
        </p:txBody>
      </p:sp>
      <p:sp>
        <p:nvSpPr>
          <p:cNvPr id="35" name="Rectangle 34">
            <a:extLst>
              <a:ext uri="{FF2B5EF4-FFF2-40B4-BE49-F238E27FC236}">
                <a16:creationId xmlns:a16="http://schemas.microsoft.com/office/drawing/2014/main" id="{BD736654-445F-453B-9B74-F373082A9AD5}"/>
              </a:ext>
            </a:extLst>
          </p:cNvPr>
          <p:cNvSpPr/>
          <p:nvPr/>
        </p:nvSpPr>
        <p:spPr>
          <a:xfrm>
            <a:off x="9036244" y="5082200"/>
            <a:ext cx="1301959" cy="646331"/>
          </a:xfrm>
          <a:prstGeom prst="rect">
            <a:avLst/>
          </a:prstGeom>
        </p:spPr>
        <p:txBody>
          <a:bodyPr wrap="none">
            <a:spAutoFit/>
          </a:bodyPr>
          <a:lstStyle/>
          <a:p>
            <a:r>
              <a:rPr lang="en-US" i="1" dirty="0">
                <a:latin typeface="Arial Narrow" panose="020B0606020202030204" pitchFamily="34" charset="0"/>
                <a:ea typeface="Roboto Condensed"/>
                <a:cs typeface="Calibri"/>
              </a:rPr>
              <a:t>Monitoring &amp; </a:t>
            </a:r>
          </a:p>
          <a:p>
            <a:pPr algn="ctr"/>
            <a:r>
              <a:rPr lang="en-US" i="1" dirty="0">
                <a:latin typeface="Arial Narrow" panose="020B0606020202030204" pitchFamily="34" charset="0"/>
                <a:ea typeface="Roboto Condensed"/>
                <a:cs typeface="Calibri"/>
              </a:rPr>
              <a:t>Evaluation</a:t>
            </a:r>
            <a:endParaRPr lang="en-US" i="1" dirty="0"/>
          </a:p>
        </p:txBody>
      </p:sp>
      <p:sp>
        <p:nvSpPr>
          <p:cNvPr id="36" name="Rectangle 35">
            <a:extLst>
              <a:ext uri="{FF2B5EF4-FFF2-40B4-BE49-F238E27FC236}">
                <a16:creationId xmlns:a16="http://schemas.microsoft.com/office/drawing/2014/main" id="{318C32D2-A5A7-4800-AB7D-8118A9B874F3}"/>
              </a:ext>
            </a:extLst>
          </p:cNvPr>
          <p:cNvSpPr/>
          <p:nvPr/>
        </p:nvSpPr>
        <p:spPr>
          <a:xfrm>
            <a:off x="10187055" y="5014580"/>
            <a:ext cx="1934578" cy="923330"/>
          </a:xfrm>
          <a:prstGeom prst="rect">
            <a:avLst/>
          </a:prstGeom>
        </p:spPr>
        <p:txBody>
          <a:bodyPr wrap="square">
            <a:spAutoFit/>
          </a:bodyPr>
          <a:lstStyle/>
          <a:p>
            <a:pPr algn="ctr"/>
            <a:r>
              <a:rPr lang="en-US" i="1" dirty="0">
                <a:latin typeface="Arial Narrow" panose="020B0606020202030204" pitchFamily="34" charset="0"/>
                <a:ea typeface="Roboto Condensed"/>
                <a:cs typeface="Calibri"/>
              </a:rPr>
              <a:t>Adverse Event </a:t>
            </a:r>
          </a:p>
          <a:p>
            <a:pPr algn="ctr"/>
            <a:r>
              <a:rPr lang="en-US" i="1" dirty="0">
                <a:latin typeface="Arial Narrow" panose="020B0606020202030204" pitchFamily="34" charset="0"/>
                <a:ea typeface="Roboto Condensed"/>
                <a:cs typeface="Calibri"/>
              </a:rPr>
              <a:t>Monitoring &amp;</a:t>
            </a:r>
          </a:p>
          <a:p>
            <a:pPr algn="ctr"/>
            <a:r>
              <a:rPr lang="en-US" i="1" dirty="0">
                <a:latin typeface="Arial Narrow" panose="020B0606020202030204" pitchFamily="34" charset="0"/>
                <a:ea typeface="Roboto Condensed"/>
                <a:cs typeface="Calibri"/>
              </a:rPr>
              <a:t>Management</a:t>
            </a:r>
            <a:endParaRPr lang="en-US" i="1" dirty="0"/>
          </a:p>
        </p:txBody>
      </p:sp>
    </p:spTree>
    <p:extLst>
      <p:ext uri="{BB962C8B-B14F-4D97-AF65-F5344CB8AC3E}">
        <p14:creationId xmlns:p14="http://schemas.microsoft.com/office/powerpoint/2010/main" val="1783658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EDAB13-1608-481A-ADA7-04204CC05842}"/>
              </a:ext>
            </a:extLst>
          </p:cNvPr>
          <p:cNvPicPr>
            <a:picLocks noChangeAspect="1"/>
          </p:cNvPicPr>
          <p:nvPr/>
        </p:nvPicPr>
        <p:blipFill rotWithShape="1">
          <a:blip r:embed="rId3"/>
          <a:srcRect l="34224" t="2050" r="34224" b="8110"/>
          <a:stretch/>
        </p:blipFill>
        <p:spPr>
          <a:xfrm rot="20739433">
            <a:off x="9978381" y="1106826"/>
            <a:ext cx="1685925" cy="4800601"/>
          </a:xfrm>
          <a:prstGeom prst="rect">
            <a:avLst/>
          </a:prstGeom>
        </p:spPr>
      </p:pic>
      <p:sp>
        <p:nvSpPr>
          <p:cNvPr id="3" name="Slide Number Placeholder 2">
            <a:extLst>
              <a:ext uri="{FF2B5EF4-FFF2-40B4-BE49-F238E27FC236}">
                <a16:creationId xmlns:a16="http://schemas.microsoft.com/office/drawing/2014/main" id="{8CDB73D5-6577-30BF-FFB7-DE39701DEEB5}"/>
              </a:ext>
            </a:extLst>
          </p:cNvPr>
          <p:cNvSpPr>
            <a:spLocks noGrp="1"/>
          </p:cNvSpPr>
          <p:nvPr>
            <p:ph type="sldNum" sz="quarter" idx="4"/>
          </p:nvPr>
        </p:nvSpPr>
        <p:spPr/>
        <p:txBody>
          <a:bodyPr/>
          <a:lstStyle/>
          <a:p>
            <a:fld id="{D919D109-F427-0D4E-A2E6-D5BD6A565421}" type="slidenum">
              <a:rPr lang="en-US" smtClean="0"/>
              <a:pPr/>
              <a:t>6</a:t>
            </a:fld>
            <a:endParaRPr lang="en-US" dirty="0"/>
          </a:p>
        </p:txBody>
      </p:sp>
      <p:sp>
        <p:nvSpPr>
          <p:cNvPr id="5" name="Content Placeholder 4">
            <a:extLst>
              <a:ext uri="{FF2B5EF4-FFF2-40B4-BE49-F238E27FC236}">
                <a16:creationId xmlns:a16="http://schemas.microsoft.com/office/drawing/2014/main" id="{3D719B47-3739-4BFF-EAF2-29F1DECD80BC}"/>
              </a:ext>
            </a:extLst>
          </p:cNvPr>
          <p:cNvSpPr>
            <a:spLocks noGrp="1"/>
          </p:cNvSpPr>
          <p:nvPr>
            <p:ph sz="half" idx="13"/>
          </p:nvPr>
        </p:nvSpPr>
        <p:spPr>
          <a:xfrm>
            <a:off x="873079" y="1593070"/>
            <a:ext cx="9029979" cy="3675058"/>
          </a:xfrm>
          <a:solidFill>
            <a:schemeClr val="accent5">
              <a:lumMod val="20000"/>
              <a:lumOff val="80000"/>
            </a:schemeClr>
          </a:solidFill>
          <a:ln w="38100">
            <a:solidFill>
              <a:schemeClr val="accent5"/>
            </a:solidFill>
          </a:ln>
        </p:spPr>
        <p:txBody>
          <a:bodyPr vert="horz" lIns="91440" tIns="45720" rIns="91440" bIns="45720" rtlCol="0" anchor="t">
            <a:normAutofit/>
          </a:bodyPr>
          <a:lstStyle/>
          <a:p>
            <a:pPr marL="457200" indent="-457200">
              <a:buAutoNum type="arabicPeriod"/>
            </a:pPr>
            <a:r>
              <a:rPr lang="en-IN" sz="2800" dirty="0">
                <a:latin typeface="Arial Narrow" panose="020B0606020202030204" pitchFamily="34" charset="0"/>
                <a:ea typeface="Roboto Condensed"/>
                <a:cs typeface="Calibri"/>
              </a:rPr>
              <a:t>Describe the </a:t>
            </a:r>
            <a:r>
              <a:rPr lang="en-IN" sz="2800" b="1" dirty="0">
                <a:latin typeface="Arial Narrow" panose="020B0606020202030204" pitchFamily="34" charset="0"/>
                <a:ea typeface="Roboto Condensed"/>
                <a:cs typeface="Calibri"/>
              </a:rPr>
              <a:t>different service delivery models</a:t>
            </a:r>
            <a:r>
              <a:rPr lang="en-IN" sz="2800" dirty="0">
                <a:latin typeface="Arial Narrow" panose="020B0606020202030204" pitchFamily="34" charset="0"/>
                <a:ea typeface="Roboto Condensed"/>
                <a:cs typeface="Calibri"/>
              </a:rPr>
              <a:t> for COVID-19 vaccine rollout.</a:t>
            </a:r>
            <a:endParaRPr lang="en-US" sz="2800" dirty="0">
              <a:latin typeface="Arial Narrow" panose="020B0606020202030204" pitchFamily="34" charset="0"/>
            </a:endParaRPr>
          </a:p>
          <a:p>
            <a:pPr marL="457200" indent="-457200">
              <a:buAutoNum type="arabicPeriod"/>
            </a:pPr>
            <a:r>
              <a:rPr lang="en-IN" sz="2800" dirty="0">
                <a:latin typeface="Arial Narrow" panose="020B0606020202030204" pitchFamily="34" charset="0"/>
                <a:ea typeface="Roboto Condensed"/>
                <a:cs typeface="Calibri"/>
              </a:rPr>
              <a:t>​</a:t>
            </a:r>
            <a:r>
              <a:rPr lang="en-IN" sz="2800" b="1" dirty="0">
                <a:latin typeface="Arial Narrow" panose="020B0606020202030204" pitchFamily="34" charset="0"/>
                <a:ea typeface="Roboto Condensed"/>
                <a:cs typeface="Calibri"/>
              </a:rPr>
              <a:t>Describe adaptations</a:t>
            </a:r>
            <a:r>
              <a:rPr lang="en-IN" sz="2800" dirty="0">
                <a:latin typeface="Arial Narrow" panose="020B0606020202030204" pitchFamily="34" charset="0"/>
                <a:ea typeface="Roboto Condensed"/>
                <a:cs typeface="Calibri"/>
              </a:rPr>
              <a:t> made for integrated service delivery and for reaching different priority groups in different contexts.</a:t>
            </a:r>
            <a:endParaRPr lang="en-US" sz="2800" dirty="0">
              <a:latin typeface="Arial Narrow" panose="020B0606020202030204" pitchFamily="34" charset="0"/>
              <a:ea typeface="Roboto Condensed"/>
              <a:cs typeface="Calibri"/>
            </a:endParaRPr>
          </a:p>
          <a:p>
            <a:pPr marL="457200" indent="-457200">
              <a:buAutoNum type="arabicPeriod"/>
            </a:pPr>
            <a:r>
              <a:rPr lang="en-IN" sz="2800" dirty="0">
                <a:latin typeface="Arial Narrow" panose="020B0606020202030204" pitchFamily="34" charset="0"/>
                <a:ea typeface="Roboto Condensed"/>
                <a:cs typeface="Calibri"/>
              </a:rPr>
              <a:t>Synthesize the </a:t>
            </a:r>
            <a:r>
              <a:rPr lang="en-IN" sz="2800" b="1" dirty="0">
                <a:latin typeface="Arial Narrow" panose="020B0606020202030204" pitchFamily="34" charset="0"/>
                <a:ea typeface="Roboto Condensed"/>
                <a:cs typeface="Calibri"/>
              </a:rPr>
              <a:t>best practices and lessons learned</a:t>
            </a:r>
            <a:r>
              <a:rPr lang="en-IN" sz="2800" dirty="0">
                <a:latin typeface="Arial Narrow" panose="020B0606020202030204" pitchFamily="34" charset="0"/>
                <a:ea typeface="Roboto Condensed"/>
                <a:cs typeface="Calibri"/>
              </a:rPr>
              <a:t> from these rollout strategies.</a:t>
            </a:r>
          </a:p>
          <a:p>
            <a:endParaRPr lang="en-US" dirty="0"/>
          </a:p>
        </p:txBody>
      </p:sp>
      <p:sp>
        <p:nvSpPr>
          <p:cNvPr id="6" name="Rectangle 5">
            <a:extLst>
              <a:ext uri="{FF2B5EF4-FFF2-40B4-BE49-F238E27FC236}">
                <a16:creationId xmlns:a16="http://schemas.microsoft.com/office/drawing/2014/main" id="{2BE541F2-B855-4923-9E7B-1B4EFD59D57C}"/>
              </a:ext>
            </a:extLst>
          </p:cNvPr>
          <p:cNvSpPr/>
          <p:nvPr/>
        </p:nvSpPr>
        <p:spPr>
          <a:xfrm>
            <a:off x="736625" y="318790"/>
            <a:ext cx="10583852" cy="646331"/>
          </a:xfrm>
          <a:prstGeom prst="rect">
            <a:avLst/>
          </a:prstGeom>
        </p:spPr>
        <p:txBody>
          <a:bodyPr wrap="square" lIns="91440" tIns="45720" rIns="91440" bIns="45720" anchor="t">
            <a:spAutoFit/>
          </a:bodyPr>
          <a:lstStyle/>
          <a:p>
            <a:r>
              <a:rPr lang="en-US" sz="3600" dirty="0">
                <a:latin typeface="Arial Narrow"/>
                <a:ea typeface="Roboto Condensed"/>
              </a:rPr>
              <a:t>Objectives of Service Delivery and Integration Rapid Review</a:t>
            </a:r>
            <a:endParaRPr lang="en-US" sz="2000" dirty="0"/>
          </a:p>
        </p:txBody>
      </p:sp>
    </p:spTree>
    <p:extLst>
      <p:ext uri="{BB962C8B-B14F-4D97-AF65-F5344CB8AC3E}">
        <p14:creationId xmlns:p14="http://schemas.microsoft.com/office/powerpoint/2010/main" val="2617953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FFA9-1809-6EAE-C8BB-906F7AABA37F}"/>
              </a:ext>
            </a:extLst>
          </p:cNvPr>
          <p:cNvSpPr>
            <a:spLocks noGrp="1"/>
          </p:cNvSpPr>
          <p:nvPr>
            <p:ph type="title"/>
          </p:nvPr>
        </p:nvSpPr>
        <p:spPr>
          <a:xfrm>
            <a:off x="838200" y="193676"/>
            <a:ext cx="5124450" cy="554404"/>
          </a:xfrm>
        </p:spPr>
        <p:txBody>
          <a:bodyPr anchor="ctr">
            <a:normAutofit fontScale="90000"/>
          </a:bodyPr>
          <a:lstStyle/>
          <a:p>
            <a:r>
              <a:rPr lang="en-US" dirty="0">
                <a:latin typeface="Arial Narrow"/>
                <a:ea typeface="Roboto Condensed"/>
              </a:rPr>
              <a:t>Methods</a:t>
            </a:r>
            <a:endParaRPr lang="en-US" dirty="0"/>
          </a:p>
        </p:txBody>
      </p:sp>
      <p:sp>
        <p:nvSpPr>
          <p:cNvPr id="3" name="Content Placeholder 2">
            <a:extLst>
              <a:ext uri="{FF2B5EF4-FFF2-40B4-BE49-F238E27FC236}">
                <a16:creationId xmlns:a16="http://schemas.microsoft.com/office/drawing/2014/main" id="{446CB3FF-DB93-E982-9E97-52C8EABF79A4}"/>
              </a:ext>
            </a:extLst>
          </p:cNvPr>
          <p:cNvSpPr>
            <a:spLocks noGrp="1"/>
          </p:cNvSpPr>
          <p:nvPr>
            <p:ph type="body" sz="quarter" idx="10"/>
          </p:nvPr>
        </p:nvSpPr>
        <p:spPr>
          <a:xfrm>
            <a:off x="594783" y="1428790"/>
            <a:ext cx="5124450" cy="5069377"/>
          </a:xfrm>
        </p:spPr>
        <p:txBody>
          <a:bodyPr vert="horz" lIns="91440" tIns="45720" rIns="91440" bIns="45720" rtlCol="0" anchor="t">
            <a:normAutofit fontScale="77500" lnSpcReduction="20000"/>
          </a:bodyPr>
          <a:lstStyle/>
          <a:p>
            <a:pPr marL="285750" indent="-285750">
              <a:buFont typeface="Arial"/>
              <a:buChar char="•"/>
            </a:pPr>
            <a:r>
              <a:rPr lang="en-US" dirty="0">
                <a:latin typeface="Arial Narrow" panose="020B0606020202030204" pitchFamily="34" charset="0"/>
                <a:ea typeface="Roboto Condensed"/>
                <a:cs typeface="Calibri"/>
              </a:rPr>
              <a:t>Conducted the search in: PubMed, Scopus, GIM Text, GIM numeric using developed search criteria</a:t>
            </a:r>
            <a:endParaRPr lang="en-US" dirty="0">
              <a:latin typeface="Arial Narrow" panose="020B0606020202030204" pitchFamily="34" charset="0"/>
            </a:endParaRPr>
          </a:p>
          <a:p>
            <a:pPr marL="285750" indent="-285750">
              <a:buFont typeface="Arial"/>
              <a:buChar char="•"/>
            </a:pPr>
            <a:r>
              <a:rPr lang="en-US" dirty="0">
                <a:latin typeface="Arial Narrow" panose="020B0606020202030204" pitchFamily="34" charset="0"/>
                <a:ea typeface="Roboto Condensed"/>
                <a:cs typeface="Calibri"/>
              </a:rPr>
              <a:t>Two persons independently screened each title and abstract and full text in COVIDENCE</a:t>
            </a:r>
          </a:p>
          <a:p>
            <a:pPr marL="285750" indent="-285750">
              <a:buFont typeface="Arial"/>
              <a:buChar char="•"/>
            </a:pPr>
            <a:r>
              <a:rPr lang="en-US" dirty="0">
                <a:latin typeface="Arial Narrow" panose="020B0606020202030204" pitchFamily="34" charset="0"/>
                <a:ea typeface="Roboto Condensed"/>
                <a:cs typeface="Calibri"/>
              </a:rPr>
              <a:t>An initial title and abstract screening of a sample of 1,000 papers was done to inform domain specification, development of the abstraction tool, and refinement of search strategy</a:t>
            </a:r>
          </a:p>
          <a:p>
            <a:pPr marL="285750" indent="-285750">
              <a:buFont typeface="Arial"/>
              <a:buChar char="•"/>
            </a:pPr>
            <a:r>
              <a:rPr lang="en-US" dirty="0">
                <a:latin typeface="Arial Narrow" panose="020B0606020202030204" pitchFamily="34" charset="0"/>
                <a:ea typeface="Roboto Condensed"/>
                <a:cs typeface="Calibri"/>
              </a:rPr>
              <a:t>Inclusion and exclusion criteria were pre-specified</a:t>
            </a:r>
          </a:p>
          <a:p>
            <a:pPr marL="285750" indent="-285750">
              <a:buFont typeface="Arial"/>
              <a:buChar char="•"/>
            </a:pPr>
            <a:r>
              <a:rPr lang="en-US" dirty="0">
                <a:latin typeface="Arial Narrow" panose="020B0606020202030204" pitchFamily="34" charset="0"/>
                <a:ea typeface="Roboto Condensed"/>
                <a:cs typeface="Calibri"/>
              </a:rPr>
              <a:t>Data was abstracted on Excel and analyzed on Dedoose</a:t>
            </a:r>
          </a:p>
          <a:p>
            <a:pPr marL="285750" indent="-285750">
              <a:buFont typeface="Arial"/>
              <a:buChar char="•"/>
            </a:pPr>
            <a:r>
              <a:rPr lang="en-US" b="1" dirty="0">
                <a:latin typeface="Arial Narrow" panose="020B0606020202030204" pitchFamily="34" charset="0"/>
                <a:ea typeface="Roboto Condensed"/>
                <a:cs typeface="Calibri"/>
              </a:rPr>
              <a:t>First round of rapid review on service delivery and integration consists of 25 papers</a:t>
            </a:r>
          </a:p>
          <a:p>
            <a:pPr marL="285750" indent="-285750">
              <a:buFont typeface="Arial"/>
              <a:buChar char="•"/>
            </a:pPr>
            <a:r>
              <a:rPr lang="en-US" dirty="0">
                <a:latin typeface="Arial Narrow" panose="020B0606020202030204" pitchFamily="34" charset="0"/>
                <a:ea typeface="Roboto Condensed"/>
                <a:cs typeface="Calibri"/>
              </a:rPr>
              <a:t>Synthesis was by </a:t>
            </a:r>
            <a:r>
              <a:rPr lang="en-US" b="1" dirty="0">
                <a:latin typeface="Arial Narrow" panose="020B0606020202030204" pitchFamily="34" charset="0"/>
                <a:ea typeface="Roboto Condensed"/>
                <a:cs typeface="Calibri"/>
              </a:rPr>
              <a:t>vaccine delivery models</a:t>
            </a:r>
          </a:p>
        </p:txBody>
      </p:sp>
      <p:sp>
        <p:nvSpPr>
          <p:cNvPr id="5" name="Slide Number Placeholder 4" hidden="1">
            <a:extLst>
              <a:ext uri="{FF2B5EF4-FFF2-40B4-BE49-F238E27FC236}">
                <a16:creationId xmlns:a16="http://schemas.microsoft.com/office/drawing/2014/main" id="{BC6C1EC1-6A3A-A36E-BEB5-98D1660B3929}"/>
              </a:ext>
            </a:extLst>
          </p:cNvPr>
          <p:cNvSpPr>
            <a:spLocks noGrp="1"/>
          </p:cNvSpPr>
          <p:nvPr>
            <p:ph type="sldNum" sz="quarter" idx="4294967295"/>
          </p:nvPr>
        </p:nvSpPr>
        <p:spPr>
          <a:xfrm>
            <a:off x="11221278" y="6310312"/>
            <a:ext cx="704022" cy="365125"/>
          </a:xfrm>
        </p:spPr>
        <p:txBody>
          <a:bodyPr/>
          <a:lstStyle/>
          <a:p>
            <a:pPr>
              <a:spcAft>
                <a:spcPts val="600"/>
              </a:spcAft>
            </a:pPr>
            <a:fld id="{3C1757AF-379D-476F-B252-D524B0673744}" type="slidenum">
              <a:rPr lang="en-US" smtClean="0"/>
              <a:pPr>
                <a:spcAft>
                  <a:spcPts val="600"/>
                </a:spcAft>
              </a:pPr>
              <a:t>7</a:t>
            </a:fld>
            <a:endParaRPr lang="en-US" dirty="0"/>
          </a:p>
        </p:txBody>
      </p:sp>
      <p:sp>
        <p:nvSpPr>
          <p:cNvPr id="4" name="TextBox 3">
            <a:extLst>
              <a:ext uri="{FF2B5EF4-FFF2-40B4-BE49-F238E27FC236}">
                <a16:creationId xmlns:a16="http://schemas.microsoft.com/office/drawing/2014/main" id="{E8EA1F8C-2B81-1E8E-0B6C-FD11801377C1}"/>
              </a:ext>
            </a:extLst>
          </p:cNvPr>
          <p:cNvSpPr txBox="1"/>
          <p:nvPr/>
        </p:nvSpPr>
        <p:spPr>
          <a:xfrm>
            <a:off x="838200" y="754026"/>
            <a:ext cx="42291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solidFill>
                  <a:schemeClr val="accent3"/>
                </a:solidFill>
                <a:latin typeface="Arial Narrow" panose="020B0606020202030204" pitchFamily="34" charset="0"/>
              </a:rPr>
              <a:t>We combined the rigors of a systematic review with the time-bound delivery of a rapid review learning product</a:t>
            </a:r>
            <a:endParaRPr lang="en-US" sz="1400" i="1" dirty="0">
              <a:solidFill>
                <a:schemeClr val="accent3"/>
              </a:solidFill>
              <a:latin typeface="Arial Narrow" panose="020B0606020202030204" pitchFamily="34" charset="0"/>
              <a:cs typeface="Calibri"/>
            </a:endParaRPr>
          </a:p>
        </p:txBody>
      </p:sp>
      <p:pic>
        <p:nvPicPr>
          <p:cNvPr id="7" name="Picture 6">
            <a:extLst>
              <a:ext uri="{FF2B5EF4-FFF2-40B4-BE49-F238E27FC236}">
                <a16:creationId xmlns:a16="http://schemas.microsoft.com/office/drawing/2014/main" id="{48D8BDF3-6832-4A21-98EB-1C502B86723C}"/>
              </a:ext>
            </a:extLst>
          </p:cNvPr>
          <p:cNvPicPr>
            <a:picLocks noChangeAspect="1"/>
          </p:cNvPicPr>
          <p:nvPr/>
        </p:nvPicPr>
        <p:blipFill>
          <a:blip r:embed="rId3"/>
          <a:stretch>
            <a:fillRect/>
          </a:stretch>
        </p:blipFill>
        <p:spPr>
          <a:xfrm>
            <a:off x="5644196" y="276754"/>
            <a:ext cx="6221413" cy="6221413"/>
          </a:xfrm>
          <a:prstGeom prst="rect">
            <a:avLst/>
          </a:prstGeom>
        </p:spPr>
      </p:pic>
    </p:spTree>
    <p:extLst>
      <p:ext uri="{BB962C8B-B14F-4D97-AF65-F5344CB8AC3E}">
        <p14:creationId xmlns:p14="http://schemas.microsoft.com/office/powerpoint/2010/main" val="280835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2FC024D-AFB8-A567-B219-6BAD80CB8A78}"/>
              </a:ext>
            </a:extLst>
          </p:cNvPr>
          <p:cNvSpPr>
            <a:spLocks noGrp="1"/>
          </p:cNvSpPr>
          <p:nvPr>
            <p:ph type="body" sz="quarter" idx="10"/>
          </p:nvPr>
        </p:nvSpPr>
        <p:spPr/>
        <p:txBody>
          <a:bodyPr/>
          <a:lstStyle/>
          <a:p>
            <a:r>
              <a:rPr lang="en-US" dirty="0"/>
              <a:t>Results</a:t>
            </a:r>
          </a:p>
        </p:txBody>
      </p:sp>
      <p:sp>
        <p:nvSpPr>
          <p:cNvPr id="5" name="Slide Number Placeholder 4">
            <a:extLst>
              <a:ext uri="{FF2B5EF4-FFF2-40B4-BE49-F238E27FC236}">
                <a16:creationId xmlns:a16="http://schemas.microsoft.com/office/drawing/2014/main" id="{69781F4E-E8C8-7C49-6BD4-EC68C2A1793A}"/>
              </a:ext>
            </a:extLst>
          </p:cNvPr>
          <p:cNvSpPr>
            <a:spLocks noGrp="1"/>
          </p:cNvSpPr>
          <p:nvPr>
            <p:ph type="sldNum" sz="quarter" idx="4294967295"/>
          </p:nvPr>
        </p:nvSpPr>
        <p:spPr>
          <a:xfrm>
            <a:off x="11488738" y="6310313"/>
            <a:ext cx="703262" cy="365125"/>
          </a:xfrm>
        </p:spPr>
        <p:txBody>
          <a:bodyPr/>
          <a:lstStyle/>
          <a:p>
            <a:fld id="{3C1757AF-379D-476F-B252-D524B0673744}" type="slidenum">
              <a:rPr lang="en-US" smtClean="0"/>
              <a:t>8</a:t>
            </a:fld>
            <a:endParaRPr lang="en-US" dirty="0"/>
          </a:p>
        </p:txBody>
      </p:sp>
    </p:spTree>
    <p:extLst>
      <p:ext uri="{BB962C8B-B14F-4D97-AF65-F5344CB8AC3E}">
        <p14:creationId xmlns:p14="http://schemas.microsoft.com/office/powerpoint/2010/main" val="4046856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F49E0E9-7D71-9915-A645-66B68502B5AE}"/>
              </a:ext>
            </a:extLst>
          </p:cNvPr>
          <p:cNvSpPr>
            <a:spLocks noGrp="1"/>
          </p:cNvSpPr>
          <p:nvPr>
            <p:ph type="title"/>
          </p:nvPr>
        </p:nvSpPr>
        <p:spPr>
          <a:xfrm>
            <a:off x="564652" y="102954"/>
            <a:ext cx="11693237" cy="1325563"/>
          </a:xfrm>
        </p:spPr>
        <p:txBody>
          <a:bodyPr>
            <a:noAutofit/>
          </a:bodyPr>
          <a:lstStyle/>
          <a:p>
            <a:r>
              <a:rPr lang="en-US" sz="2400" dirty="0">
                <a:latin typeface="Arial Narrow"/>
                <a:ea typeface="Roboto Condensed"/>
              </a:rPr>
              <a:t>Overall, 25 papers were analyzed. These were largely from high-income countries, had short duration, and commenced in the early phase of the COVID-19 vaccine rollout. </a:t>
            </a:r>
            <a:endParaRPr lang="en-US" sz="2400" dirty="0"/>
          </a:p>
        </p:txBody>
      </p:sp>
      <p:sp>
        <p:nvSpPr>
          <p:cNvPr id="3" name="Slide Number Placeholder 2">
            <a:extLst>
              <a:ext uri="{FF2B5EF4-FFF2-40B4-BE49-F238E27FC236}">
                <a16:creationId xmlns:a16="http://schemas.microsoft.com/office/drawing/2014/main" id="{37C273C2-A101-794E-66BA-7C6289B292FD}"/>
              </a:ext>
            </a:extLst>
          </p:cNvPr>
          <p:cNvSpPr>
            <a:spLocks noGrp="1"/>
          </p:cNvSpPr>
          <p:nvPr>
            <p:ph type="sldNum" sz="quarter" idx="4"/>
          </p:nvPr>
        </p:nvSpPr>
        <p:spPr/>
        <p:txBody>
          <a:bodyPr/>
          <a:lstStyle/>
          <a:p>
            <a:fld id="{D919D109-F427-0D4E-A2E6-D5BD6A565421}" type="slidenum">
              <a:rPr lang="en-US" smtClean="0"/>
              <a:pPr/>
              <a:t>9</a:t>
            </a:fld>
            <a:endParaRPr lang="en-US" dirty="0"/>
          </a:p>
        </p:txBody>
      </p:sp>
      <p:sp>
        <p:nvSpPr>
          <p:cNvPr id="13" name="TextBox 12">
            <a:extLst>
              <a:ext uri="{FF2B5EF4-FFF2-40B4-BE49-F238E27FC236}">
                <a16:creationId xmlns:a16="http://schemas.microsoft.com/office/drawing/2014/main" id="{00759059-87CF-2924-C793-1CD4EA6D28EB}"/>
              </a:ext>
            </a:extLst>
          </p:cNvPr>
          <p:cNvSpPr txBox="1"/>
          <p:nvPr/>
        </p:nvSpPr>
        <p:spPr>
          <a:xfrm>
            <a:off x="186712" y="5955987"/>
            <a:ext cx="5674878" cy="261610"/>
          </a:xfrm>
          <a:prstGeom prst="rect">
            <a:avLst/>
          </a:prstGeom>
          <a:noFill/>
        </p:spPr>
        <p:txBody>
          <a:bodyPr wrap="square" lIns="91440" tIns="45720" rIns="91440" bIns="45720" rtlCol="0" anchor="t">
            <a:spAutoFit/>
          </a:bodyPr>
          <a:lstStyle/>
          <a:p>
            <a:r>
              <a:rPr lang="en-US" sz="1100" dirty="0">
                <a:latin typeface="Arial Narrow" panose="020B0606020202030204" pitchFamily="34" charset="0"/>
              </a:rPr>
              <a:t>USA (13), Italy (2), Malta (2), South Africa (2), Israel (2), Germany (1), Sudan (1), England (1), China (1)</a:t>
            </a:r>
          </a:p>
        </p:txBody>
      </p:sp>
      <p:pic>
        <p:nvPicPr>
          <p:cNvPr id="2" name="Picture 6" descr="Chart&#10;&#10;Description automatically generated">
            <a:extLst>
              <a:ext uri="{FF2B5EF4-FFF2-40B4-BE49-F238E27FC236}">
                <a16:creationId xmlns:a16="http://schemas.microsoft.com/office/drawing/2014/main" id="{B9EACF57-3B08-BAB7-F68B-3958AFFD6042}"/>
              </a:ext>
            </a:extLst>
          </p:cNvPr>
          <p:cNvPicPr>
            <a:picLocks noChangeAspect="1"/>
          </p:cNvPicPr>
          <p:nvPr/>
        </p:nvPicPr>
        <p:blipFill>
          <a:blip r:embed="rId3"/>
          <a:stretch>
            <a:fillRect/>
          </a:stretch>
        </p:blipFill>
        <p:spPr>
          <a:xfrm>
            <a:off x="6140481" y="1884871"/>
            <a:ext cx="6051521" cy="3914293"/>
          </a:xfrm>
          <a:prstGeom prst="rect">
            <a:avLst/>
          </a:prstGeom>
        </p:spPr>
      </p:pic>
      <p:sp>
        <p:nvSpPr>
          <p:cNvPr id="4" name="Frame 3">
            <a:extLst>
              <a:ext uri="{FF2B5EF4-FFF2-40B4-BE49-F238E27FC236}">
                <a16:creationId xmlns:a16="http://schemas.microsoft.com/office/drawing/2014/main" id="{82C84A69-765D-46E1-4633-A0DBD9434F35}"/>
              </a:ext>
            </a:extLst>
          </p:cNvPr>
          <p:cNvSpPr/>
          <p:nvPr/>
        </p:nvSpPr>
        <p:spPr>
          <a:xfrm>
            <a:off x="9226769" y="1865983"/>
            <a:ext cx="660400" cy="4090004"/>
          </a:xfrm>
          <a:prstGeom prst="frame">
            <a:avLst>
              <a:gd name="adj1" fmla="val 1150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FA121EFF-BCCD-F812-AF75-3ADE666A4558}"/>
              </a:ext>
            </a:extLst>
          </p:cNvPr>
          <p:cNvSpPr txBox="1"/>
          <p:nvPr/>
        </p:nvSpPr>
        <p:spPr>
          <a:xfrm>
            <a:off x="6752666" y="1276884"/>
            <a:ext cx="4939183" cy="523220"/>
          </a:xfrm>
          <a:prstGeom prst="rect">
            <a:avLst/>
          </a:prstGeom>
          <a:noFill/>
        </p:spPr>
        <p:txBody>
          <a:bodyPr wrap="square" lIns="91440" tIns="45720" rIns="91440" bIns="45720" rtlCol="0" anchor="t">
            <a:spAutoFit/>
          </a:bodyPr>
          <a:lstStyle/>
          <a:p>
            <a:pPr algn="ctr"/>
            <a:r>
              <a:rPr lang="en-US" sz="1400" b="1" dirty="0">
                <a:solidFill>
                  <a:schemeClr val="accent3"/>
                </a:solidFill>
                <a:latin typeface="Arial Narrow" panose="020B0606020202030204" pitchFamily="34" charset="0"/>
              </a:rPr>
              <a:t>Median study duration was 2 months; 13 (56%) studies began within the first 4 months of COVID-19 vaccine rollout in Q1 of 2021</a:t>
            </a:r>
          </a:p>
        </p:txBody>
      </p:sp>
      <p:sp>
        <p:nvSpPr>
          <p:cNvPr id="10" name="TextBox 9">
            <a:extLst>
              <a:ext uri="{FF2B5EF4-FFF2-40B4-BE49-F238E27FC236}">
                <a16:creationId xmlns:a16="http://schemas.microsoft.com/office/drawing/2014/main" id="{A684E8F5-3F72-23DF-D6C8-112C5E379D03}"/>
              </a:ext>
            </a:extLst>
          </p:cNvPr>
          <p:cNvSpPr txBox="1"/>
          <p:nvPr/>
        </p:nvSpPr>
        <p:spPr>
          <a:xfrm flipH="1">
            <a:off x="564652" y="1380719"/>
            <a:ext cx="5393266" cy="307777"/>
          </a:xfrm>
          <a:prstGeom prst="rect">
            <a:avLst/>
          </a:prstGeom>
          <a:noFill/>
        </p:spPr>
        <p:txBody>
          <a:bodyPr wrap="square" lIns="91440" tIns="45720" rIns="91440" bIns="45720" rtlCol="0" anchor="t">
            <a:spAutoFit/>
          </a:bodyPr>
          <a:lstStyle/>
          <a:p>
            <a:pPr algn="ctr"/>
            <a:r>
              <a:rPr lang="en-US" sz="1400" b="1" dirty="0">
                <a:solidFill>
                  <a:schemeClr val="accent3"/>
                </a:solidFill>
                <a:latin typeface="Arial Narrow" panose="020B0606020202030204" pitchFamily="34" charset="0"/>
              </a:rPr>
              <a:t>Majority of studies (84%) are from high-income countries</a:t>
            </a:r>
          </a:p>
        </p:txBody>
      </p:sp>
      <p:pic>
        <p:nvPicPr>
          <p:cNvPr id="11" name="Picture 10">
            <a:extLst>
              <a:ext uri="{FF2B5EF4-FFF2-40B4-BE49-F238E27FC236}">
                <a16:creationId xmlns:a16="http://schemas.microsoft.com/office/drawing/2014/main" id="{030B1883-C419-4B08-8C68-A09DB3DC7F11}"/>
              </a:ext>
            </a:extLst>
          </p:cNvPr>
          <p:cNvPicPr>
            <a:picLocks noChangeAspect="1"/>
          </p:cNvPicPr>
          <p:nvPr/>
        </p:nvPicPr>
        <p:blipFill rotWithShape="1">
          <a:blip r:embed="rId4"/>
          <a:srcRect l="1250" t="8591" r="1592" b="12852"/>
          <a:stretch/>
        </p:blipFill>
        <p:spPr>
          <a:xfrm>
            <a:off x="0" y="1871664"/>
            <a:ext cx="6051521" cy="3914293"/>
          </a:xfrm>
          <a:prstGeom prst="rect">
            <a:avLst/>
          </a:prstGeom>
        </p:spPr>
      </p:pic>
    </p:spTree>
    <p:extLst>
      <p:ext uri="{BB962C8B-B14F-4D97-AF65-F5344CB8AC3E}">
        <p14:creationId xmlns:p14="http://schemas.microsoft.com/office/powerpoint/2010/main" val="2312494425"/>
      </p:ext>
    </p:extLst>
  </p:cSld>
  <p:clrMapOvr>
    <a:masterClrMapping/>
  </p:clrMapOvr>
</p:sld>
</file>

<file path=ppt/theme/theme1.xml><?xml version="1.0" encoding="utf-8"?>
<a:theme xmlns:a="http://schemas.openxmlformats.org/drawingml/2006/main" name="Light Background">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0EB5AE0B-6F44-4843-8A99-4757AC9149FA}"/>
    </a:ext>
  </a:extLst>
</a:theme>
</file>

<file path=ppt/theme/theme2.xml><?xml version="1.0" encoding="utf-8"?>
<a:theme xmlns:a="http://schemas.openxmlformats.org/drawingml/2006/main" name="Dark Background">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DC9E0676-6115-D545-9B6E-63CEA9A3F870}"/>
    </a:ext>
  </a:extLst>
</a:theme>
</file>

<file path=ppt/theme/theme3.xml><?xml version="1.0" encoding="utf-8"?>
<a:theme xmlns:a="http://schemas.openxmlformats.org/drawingml/2006/main" name="Copyright Slides">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FCCE7E3D-51C0-A44D-BCE3-D6AE24F0B2F6}"/>
    </a:ext>
  </a:extLst>
</a:theme>
</file>

<file path=ppt/theme/theme4.xml><?xml version="1.0" encoding="utf-8"?>
<a:theme xmlns:a="http://schemas.openxmlformats.org/drawingml/2006/main" name="Branded Image Slides">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mentum PPT Template-revAC-v1d" id="{0AAD6DEF-A2F9-E44D-B5B9-A43042CEEE0A}" vid="{781ED788-DB81-CB4D-AE78-3C66A90BF32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56196492002A4697DC86B6F3EEB911" ma:contentTypeVersion="12" ma:contentTypeDescription="Crée un document." ma:contentTypeScope="" ma:versionID="c11e731c09e7f248958e5f8e9148de5d">
  <xsd:schema xmlns:xsd="http://www.w3.org/2001/XMLSchema" xmlns:xs="http://www.w3.org/2001/XMLSchema" xmlns:p="http://schemas.microsoft.com/office/2006/metadata/properties" xmlns:ns2="384f80a7-b071-487b-bbd6-8892ff174734" xmlns:ns3="e1721c0b-4454-404e-abb2-4b8917d152b9" targetNamespace="http://schemas.microsoft.com/office/2006/metadata/properties" ma:root="true" ma:fieldsID="90ea83d680467d4ab0f05a1a64aefa66" ns2:_="" ns3:_="">
    <xsd:import namespace="384f80a7-b071-487b-bbd6-8892ff174734"/>
    <xsd:import namespace="e1721c0b-4454-404e-abb2-4b8917d152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f80a7-b071-487b-bbd6-8892ff1747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4ad3672e-4f06-4624-8734-b96e843e825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721c0b-4454-404e-abb2-4b8917d152b9"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6" nillable="true" ma:displayName="Taxonomy Catch All Column" ma:hidden="true" ma:list="{96deadac-139b-48cd-9a24-4418d8107d6d}" ma:internalName="TaxCatchAll" ma:showField="CatchAllData" ma:web="e1721c0b-4454-404e-abb2-4b8917d15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84f80a7-b071-487b-bbd6-8892ff174734">
      <Terms xmlns="http://schemas.microsoft.com/office/infopath/2007/PartnerControls"/>
    </lcf76f155ced4ddcb4097134ff3c332f>
    <TaxCatchAll xmlns="e1721c0b-4454-404e-abb2-4b8917d152b9" xsi:nil="true"/>
  </documentManagement>
</p:properties>
</file>

<file path=customXml/itemProps1.xml><?xml version="1.0" encoding="utf-8"?>
<ds:datastoreItem xmlns:ds="http://schemas.openxmlformats.org/officeDocument/2006/customXml" ds:itemID="{F9F90A2E-4AF3-45B5-AE13-F69DDFA7B058}">
  <ds:schemaRefs>
    <ds:schemaRef ds:uri="http://schemas.microsoft.com/sharepoint/v3/contenttype/forms"/>
  </ds:schemaRefs>
</ds:datastoreItem>
</file>

<file path=customXml/itemProps2.xml><?xml version="1.0" encoding="utf-8"?>
<ds:datastoreItem xmlns:ds="http://schemas.openxmlformats.org/officeDocument/2006/customXml" ds:itemID="{C34FDBE7-6A57-492D-A91F-0E662640B475}"/>
</file>

<file path=customXml/itemProps3.xml><?xml version="1.0" encoding="utf-8"?>
<ds:datastoreItem xmlns:ds="http://schemas.openxmlformats.org/officeDocument/2006/customXml" ds:itemID="{2304CD1F-3533-47E8-B305-53BA14AA624D}">
  <ds:schemaRefs>
    <ds:schemaRef ds:uri="http://schemas.microsoft.com/office/2006/metadata/properties"/>
    <ds:schemaRef ds:uri="http://schemas.microsoft.com/office/2006/documentManagement/types"/>
    <ds:schemaRef ds:uri="http://purl.org/dc/terms/"/>
    <ds:schemaRef ds:uri="http://purl.org/dc/elements/1.1/"/>
    <ds:schemaRef ds:uri="http://purl.org/dc/dcmitype/"/>
    <ds:schemaRef ds:uri="http://schemas.microsoft.com/office/infopath/2007/PartnerControls"/>
    <ds:schemaRef ds:uri="8805a099-c621-4986-9f49-a493d031056f"/>
    <ds:schemaRef ds:uri="http://schemas.openxmlformats.org/package/2006/metadata/core-properties"/>
    <ds:schemaRef ds:uri="bcabf2d0-dc21-497b-b22c-7781924c87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Light Background</Template>
  <TotalTime>3433</TotalTime>
  <Words>4286</Words>
  <Application>Microsoft Office PowerPoint</Application>
  <PresentationFormat>Widescreen</PresentationFormat>
  <Paragraphs>692</Paragraphs>
  <Slides>26</Slides>
  <Notes>10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26</vt:i4>
      </vt:variant>
    </vt:vector>
  </HeadingPairs>
  <TitlesOfParts>
    <vt:vector size="34" baseType="lpstr">
      <vt:lpstr>Arial</vt:lpstr>
      <vt:lpstr>Arial Narrow</vt:lpstr>
      <vt:lpstr>Arial,Sans-Serif</vt:lpstr>
      <vt:lpstr>Calibri</vt:lpstr>
      <vt:lpstr>Light Background</vt:lpstr>
      <vt:lpstr>Dark Background</vt:lpstr>
      <vt:lpstr>Copyright Slides</vt:lpstr>
      <vt:lpstr>Branded Image Slides</vt:lpstr>
      <vt:lpstr>A Rapid Review of COVID-19 Vaccination Roll-Out</vt:lpstr>
      <vt:lpstr>Acknowledgements </vt:lpstr>
      <vt:lpstr>Contents</vt:lpstr>
      <vt:lpstr>PowerPoint Presentation</vt:lpstr>
      <vt:lpstr>Background</vt:lpstr>
      <vt:lpstr>PowerPoint Presentation</vt:lpstr>
      <vt:lpstr>Methods</vt:lpstr>
      <vt:lpstr>PowerPoint Presentation</vt:lpstr>
      <vt:lpstr>Overall, 25 papers were analyzed. These were largely from high-income countries, had short duration, and commenced in the early phase of the COVID-19 vaccine rollout. </vt:lpstr>
      <vt:lpstr>Results showed three main  service delivery models:</vt:lpstr>
      <vt:lpstr>Mass vaccination sites were observed to have five functional steps with adaptations made for different contexts. </vt:lpstr>
      <vt:lpstr>Mobile vaccination clinics employed various strategies to execute the three main functional steps.</vt:lpstr>
      <vt:lpstr>Fixed-post vaccination sites required the least amount of spatial adaptation because they are purpose-built, however, mobilization is critical.</vt:lpstr>
      <vt:lpstr>Summary of challenges and potential solutions, by delivery model, as seen in this review</vt:lpstr>
      <vt:lpstr>Key service delivery challenges and learnings related to priority populations, as seen in this review</vt:lpstr>
      <vt:lpstr>Examples of COVID-19 vaccine integration as seen in this review</vt:lpstr>
      <vt:lpstr>Key findings from the literature and recommendations</vt:lpstr>
      <vt:lpstr>PowerPoint Presentation</vt:lpstr>
      <vt:lpstr>Theory of change: Elements of the COVID 19 vaccine deployment, delivery and demand</vt:lpstr>
      <vt:lpstr>Overview of study design, countries, and data sources</vt:lpstr>
      <vt:lpstr>Number of studies*: Delivery models and target population</vt:lpstr>
      <vt:lpstr>Studies extracted – 1/4</vt:lpstr>
      <vt:lpstr>Studies extracted – 2/4</vt:lpstr>
      <vt:lpstr>Studies extracted – 3/4</vt:lpstr>
      <vt:lpstr>Studies extracted – 4/4</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Jamie D'Andrea</dc:creator>
  <cp:keywords/>
  <dc:description/>
  <cp:lastModifiedBy>VILAJELIU, Alba</cp:lastModifiedBy>
  <cp:revision>336</cp:revision>
  <dcterms:created xsi:type="dcterms:W3CDTF">2020-07-31T17:29:14Z</dcterms:created>
  <dcterms:modified xsi:type="dcterms:W3CDTF">2022-09-20T08:40:38Z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0x010100E437C39C9A4FBB47BDFD8197E15E5E79</vt:lpwstr>
  </property>
</Properties>
</file>