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48" r:id="rId2"/>
    <p:sldMasterId id="2147483662" r:id="rId3"/>
    <p:sldMasterId id="2147483689" r:id="rId4"/>
    <p:sldMasterId id="2147483686" r:id="rId5"/>
    <p:sldMasterId id="2147483691" r:id="rId6"/>
  </p:sldMasterIdLst>
  <p:notesMasterIdLst>
    <p:notesMasterId r:id="rId34"/>
  </p:notesMasterIdLst>
  <p:handoutMasterIdLst>
    <p:handoutMasterId r:id="rId35"/>
  </p:handoutMasterIdLst>
  <p:sldIdLst>
    <p:sldId id="256" r:id="rId7"/>
    <p:sldId id="496" r:id="rId8"/>
    <p:sldId id="502" r:id="rId9"/>
    <p:sldId id="594" r:id="rId10"/>
    <p:sldId id="463" r:id="rId11"/>
    <p:sldId id="569" r:id="rId12"/>
    <p:sldId id="570" r:id="rId13"/>
    <p:sldId id="572" r:id="rId14"/>
    <p:sldId id="573" r:id="rId15"/>
    <p:sldId id="581" r:id="rId16"/>
    <p:sldId id="585" r:id="rId17"/>
    <p:sldId id="498" r:id="rId18"/>
    <p:sldId id="515" r:id="rId19"/>
    <p:sldId id="592" r:id="rId20"/>
    <p:sldId id="596" r:id="rId21"/>
    <p:sldId id="593" r:id="rId22"/>
    <p:sldId id="495" r:id="rId23"/>
    <p:sldId id="595" r:id="rId24"/>
    <p:sldId id="587" r:id="rId25"/>
    <p:sldId id="588" r:id="rId26"/>
    <p:sldId id="589" r:id="rId27"/>
    <p:sldId id="590" r:id="rId28"/>
    <p:sldId id="591" r:id="rId29"/>
    <p:sldId id="577" r:id="rId30"/>
    <p:sldId id="575" r:id="rId31"/>
    <p:sldId id="574" r:id="rId32"/>
    <p:sldId id="576" r:id="rId33"/>
  </p:sldIdLst>
  <p:sldSz cx="9144000" cy="6858000" type="screen4x3"/>
  <p:notesSz cx="9372600" cy="7086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BBBFA596-698F-3C47-A36E-B94473BB59E9}">
          <p14:sldIdLst>
            <p14:sldId id="256"/>
            <p14:sldId id="496"/>
          </p14:sldIdLst>
        </p14:section>
        <p14:section name="Mezzanine" id="{F7E60139-7B82-5644-843B-53148C578AD3}">
          <p14:sldIdLst>
            <p14:sldId id="502"/>
            <p14:sldId id="594"/>
            <p14:sldId id="463"/>
          </p14:sldIdLst>
        </p14:section>
        <p14:section name="Sample Solutions" id="{D6BDCF5C-637E-1248-BD19-6C08ECC154DC}">
          <p14:sldIdLst>
            <p14:sldId id="569"/>
            <p14:sldId id="570"/>
            <p14:sldId id="572"/>
            <p14:sldId id="573"/>
          </p14:sldIdLst>
        </p14:section>
        <p14:section name="Cross-referencing data" id="{B401FD93-044D-ED44-98DA-99D2B9C2D2C4}">
          <p14:sldIdLst>
            <p14:sldId id="581"/>
          </p14:sldIdLst>
        </p14:section>
        <p14:section name="Reporting" id="{9393E917-2215-3342-9A87-8778D1F48FA5}">
          <p14:sldIdLst>
            <p14:sldId id="585"/>
            <p14:sldId id="498"/>
            <p14:sldId id="515"/>
            <p14:sldId id="592"/>
            <p14:sldId id="596"/>
            <p14:sldId id="593"/>
            <p14:sldId id="495"/>
            <p14:sldId id="595"/>
          </p14:sldIdLst>
        </p14:section>
        <p14:section name="Additional Product Information" id="{D8264CB9-7B8D-5F41-925A-F905207F01ED}">
          <p14:sldIdLst>
            <p14:sldId id="587"/>
            <p14:sldId id="588"/>
            <p14:sldId id="589"/>
            <p14:sldId id="590"/>
            <p14:sldId id="591"/>
            <p14:sldId id="577"/>
            <p14:sldId id="575"/>
            <p14:sldId id="574"/>
            <p14:sldId id="5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00"/>
    <a:srgbClr val="007C92"/>
    <a:srgbClr val="5E2750"/>
    <a:srgbClr val="858176"/>
    <a:srgbClr val="F68B18"/>
    <a:srgbClr val="14A7B5"/>
    <a:srgbClr val="7A2E85"/>
    <a:srgbClr val="BB0000"/>
    <a:srgbClr val="E90000"/>
    <a:srgbClr val="E6C9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1" autoAdjust="0"/>
    <p:restoredTop sz="92151" autoAdjust="0"/>
  </p:normalViewPr>
  <p:slideViewPr>
    <p:cSldViewPr snapToGrid="0" snapToObjects="1">
      <p:cViewPr>
        <p:scale>
          <a:sx n="76" d="100"/>
          <a:sy n="76" d="100"/>
        </p:scale>
        <p:origin x="-888" y="-448"/>
      </p:cViewPr>
      <p:guideLst>
        <p:guide orient="horz" pos="1993"/>
        <p:guide orient="horz" pos="2889"/>
        <p:guide pos="29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1460" cy="3543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sz="quarter" idx="1"/>
          </p:nvPr>
        </p:nvSpPr>
        <p:spPr>
          <a:xfrm>
            <a:off x="5308971" y="0"/>
            <a:ext cx="4061460" cy="354330"/>
          </a:xfrm>
          <a:prstGeom prst="rect">
            <a:avLst/>
          </a:prstGeom>
        </p:spPr>
        <p:txBody>
          <a:bodyPr vert="horz" lIns="94046" tIns="47023" rIns="94046" bIns="47023" rtlCol="0"/>
          <a:lstStyle>
            <a:lvl1pPr algn="r">
              <a:defRPr sz="1200"/>
            </a:lvl1pPr>
          </a:lstStyle>
          <a:p>
            <a:fld id="{1DB89A51-A7A0-204E-9DAB-E391161E92F1}" type="datetimeFigureOut">
              <a:rPr lang="en-US" smtClean="0"/>
              <a:t>14/11/11</a:t>
            </a:fld>
            <a:endParaRPr lang="en-US" dirty="0"/>
          </a:p>
        </p:txBody>
      </p:sp>
      <p:sp>
        <p:nvSpPr>
          <p:cNvPr id="4" name="Footer Placeholder 3"/>
          <p:cNvSpPr>
            <a:spLocks noGrp="1"/>
          </p:cNvSpPr>
          <p:nvPr>
            <p:ph type="ftr" sz="quarter" idx="2"/>
          </p:nvPr>
        </p:nvSpPr>
        <p:spPr>
          <a:xfrm>
            <a:off x="0" y="6731040"/>
            <a:ext cx="4061460" cy="354330"/>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08971" y="6731040"/>
            <a:ext cx="4061460" cy="354330"/>
          </a:xfrm>
          <a:prstGeom prst="rect">
            <a:avLst/>
          </a:prstGeom>
        </p:spPr>
        <p:txBody>
          <a:bodyPr vert="horz" lIns="94046" tIns="47023" rIns="94046" bIns="47023" rtlCol="0" anchor="b"/>
          <a:lstStyle>
            <a:lvl1pPr algn="r">
              <a:defRPr sz="1200"/>
            </a:lvl1pPr>
          </a:lstStyle>
          <a:p>
            <a:fld id="{16E78748-52A8-6A44-8E6A-52A2726A1413}" type="slidenum">
              <a:rPr lang="en-US" smtClean="0"/>
              <a:t>‹#›</a:t>
            </a:fld>
            <a:endParaRPr lang="en-US" dirty="0"/>
          </a:p>
        </p:txBody>
      </p:sp>
    </p:spTree>
    <p:extLst>
      <p:ext uri="{BB962C8B-B14F-4D97-AF65-F5344CB8AC3E}">
        <p14:creationId xmlns:p14="http://schemas.microsoft.com/office/powerpoint/2010/main" val="1852080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1460" cy="3543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5308971" y="0"/>
            <a:ext cx="4061460" cy="354330"/>
          </a:xfrm>
          <a:prstGeom prst="rect">
            <a:avLst/>
          </a:prstGeom>
        </p:spPr>
        <p:txBody>
          <a:bodyPr vert="horz" lIns="94046" tIns="47023" rIns="94046" bIns="47023" rtlCol="0"/>
          <a:lstStyle>
            <a:lvl1pPr algn="r">
              <a:defRPr sz="1200"/>
            </a:lvl1pPr>
          </a:lstStyle>
          <a:p>
            <a:fld id="{B0FB0C62-032F-E543-B944-BDA980828713}" type="datetimeFigureOut">
              <a:rPr lang="en-US" smtClean="0"/>
              <a:t>14/11/11</a:t>
            </a:fld>
            <a:endParaRPr lang="en-US" dirty="0"/>
          </a:p>
        </p:txBody>
      </p:sp>
      <p:sp>
        <p:nvSpPr>
          <p:cNvPr id="4" name="Slide Image Placeholder 3"/>
          <p:cNvSpPr>
            <a:spLocks noGrp="1" noRot="1" noChangeAspect="1"/>
          </p:cNvSpPr>
          <p:nvPr>
            <p:ph type="sldImg" idx="2"/>
          </p:nvPr>
        </p:nvSpPr>
        <p:spPr>
          <a:xfrm>
            <a:off x="2914650" y="531813"/>
            <a:ext cx="3543300" cy="265747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937260" y="3366135"/>
            <a:ext cx="7498080" cy="3188970"/>
          </a:xfrm>
          <a:prstGeom prst="rect">
            <a:avLst/>
          </a:prstGeom>
        </p:spPr>
        <p:txBody>
          <a:bodyPr vert="horz" lIns="94046" tIns="47023" rIns="94046" bIns="47023"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6731040"/>
            <a:ext cx="4061460" cy="3543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08971" y="6731040"/>
            <a:ext cx="4061460" cy="354330"/>
          </a:xfrm>
          <a:prstGeom prst="rect">
            <a:avLst/>
          </a:prstGeom>
        </p:spPr>
        <p:txBody>
          <a:bodyPr vert="horz" lIns="94046" tIns="47023" rIns="94046" bIns="47023" rtlCol="0" anchor="b"/>
          <a:lstStyle>
            <a:lvl1pPr algn="r">
              <a:defRPr sz="1200"/>
            </a:lvl1pPr>
          </a:lstStyle>
          <a:p>
            <a:fld id="{A45448AA-0372-534A-A32B-4E66CB7D5082}" type="slidenum">
              <a:rPr lang="en-US" smtClean="0"/>
              <a:t>‹#›</a:t>
            </a:fld>
            <a:endParaRPr lang="en-US" dirty="0"/>
          </a:p>
        </p:txBody>
      </p:sp>
    </p:spTree>
    <p:extLst>
      <p:ext uri="{BB962C8B-B14F-4D97-AF65-F5344CB8AC3E}">
        <p14:creationId xmlns:p14="http://schemas.microsoft.com/office/powerpoint/2010/main" val="23300759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45448AA-0372-534A-A32B-4E66CB7D5082}" type="slidenum">
              <a:rPr lang="en-US" smtClean="0"/>
              <a:t>2</a:t>
            </a:fld>
            <a:endParaRPr lang="en-US" dirty="0"/>
          </a:p>
        </p:txBody>
      </p:sp>
    </p:spTree>
    <p:extLst>
      <p:ext uri="{BB962C8B-B14F-4D97-AF65-F5344CB8AC3E}">
        <p14:creationId xmlns:p14="http://schemas.microsoft.com/office/powerpoint/2010/main" val="291256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From 2008</a:t>
            </a:r>
          </a:p>
          <a:p>
            <a:pPr marL="171450" indent="-171450">
              <a:buFont typeface="Arial" pitchFamily="34" charset="0"/>
              <a:buChar char="•"/>
            </a:pPr>
            <a:r>
              <a:rPr lang="en-GB" dirty="0" smtClean="0"/>
              <a:t>Used incentives to nurses</a:t>
            </a:r>
          </a:p>
          <a:p>
            <a:pPr marL="171450" indent="-171450">
              <a:buFont typeface="Arial" pitchFamily="34" charset="0"/>
              <a:buChar char="•"/>
            </a:pPr>
            <a:r>
              <a:rPr lang="en-GB" dirty="0" smtClean="0"/>
              <a:t>Reduced stocks outs from high 80-90% to &lt;10%</a:t>
            </a:r>
          </a:p>
          <a:p>
            <a:pPr marL="171450" indent="-171450">
              <a:buFont typeface="Arial" pitchFamily="34" charset="0"/>
              <a:buChar char="•"/>
            </a:pPr>
            <a:r>
              <a:rPr lang="en-GB" dirty="0" smtClean="0"/>
              <a:t>84% response rate</a:t>
            </a:r>
          </a:p>
          <a:p>
            <a:pPr marL="171450" indent="-171450">
              <a:buFont typeface="Arial" pitchFamily="34" charset="0"/>
              <a:buChar char="•"/>
            </a:pPr>
            <a:r>
              <a:rPr lang="en-GB" dirty="0" smtClean="0"/>
              <a:t>4% error rate</a:t>
            </a: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15</a:t>
            </a:fld>
            <a:endParaRPr lang="en-GB" dirty="0"/>
          </a:p>
        </p:txBody>
      </p:sp>
    </p:spTree>
    <p:extLst>
      <p:ext uri="{BB962C8B-B14F-4D97-AF65-F5344CB8AC3E}">
        <p14:creationId xmlns:p14="http://schemas.microsoft.com/office/powerpoint/2010/main" val="63282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From 2008</a:t>
            </a:r>
          </a:p>
          <a:p>
            <a:pPr marL="171450" indent="-171450">
              <a:buFont typeface="Arial" pitchFamily="34" charset="0"/>
              <a:buChar char="•"/>
            </a:pPr>
            <a:r>
              <a:rPr lang="en-GB" dirty="0" smtClean="0"/>
              <a:t>Used incentives to nurses</a:t>
            </a:r>
          </a:p>
          <a:p>
            <a:pPr marL="171450" indent="-171450">
              <a:buFont typeface="Arial" pitchFamily="34" charset="0"/>
              <a:buChar char="•"/>
            </a:pPr>
            <a:r>
              <a:rPr lang="en-GB" dirty="0" smtClean="0"/>
              <a:t>Reduced stocks outs from high 80-90% to &lt;10%</a:t>
            </a:r>
          </a:p>
          <a:p>
            <a:pPr marL="171450" indent="-171450">
              <a:buFont typeface="Arial" pitchFamily="34" charset="0"/>
              <a:buChar char="•"/>
            </a:pPr>
            <a:r>
              <a:rPr lang="en-GB" dirty="0" smtClean="0"/>
              <a:t>84% response rate</a:t>
            </a:r>
          </a:p>
          <a:p>
            <a:pPr marL="171450" indent="-171450">
              <a:buFont typeface="Arial" pitchFamily="34" charset="0"/>
              <a:buChar char="•"/>
            </a:pPr>
            <a:r>
              <a:rPr lang="en-GB" dirty="0" smtClean="0"/>
              <a:t>4% error rate</a:t>
            </a: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16</a:t>
            </a:fld>
            <a:endParaRPr lang="en-GB" dirty="0"/>
          </a:p>
        </p:txBody>
      </p:sp>
    </p:spTree>
    <p:extLst>
      <p:ext uri="{BB962C8B-B14F-4D97-AF65-F5344CB8AC3E}">
        <p14:creationId xmlns:p14="http://schemas.microsoft.com/office/powerpoint/2010/main" val="63282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r>
              <a:rPr lang="en-ZA" dirty="0" smtClean="0"/>
              <a:t>80% of audience is already part of the Vodafone family</a:t>
            </a:r>
            <a:r>
              <a:rPr lang="en-ZA" baseline="0" dirty="0" smtClean="0"/>
              <a:t> somewhere across the globe…</a:t>
            </a:r>
            <a:endParaRPr lang="en-ZA" dirty="0"/>
          </a:p>
        </p:txBody>
      </p:sp>
      <p:sp>
        <p:nvSpPr>
          <p:cNvPr id="4" name="Slide Number Placeholder 3"/>
          <p:cNvSpPr>
            <a:spLocks noGrp="1"/>
          </p:cNvSpPr>
          <p:nvPr>
            <p:ph type="sldNum" sz="quarter" idx="10"/>
          </p:nvPr>
        </p:nvSpPr>
        <p:spPr/>
        <p:txBody>
          <a:bodyPr/>
          <a:lstStyle/>
          <a:p>
            <a:fld id="{A45448AA-0372-534A-A32B-4E66CB7D5082}" type="slidenum">
              <a:rPr lang="en-US" smtClean="0"/>
              <a:t>19</a:t>
            </a:fld>
            <a:endParaRPr lang="en-US" dirty="0"/>
          </a:p>
        </p:txBody>
      </p:sp>
    </p:spTree>
    <p:extLst>
      <p:ext uri="{BB962C8B-B14F-4D97-AF65-F5344CB8AC3E}">
        <p14:creationId xmlns:p14="http://schemas.microsoft.com/office/powerpoint/2010/main" val="2912569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45448AA-0372-534A-A32B-4E66CB7D5082}" type="slidenum">
              <a:rPr lang="en-US" smtClean="0"/>
              <a:t>20</a:t>
            </a:fld>
            <a:endParaRPr lang="en-US" dirty="0"/>
          </a:p>
        </p:txBody>
      </p:sp>
    </p:spTree>
    <p:extLst>
      <p:ext uri="{BB962C8B-B14F-4D97-AF65-F5344CB8AC3E}">
        <p14:creationId xmlns:p14="http://schemas.microsoft.com/office/powerpoint/2010/main" val="2912569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45448AA-0372-534A-A32B-4E66CB7D5082}" type="slidenum">
              <a:rPr lang="en-US" smtClean="0"/>
              <a:t>21</a:t>
            </a:fld>
            <a:endParaRPr lang="en-US" dirty="0"/>
          </a:p>
        </p:txBody>
      </p:sp>
    </p:spTree>
    <p:extLst>
      <p:ext uri="{BB962C8B-B14F-4D97-AF65-F5344CB8AC3E}">
        <p14:creationId xmlns:p14="http://schemas.microsoft.com/office/powerpoint/2010/main" val="2912569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171450" indent="-171450" defTabSz="470230">
              <a:buFont typeface="Arial" pitchFamily="34" charset="0"/>
              <a:buChar char="•"/>
              <a:defRPr/>
            </a:pPr>
            <a:r>
              <a:rPr lang="en-GB" dirty="0" smtClean="0">
                <a:latin typeface="Calibri" charset="0"/>
              </a:rPr>
              <a:t>Very</a:t>
            </a:r>
            <a:r>
              <a:rPr lang="en-GB" baseline="0" dirty="0" smtClean="0">
                <a:latin typeface="Calibri" charset="0"/>
              </a:rPr>
              <a:t> simply, mHealth is the use of any type of mobile platform to transform how health is delivered, consumed and experienced</a:t>
            </a:r>
          </a:p>
          <a:p>
            <a:pPr marL="171450" indent="-171450" defTabSz="470230">
              <a:buFont typeface="Arial" pitchFamily="34" charset="0"/>
              <a:buChar char="•"/>
              <a:defRPr/>
            </a:pPr>
            <a:r>
              <a:rPr lang="en-GB" baseline="0" dirty="0" smtClean="0">
                <a:latin typeface="Calibri" charset="0"/>
              </a:rPr>
              <a:t>mHealth is a component of the delivery of healthcare services and is not meant to entirely replace legacy systems</a:t>
            </a:r>
          </a:p>
          <a:p>
            <a:pPr marL="171450" indent="-171450" defTabSz="470230">
              <a:buFont typeface="Arial" pitchFamily="34" charset="0"/>
              <a:buChar char="•"/>
              <a:defRPr/>
            </a:pPr>
            <a:r>
              <a:rPr lang="en-GB" baseline="0" dirty="0" smtClean="0">
                <a:latin typeface="Calibri" charset="0"/>
              </a:rPr>
              <a:t>In a nutshell, mHealth speaks to efficiencies in workflow (enabling e.g. CHW’s to capture the right data at the right time – ultimately means they increase their productivity), process (e.g. it takes up to 9 weeks for paper based immunisation records to get to the National or Policy level) and information management (a system can be automated, eg, sending customised messages via sms, voice or email to patients regarding their condition, compliance etc).</a:t>
            </a:r>
            <a:endParaRPr lang="en-GB" dirty="0" smtClean="0">
              <a:latin typeface="Calibri" charset="0"/>
            </a:endParaRPr>
          </a:p>
        </p:txBody>
      </p:sp>
      <p:sp>
        <p:nvSpPr>
          <p:cNvPr id="4" name="Slide Number Placeholder 3"/>
          <p:cNvSpPr>
            <a:spLocks noGrp="1"/>
          </p:cNvSpPr>
          <p:nvPr>
            <p:ph type="sldNum" sz="quarter" idx="10"/>
          </p:nvPr>
        </p:nvSpPr>
        <p:spPr/>
        <p:txBody>
          <a:bodyPr/>
          <a:lstStyle/>
          <a:p>
            <a:fld id="{A45448AA-0372-534A-A32B-4E66CB7D5082}" type="slidenum">
              <a:rPr lang="en-US" smtClean="0"/>
              <a:t>22</a:t>
            </a:fld>
            <a:endParaRPr lang="en-US" dirty="0"/>
          </a:p>
        </p:txBody>
      </p:sp>
    </p:spTree>
    <p:extLst>
      <p:ext uri="{BB962C8B-B14F-4D97-AF65-F5344CB8AC3E}">
        <p14:creationId xmlns:p14="http://schemas.microsoft.com/office/powerpoint/2010/main" val="373815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0" indent="0">
              <a:buFont typeface="Arial" pitchFamily="34" charset="0"/>
              <a:buNone/>
            </a:pPr>
            <a:r>
              <a:rPr lang="en-GB" dirty="0" smtClean="0"/>
              <a:t>RCT!</a:t>
            </a: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24</a:t>
            </a:fld>
            <a:endParaRPr lang="en-GB" dirty="0"/>
          </a:p>
        </p:txBody>
      </p:sp>
    </p:spTree>
    <p:extLst>
      <p:ext uri="{BB962C8B-B14F-4D97-AF65-F5344CB8AC3E}">
        <p14:creationId xmlns:p14="http://schemas.microsoft.com/office/powerpoint/2010/main" val="632822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171450" indent="-171450">
              <a:buFont typeface="Arial" pitchFamily="34" charset="0"/>
              <a:buChar char="•"/>
            </a:pPr>
            <a:r>
              <a:rPr lang="en-ZA" dirty="0" smtClean="0"/>
              <a:t>From 2008</a:t>
            </a:r>
          </a:p>
          <a:p>
            <a:pPr marL="171450" indent="-171450">
              <a:buFont typeface="Arial" pitchFamily="34" charset="0"/>
              <a:buChar char="•"/>
            </a:pPr>
            <a:r>
              <a:rPr lang="en-ZA" dirty="0" smtClean="0"/>
              <a:t>Healthcare in emerging markets is usually</a:t>
            </a:r>
            <a:r>
              <a:rPr lang="en-ZA" baseline="0" dirty="0" smtClean="0"/>
              <a:t> NOT delivered by Doctors, rather by Nurses and usually by Community Health Workers or even lower level clinical workers, who often have very little formal training &amp; education</a:t>
            </a:r>
          </a:p>
          <a:p>
            <a:pPr marL="171450" indent="-171450">
              <a:buFont typeface="Arial" pitchFamily="34" charset="0"/>
              <a:buChar char="•"/>
            </a:pPr>
            <a:r>
              <a:rPr lang="en-ZA" baseline="0" dirty="0" smtClean="0"/>
              <a:t>To enable them to not only do more but also to reduce the workload on higher skilled workers</a:t>
            </a:r>
            <a:endParaRPr lang="en-ZA" dirty="0" smtClean="0"/>
          </a:p>
        </p:txBody>
      </p:sp>
      <p:sp>
        <p:nvSpPr>
          <p:cNvPr id="4" name="Slide Number Placeholder 3"/>
          <p:cNvSpPr>
            <a:spLocks noGrp="1"/>
          </p:cNvSpPr>
          <p:nvPr>
            <p:ph type="sldNum" sz="quarter" idx="10"/>
          </p:nvPr>
        </p:nvSpPr>
        <p:spPr/>
        <p:txBody>
          <a:bodyPr/>
          <a:lstStyle/>
          <a:p>
            <a:fld id="{A45448AA-0372-534A-A32B-4E66CB7D5082}" type="slidenum">
              <a:rPr lang="en-US" smtClean="0"/>
              <a:t>25</a:t>
            </a:fld>
            <a:endParaRPr lang="en-US" dirty="0"/>
          </a:p>
        </p:txBody>
      </p:sp>
    </p:spTree>
    <p:extLst>
      <p:ext uri="{BB962C8B-B14F-4D97-AF65-F5344CB8AC3E}">
        <p14:creationId xmlns:p14="http://schemas.microsoft.com/office/powerpoint/2010/main" val="303123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0" indent="0">
              <a:buFont typeface="Arial" pitchFamily="34" charset="0"/>
              <a:buNone/>
            </a:pPr>
            <a:endParaRPr lang="en-ZA" dirty="0"/>
          </a:p>
        </p:txBody>
      </p:sp>
      <p:sp>
        <p:nvSpPr>
          <p:cNvPr id="4" name="Slide Number Placeholder 3"/>
          <p:cNvSpPr>
            <a:spLocks noGrp="1"/>
          </p:cNvSpPr>
          <p:nvPr>
            <p:ph type="sldNum" sz="quarter" idx="10"/>
          </p:nvPr>
        </p:nvSpPr>
        <p:spPr/>
        <p:txBody>
          <a:bodyPr/>
          <a:lstStyle/>
          <a:p>
            <a:fld id="{A45448AA-0372-534A-A32B-4E66CB7D5082}" type="slidenum">
              <a:rPr lang="en-US" smtClean="0"/>
              <a:t>26</a:t>
            </a:fld>
            <a:endParaRPr lang="en-US" dirty="0"/>
          </a:p>
        </p:txBody>
      </p:sp>
    </p:spTree>
    <p:extLst>
      <p:ext uri="{BB962C8B-B14F-4D97-AF65-F5344CB8AC3E}">
        <p14:creationId xmlns:p14="http://schemas.microsoft.com/office/powerpoint/2010/main" val="3031232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27</a:t>
            </a:fld>
            <a:endParaRPr lang="en-GB" dirty="0"/>
          </a:p>
        </p:txBody>
      </p:sp>
    </p:spTree>
    <p:extLst>
      <p:ext uri="{BB962C8B-B14F-4D97-AF65-F5344CB8AC3E}">
        <p14:creationId xmlns:p14="http://schemas.microsoft.com/office/powerpoint/2010/main" val="63282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45448AA-0372-534A-A32B-4E66CB7D5082}" type="slidenum">
              <a:rPr lang="en-US" smtClean="0"/>
              <a:t>3</a:t>
            </a:fld>
            <a:endParaRPr lang="en-US" dirty="0"/>
          </a:p>
        </p:txBody>
      </p:sp>
    </p:spTree>
    <p:extLst>
      <p:ext uri="{BB962C8B-B14F-4D97-AF65-F5344CB8AC3E}">
        <p14:creationId xmlns:p14="http://schemas.microsoft.com/office/powerpoint/2010/main" val="291256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0" indent="0" defTabSz="1018707">
              <a:buFont typeface="Arial" pitchFamily="34" charset="0"/>
              <a:buNone/>
              <a:defRPr/>
            </a:pPr>
            <a:endParaRPr lang="en-GB" baseline="0" dirty="0" smtClean="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solidFill>
                  <a:prstClr val="black"/>
                </a:solidFill>
              </a:rPr>
              <a:pPr>
                <a:defRPr/>
              </a:pPr>
              <a:t>4</a:t>
            </a:fld>
            <a:endParaRPr lang="en-GB" dirty="0">
              <a:solidFill>
                <a:prstClr val="black"/>
              </a:solidFill>
            </a:endParaRPr>
          </a:p>
        </p:txBody>
      </p:sp>
    </p:spTree>
    <p:extLst>
      <p:ext uri="{BB962C8B-B14F-4D97-AF65-F5344CB8AC3E}">
        <p14:creationId xmlns:p14="http://schemas.microsoft.com/office/powerpoint/2010/main" val="33112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0" indent="0" defTabSz="1018707">
              <a:buFont typeface="Arial" pitchFamily="34" charset="0"/>
              <a:buNone/>
              <a:defRPr/>
            </a:pPr>
            <a:endParaRPr lang="en-GB" baseline="0" dirty="0" smtClean="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solidFill>
                  <a:prstClr val="black"/>
                </a:solidFill>
              </a:rPr>
              <a:pPr>
                <a:defRPr/>
              </a:pPr>
              <a:t>5</a:t>
            </a:fld>
            <a:endParaRPr lang="en-GB" dirty="0">
              <a:solidFill>
                <a:prstClr val="black"/>
              </a:solidFill>
            </a:endParaRPr>
          </a:p>
        </p:txBody>
      </p:sp>
    </p:spTree>
    <p:extLst>
      <p:ext uri="{BB962C8B-B14F-4D97-AF65-F5344CB8AC3E}">
        <p14:creationId xmlns:p14="http://schemas.microsoft.com/office/powerpoint/2010/main" val="331126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From 2008</a:t>
            </a:r>
          </a:p>
          <a:p>
            <a:pPr marL="171450" indent="-171450">
              <a:buFont typeface="Arial" pitchFamily="34" charset="0"/>
              <a:buChar char="•"/>
            </a:pPr>
            <a:r>
              <a:rPr lang="en-GB" dirty="0" smtClean="0"/>
              <a:t>Used incentives to nurses</a:t>
            </a:r>
          </a:p>
          <a:p>
            <a:pPr marL="171450" indent="-171450">
              <a:buFont typeface="Arial" pitchFamily="34" charset="0"/>
              <a:buChar char="•"/>
            </a:pPr>
            <a:r>
              <a:rPr lang="en-GB" dirty="0" smtClean="0"/>
              <a:t>Reduced stocks outs from high 80-90% to &lt;10%</a:t>
            </a:r>
          </a:p>
          <a:p>
            <a:pPr marL="171450" indent="-171450">
              <a:buFont typeface="Arial" pitchFamily="34" charset="0"/>
              <a:buChar char="•"/>
            </a:pPr>
            <a:r>
              <a:rPr lang="en-GB" dirty="0" smtClean="0"/>
              <a:t>84% response rate</a:t>
            </a:r>
          </a:p>
          <a:p>
            <a:pPr marL="171450" indent="-171450">
              <a:buFont typeface="Arial" pitchFamily="34" charset="0"/>
              <a:buChar char="•"/>
            </a:pPr>
            <a:r>
              <a:rPr lang="en-GB" dirty="0" smtClean="0"/>
              <a:t>4% error rate</a:t>
            </a: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6</a:t>
            </a:fld>
            <a:endParaRPr lang="en-GB" dirty="0"/>
          </a:p>
        </p:txBody>
      </p:sp>
    </p:spTree>
    <p:extLst>
      <p:ext uri="{BB962C8B-B14F-4D97-AF65-F5344CB8AC3E}">
        <p14:creationId xmlns:p14="http://schemas.microsoft.com/office/powerpoint/2010/main" val="6328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171450" indent="-171450">
              <a:buFont typeface="Arial"/>
              <a:buChar char="•"/>
            </a:pPr>
            <a:r>
              <a:rPr lang="en-US" dirty="0" smtClean="0"/>
              <a:t>From 2013</a:t>
            </a:r>
            <a:endParaRPr lang="en-US" dirty="0"/>
          </a:p>
        </p:txBody>
      </p:sp>
      <p:sp>
        <p:nvSpPr>
          <p:cNvPr id="4" name="Slide Number Placeholder 3"/>
          <p:cNvSpPr>
            <a:spLocks noGrp="1"/>
          </p:cNvSpPr>
          <p:nvPr>
            <p:ph type="sldNum" sz="quarter" idx="10"/>
          </p:nvPr>
        </p:nvSpPr>
        <p:spPr/>
        <p:txBody>
          <a:bodyPr/>
          <a:lstStyle/>
          <a:p>
            <a:fld id="{A45448AA-0372-534A-A32B-4E66CB7D5082}" type="slidenum">
              <a:rPr lang="en-US" smtClean="0"/>
              <a:t>7</a:t>
            </a:fld>
            <a:endParaRPr lang="en-US" dirty="0"/>
          </a:p>
        </p:txBody>
      </p:sp>
    </p:spTree>
    <p:extLst>
      <p:ext uri="{BB962C8B-B14F-4D97-AF65-F5344CB8AC3E}">
        <p14:creationId xmlns:p14="http://schemas.microsoft.com/office/powerpoint/2010/main" val="268525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10</a:t>
            </a:fld>
            <a:endParaRPr lang="en-GB" dirty="0"/>
          </a:p>
        </p:txBody>
      </p:sp>
    </p:spTree>
    <p:extLst>
      <p:ext uri="{BB962C8B-B14F-4D97-AF65-F5344CB8AC3E}">
        <p14:creationId xmlns:p14="http://schemas.microsoft.com/office/powerpoint/2010/main" val="63282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11</a:t>
            </a:fld>
            <a:endParaRPr lang="en-GB" dirty="0"/>
          </a:p>
        </p:txBody>
      </p:sp>
    </p:spTree>
    <p:extLst>
      <p:ext uri="{BB962C8B-B14F-4D97-AF65-F5344CB8AC3E}">
        <p14:creationId xmlns:p14="http://schemas.microsoft.com/office/powerpoint/2010/main" val="632822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531813"/>
            <a:ext cx="3543300" cy="2657475"/>
          </a:xfrm>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From 2008</a:t>
            </a:r>
          </a:p>
          <a:p>
            <a:pPr marL="171450" indent="-171450">
              <a:buFont typeface="Arial" pitchFamily="34" charset="0"/>
              <a:buChar char="•"/>
            </a:pPr>
            <a:r>
              <a:rPr lang="en-GB" dirty="0" smtClean="0"/>
              <a:t>Used incentives to nurses</a:t>
            </a:r>
          </a:p>
          <a:p>
            <a:pPr marL="171450" indent="-171450">
              <a:buFont typeface="Arial" pitchFamily="34" charset="0"/>
              <a:buChar char="•"/>
            </a:pPr>
            <a:r>
              <a:rPr lang="en-GB" dirty="0" smtClean="0"/>
              <a:t>Reduced stocks outs from high 80-90% to &lt;10%</a:t>
            </a:r>
          </a:p>
          <a:p>
            <a:pPr marL="171450" indent="-171450">
              <a:buFont typeface="Arial" pitchFamily="34" charset="0"/>
              <a:buChar char="•"/>
            </a:pPr>
            <a:r>
              <a:rPr lang="en-GB" dirty="0" smtClean="0"/>
              <a:t>84% response rate</a:t>
            </a:r>
          </a:p>
          <a:p>
            <a:pPr marL="171450" indent="-171450">
              <a:buFont typeface="Arial" pitchFamily="34" charset="0"/>
              <a:buChar char="•"/>
            </a:pPr>
            <a:r>
              <a:rPr lang="en-GB" dirty="0" smtClean="0"/>
              <a:t>4% error rate</a:t>
            </a:r>
            <a:endParaRPr lang="en-GB" dirty="0"/>
          </a:p>
        </p:txBody>
      </p:sp>
      <p:sp>
        <p:nvSpPr>
          <p:cNvPr id="4" name="Slide Number Placeholder 3"/>
          <p:cNvSpPr>
            <a:spLocks noGrp="1"/>
          </p:cNvSpPr>
          <p:nvPr>
            <p:ph type="sldNum" sz="quarter" idx="10"/>
          </p:nvPr>
        </p:nvSpPr>
        <p:spPr/>
        <p:txBody>
          <a:bodyPr/>
          <a:lstStyle/>
          <a:p>
            <a:pPr>
              <a:defRPr/>
            </a:pPr>
            <a:fld id="{47CBE4AB-400F-4536-BCE3-FDD2421FEF7A}" type="slidenum">
              <a:rPr lang="en-GB" smtClean="0"/>
              <a:pPr>
                <a:defRPr/>
              </a:pPr>
              <a:t>14</a:t>
            </a:fld>
            <a:endParaRPr lang="en-GB" dirty="0"/>
          </a:p>
        </p:txBody>
      </p:sp>
    </p:spTree>
    <p:extLst>
      <p:ext uri="{BB962C8B-B14F-4D97-AF65-F5344CB8AC3E}">
        <p14:creationId xmlns:p14="http://schemas.microsoft.com/office/powerpoint/2010/main" val="63282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230289"/>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265641" y="687276"/>
            <a:ext cx="8229600" cy="1143000"/>
          </a:xfrm>
          <a:prstGeom prst="rect">
            <a:avLst/>
          </a:prstGeom>
        </p:spPr>
        <p:txBody>
          <a:bodyPr vert="horz" lIns="0" tIns="0" rIns="0" bIns="0" rtlCol="0" anchor="t" anchorCtr="0">
            <a:normAutofit/>
          </a:bodyPr>
          <a:lstStyle>
            <a:lvl1pPr algn="l">
              <a:defRPr sz="2500">
                <a:solidFill>
                  <a:srgbClr val="E90000"/>
                </a:solidFill>
                <a:latin typeface="Vodafone Rg"/>
                <a:cs typeface="Vodafone Rg"/>
              </a:defRPr>
            </a:lvl1pPr>
          </a:lstStyle>
          <a:p>
            <a:pPr rtl="0"/>
            <a:endParaRPr lang="en-US" sz="2500" b="0" i="0" u="none" strike="noStrike" kern="1200" baseline="0" dirty="0" smtClean="0">
              <a:solidFill>
                <a:srgbClr val="E60000"/>
              </a:solidFill>
              <a:latin typeface="Vodafone Rg"/>
            </a:endParaRPr>
          </a:p>
        </p:txBody>
      </p:sp>
    </p:spTree>
    <p:extLst>
      <p:ext uri="{BB962C8B-B14F-4D97-AF65-F5344CB8AC3E}">
        <p14:creationId xmlns:p14="http://schemas.microsoft.com/office/powerpoint/2010/main" val="102332498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265641" y="687276"/>
            <a:ext cx="8229600" cy="1143000"/>
          </a:xfrm>
          <a:prstGeom prst="rect">
            <a:avLst/>
          </a:prstGeom>
        </p:spPr>
        <p:txBody>
          <a:bodyPr vert="horz" lIns="0" tIns="0" rIns="0" bIns="0" rtlCol="0" anchor="t" anchorCtr="0">
            <a:normAutofit/>
          </a:bodyPr>
          <a:lstStyle>
            <a:lvl1pPr algn="l">
              <a:defRPr sz="2500">
                <a:solidFill>
                  <a:srgbClr val="E90000"/>
                </a:solidFill>
                <a:latin typeface="Vodafone Rg"/>
                <a:cs typeface="Vodafone Rg"/>
              </a:defRPr>
            </a:lvl1pPr>
          </a:lstStyle>
          <a:p>
            <a:pPr rtl="0"/>
            <a:endParaRPr lang="en-US" sz="2500" b="0" i="0" u="none" strike="noStrike" kern="1200" baseline="0" dirty="0" smtClean="0">
              <a:solidFill>
                <a:srgbClr val="E60000"/>
              </a:solidFill>
              <a:latin typeface="Vodafone Rg"/>
            </a:endParaRPr>
          </a:p>
        </p:txBody>
      </p:sp>
    </p:spTree>
    <p:extLst>
      <p:ext uri="{BB962C8B-B14F-4D97-AF65-F5344CB8AC3E}">
        <p14:creationId xmlns:p14="http://schemas.microsoft.com/office/powerpoint/2010/main" val="3859915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265641" y="687276"/>
            <a:ext cx="8229600" cy="1143000"/>
          </a:xfrm>
          <a:prstGeom prst="rect">
            <a:avLst/>
          </a:prstGeom>
        </p:spPr>
        <p:txBody>
          <a:bodyPr vert="horz" lIns="0" tIns="0" rIns="0" bIns="0" rtlCol="0" anchor="t" anchorCtr="0">
            <a:normAutofit/>
          </a:bodyPr>
          <a:lstStyle>
            <a:lvl1pPr algn="l">
              <a:defRPr sz="2500">
                <a:solidFill>
                  <a:srgbClr val="E90000"/>
                </a:solidFill>
                <a:latin typeface="Vodafone Rg"/>
                <a:cs typeface="Vodafone Rg"/>
              </a:defRPr>
            </a:lvl1pPr>
          </a:lstStyle>
          <a:p>
            <a:pPr rtl="0"/>
            <a:endParaRPr lang="en-US" sz="2500" b="0" i="0" u="none" strike="noStrike" kern="1200" baseline="0" dirty="0" smtClean="0">
              <a:solidFill>
                <a:srgbClr val="E60000"/>
              </a:solidFill>
              <a:latin typeface="Vodafone Rg"/>
            </a:endParaRPr>
          </a:p>
        </p:txBody>
      </p:sp>
    </p:spTree>
    <p:extLst>
      <p:ext uri="{BB962C8B-B14F-4D97-AF65-F5344CB8AC3E}">
        <p14:creationId xmlns:p14="http://schemas.microsoft.com/office/powerpoint/2010/main" val="98763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265641" y="687276"/>
            <a:ext cx="8229600" cy="1143000"/>
          </a:xfrm>
          <a:prstGeom prst="rect">
            <a:avLst/>
          </a:prstGeom>
        </p:spPr>
        <p:txBody>
          <a:bodyPr vert="horz" lIns="0" tIns="0" rIns="0" bIns="0" rtlCol="0" anchor="t" anchorCtr="0">
            <a:normAutofit/>
          </a:bodyPr>
          <a:lstStyle>
            <a:lvl1pPr algn="l">
              <a:defRPr sz="2500">
                <a:solidFill>
                  <a:srgbClr val="E90000"/>
                </a:solidFill>
                <a:latin typeface="Vodafone Rg"/>
                <a:cs typeface="Vodafone Rg"/>
              </a:defRPr>
            </a:lvl1pPr>
          </a:lstStyle>
          <a:p>
            <a:pPr rtl="0"/>
            <a:endParaRPr lang="en-US" sz="2500" b="0" i="0" u="none" strike="noStrike" kern="1200" baseline="0" dirty="0" smtClean="0">
              <a:solidFill>
                <a:srgbClr val="E60000"/>
              </a:solidFill>
              <a:latin typeface="Vodafone Rg"/>
            </a:endParaRPr>
          </a:p>
        </p:txBody>
      </p:sp>
    </p:spTree>
    <p:extLst>
      <p:ext uri="{BB962C8B-B14F-4D97-AF65-F5344CB8AC3E}">
        <p14:creationId xmlns:p14="http://schemas.microsoft.com/office/powerpoint/2010/main" val="108409041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21"/>
          <p:cNvSpPr>
            <a:spLocks noGrp="1"/>
          </p:cNvSpPr>
          <p:nvPr>
            <p:ph type="title"/>
          </p:nvPr>
        </p:nvSpPr>
        <p:spPr>
          <a:xfrm>
            <a:off x="265641" y="687276"/>
            <a:ext cx="8229600" cy="1143000"/>
          </a:xfrm>
          <a:prstGeom prst="rect">
            <a:avLst/>
          </a:prstGeom>
        </p:spPr>
        <p:txBody>
          <a:bodyPr vert="horz" lIns="0" tIns="0" rIns="0" bIns="0" rtlCol="0" anchor="t" anchorCtr="0">
            <a:normAutofit/>
          </a:bodyPr>
          <a:lstStyle>
            <a:lvl1pPr>
              <a:defRPr sz="2400">
                <a:solidFill>
                  <a:srgbClr val="E90000"/>
                </a:solidFill>
                <a:latin typeface="Arial"/>
                <a:cs typeface="Arial"/>
              </a:defRPr>
            </a:lvl1pPr>
          </a:lstStyle>
          <a:p>
            <a:pPr rtl="0"/>
            <a:endParaRPr lang="en-US" sz="2500" b="0" i="0" u="none" strike="noStrike" kern="1200" baseline="0" dirty="0" smtClean="0">
              <a:solidFill>
                <a:srgbClr val="E60000"/>
              </a:solidFill>
              <a:latin typeface="Vodafone Rg"/>
            </a:endParaRPr>
          </a:p>
        </p:txBody>
      </p:sp>
    </p:spTree>
    <p:extLst>
      <p:ext uri="{BB962C8B-B14F-4D97-AF65-F5344CB8AC3E}">
        <p14:creationId xmlns:p14="http://schemas.microsoft.com/office/powerpoint/2010/main" val="404834940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565" y="1387477"/>
            <a:ext cx="7496175" cy="4441825"/>
          </a:xfrm>
          <a:prstGeom prst="rect">
            <a:avLst/>
          </a:prstGeom>
        </p:spPr>
        <p:txBody>
          <a:bodyPr>
            <a:noAutofit/>
          </a:bodyPr>
          <a:lstStyle>
            <a:lvl1pPr marL="179388" indent="-179388">
              <a:spcAft>
                <a:spcPts val="1200"/>
              </a:spcAft>
              <a:defRPr sz="1800">
                <a:latin typeface="Vodafone Rg" pitchFamily="34" charset="0"/>
              </a:defRPr>
            </a:lvl1pPr>
            <a:lvl2pPr marL="357188" indent="-177800">
              <a:defRPr sz="1600">
                <a:latin typeface="Vodafone Rg" pitchFamily="34" charset="0"/>
              </a:defRPr>
            </a:lvl2pPr>
            <a:lvl3pPr marL="536575" indent="-179388">
              <a:defRPr sz="1600">
                <a:latin typeface="Vodafone Rg"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922758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6151"/>
          </a:xfrm>
          <a:prstGeom prst="rect">
            <a:avLst/>
          </a:prstGeom>
        </p:spPr>
        <p:txBody>
          <a:bodyPr/>
          <a:lstStyle>
            <a:lvl1pPr>
              <a:defRPr sz="2800">
                <a:latin typeface="Vodafone Rg"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316037"/>
            <a:ext cx="8229600" cy="4525963"/>
          </a:xfrm>
          <a:prstGeom prst="rect">
            <a:avLst/>
          </a:prstGeom>
        </p:spPr>
        <p:txBody>
          <a:bodyPr>
            <a:noAutofit/>
          </a:bodyPr>
          <a:lstStyle>
            <a:lvl1pPr marL="179388" indent="-179388">
              <a:spcAft>
                <a:spcPts val="1200"/>
              </a:spcAft>
              <a:defRPr sz="1800">
                <a:latin typeface="Vodafone Rg" pitchFamily="34" charset="0"/>
              </a:defRPr>
            </a:lvl1pPr>
            <a:lvl2pPr marL="357188" indent="-177800">
              <a:defRPr sz="1600">
                <a:latin typeface="Vodafone Rg" pitchFamily="34" charset="0"/>
              </a:defRPr>
            </a:lvl2pPr>
            <a:lvl3pPr marL="536575" indent="-179388">
              <a:defRPr sz="1600">
                <a:latin typeface="Vodafone Rg"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78090724"/>
      </p:ext>
    </p:extLst>
  </p:cSld>
  <p:clrMapOvr>
    <a:masterClrMapping/>
  </p:clrMapOvr>
  <p:transition xmlns:p14="http://schemas.microsoft.com/office/powerpoint/2010/mai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265641" y="687276"/>
            <a:ext cx="8229600" cy="1143000"/>
          </a:xfrm>
          <a:prstGeom prst="rect">
            <a:avLst/>
          </a:prstGeom>
        </p:spPr>
        <p:txBody>
          <a:bodyPr vert="horz" lIns="0" tIns="0" rIns="0" bIns="0" rtlCol="0" anchor="t" anchorCtr="0">
            <a:normAutofit/>
          </a:bodyPr>
          <a:lstStyle>
            <a:lvl1pPr algn="l">
              <a:defRPr sz="2500">
                <a:solidFill>
                  <a:srgbClr val="E90000"/>
                </a:solidFill>
                <a:latin typeface="Vodafone Rg"/>
                <a:cs typeface="Vodafone Rg"/>
              </a:defRPr>
            </a:lvl1pPr>
          </a:lstStyle>
          <a:p>
            <a:pPr rtl="0"/>
            <a:endParaRPr lang="en-US" sz="2500" b="0" i="0" u="none" strike="noStrike" kern="1200" baseline="0" dirty="0" smtClean="0">
              <a:solidFill>
                <a:srgbClr val="E60000"/>
              </a:solidFill>
              <a:latin typeface="Vodafone Rg"/>
            </a:endParaRPr>
          </a:p>
        </p:txBody>
      </p:sp>
    </p:spTree>
    <p:extLst>
      <p:ext uri="{BB962C8B-B14F-4D97-AF65-F5344CB8AC3E}">
        <p14:creationId xmlns:p14="http://schemas.microsoft.com/office/powerpoint/2010/main" val="328888386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616051"/>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18488" cy="1033743"/>
          </a:xfrm>
          <a:prstGeom prst="rect">
            <a:avLst/>
          </a:prstGeom>
        </p:spPr>
        <p:txBody>
          <a:bodyPr/>
          <a:lstStyle>
            <a:lvl1pPr>
              <a:defRPr>
                <a:latin typeface="Vodafone Rg" pitchFamily="34" charset="0"/>
              </a:defRPr>
            </a:lvl1pPr>
          </a:lstStyle>
          <a:p>
            <a:r>
              <a:rPr lang="en-US" smtClean="0"/>
              <a:t>Click to edit Master title style</a:t>
            </a:r>
            <a:endParaRPr lang="en-GB" dirty="0"/>
          </a:p>
        </p:txBody>
      </p:sp>
      <p:sp>
        <p:nvSpPr>
          <p:cNvPr id="5" name="Footer Placeholder 4"/>
          <p:cNvSpPr>
            <a:spLocks noGrp="1"/>
          </p:cNvSpPr>
          <p:nvPr>
            <p:ph type="ftr" sz="quarter" idx="10"/>
          </p:nvPr>
        </p:nvSpPr>
        <p:spPr>
          <a:xfrm>
            <a:off x="457200" y="6326989"/>
            <a:ext cx="2087880" cy="366183"/>
          </a:xfrm>
          <a:prstGeom prst="rect">
            <a:avLst/>
          </a:prstGeom>
        </p:spPr>
        <p:txBody>
          <a:bodyPr/>
          <a:lstStyle/>
          <a:p>
            <a:pPr lvl="0" algn="l"/>
            <a:r>
              <a:rPr lang="en-GB" dirty="0" smtClean="0">
                <a:solidFill>
                  <a:schemeClr val="tx1"/>
                </a:solidFill>
              </a:rPr>
              <a:t>Insert Confidentiality Level on title master </a:t>
            </a:r>
            <a:endParaRPr lang="en-GB" dirty="0">
              <a:solidFill>
                <a:schemeClr val="tx1"/>
              </a:solidFill>
            </a:endParaRPr>
          </a:p>
        </p:txBody>
      </p:sp>
      <p:sp>
        <p:nvSpPr>
          <p:cNvPr id="7" name="Slide Number Placeholder 6"/>
          <p:cNvSpPr>
            <a:spLocks noGrp="1"/>
          </p:cNvSpPr>
          <p:nvPr>
            <p:ph type="sldNum" sz="quarter" idx="11"/>
          </p:nvPr>
        </p:nvSpPr>
        <p:spPr>
          <a:xfrm>
            <a:off x="7928658" y="6328377"/>
            <a:ext cx="963822" cy="366183"/>
          </a:xfrm>
          <a:prstGeom prst="rect">
            <a:avLst/>
          </a:prstGeom>
        </p:spPr>
        <p:txBody>
          <a:body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19165049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265641" y="687276"/>
            <a:ext cx="8229600" cy="1143000"/>
          </a:xfrm>
          <a:prstGeom prst="rect">
            <a:avLst/>
          </a:prstGeom>
        </p:spPr>
        <p:txBody>
          <a:bodyPr vert="horz" lIns="0" tIns="0" rIns="0" bIns="0" rtlCol="0" anchor="t" anchorCtr="0">
            <a:normAutofit/>
          </a:bodyPr>
          <a:lstStyle>
            <a:lvl1pPr algn="l">
              <a:defRPr sz="2500">
                <a:solidFill>
                  <a:srgbClr val="E90000"/>
                </a:solidFill>
                <a:latin typeface="Vodafone Rg"/>
                <a:cs typeface="Vodafone Rg"/>
              </a:defRPr>
            </a:lvl1pPr>
          </a:lstStyle>
          <a:p>
            <a:pPr rtl="0"/>
            <a:endParaRPr lang="en-US" sz="2500" b="0" i="0" u="none" strike="noStrike" kern="1200" baseline="0" dirty="0" smtClean="0">
              <a:solidFill>
                <a:srgbClr val="E60000"/>
              </a:solidFill>
              <a:latin typeface="Vodafone Rg"/>
            </a:endParaRPr>
          </a:p>
        </p:txBody>
      </p:sp>
    </p:spTree>
    <p:extLst>
      <p:ext uri="{BB962C8B-B14F-4D97-AF65-F5344CB8AC3E}">
        <p14:creationId xmlns:p14="http://schemas.microsoft.com/office/powerpoint/2010/main" val="14791719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theme" Target="../theme/theme2.xml"/><Relationship Id="rId8"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5" y="1206806"/>
            <a:ext cx="3650773" cy="5623265"/>
          </a:xfrm>
          <a:prstGeom prst="rect">
            <a:avLst/>
          </a:prstGeom>
        </p:spPr>
      </p:pic>
      <p:pic>
        <p:nvPicPr>
          <p:cNvPr id="6" name="Picture 5" descr="vf round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3163" y="1504037"/>
            <a:ext cx="595795" cy="622325"/>
          </a:xfrm>
          <a:prstGeom prst="rect">
            <a:avLst/>
          </a:prstGeom>
          <a:noFill/>
          <a:ln w="9525">
            <a:noFill/>
            <a:miter lim="800000"/>
            <a:headEnd/>
            <a:tailEnd/>
          </a:ln>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8014" y="4379662"/>
            <a:ext cx="1319587" cy="298421"/>
          </a:xfrm>
          <a:prstGeom prst="rect">
            <a:avLst/>
          </a:prstGeom>
        </p:spPr>
      </p:pic>
    </p:spTree>
    <p:extLst>
      <p:ext uri="{BB962C8B-B14F-4D97-AF65-F5344CB8AC3E}">
        <p14:creationId xmlns:p14="http://schemas.microsoft.com/office/powerpoint/2010/main" val="1039804216"/>
      </p:ext>
    </p:extLst>
  </p:cSld>
  <p:clrMap bg1="lt1" tx1="dk1" bg2="lt2" tx2="dk2" accent1="accent1" accent2="accent2" accent3="accent3" accent4="accent4" accent5="accent5" accent6="accent6" hlink="hlink" folHlink="folHlink"/>
  <p:sldLayoutIdLst>
    <p:sldLayoutId id="2147483661" r:id="rId1"/>
    <p:sldLayoutId id="2147483688" r:id="rId2"/>
  </p:sldLayoutIdLst>
  <p:timing>
    <p:tnLst>
      <p:par>
        <p:cTn xmlns:p14="http://schemas.microsoft.com/office/powerpoint/2010/main" id="1" dur="indefinite" restart="never" nodeType="tmRoot"/>
      </p:par>
    </p:tnLst>
  </p:timing>
  <p:txStyles>
    <p:titleStyle>
      <a:lvl1pPr algn="l" defTabSz="457200" rtl="0" eaLnBrk="1" latinLnBrk="0" hangingPunct="1">
        <a:lnSpc>
          <a:spcPct val="80000"/>
        </a:lnSpc>
        <a:spcBef>
          <a:spcPct val="0"/>
        </a:spcBef>
        <a:buNone/>
        <a:defRPr sz="4800" b="1" kern="1200">
          <a:solidFill>
            <a:schemeClr val="bg1"/>
          </a:solidFill>
          <a:latin typeface="Vodafone Rg"/>
          <a:ea typeface="+mj-ea"/>
          <a:cs typeface="Vodafone Rg"/>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259471" y="259638"/>
            <a:ext cx="1772530" cy="287999"/>
          </a:xfrm>
          <a:prstGeom prst="rect">
            <a:avLst/>
          </a:prstGeom>
          <a:solidFill>
            <a:srgbClr val="E6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Subtitle 2"/>
          <p:cNvSpPr txBox="1">
            <a:spLocks/>
          </p:cNvSpPr>
          <p:nvPr/>
        </p:nvSpPr>
        <p:spPr>
          <a:xfrm>
            <a:off x="503423" y="20566"/>
            <a:ext cx="7304087" cy="452967"/>
          </a:xfrm>
          <a:prstGeom prst="rect">
            <a:avLst/>
          </a:prstGeom>
          <a:noFill/>
          <a:ln w="9525">
            <a:noFill/>
            <a:miter lim="800000"/>
            <a:headEnd/>
            <a:tailEnd/>
          </a:ln>
          <a:effectLst/>
        </p:spPr>
        <p:txBody>
          <a:bodyPr lIns="0" tIns="0" rIns="0" bIns="0" anchor="b"/>
          <a:lstStyle/>
          <a:p>
            <a:pPr fontAlgn="auto">
              <a:spcBef>
                <a:spcPts val="0"/>
              </a:spcBef>
              <a:defRPr/>
            </a:pPr>
            <a:r>
              <a:rPr lang="en-GB" sz="800" kern="1200" dirty="0" smtClean="0">
                <a:solidFill>
                  <a:schemeClr val="bg1"/>
                </a:solidFill>
                <a:latin typeface="Arial"/>
                <a:cs typeface="Arial"/>
              </a:rPr>
              <a:t> Vodafone</a:t>
            </a:r>
            <a:r>
              <a:rPr lang="en-GB" sz="800" kern="1200" baseline="0" dirty="0" smtClean="0">
                <a:solidFill>
                  <a:schemeClr val="bg1"/>
                </a:solidFill>
                <a:latin typeface="Arial"/>
                <a:cs typeface="Arial"/>
              </a:rPr>
              <a:t> mHealth Solutions</a:t>
            </a:r>
            <a:endParaRPr lang="en-GB" sz="800" kern="1200" dirty="0">
              <a:solidFill>
                <a:schemeClr val="bg1"/>
              </a:solidFill>
              <a:latin typeface="Arial"/>
              <a:cs typeface="Arial"/>
            </a:endParaRPr>
          </a:p>
        </p:txBody>
      </p:sp>
      <p:sp>
        <p:nvSpPr>
          <p:cNvPr id="15" name="Subtitle 2"/>
          <p:cNvSpPr txBox="1">
            <a:spLocks/>
          </p:cNvSpPr>
          <p:nvPr/>
        </p:nvSpPr>
        <p:spPr>
          <a:xfrm>
            <a:off x="327210" y="20566"/>
            <a:ext cx="201612" cy="452967"/>
          </a:xfrm>
          <a:prstGeom prst="rect">
            <a:avLst/>
          </a:prstGeom>
          <a:noFill/>
          <a:ln w="9525">
            <a:noFill/>
            <a:miter lim="800000"/>
            <a:headEnd/>
            <a:tailEnd/>
          </a:ln>
          <a:effectLst/>
        </p:spPr>
        <p:txBody>
          <a:bodyPr lIns="0" tIns="0" rIns="0" bIns="0" anchor="b"/>
          <a:lstStyle/>
          <a:p>
            <a:pPr fontAlgn="auto">
              <a:spcBef>
                <a:spcPts val="0"/>
              </a:spcBef>
              <a:defRPr/>
            </a:pPr>
            <a:fld id="{C7AFAFF5-0A80-457A-954C-92F0795BD3A2}" type="slidenum">
              <a:rPr lang="en-GB" sz="800" kern="1200" smtClean="0">
                <a:solidFill>
                  <a:srgbClr val="FFFFFF"/>
                </a:solidFill>
                <a:latin typeface="Arial"/>
                <a:cs typeface="Arial"/>
              </a:rPr>
              <a:pPr fontAlgn="auto">
                <a:spcBef>
                  <a:spcPts val="0"/>
                </a:spcBef>
                <a:defRPr/>
              </a:pPr>
              <a:t>‹#›</a:t>
            </a:fld>
            <a:endParaRPr lang="en-GB" sz="800" kern="1200" dirty="0">
              <a:solidFill>
                <a:srgbClr val="FFFFFF"/>
              </a:solidFill>
              <a:latin typeface="Arial"/>
              <a:cs typeface="Arial"/>
            </a:endParaRPr>
          </a:p>
        </p:txBody>
      </p:sp>
      <p:cxnSp>
        <p:nvCxnSpPr>
          <p:cNvPr id="4" name="Straight Connector 3"/>
          <p:cNvCxnSpPr/>
          <p:nvPr/>
        </p:nvCxnSpPr>
        <p:spPr>
          <a:xfrm>
            <a:off x="259471" y="547636"/>
            <a:ext cx="8605131" cy="0"/>
          </a:xfrm>
          <a:prstGeom prst="line">
            <a:avLst/>
          </a:prstGeom>
          <a:ln w="12700" cmpd="sng">
            <a:solidFill>
              <a:srgbClr val="E60000"/>
            </a:solidFill>
          </a:ln>
        </p:spPr>
        <p:style>
          <a:lnRef idx="1">
            <a:schemeClr val="accent2"/>
          </a:lnRef>
          <a:fillRef idx="0">
            <a:schemeClr val="accent2"/>
          </a:fillRef>
          <a:effectRef idx="0">
            <a:schemeClr val="accent2"/>
          </a:effectRef>
          <a:fontRef idx="minor">
            <a:schemeClr val="tx1"/>
          </a:fontRef>
        </p:style>
      </p:cxnSp>
      <p:pic>
        <p:nvPicPr>
          <p:cNvPr id="7" name="Picture 6" descr="vf roundel"/>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8541235" y="6233406"/>
            <a:ext cx="451801" cy="471919"/>
          </a:xfrm>
          <a:prstGeom prst="rect">
            <a:avLst/>
          </a:prstGeom>
          <a:noFill/>
          <a:ln w="9525">
            <a:noFill/>
            <a:miter lim="800000"/>
            <a:headEnd/>
            <a:tailEnd/>
          </a:ln>
        </p:spPr>
      </p:pic>
    </p:spTree>
    <p:extLst>
      <p:ext uri="{BB962C8B-B14F-4D97-AF65-F5344CB8AC3E}">
        <p14:creationId xmlns:p14="http://schemas.microsoft.com/office/powerpoint/2010/main" val="3803141085"/>
      </p:ext>
    </p:extLst>
  </p:cSld>
  <p:clrMap bg1="lt1" tx1="dk1" bg2="lt2" tx2="dk2" accent1="accent1" accent2="accent2" accent3="accent3" accent4="accent4" accent5="accent5" accent6="accent6" hlink="hlink" folHlink="folHlink"/>
  <p:sldLayoutIdLst>
    <p:sldLayoutId id="2147483649" r:id="rId1"/>
    <p:sldLayoutId id="2147483694" r:id="rId2"/>
    <p:sldLayoutId id="2147483696" r:id="rId3"/>
    <p:sldLayoutId id="2147483714" r:id="rId4"/>
    <p:sldLayoutId id="2147483715" r:id="rId5"/>
    <p:sldLayoutId id="2147483716" r:id="rId6"/>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09727244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783"/>
            <a:ext cx="9144000" cy="6883715"/>
          </a:xfrm>
          <a:prstGeom prst="rect">
            <a:avLst/>
          </a:prstGeom>
        </p:spPr>
      </p:pic>
      <p:pic>
        <p:nvPicPr>
          <p:cNvPr id="9" name="Picture 8" descr="vf rounde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2613" y="6333129"/>
            <a:ext cx="286997" cy="381247"/>
          </a:xfrm>
          <a:prstGeom prst="rect">
            <a:avLst/>
          </a:prstGeom>
          <a:noFill/>
          <a:ln w="9525">
            <a:noFill/>
            <a:miter lim="800000"/>
            <a:headEnd/>
            <a:tailEnd/>
          </a:ln>
        </p:spPr>
      </p:pic>
      <p:sp>
        <p:nvSpPr>
          <p:cNvPr id="8" name="Rectangle 7"/>
          <p:cNvSpPr/>
          <p:nvPr/>
        </p:nvSpPr>
        <p:spPr>
          <a:xfrm>
            <a:off x="259471" y="259638"/>
            <a:ext cx="1779786" cy="287999"/>
          </a:xfrm>
          <a:prstGeom prst="rect">
            <a:avLst/>
          </a:prstGeom>
          <a:solidFill>
            <a:srgbClr val="E6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Subtitle 2"/>
          <p:cNvSpPr txBox="1">
            <a:spLocks/>
          </p:cNvSpPr>
          <p:nvPr/>
        </p:nvSpPr>
        <p:spPr>
          <a:xfrm>
            <a:off x="528823" y="20566"/>
            <a:ext cx="7304087" cy="452967"/>
          </a:xfrm>
          <a:prstGeom prst="rect">
            <a:avLst/>
          </a:prstGeom>
          <a:noFill/>
          <a:ln w="9525">
            <a:noFill/>
            <a:miter lim="800000"/>
            <a:headEnd/>
            <a:tailEnd/>
          </a:ln>
          <a:effectLst/>
        </p:spPr>
        <p:txBody>
          <a:bodyPr lIns="0" tIns="0" rIns="0" bIns="0" anchor="b"/>
          <a:lstStyle/>
          <a:p>
            <a:pPr fontAlgn="auto">
              <a:spcBef>
                <a:spcPts val="0"/>
              </a:spcBef>
              <a:defRPr/>
            </a:pPr>
            <a:r>
              <a:rPr lang="en-GB" sz="800" kern="1200" dirty="0" smtClean="0">
                <a:solidFill>
                  <a:schemeClr val="bg1"/>
                </a:solidFill>
                <a:latin typeface="Arial"/>
                <a:cs typeface="Arial"/>
              </a:rPr>
              <a:t>Vodafone</a:t>
            </a:r>
            <a:r>
              <a:rPr lang="en-GB" sz="800" kern="1200" baseline="0" dirty="0" smtClean="0">
                <a:solidFill>
                  <a:schemeClr val="bg1"/>
                </a:solidFill>
                <a:latin typeface="Arial"/>
                <a:cs typeface="Arial"/>
              </a:rPr>
              <a:t> mHealth Solutions</a:t>
            </a:r>
            <a:endParaRPr lang="en-GB" sz="800" kern="1200" dirty="0">
              <a:solidFill>
                <a:schemeClr val="bg1"/>
              </a:solidFill>
              <a:latin typeface="Arial"/>
              <a:cs typeface="Arial"/>
            </a:endParaRPr>
          </a:p>
        </p:txBody>
      </p:sp>
      <p:sp>
        <p:nvSpPr>
          <p:cNvPr id="11" name="Subtitle 2"/>
          <p:cNvSpPr txBox="1">
            <a:spLocks/>
          </p:cNvSpPr>
          <p:nvPr/>
        </p:nvSpPr>
        <p:spPr>
          <a:xfrm>
            <a:off x="327210" y="20566"/>
            <a:ext cx="201612" cy="452967"/>
          </a:xfrm>
          <a:prstGeom prst="rect">
            <a:avLst/>
          </a:prstGeom>
          <a:noFill/>
          <a:ln w="9525">
            <a:noFill/>
            <a:miter lim="800000"/>
            <a:headEnd/>
            <a:tailEnd/>
          </a:ln>
          <a:effectLst/>
        </p:spPr>
        <p:txBody>
          <a:bodyPr lIns="0" tIns="0" rIns="0" bIns="0" anchor="b"/>
          <a:lstStyle/>
          <a:p>
            <a:pPr fontAlgn="auto">
              <a:spcBef>
                <a:spcPts val="0"/>
              </a:spcBef>
              <a:defRPr/>
            </a:pPr>
            <a:fld id="{C7AFAFF5-0A80-457A-954C-92F0795BD3A2}" type="slidenum">
              <a:rPr lang="en-GB" sz="800" kern="1200" smtClean="0">
                <a:solidFill>
                  <a:srgbClr val="FFFFFF"/>
                </a:solidFill>
                <a:latin typeface="Vodafone Rg"/>
                <a:cs typeface="Vodafone Rg"/>
              </a:rPr>
              <a:pPr fontAlgn="auto">
                <a:spcBef>
                  <a:spcPts val="0"/>
                </a:spcBef>
                <a:defRPr/>
              </a:pPr>
              <a:t>‹#›</a:t>
            </a:fld>
            <a:endParaRPr lang="en-GB" sz="800" kern="1200" dirty="0">
              <a:solidFill>
                <a:srgbClr val="FFFFFF"/>
              </a:solidFill>
              <a:latin typeface="Vodafone Rg"/>
              <a:cs typeface="Vodafone Rg"/>
            </a:endParaRPr>
          </a:p>
        </p:txBody>
      </p:sp>
      <p:cxnSp>
        <p:nvCxnSpPr>
          <p:cNvPr id="12" name="Straight Connector 11"/>
          <p:cNvCxnSpPr/>
          <p:nvPr/>
        </p:nvCxnSpPr>
        <p:spPr>
          <a:xfrm>
            <a:off x="259471" y="547636"/>
            <a:ext cx="8605131" cy="0"/>
          </a:xfrm>
          <a:prstGeom prst="line">
            <a:avLst/>
          </a:prstGeom>
          <a:ln w="12700" cmpd="sng">
            <a:solidFill>
              <a:srgbClr val="E6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28490038"/>
      </p:ext>
    </p:extLst>
  </p:cSld>
  <p:clrMap bg1="lt1" tx1="dk1" bg2="lt2" tx2="dk2" accent1="accent1" accent2="accent2" accent3="accent3" accent4="accent4" accent5="accent5" accent6="accent6" hlink="hlink" folHlink="folHlink"/>
  <p:sldLayoutIdLst>
    <p:sldLayoutId id="2147483673"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87346598 Grad to Whit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654300" y="0"/>
            <a:ext cx="6982552" cy="6858000"/>
          </a:xfrm>
          <a:prstGeom prst="rect">
            <a:avLst/>
          </a:prstGeom>
        </p:spPr>
      </p:pic>
      <p:pic>
        <p:nvPicPr>
          <p:cNvPr id="10" name="Picture 9" descr="vf rounde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2613" y="6333129"/>
            <a:ext cx="286997" cy="381247"/>
          </a:xfrm>
          <a:prstGeom prst="rect">
            <a:avLst/>
          </a:prstGeom>
          <a:noFill/>
          <a:ln w="9525">
            <a:noFill/>
            <a:miter lim="800000"/>
            <a:headEnd/>
            <a:tailEnd/>
          </a:ln>
        </p:spPr>
      </p:pic>
      <p:sp>
        <p:nvSpPr>
          <p:cNvPr id="8" name="Rectangle 7"/>
          <p:cNvSpPr/>
          <p:nvPr/>
        </p:nvSpPr>
        <p:spPr>
          <a:xfrm>
            <a:off x="259471" y="259638"/>
            <a:ext cx="1779786" cy="287999"/>
          </a:xfrm>
          <a:prstGeom prst="rect">
            <a:avLst/>
          </a:prstGeom>
          <a:solidFill>
            <a:srgbClr val="E6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Subtitle 2"/>
          <p:cNvSpPr txBox="1">
            <a:spLocks/>
          </p:cNvSpPr>
          <p:nvPr/>
        </p:nvSpPr>
        <p:spPr>
          <a:xfrm>
            <a:off x="528823" y="20566"/>
            <a:ext cx="7304087" cy="452967"/>
          </a:xfrm>
          <a:prstGeom prst="rect">
            <a:avLst/>
          </a:prstGeom>
          <a:noFill/>
          <a:ln w="9525">
            <a:noFill/>
            <a:miter lim="800000"/>
            <a:headEnd/>
            <a:tailEnd/>
          </a:ln>
          <a:effectLst/>
        </p:spPr>
        <p:txBody>
          <a:bodyPr lIns="0" tIns="0" rIns="0" bIns="0" anchor="b"/>
          <a:lstStyle/>
          <a:p>
            <a:pPr fontAlgn="auto">
              <a:spcBef>
                <a:spcPts val="0"/>
              </a:spcBef>
              <a:defRPr/>
            </a:pPr>
            <a:r>
              <a:rPr lang="en-GB" sz="800" kern="1200" dirty="0" smtClean="0">
                <a:solidFill>
                  <a:schemeClr val="bg1"/>
                </a:solidFill>
                <a:latin typeface="Arial"/>
                <a:cs typeface="Arial"/>
              </a:rPr>
              <a:t>Vodafone</a:t>
            </a:r>
            <a:r>
              <a:rPr lang="en-GB" sz="800" kern="1200" baseline="0" dirty="0" smtClean="0">
                <a:solidFill>
                  <a:schemeClr val="bg1"/>
                </a:solidFill>
                <a:latin typeface="Arial"/>
                <a:cs typeface="Arial"/>
              </a:rPr>
              <a:t> mHealth Solutions</a:t>
            </a:r>
            <a:endParaRPr lang="en-GB" sz="800" kern="1200" dirty="0">
              <a:solidFill>
                <a:schemeClr val="bg1"/>
              </a:solidFill>
              <a:latin typeface="Arial"/>
              <a:cs typeface="Arial"/>
            </a:endParaRPr>
          </a:p>
        </p:txBody>
      </p:sp>
      <p:sp>
        <p:nvSpPr>
          <p:cNvPr id="12" name="Subtitle 2"/>
          <p:cNvSpPr txBox="1">
            <a:spLocks/>
          </p:cNvSpPr>
          <p:nvPr/>
        </p:nvSpPr>
        <p:spPr>
          <a:xfrm>
            <a:off x="327210" y="20566"/>
            <a:ext cx="201612" cy="452967"/>
          </a:xfrm>
          <a:prstGeom prst="rect">
            <a:avLst/>
          </a:prstGeom>
          <a:noFill/>
          <a:ln w="9525">
            <a:noFill/>
            <a:miter lim="800000"/>
            <a:headEnd/>
            <a:tailEnd/>
          </a:ln>
          <a:effectLst/>
        </p:spPr>
        <p:txBody>
          <a:bodyPr lIns="0" tIns="0" rIns="0" bIns="0" anchor="b"/>
          <a:lstStyle/>
          <a:p>
            <a:pPr fontAlgn="auto">
              <a:spcBef>
                <a:spcPts val="0"/>
              </a:spcBef>
              <a:defRPr/>
            </a:pPr>
            <a:fld id="{C7AFAFF5-0A80-457A-954C-92F0795BD3A2}" type="slidenum">
              <a:rPr lang="en-GB" sz="800" kern="1200" smtClean="0">
                <a:solidFill>
                  <a:srgbClr val="FFFFFF"/>
                </a:solidFill>
                <a:latin typeface="Vodafone Rg"/>
                <a:cs typeface="Vodafone Rg"/>
              </a:rPr>
              <a:pPr fontAlgn="auto">
                <a:spcBef>
                  <a:spcPts val="0"/>
                </a:spcBef>
                <a:defRPr/>
              </a:pPr>
              <a:t>‹#›</a:t>
            </a:fld>
            <a:endParaRPr lang="en-GB" sz="800" kern="1200" dirty="0">
              <a:solidFill>
                <a:srgbClr val="FFFFFF"/>
              </a:solidFill>
              <a:latin typeface="Vodafone Rg"/>
              <a:cs typeface="Vodafone Rg"/>
            </a:endParaRPr>
          </a:p>
        </p:txBody>
      </p:sp>
      <p:cxnSp>
        <p:nvCxnSpPr>
          <p:cNvPr id="13" name="Straight Connector 12"/>
          <p:cNvCxnSpPr/>
          <p:nvPr/>
        </p:nvCxnSpPr>
        <p:spPr>
          <a:xfrm>
            <a:off x="259471" y="547636"/>
            <a:ext cx="8605131" cy="0"/>
          </a:xfrm>
          <a:prstGeom prst="line">
            <a:avLst/>
          </a:prstGeom>
          <a:ln w="12700" cmpd="sng">
            <a:solidFill>
              <a:srgbClr val="E6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25830447"/>
      </p:ext>
    </p:extLst>
  </p:cSld>
  <p:clrMap bg1="lt1" tx1="dk1" bg2="lt2" tx2="dk2" accent1="accent1" accent2="accent2" accent3="accent3" accent4="accent4" accent5="accent5" accent6="accent6" hlink="hlink" folHlink="folHlink"/>
  <p:sldLayoutIdLst>
    <p:sldLayoutId id="2147483690"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84423699 fade.jpg"/>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flipH="1">
            <a:off x="4207055" y="0"/>
            <a:ext cx="4936944" cy="6824133"/>
          </a:xfrm>
          <a:prstGeom prst="rect">
            <a:avLst/>
          </a:prstGeom>
        </p:spPr>
      </p:pic>
      <p:pic>
        <p:nvPicPr>
          <p:cNvPr id="12" name="Picture 11" descr="vf rounde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2613" y="6333129"/>
            <a:ext cx="286997" cy="381247"/>
          </a:xfrm>
          <a:prstGeom prst="rect">
            <a:avLst/>
          </a:prstGeom>
          <a:noFill/>
          <a:ln w="9525">
            <a:noFill/>
            <a:miter lim="800000"/>
            <a:headEnd/>
            <a:tailEnd/>
          </a:ln>
        </p:spPr>
      </p:pic>
      <p:sp>
        <p:nvSpPr>
          <p:cNvPr id="10" name="Rectangle 9"/>
          <p:cNvSpPr/>
          <p:nvPr/>
        </p:nvSpPr>
        <p:spPr>
          <a:xfrm>
            <a:off x="259471" y="259638"/>
            <a:ext cx="1779786" cy="287999"/>
          </a:xfrm>
          <a:prstGeom prst="rect">
            <a:avLst/>
          </a:prstGeom>
          <a:solidFill>
            <a:srgbClr val="E6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Subtitle 2"/>
          <p:cNvSpPr txBox="1">
            <a:spLocks/>
          </p:cNvSpPr>
          <p:nvPr/>
        </p:nvSpPr>
        <p:spPr>
          <a:xfrm>
            <a:off x="528823" y="20566"/>
            <a:ext cx="7304087" cy="452967"/>
          </a:xfrm>
          <a:prstGeom prst="rect">
            <a:avLst/>
          </a:prstGeom>
          <a:noFill/>
          <a:ln w="9525">
            <a:noFill/>
            <a:miter lim="800000"/>
            <a:headEnd/>
            <a:tailEnd/>
          </a:ln>
          <a:effectLst/>
        </p:spPr>
        <p:txBody>
          <a:bodyPr lIns="0" tIns="0" rIns="0" bIns="0" anchor="b"/>
          <a:lstStyle/>
          <a:p>
            <a:pPr fontAlgn="auto">
              <a:spcBef>
                <a:spcPts val="0"/>
              </a:spcBef>
              <a:defRPr/>
            </a:pPr>
            <a:r>
              <a:rPr lang="en-GB" sz="800" kern="1200" dirty="0" smtClean="0">
                <a:solidFill>
                  <a:schemeClr val="bg1"/>
                </a:solidFill>
                <a:latin typeface="Arial"/>
                <a:cs typeface="Arial"/>
              </a:rPr>
              <a:t>Vodafone</a:t>
            </a:r>
            <a:r>
              <a:rPr lang="en-GB" sz="800" kern="1200" baseline="0" dirty="0" smtClean="0">
                <a:solidFill>
                  <a:schemeClr val="bg1"/>
                </a:solidFill>
                <a:latin typeface="Arial"/>
                <a:cs typeface="Arial"/>
              </a:rPr>
              <a:t> mHealth Solutions</a:t>
            </a:r>
            <a:endParaRPr lang="en-GB" sz="800" kern="1200" dirty="0">
              <a:solidFill>
                <a:schemeClr val="bg1"/>
              </a:solidFill>
              <a:latin typeface="Arial"/>
              <a:cs typeface="Arial"/>
            </a:endParaRPr>
          </a:p>
        </p:txBody>
      </p:sp>
      <p:sp>
        <p:nvSpPr>
          <p:cNvPr id="14" name="Subtitle 2"/>
          <p:cNvSpPr txBox="1">
            <a:spLocks/>
          </p:cNvSpPr>
          <p:nvPr/>
        </p:nvSpPr>
        <p:spPr>
          <a:xfrm>
            <a:off x="327210" y="20566"/>
            <a:ext cx="201612" cy="452967"/>
          </a:xfrm>
          <a:prstGeom prst="rect">
            <a:avLst/>
          </a:prstGeom>
          <a:noFill/>
          <a:ln w="9525">
            <a:noFill/>
            <a:miter lim="800000"/>
            <a:headEnd/>
            <a:tailEnd/>
          </a:ln>
          <a:effectLst/>
        </p:spPr>
        <p:txBody>
          <a:bodyPr lIns="0" tIns="0" rIns="0" bIns="0" anchor="b"/>
          <a:lstStyle/>
          <a:p>
            <a:pPr fontAlgn="auto">
              <a:spcBef>
                <a:spcPts val="0"/>
              </a:spcBef>
              <a:defRPr/>
            </a:pPr>
            <a:fld id="{C7AFAFF5-0A80-457A-954C-92F0795BD3A2}" type="slidenum">
              <a:rPr lang="en-GB" sz="800" kern="1200" smtClean="0">
                <a:solidFill>
                  <a:srgbClr val="FFFFFF"/>
                </a:solidFill>
                <a:latin typeface="Vodafone Rg"/>
                <a:cs typeface="Vodafone Rg"/>
              </a:rPr>
              <a:pPr fontAlgn="auto">
                <a:spcBef>
                  <a:spcPts val="0"/>
                </a:spcBef>
                <a:defRPr/>
              </a:pPr>
              <a:t>‹#›</a:t>
            </a:fld>
            <a:endParaRPr lang="en-GB" sz="800" kern="1200" dirty="0">
              <a:solidFill>
                <a:srgbClr val="FFFFFF"/>
              </a:solidFill>
              <a:latin typeface="Vodafone Rg"/>
              <a:cs typeface="Vodafone Rg"/>
            </a:endParaRPr>
          </a:p>
        </p:txBody>
      </p:sp>
      <p:cxnSp>
        <p:nvCxnSpPr>
          <p:cNvPr id="15" name="Straight Connector 14"/>
          <p:cNvCxnSpPr/>
          <p:nvPr/>
        </p:nvCxnSpPr>
        <p:spPr>
          <a:xfrm>
            <a:off x="259471" y="547636"/>
            <a:ext cx="8605131" cy="0"/>
          </a:xfrm>
          <a:prstGeom prst="line">
            <a:avLst/>
          </a:prstGeom>
          <a:ln w="12700" cmpd="sng">
            <a:solidFill>
              <a:srgbClr val="E6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95828826"/>
      </p:ext>
    </p:extLst>
  </p:cSld>
  <p:clrMap bg1="lt1" tx1="dk1" bg2="lt2" tx2="dk2" accent1="accent1" accent2="accent2" accent3="accent3" accent4="accent4" accent5="accent5" accent6="accent6" hlink="hlink" folHlink="folHlink"/>
  <p:sldLayoutIdLst>
    <p:sldLayoutId id="2147483687"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ssisted_Living_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9000" y="0"/>
            <a:ext cx="6985000" cy="6858000"/>
          </a:xfrm>
          <a:prstGeom prst="rect">
            <a:avLst/>
          </a:prstGeom>
        </p:spPr>
      </p:pic>
      <p:pic>
        <p:nvPicPr>
          <p:cNvPr id="8" name="Picture 7" descr="vf rounde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2613" y="6333129"/>
            <a:ext cx="286997" cy="381247"/>
          </a:xfrm>
          <a:prstGeom prst="rect">
            <a:avLst/>
          </a:prstGeom>
          <a:noFill/>
          <a:ln w="9525">
            <a:noFill/>
            <a:miter lim="800000"/>
            <a:headEnd/>
            <a:tailEnd/>
          </a:ln>
        </p:spPr>
      </p:pic>
      <p:sp>
        <p:nvSpPr>
          <p:cNvPr id="9" name="Rectangle 8"/>
          <p:cNvSpPr/>
          <p:nvPr/>
        </p:nvSpPr>
        <p:spPr>
          <a:xfrm>
            <a:off x="259471" y="259638"/>
            <a:ext cx="1779786" cy="287999"/>
          </a:xfrm>
          <a:prstGeom prst="rect">
            <a:avLst/>
          </a:prstGeom>
          <a:solidFill>
            <a:srgbClr val="E6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Subtitle 2"/>
          <p:cNvSpPr txBox="1">
            <a:spLocks/>
          </p:cNvSpPr>
          <p:nvPr/>
        </p:nvSpPr>
        <p:spPr>
          <a:xfrm>
            <a:off x="528823" y="20566"/>
            <a:ext cx="7304087" cy="452967"/>
          </a:xfrm>
          <a:prstGeom prst="rect">
            <a:avLst/>
          </a:prstGeom>
          <a:noFill/>
          <a:ln w="9525">
            <a:noFill/>
            <a:miter lim="800000"/>
            <a:headEnd/>
            <a:tailEnd/>
          </a:ln>
          <a:effectLst/>
        </p:spPr>
        <p:txBody>
          <a:bodyPr lIns="0" tIns="0" rIns="0" bIns="0" anchor="b"/>
          <a:lstStyle/>
          <a:p>
            <a:pPr fontAlgn="auto">
              <a:spcBef>
                <a:spcPts val="0"/>
              </a:spcBef>
              <a:defRPr/>
            </a:pPr>
            <a:r>
              <a:rPr lang="en-GB" sz="800" kern="1200" dirty="0" smtClean="0">
                <a:solidFill>
                  <a:schemeClr val="bg1"/>
                </a:solidFill>
                <a:latin typeface="Arial"/>
                <a:cs typeface="Arial"/>
              </a:rPr>
              <a:t>Vodafone</a:t>
            </a:r>
            <a:r>
              <a:rPr lang="en-GB" sz="800" kern="1200" baseline="0" dirty="0" smtClean="0">
                <a:solidFill>
                  <a:schemeClr val="bg1"/>
                </a:solidFill>
                <a:latin typeface="Arial"/>
                <a:cs typeface="Arial"/>
              </a:rPr>
              <a:t> mHealth Solutions</a:t>
            </a:r>
            <a:endParaRPr lang="en-GB" sz="800" kern="1200" dirty="0">
              <a:solidFill>
                <a:schemeClr val="bg1"/>
              </a:solidFill>
              <a:latin typeface="Arial"/>
              <a:cs typeface="Arial"/>
            </a:endParaRPr>
          </a:p>
        </p:txBody>
      </p:sp>
      <p:sp>
        <p:nvSpPr>
          <p:cNvPr id="11" name="Subtitle 2"/>
          <p:cNvSpPr txBox="1">
            <a:spLocks/>
          </p:cNvSpPr>
          <p:nvPr/>
        </p:nvSpPr>
        <p:spPr>
          <a:xfrm>
            <a:off x="327210" y="20566"/>
            <a:ext cx="201612" cy="452967"/>
          </a:xfrm>
          <a:prstGeom prst="rect">
            <a:avLst/>
          </a:prstGeom>
          <a:noFill/>
          <a:ln w="9525">
            <a:noFill/>
            <a:miter lim="800000"/>
            <a:headEnd/>
            <a:tailEnd/>
          </a:ln>
          <a:effectLst/>
        </p:spPr>
        <p:txBody>
          <a:bodyPr lIns="0" tIns="0" rIns="0" bIns="0" anchor="b"/>
          <a:lstStyle/>
          <a:p>
            <a:pPr fontAlgn="auto">
              <a:spcBef>
                <a:spcPts val="0"/>
              </a:spcBef>
              <a:defRPr/>
            </a:pPr>
            <a:fld id="{C7AFAFF5-0A80-457A-954C-92F0795BD3A2}" type="slidenum">
              <a:rPr lang="en-GB" sz="800" kern="1200" smtClean="0">
                <a:solidFill>
                  <a:srgbClr val="FFFFFF"/>
                </a:solidFill>
                <a:latin typeface="Vodafone Rg"/>
                <a:cs typeface="Vodafone Rg"/>
              </a:rPr>
              <a:pPr fontAlgn="auto">
                <a:spcBef>
                  <a:spcPts val="0"/>
                </a:spcBef>
                <a:defRPr/>
              </a:pPr>
              <a:t>‹#›</a:t>
            </a:fld>
            <a:endParaRPr lang="en-GB" sz="800" kern="1200" dirty="0">
              <a:solidFill>
                <a:srgbClr val="FFFFFF"/>
              </a:solidFill>
              <a:latin typeface="Vodafone Rg"/>
              <a:cs typeface="Vodafone Rg"/>
            </a:endParaRPr>
          </a:p>
        </p:txBody>
      </p:sp>
      <p:cxnSp>
        <p:nvCxnSpPr>
          <p:cNvPr id="12" name="Straight Connector 11"/>
          <p:cNvCxnSpPr/>
          <p:nvPr/>
        </p:nvCxnSpPr>
        <p:spPr>
          <a:xfrm>
            <a:off x="259471" y="547636"/>
            <a:ext cx="8605131" cy="0"/>
          </a:xfrm>
          <a:prstGeom prst="line">
            <a:avLst/>
          </a:prstGeom>
          <a:ln w="12700" cmpd="sng">
            <a:solidFill>
              <a:srgbClr val="E6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3356222"/>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6.JPG"/><Relationship Id="rId10"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emf"/><Relationship Id="rId5"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4.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emf"/><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jpe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jpeg"/><Relationship Id="rId10" Type="http://schemas.openxmlformats.org/officeDocument/2006/relationships/image" Target="../media/image7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6.png"/></Relationships>
</file>

<file path=ppt/slides/_rels/slide23.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86.png"/><Relationship Id="rId1" Type="http://schemas.openxmlformats.org/officeDocument/2006/relationships/slideLayout" Target="../slideLayouts/slideLayout8.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jpeg"/><Relationship Id="rId10"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1" Type="http://schemas.openxmlformats.org/officeDocument/2006/relationships/image" Target="../media/image94.emf"/><Relationship Id="rId12" Type="http://schemas.openxmlformats.org/officeDocument/2006/relationships/image" Target="../media/image95.jpeg"/><Relationship Id="rId13"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5.jpg"/><Relationship Id="rId4" Type="http://schemas.openxmlformats.org/officeDocument/2006/relationships/image" Target="../media/image87.png"/><Relationship Id="rId5" Type="http://schemas.openxmlformats.org/officeDocument/2006/relationships/image" Target="../media/image88.jpeg"/><Relationship Id="rId6" Type="http://schemas.openxmlformats.org/officeDocument/2006/relationships/image" Target="../media/image89.jpe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97.jp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openxmlformats.org/officeDocument/2006/relationships/image" Target="../media/image34.png"/><Relationship Id="rId12" Type="http://schemas.microsoft.com/office/2007/relationships/hdphoto" Target="../media/hdphoto1.wdp"/><Relationship Id="rId13" Type="http://schemas.openxmlformats.org/officeDocument/2006/relationships/image" Target="../media/image35.jpg"/><Relationship Id="rId14" Type="http://schemas.openxmlformats.org/officeDocument/2006/relationships/image" Target="../media/image36.jpg"/><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53.png"/><Relationship Id="rId5" Type="http://schemas.openxmlformats.org/officeDocument/2006/relationships/image" Target="../media/image25.png"/><Relationship Id="rId6"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979068" y="854936"/>
            <a:ext cx="2917113" cy="3163275"/>
          </a:xfrm>
          <a:prstGeom prst="rect">
            <a:avLst/>
          </a:prstGeom>
        </p:spPr>
        <p:txBody>
          <a:bodyPr anchor="b" anchorCtr="0"/>
          <a:lstStyle>
            <a:lvl1pPr algn="l" defTabSz="457200" rtl="0" eaLnBrk="1" latinLnBrk="0" hangingPunct="1">
              <a:lnSpc>
                <a:spcPct val="80000"/>
              </a:lnSpc>
              <a:spcBef>
                <a:spcPct val="0"/>
              </a:spcBef>
              <a:buNone/>
              <a:defRPr sz="4800" b="1" kern="1200">
                <a:solidFill>
                  <a:schemeClr val="bg1"/>
                </a:solidFill>
                <a:latin typeface="Vodafone Rg"/>
                <a:ea typeface="+mj-ea"/>
                <a:cs typeface="Vodafone Rg"/>
              </a:defRPr>
            </a:lvl1pPr>
          </a:lstStyle>
          <a:p>
            <a:pPr>
              <a:lnSpc>
                <a:spcPct val="114000"/>
              </a:lnSpc>
            </a:pPr>
            <a:r>
              <a:rPr lang="en-US" sz="1800" dirty="0" smtClean="0">
                <a:latin typeface="Arial"/>
                <a:cs typeface="Arial"/>
              </a:rPr>
              <a:t>Vodafone : </a:t>
            </a:r>
          </a:p>
          <a:p>
            <a:pPr>
              <a:lnSpc>
                <a:spcPct val="114000"/>
              </a:lnSpc>
            </a:pPr>
            <a:r>
              <a:rPr lang="en-US" sz="1800" dirty="0" smtClean="0">
                <a:latin typeface="Arial"/>
                <a:cs typeface="Arial"/>
              </a:rPr>
              <a:t>  Mobility</a:t>
            </a:r>
            <a:r>
              <a:rPr lang="en-US" sz="1800" dirty="0">
                <a:latin typeface="Arial"/>
                <a:cs typeface="Arial"/>
              </a:rPr>
              <a:t>, </a:t>
            </a:r>
            <a:endParaRPr lang="en-US" sz="1800" dirty="0" smtClean="0">
              <a:latin typeface="Arial"/>
              <a:cs typeface="Arial"/>
            </a:endParaRPr>
          </a:p>
          <a:p>
            <a:pPr>
              <a:lnSpc>
                <a:spcPct val="114000"/>
              </a:lnSpc>
            </a:pPr>
            <a:r>
              <a:rPr lang="en-US" sz="1800" dirty="0" smtClean="0">
                <a:latin typeface="Arial"/>
                <a:cs typeface="Arial"/>
              </a:rPr>
              <a:t>  Visibility, and</a:t>
            </a:r>
          </a:p>
          <a:p>
            <a:pPr>
              <a:lnSpc>
                <a:spcPct val="114000"/>
              </a:lnSpc>
            </a:pPr>
            <a:r>
              <a:rPr lang="en-US" sz="1800" dirty="0" smtClean="0">
                <a:latin typeface="Arial"/>
                <a:cs typeface="Arial"/>
              </a:rPr>
              <a:t>  Access </a:t>
            </a:r>
          </a:p>
          <a:p>
            <a:pPr>
              <a:lnSpc>
                <a:spcPct val="114000"/>
              </a:lnSpc>
            </a:pPr>
            <a:r>
              <a:rPr lang="en-US" sz="1800" dirty="0" smtClean="0">
                <a:latin typeface="Arial"/>
                <a:cs typeface="Arial"/>
              </a:rPr>
              <a:t>  To </a:t>
            </a:r>
            <a:r>
              <a:rPr lang="en-US" sz="1800" dirty="0">
                <a:latin typeface="Arial"/>
                <a:cs typeface="Arial"/>
              </a:rPr>
              <a:t>quality </a:t>
            </a:r>
            <a:r>
              <a:rPr lang="en-US" sz="1800" dirty="0" smtClean="0">
                <a:latin typeface="Arial"/>
                <a:cs typeface="Arial"/>
              </a:rPr>
              <a:t>healthcare</a:t>
            </a:r>
          </a:p>
          <a:p>
            <a:pPr>
              <a:lnSpc>
                <a:spcPct val="114000"/>
              </a:lnSpc>
            </a:pPr>
            <a:endParaRPr lang="en-US" sz="1800" dirty="0" smtClean="0">
              <a:latin typeface="Arial"/>
              <a:cs typeface="Arial"/>
            </a:endParaRPr>
          </a:p>
          <a:p>
            <a:pPr>
              <a:lnSpc>
                <a:spcPct val="114000"/>
              </a:lnSpc>
            </a:pPr>
            <a:r>
              <a:rPr lang="en-US" sz="1800" dirty="0" smtClean="0">
                <a:latin typeface="Arial"/>
                <a:cs typeface="Arial"/>
              </a:rPr>
              <a:t>11 November 2014</a:t>
            </a:r>
            <a:endParaRPr lang="en-US" sz="1800" dirty="0">
              <a:latin typeface="Arial"/>
              <a:cs typeface="Arial"/>
            </a:endParaRPr>
          </a:p>
        </p:txBody>
      </p:sp>
      <p:sp>
        <p:nvSpPr>
          <p:cNvPr id="7" name="Title 6"/>
          <p:cNvSpPr txBox="1">
            <a:spLocks/>
          </p:cNvSpPr>
          <p:nvPr/>
        </p:nvSpPr>
        <p:spPr>
          <a:xfrm>
            <a:off x="966738" y="3561760"/>
            <a:ext cx="2822083" cy="581437"/>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4800" b="1" kern="1200">
                <a:solidFill>
                  <a:schemeClr val="bg1"/>
                </a:solidFill>
                <a:latin typeface="Vodafone Rg"/>
                <a:ea typeface="+mj-ea"/>
                <a:cs typeface="Vodafone Rg"/>
              </a:defRPr>
            </a:lvl1pPr>
          </a:lstStyle>
          <a:p>
            <a:pPr>
              <a:lnSpc>
                <a:spcPct val="100000"/>
              </a:lnSpc>
            </a:pPr>
            <a:endParaRPr lang="en-US" sz="1200" b="0" dirty="0">
              <a:latin typeface="Arial"/>
              <a:cs typeface="Arial"/>
            </a:endParaRPr>
          </a:p>
        </p:txBody>
      </p:sp>
      <p:sp>
        <p:nvSpPr>
          <p:cNvPr id="16" name="TextBox 15"/>
          <p:cNvSpPr txBox="1"/>
          <p:nvPr/>
        </p:nvSpPr>
        <p:spPr>
          <a:xfrm>
            <a:off x="7385142" y="4814901"/>
            <a:ext cx="184666" cy="369332"/>
          </a:xfrm>
          <a:prstGeom prst="rect">
            <a:avLst/>
          </a:prstGeom>
          <a:noFill/>
        </p:spPr>
        <p:txBody>
          <a:bodyPr wrap="none" rtlCol="0">
            <a:spAutoFit/>
          </a:bodyPr>
          <a:lstStyle/>
          <a:p>
            <a:endParaRPr lang="en-US" dirty="0">
              <a:latin typeface="Arial"/>
              <a:cs typeface="Arial"/>
            </a:endParaRPr>
          </a:p>
        </p:txBody>
      </p:sp>
      <p:pic>
        <p:nvPicPr>
          <p:cNvPr id="17" name="Picture 16" descr="IMG_33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599" y="952188"/>
            <a:ext cx="1647113" cy="1235335"/>
          </a:xfrm>
          <a:prstGeom prst="rect">
            <a:avLst/>
          </a:prstGeom>
          <a:ln>
            <a:solidFill>
              <a:srgbClr val="000000"/>
            </a:solidFill>
          </a:ln>
        </p:spPr>
      </p:pic>
      <p:pic>
        <p:nvPicPr>
          <p:cNvPr id="18" name="Picture 17" descr="IMG_33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112" y="952188"/>
            <a:ext cx="1647113" cy="1235335"/>
          </a:xfrm>
          <a:prstGeom prst="rect">
            <a:avLst/>
          </a:prstGeom>
          <a:ln>
            <a:solidFill>
              <a:srgbClr val="000000"/>
            </a:solidFill>
          </a:ln>
        </p:spPr>
      </p:pic>
      <p:pic>
        <p:nvPicPr>
          <p:cNvPr id="19" name="Picture 18" descr="IMG_33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439" y="937325"/>
            <a:ext cx="1666930" cy="1250198"/>
          </a:xfrm>
          <a:prstGeom prst="rect">
            <a:avLst/>
          </a:prstGeom>
          <a:ln>
            <a:solidFill>
              <a:srgbClr val="000000"/>
            </a:solidFill>
          </a:ln>
        </p:spPr>
      </p:pic>
      <p:pic>
        <p:nvPicPr>
          <p:cNvPr id="20" name="Picture 19" descr="IMG_33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5439" y="3882491"/>
            <a:ext cx="1671103" cy="1253327"/>
          </a:xfrm>
          <a:prstGeom prst="rect">
            <a:avLst/>
          </a:prstGeom>
          <a:ln>
            <a:solidFill>
              <a:srgbClr val="000000"/>
            </a:solidFill>
          </a:ln>
        </p:spPr>
      </p:pic>
      <p:pic>
        <p:nvPicPr>
          <p:cNvPr id="21" name="Picture 20" descr="IMG_333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5552" y="3906448"/>
            <a:ext cx="1639160" cy="1229370"/>
          </a:xfrm>
          <a:prstGeom prst="rect">
            <a:avLst/>
          </a:prstGeom>
          <a:ln>
            <a:solidFill>
              <a:srgbClr val="000000"/>
            </a:solidFill>
          </a:ln>
        </p:spPr>
      </p:pic>
      <p:pic>
        <p:nvPicPr>
          <p:cNvPr id="22" name="Picture 21" descr="IMG_334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7112" y="3906448"/>
            <a:ext cx="1608547" cy="1206410"/>
          </a:xfrm>
          <a:prstGeom prst="rect">
            <a:avLst/>
          </a:prstGeom>
          <a:ln>
            <a:solidFill>
              <a:srgbClr val="000000"/>
            </a:solidFill>
          </a:ln>
        </p:spPr>
      </p:pic>
      <p:pic>
        <p:nvPicPr>
          <p:cNvPr id="23" name="Picture 22" descr="IMG_152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7112" y="2417249"/>
            <a:ext cx="1653269" cy="1235819"/>
          </a:xfrm>
          <a:prstGeom prst="rect">
            <a:avLst/>
          </a:prstGeom>
          <a:ln>
            <a:solidFill>
              <a:srgbClr val="000000"/>
            </a:solidFill>
          </a:ln>
        </p:spPr>
      </p:pic>
      <p:pic>
        <p:nvPicPr>
          <p:cNvPr id="24" name="Picture 23" descr="IMG_153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7599" y="2421851"/>
            <a:ext cx="1647113" cy="1231217"/>
          </a:xfrm>
          <a:prstGeom prst="rect">
            <a:avLst/>
          </a:prstGeom>
          <a:ln>
            <a:solidFill>
              <a:srgbClr val="000000"/>
            </a:solidFill>
          </a:ln>
        </p:spPr>
      </p:pic>
      <p:pic>
        <p:nvPicPr>
          <p:cNvPr id="25" name="Picture 24" descr="IMG_1537.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439" y="2417249"/>
            <a:ext cx="1666930" cy="1246030"/>
          </a:xfrm>
          <a:prstGeom prst="rect">
            <a:avLst/>
          </a:prstGeom>
          <a:ln>
            <a:solidFill>
              <a:srgbClr val="000000"/>
            </a:solidFill>
          </a:ln>
        </p:spPr>
      </p:pic>
    </p:spTree>
    <p:extLst>
      <p:ext uri="{BB962C8B-B14F-4D97-AF65-F5344CB8AC3E}">
        <p14:creationId xmlns:p14="http://schemas.microsoft.com/office/powerpoint/2010/main" val="3117592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199"/>
                                          </p:stCondLst>
                                        </p:cTn>
                                        <p:tgtEl>
                                          <p:spTgt spid="16"/>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0"/>
                                  </p:stCondLst>
                                  <p:childTnLst>
                                    <p:set>
                                      <p:cBhvr>
                                        <p:cTn id="9" dur="1" fill="hold">
                                          <p:stCondLst>
                                            <p:cond delay="199"/>
                                          </p:stCondLst>
                                        </p:cTn>
                                        <p:tgtEl>
                                          <p:spTgt spid="17"/>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0"/>
                                  </p:stCondLst>
                                  <p:childTnLst>
                                    <p:set>
                                      <p:cBhvr>
                                        <p:cTn id="12" dur="1" fill="hold">
                                          <p:stCondLst>
                                            <p:cond delay="199"/>
                                          </p:stCondLst>
                                        </p:cTn>
                                        <p:tgtEl>
                                          <p:spTgt spid="18"/>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0"/>
                                  </p:stCondLst>
                                  <p:childTnLst>
                                    <p:set>
                                      <p:cBhvr>
                                        <p:cTn id="15" dur="1" fill="hold">
                                          <p:stCondLst>
                                            <p:cond delay="199"/>
                                          </p:stCondLst>
                                        </p:cTn>
                                        <p:tgtEl>
                                          <p:spTgt spid="19"/>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nodeType="afterEffect">
                                  <p:stCondLst>
                                    <p:cond delay="0"/>
                                  </p:stCondLst>
                                  <p:childTnLst>
                                    <p:set>
                                      <p:cBhvr>
                                        <p:cTn id="18" dur="1" fill="hold">
                                          <p:stCondLst>
                                            <p:cond delay="199"/>
                                          </p:stCondLst>
                                        </p:cTn>
                                        <p:tgtEl>
                                          <p:spTgt spid="2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199"/>
                                          </p:stCondLst>
                                        </p:cTn>
                                        <p:tgtEl>
                                          <p:spTgt spid="22"/>
                                        </p:tgtEl>
                                        <p:attrNameLst>
                                          <p:attrName>style.visibility</p:attrName>
                                        </p:attrNameLst>
                                      </p:cBhvr>
                                      <p:to>
                                        <p:strVal val="visible"/>
                                      </p:to>
                                    </p:set>
                                  </p:childTnLst>
                                </p:cTn>
                              </p:par>
                            </p:childTnLst>
                          </p:cTn>
                        </p:par>
                        <p:par>
                          <p:cTn id="22" fill="hold">
                            <p:stCondLst>
                              <p:cond delay="1200"/>
                            </p:stCondLst>
                            <p:childTnLst>
                              <p:par>
                                <p:cTn id="23" presetID="1" presetClass="entr" presetSubtype="0" fill="hold" nodeType="afterEffect">
                                  <p:stCondLst>
                                    <p:cond delay="0"/>
                                  </p:stCondLst>
                                  <p:childTnLst>
                                    <p:set>
                                      <p:cBhvr>
                                        <p:cTn id="24" dur="1" fill="hold">
                                          <p:stCondLst>
                                            <p:cond delay="199"/>
                                          </p:stCondLst>
                                        </p:cTn>
                                        <p:tgtEl>
                                          <p:spTgt spid="20"/>
                                        </p:tgtEl>
                                        <p:attrNameLst>
                                          <p:attrName>style.visibility</p:attrName>
                                        </p:attrNameLst>
                                      </p:cBhvr>
                                      <p:to>
                                        <p:strVal val="visible"/>
                                      </p:to>
                                    </p:set>
                                  </p:childTnLst>
                                </p:cTn>
                              </p:par>
                            </p:childTnLst>
                          </p:cTn>
                        </p:par>
                        <p:par>
                          <p:cTn id="25" fill="hold">
                            <p:stCondLst>
                              <p:cond delay="1400"/>
                            </p:stCondLst>
                            <p:childTnLst>
                              <p:par>
                                <p:cTn id="26" presetID="1" presetClass="entr" presetSubtype="0" fill="hold" nodeType="afterEffect">
                                  <p:stCondLst>
                                    <p:cond delay="0"/>
                                  </p:stCondLst>
                                  <p:childTnLst>
                                    <p:set>
                                      <p:cBhvr>
                                        <p:cTn id="27" dur="1" fill="hold">
                                          <p:stCondLst>
                                            <p:cond delay="199"/>
                                          </p:stCondLst>
                                        </p:cTn>
                                        <p:tgtEl>
                                          <p:spTgt spid="24"/>
                                        </p:tgtEl>
                                        <p:attrNameLst>
                                          <p:attrName>style.visibility</p:attrName>
                                        </p:attrNameLst>
                                      </p:cBhvr>
                                      <p:to>
                                        <p:strVal val="visible"/>
                                      </p:to>
                                    </p:set>
                                  </p:childTnLst>
                                </p:cTn>
                              </p:par>
                            </p:childTnLst>
                          </p:cTn>
                        </p:par>
                        <p:par>
                          <p:cTn id="28" fill="hold">
                            <p:stCondLst>
                              <p:cond delay="1600"/>
                            </p:stCondLst>
                            <p:childTnLst>
                              <p:par>
                                <p:cTn id="29" presetID="1" presetClass="entr" presetSubtype="0" fill="hold" nodeType="afterEffect">
                                  <p:stCondLst>
                                    <p:cond delay="0"/>
                                  </p:stCondLst>
                                  <p:childTnLst>
                                    <p:set>
                                      <p:cBhvr>
                                        <p:cTn id="30" dur="1" fill="hold">
                                          <p:stCondLst>
                                            <p:cond delay="199"/>
                                          </p:stCondLst>
                                        </p:cTn>
                                        <p:tgtEl>
                                          <p:spTgt spid="23"/>
                                        </p:tgtEl>
                                        <p:attrNameLst>
                                          <p:attrName>style.visibility</p:attrName>
                                        </p:attrNameLst>
                                      </p:cBhvr>
                                      <p:to>
                                        <p:strVal val="visible"/>
                                      </p:to>
                                    </p:set>
                                  </p:childTnLst>
                                </p:cTn>
                              </p:par>
                            </p:childTnLst>
                          </p:cTn>
                        </p:par>
                        <p:par>
                          <p:cTn id="31" fill="hold">
                            <p:stCondLst>
                              <p:cond delay="1800"/>
                            </p:stCondLst>
                            <p:childTnLst>
                              <p:par>
                                <p:cTn id="32" presetID="1" presetClass="entr" presetSubtype="0" fill="hold" nodeType="afterEffect">
                                  <p:stCondLst>
                                    <p:cond delay="0"/>
                                  </p:stCondLst>
                                  <p:childTnLst>
                                    <p:set>
                                      <p:cBhvr>
                                        <p:cTn id="33" dur="1" fill="hold">
                                          <p:stCondLst>
                                            <p:cond delay="1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7288" y="758425"/>
            <a:ext cx="8229600" cy="946151"/>
          </a:xfrm>
          <a:prstGeom prst="rect">
            <a:avLst/>
          </a:prstGeom>
        </p:spPr>
        <p:txBody>
          <a:bodyPr/>
          <a:lstStyle/>
          <a:p>
            <a:r>
              <a:rPr lang="en-GB" sz="2400" dirty="0" smtClean="0">
                <a:solidFill>
                  <a:srgbClr val="E90000"/>
                </a:solidFill>
                <a:latin typeface="Arial"/>
                <a:cs typeface="Arial"/>
              </a:rPr>
              <a:t>Cross-referencing data indicators for optimal accuracy</a:t>
            </a:r>
            <a:endParaRPr lang="en-GB" sz="1800" dirty="0">
              <a:solidFill>
                <a:srgbClr val="E90000"/>
              </a:solidFill>
              <a:latin typeface="Arial"/>
              <a:cs typeface="Arial"/>
            </a:endParaRPr>
          </a:p>
        </p:txBody>
      </p:sp>
      <p:sp>
        <p:nvSpPr>
          <p:cNvPr id="7" name="TextBox 6"/>
          <p:cNvSpPr txBox="1"/>
          <p:nvPr/>
        </p:nvSpPr>
        <p:spPr>
          <a:xfrm>
            <a:off x="1401302" y="5153088"/>
            <a:ext cx="6204543" cy="338554"/>
          </a:xfrm>
          <a:prstGeom prst="rect">
            <a:avLst/>
          </a:prstGeom>
          <a:noFill/>
        </p:spPr>
        <p:txBody>
          <a:bodyPr wrap="none" rtlCol="0">
            <a:spAutoFit/>
          </a:bodyPr>
          <a:lstStyle/>
          <a:p>
            <a:r>
              <a:rPr lang="en-US" sz="1600" dirty="0" smtClean="0">
                <a:solidFill>
                  <a:srgbClr val="FF0000"/>
                </a:solidFill>
                <a:latin typeface="Arial"/>
                <a:cs typeface="Arial"/>
              </a:rPr>
              <a:t>Issued = Stock Intake – (Stock On-hand + Wastage + Transferred</a:t>
            </a:r>
            <a:r>
              <a:rPr lang="en-US" sz="1600" dirty="0">
                <a:solidFill>
                  <a:srgbClr val="FF0000"/>
                </a:solidFill>
                <a:latin typeface="Arial"/>
                <a:cs typeface="Arial"/>
              </a:rPr>
              <a:t>)</a:t>
            </a:r>
            <a:endParaRPr lang="en-US" sz="1600" dirty="0" smtClean="0">
              <a:solidFill>
                <a:srgbClr val="FF0000"/>
              </a:solidFill>
              <a:latin typeface="Arial"/>
              <a:cs typeface="Arial"/>
            </a:endParaRPr>
          </a:p>
        </p:txBody>
      </p:sp>
      <p:sp>
        <p:nvSpPr>
          <p:cNvPr id="8" name="TextBox 7"/>
          <p:cNvSpPr txBox="1"/>
          <p:nvPr/>
        </p:nvSpPr>
        <p:spPr>
          <a:xfrm>
            <a:off x="1401301" y="5604494"/>
            <a:ext cx="6594073" cy="584776"/>
          </a:xfrm>
          <a:prstGeom prst="rect">
            <a:avLst/>
          </a:prstGeom>
          <a:noFill/>
        </p:spPr>
        <p:txBody>
          <a:bodyPr wrap="none" rtlCol="0">
            <a:spAutoFit/>
          </a:bodyPr>
          <a:lstStyle/>
          <a:p>
            <a:r>
              <a:rPr lang="en-US" sz="1600" dirty="0" smtClean="0">
                <a:solidFill>
                  <a:srgbClr val="FF0000"/>
                </a:solidFill>
                <a:latin typeface="Arial"/>
                <a:cs typeface="Arial"/>
              </a:rPr>
              <a:t>Or cross-referenced with aggregated or individual treatment indicators, </a:t>
            </a:r>
          </a:p>
          <a:p>
            <a:r>
              <a:rPr lang="en-US" sz="1600" dirty="0" smtClean="0">
                <a:solidFill>
                  <a:srgbClr val="FF0000"/>
                </a:solidFill>
                <a:latin typeface="Arial"/>
                <a:cs typeface="Arial"/>
              </a:rPr>
              <a:t>Eg number of vaccinations performed</a:t>
            </a:r>
          </a:p>
        </p:txBody>
      </p:sp>
      <p:pic>
        <p:nvPicPr>
          <p:cNvPr id="13" name="Picture 12" descr="depthealthlog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88" y="6210683"/>
            <a:ext cx="1267494" cy="446158"/>
          </a:xfrm>
          <a:prstGeom prst="rect">
            <a:avLst/>
          </a:prstGeom>
        </p:spPr>
      </p:pic>
      <p:pic>
        <p:nvPicPr>
          <p:cNvPr id="14" name="Picture 13"/>
          <p:cNvPicPr>
            <a:picLocks noChangeAspect="1"/>
          </p:cNvPicPr>
          <p:nvPr/>
        </p:nvPicPr>
        <p:blipFill>
          <a:blip r:embed="rId4"/>
          <a:stretch>
            <a:fillRect/>
          </a:stretch>
        </p:blipFill>
        <p:spPr>
          <a:xfrm>
            <a:off x="3493877" y="1897970"/>
            <a:ext cx="4465087" cy="2639215"/>
          </a:xfrm>
          <a:prstGeom prst="rect">
            <a:avLst/>
          </a:prstGeom>
          <a:ln>
            <a:solidFill>
              <a:srgbClr val="000000"/>
            </a:solidFill>
          </a:ln>
        </p:spPr>
      </p:pic>
      <p:grpSp>
        <p:nvGrpSpPr>
          <p:cNvPr id="15" name="Group 14"/>
          <p:cNvGrpSpPr/>
          <p:nvPr/>
        </p:nvGrpSpPr>
        <p:grpSpPr>
          <a:xfrm>
            <a:off x="1263098" y="1897970"/>
            <a:ext cx="1890028" cy="2639215"/>
            <a:chOff x="9173335" y="1591849"/>
            <a:chExt cx="2286000" cy="3048000"/>
          </a:xfrm>
        </p:grpSpPr>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3335" y="1591849"/>
              <a:ext cx="2286000" cy="3048000"/>
            </a:xfrm>
            <a:prstGeom prst="rect">
              <a:avLst/>
            </a:prstGeom>
            <a:ln>
              <a:solidFill>
                <a:srgbClr val="000000"/>
              </a:solidFill>
            </a:ln>
          </p:spPr>
        </p:pic>
        <p:sp>
          <p:nvSpPr>
            <p:cNvPr id="17" name="Rectangle 16"/>
            <p:cNvSpPr/>
            <p:nvPr/>
          </p:nvSpPr>
          <p:spPr>
            <a:xfrm>
              <a:off x="9296873" y="3098798"/>
              <a:ext cx="2023060" cy="250075"/>
            </a:xfrm>
            <a:prstGeom prst="rect">
              <a:avLst/>
            </a:prstGeom>
            <a:solidFill>
              <a:srgbClr val="EEECE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959400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mph" presetSubtype="2" fill="hold" grpId="0" nodeType="withEffect">
                                  <p:stCondLst>
                                    <p:cond delay="0"/>
                                  </p:stCondLst>
                                  <p:childTnLst>
                                    <p:animClr clrSpc="rgb" dir="cw">
                                      <p:cBhvr override="childStyle">
                                        <p:cTn id="8" dur="500" fill="hold"/>
                                        <p:tgtEl>
                                          <p:spTgt spid="7"/>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325" y="825273"/>
            <a:ext cx="6824037" cy="946151"/>
          </a:xfrm>
          <a:prstGeom prst="rect">
            <a:avLst/>
          </a:prstGeom>
        </p:spPr>
        <p:txBody>
          <a:bodyPr/>
          <a:lstStyle/>
          <a:p>
            <a:r>
              <a:rPr lang="en-GB" sz="2400" dirty="0" smtClean="0">
                <a:solidFill>
                  <a:srgbClr val="E90000"/>
                </a:solidFill>
                <a:latin typeface="Arial"/>
                <a:cs typeface="Arial"/>
              </a:rPr>
              <a:t>System stakeholders access</a:t>
            </a:r>
            <a:endParaRPr lang="en-GB" sz="1800" dirty="0">
              <a:solidFill>
                <a:srgbClr val="E90000"/>
              </a:solidFill>
              <a:latin typeface="Arial"/>
              <a:cs typeface="Arial"/>
            </a:endParaRPr>
          </a:p>
        </p:txBody>
      </p:sp>
      <p:pic>
        <p:nvPicPr>
          <p:cNvPr id="7" name="Picture 6" descr="depthealthlog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88" y="6210683"/>
            <a:ext cx="1267494" cy="446158"/>
          </a:xfrm>
          <a:prstGeom prst="rect">
            <a:avLst/>
          </a:prstGeom>
        </p:spPr>
      </p:pic>
      <p:pic>
        <p:nvPicPr>
          <p:cNvPr id="8" name="Picture 7" descr="pic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964" y="1463207"/>
            <a:ext cx="5550073" cy="4703359"/>
          </a:xfrm>
          <a:prstGeom prst="rect">
            <a:avLst/>
          </a:prstGeom>
          <a:ln>
            <a:solidFill>
              <a:srgbClr val="000000"/>
            </a:solidFill>
          </a:ln>
        </p:spPr>
      </p:pic>
    </p:spTree>
    <p:extLst>
      <p:ext uri="{BB962C8B-B14F-4D97-AF65-F5344CB8AC3E}">
        <p14:creationId xmlns:p14="http://schemas.microsoft.com/office/powerpoint/2010/main" val="31772906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265641" y="822743"/>
            <a:ext cx="8229600" cy="785924"/>
          </a:xfrm>
        </p:spPr>
        <p:txBody>
          <a:bodyPr>
            <a:normAutofit/>
          </a:bodyPr>
          <a:lstStyle/>
          <a:p>
            <a:r>
              <a:rPr lang="en-US" dirty="0" smtClean="0"/>
              <a:t>Reporting via a </a:t>
            </a:r>
            <a:r>
              <a:rPr lang="en-US" dirty="0"/>
              <a:t>w</a:t>
            </a:r>
            <a:r>
              <a:rPr lang="en-US" dirty="0" smtClean="0"/>
              <a:t>eb </a:t>
            </a:r>
            <a:r>
              <a:rPr lang="en-US" dirty="0"/>
              <a:t>d</a:t>
            </a:r>
            <a:r>
              <a:rPr lang="en-US" dirty="0" smtClean="0"/>
              <a:t>ashboard</a:t>
            </a:r>
            <a:endParaRPr lang="en-US" dirty="0"/>
          </a:p>
        </p:txBody>
      </p:sp>
      <p:pic>
        <p:nvPicPr>
          <p:cNvPr id="7" name="Picture 6" descr="depthealthlogo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88" y="6210683"/>
            <a:ext cx="1267494" cy="44615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128" y="2337185"/>
            <a:ext cx="8741744" cy="2552838"/>
          </a:xfrm>
          <a:prstGeom prst="rect">
            <a:avLst/>
          </a:prstGeom>
          <a:ln>
            <a:solidFill>
              <a:srgbClr val="000000"/>
            </a:solidFill>
          </a:ln>
        </p:spPr>
      </p:pic>
    </p:spTree>
    <p:extLst>
      <p:ext uri="{BB962C8B-B14F-4D97-AF65-F5344CB8AC3E}">
        <p14:creationId xmlns:p14="http://schemas.microsoft.com/office/powerpoint/2010/main" val="39973852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265641" y="822743"/>
            <a:ext cx="8229600" cy="785924"/>
          </a:xfrm>
        </p:spPr>
        <p:txBody>
          <a:bodyPr>
            <a:normAutofit/>
          </a:bodyPr>
          <a:lstStyle/>
          <a:p>
            <a:r>
              <a:rPr lang="en-US" dirty="0" smtClean="0"/>
              <a:t>Reporting via XLS, PDF and SMS</a:t>
            </a:r>
            <a:endParaRPr lang="en-US" dirty="0"/>
          </a:p>
        </p:txBody>
      </p:sp>
      <p:pic>
        <p:nvPicPr>
          <p:cNvPr id="8" name="Picture 7" descr="gsk.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363" y="6301901"/>
            <a:ext cx="425170" cy="375360"/>
          </a:xfrm>
          <a:prstGeom prst="rect">
            <a:avLst/>
          </a:prstGeom>
        </p:spPr>
      </p:pic>
      <p:pic>
        <p:nvPicPr>
          <p:cNvPr id="9" name="Picture 8" descr="mz_governmen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02" y="6254752"/>
            <a:ext cx="402302" cy="422509"/>
          </a:xfrm>
          <a:prstGeom prst="rect">
            <a:avLst/>
          </a:prstGeom>
        </p:spPr>
      </p:pic>
      <p:pic>
        <p:nvPicPr>
          <p:cNvPr id="10" name="Picture 9" descr="Screen Shot 2014-08-18 at 21.19.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91" y="2129260"/>
            <a:ext cx="3211129" cy="3332814"/>
          </a:xfrm>
          <a:prstGeom prst="rect">
            <a:avLst/>
          </a:prstGeom>
          <a:ln>
            <a:solidFill>
              <a:srgbClr val="000000"/>
            </a:solidFill>
          </a:ln>
        </p:spPr>
      </p:pic>
      <p:pic>
        <p:nvPicPr>
          <p:cNvPr id="11" name="Picture 10" descr="mvsm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4301" y="2129260"/>
            <a:ext cx="4497214" cy="3332814"/>
          </a:xfrm>
          <a:prstGeom prst="rect">
            <a:avLst/>
          </a:prstGeom>
          <a:ln>
            <a:solidFill>
              <a:srgbClr val="000000"/>
            </a:solidFill>
          </a:ln>
        </p:spPr>
      </p:pic>
      <p:sp>
        <p:nvSpPr>
          <p:cNvPr id="12" name="Rectangle 11"/>
          <p:cNvSpPr/>
          <p:nvPr/>
        </p:nvSpPr>
        <p:spPr>
          <a:xfrm>
            <a:off x="694583" y="2259601"/>
            <a:ext cx="140781" cy="1494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6208933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325" y="825273"/>
            <a:ext cx="8229600" cy="946151"/>
          </a:xfrm>
          <a:prstGeom prst="rect">
            <a:avLst/>
          </a:prstGeom>
        </p:spPr>
        <p:txBody>
          <a:bodyPr/>
          <a:lstStyle/>
          <a:p>
            <a:r>
              <a:rPr lang="en-GB" sz="2400" dirty="0" smtClean="0">
                <a:solidFill>
                  <a:srgbClr val="E90000"/>
                </a:solidFill>
                <a:latin typeface="Arial"/>
                <a:cs typeface="Arial"/>
              </a:rPr>
              <a:t>Real-time reporting to all stakeholders as appropriate</a:t>
            </a:r>
            <a:endParaRPr lang="en-GB" sz="1800" dirty="0">
              <a:solidFill>
                <a:srgbClr val="000000"/>
              </a:solidFill>
              <a:latin typeface="Arial"/>
              <a:cs typeface="Arial"/>
            </a:endParaRPr>
          </a:p>
        </p:txBody>
      </p:sp>
      <p:sp>
        <p:nvSpPr>
          <p:cNvPr id="7" name="Content Placeholder 2"/>
          <p:cNvSpPr>
            <a:spLocks noGrp="1"/>
          </p:cNvSpPr>
          <p:nvPr>
            <p:ph sz="half" idx="4294967295"/>
          </p:nvPr>
        </p:nvSpPr>
        <p:spPr>
          <a:xfrm>
            <a:off x="273757" y="1587592"/>
            <a:ext cx="8665558" cy="4528828"/>
          </a:xfrm>
          <a:prstGeom prst="rect">
            <a:avLst/>
          </a:prstGeom>
        </p:spPr>
        <p:txBody>
          <a:bodyPr>
            <a:noAutofit/>
          </a:bodyPr>
          <a:lstStyle/>
          <a:p>
            <a:pPr marL="0" indent="0">
              <a:buNone/>
              <a:defRPr/>
            </a:pPr>
            <a:r>
              <a:rPr lang="en-GB" sz="1600" dirty="0" smtClean="0">
                <a:latin typeface="Arial" pitchFamily="34" charset="0"/>
                <a:cs typeface="Arial" pitchFamily="34" charset="0"/>
              </a:rPr>
              <a:t>Data reports are filtered and relayed to stakeholders to enable decision-making, for example:</a:t>
            </a: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solidFill>
                  <a:srgbClr val="FF0000"/>
                </a:solidFill>
                <a:latin typeface="Arial" pitchFamily="34" charset="0"/>
                <a:cs typeface="Arial" pitchFamily="34" charset="0"/>
              </a:rPr>
              <a:t>District and facility managers </a:t>
            </a:r>
            <a:r>
              <a:rPr lang="en-GB" sz="1600" dirty="0" smtClean="0">
                <a:latin typeface="Arial" pitchFamily="34" charset="0"/>
                <a:cs typeface="Arial" pitchFamily="34" charset="0"/>
              </a:rPr>
              <a:t>receive </a:t>
            </a:r>
            <a:r>
              <a:rPr lang="en-GB" sz="1600" dirty="0" smtClean="0">
                <a:solidFill>
                  <a:srgbClr val="FF0000"/>
                </a:solidFill>
                <a:latin typeface="Arial" pitchFamily="34" charset="0"/>
                <a:cs typeface="Arial" pitchFamily="34" charset="0"/>
              </a:rPr>
              <a:t>immediate alerts</a:t>
            </a:r>
            <a:r>
              <a:rPr lang="en-GB" sz="1600" dirty="0" smtClean="0">
                <a:latin typeface="Arial" pitchFamily="34" charset="0"/>
                <a:cs typeface="Arial" pitchFamily="34" charset="0"/>
              </a:rPr>
              <a:t> when fridge </a:t>
            </a:r>
            <a:r>
              <a:rPr lang="en-GB" sz="1600" dirty="0" smtClean="0">
                <a:solidFill>
                  <a:srgbClr val="FF0000"/>
                </a:solidFill>
                <a:latin typeface="Arial" pitchFamily="34" charset="0"/>
                <a:cs typeface="Arial" pitchFamily="34" charset="0"/>
              </a:rPr>
              <a:t>temperatures</a:t>
            </a:r>
            <a:r>
              <a:rPr lang="en-GB" sz="1600" dirty="0" smtClean="0">
                <a:latin typeface="Arial" pitchFamily="34" charset="0"/>
                <a:cs typeface="Arial" pitchFamily="34" charset="0"/>
              </a:rPr>
              <a:t> are out of range or </a:t>
            </a:r>
            <a:r>
              <a:rPr lang="en-GB" sz="1600" dirty="0" smtClean="0">
                <a:solidFill>
                  <a:srgbClr val="FF0000"/>
                </a:solidFill>
                <a:latin typeface="Arial" pitchFamily="34" charset="0"/>
                <a:cs typeface="Arial" pitchFamily="34" charset="0"/>
              </a:rPr>
              <a:t>stock levels </a:t>
            </a:r>
            <a:r>
              <a:rPr lang="en-GB" sz="1600" dirty="0" smtClean="0">
                <a:latin typeface="Arial" pitchFamily="34" charset="0"/>
                <a:cs typeface="Arial" pitchFamily="34" charset="0"/>
              </a:rPr>
              <a:t>run low as per configurable “requisition points” per facility</a:t>
            </a:r>
            <a:endParaRPr lang="en-GB" sz="1600" dirty="0" smtClean="0">
              <a:solidFill>
                <a:srgbClr val="FF0000"/>
              </a:solidFill>
              <a:latin typeface="Arial" pitchFamily="34" charset="0"/>
              <a:cs typeface="Arial" pitchFamily="34" charset="0"/>
            </a:endParaRPr>
          </a:p>
          <a:p>
            <a:pPr marL="0" indent="0">
              <a:buNone/>
              <a:defRPr/>
            </a:pPr>
            <a:endParaRPr lang="en-GB" sz="1600" dirty="0">
              <a:solidFill>
                <a:srgbClr val="FF0000"/>
              </a:solidFill>
              <a:latin typeface="Arial" pitchFamily="34" charset="0"/>
              <a:cs typeface="Arial" pitchFamily="34" charset="0"/>
            </a:endParaRPr>
          </a:p>
          <a:p>
            <a:pPr>
              <a:buFont typeface="Times" charset="0"/>
              <a:buChar char="•"/>
              <a:defRPr/>
            </a:pPr>
            <a:r>
              <a:rPr lang="en-GB" sz="1600" dirty="0" smtClean="0">
                <a:solidFill>
                  <a:srgbClr val="FF0000"/>
                </a:solidFill>
                <a:latin typeface="Arial" pitchFamily="34" charset="0"/>
                <a:cs typeface="Arial" pitchFamily="34" charset="0"/>
              </a:rPr>
              <a:t>Facility PAV agents </a:t>
            </a:r>
            <a:r>
              <a:rPr lang="en-GB" sz="1600" dirty="0" smtClean="0">
                <a:latin typeface="Arial" pitchFamily="34" charset="0"/>
                <a:cs typeface="Arial" pitchFamily="34" charset="0"/>
              </a:rPr>
              <a:t>receive </a:t>
            </a:r>
            <a:r>
              <a:rPr lang="en-GB" sz="1600" dirty="0" smtClean="0">
                <a:solidFill>
                  <a:srgbClr val="FF0000"/>
                </a:solidFill>
                <a:latin typeface="Arial" pitchFamily="34" charset="0"/>
                <a:cs typeface="Arial" pitchFamily="34" charset="0"/>
              </a:rPr>
              <a:t>daily and weekly summaries</a:t>
            </a:r>
            <a:r>
              <a:rPr lang="en-GB" sz="1600" dirty="0" smtClean="0">
                <a:latin typeface="Arial" pitchFamily="34" charset="0"/>
                <a:cs typeface="Arial" pitchFamily="34" charset="0"/>
              </a:rPr>
              <a:t> of clinic activity captured through </a:t>
            </a:r>
            <a:r>
              <a:rPr lang="en-GB" sz="1600" dirty="0" err="1" smtClean="0">
                <a:latin typeface="Arial" pitchFamily="34" charset="0"/>
                <a:cs typeface="Arial" pitchFamily="34" charset="0"/>
              </a:rPr>
              <a:t>mVacciNation</a:t>
            </a:r>
            <a:endParaRPr lang="en-GB" sz="1600" dirty="0" smtClean="0">
              <a:latin typeface="Arial" pitchFamily="34" charset="0"/>
              <a:cs typeface="Arial" pitchFamily="34" charset="0"/>
            </a:endParaRP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latin typeface="Arial" pitchFamily="34" charset="0"/>
                <a:cs typeface="Arial" pitchFamily="34" charset="0"/>
              </a:rPr>
              <a:t>Certain facility summaries (eg </a:t>
            </a:r>
            <a:r>
              <a:rPr lang="en-GB" sz="1600" dirty="0" smtClean="0">
                <a:solidFill>
                  <a:srgbClr val="FF0000"/>
                </a:solidFill>
                <a:latin typeface="Arial" pitchFamily="34" charset="0"/>
                <a:cs typeface="Arial" pitchFamily="34" charset="0"/>
              </a:rPr>
              <a:t>weekly stock levels</a:t>
            </a:r>
            <a:r>
              <a:rPr lang="en-GB" sz="1600" dirty="0" smtClean="0">
                <a:latin typeface="Arial" pitchFamily="34" charset="0"/>
                <a:cs typeface="Arial" pitchFamily="34" charset="0"/>
              </a:rPr>
              <a:t>) are circulated to all </a:t>
            </a:r>
            <a:r>
              <a:rPr lang="en-GB" sz="1600" dirty="0" smtClean="0">
                <a:solidFill>
                  <a:srgbClr val="FF0000"/>
                </a:solidFill>
                <a:latin typeface="Arial" pitchFamily="34" charset="0"/>
                <a:cs typeface="Arial" pitchFamily="34" charset="0"/>
              </a:rPr>
              <a:t>facility staff throughout the district</a:t>
            </a:r>
            <a:r>
              <a:rPr lang="en-GB" sz="1600" dirty="0" smtClean="0">
                <a:latin typeface="Arial" pitchFamily="34" charset="0"/>
                <a:cs typeface="Arial" pitchFamily="34" charset="0"/>
              </a:rPr>
              <a:t> to ensure facility co-operation in managing stock levels.</a:t>
            </a: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latin typeface="Arial" pitchFamily="34" charset="0"/>
                <a:cs typeface="Arial" pitchFamily="34" charset="0"/>
              </a:rPr>
              <a:t>If a facility does not </a:t>
            </a:r>
            <a:r>
              <a:rPr lang="en-GB" sz="1600" dirty="0" smtClean="0">
                <a:solidFill>
                  <a:srgbClr val="FF0000"/>
                </a:solidFill>
                <a:latin typeface="Arial" pitchFamily="34" charset="0"/>
                <a:cs typeface="Arial" pitchFamily="34" charset="0"/>
              </a:rPr>
              <a:t>submit updates every 48 hours</a:t>
            </a:r>
            <a:r>
              <a:rPr lang="en-GB" sz="1600" dirty="0" smtClean="0">
                <a:solidFill>
                  <a:srgbClr val="000000"/>
                </a:solidFill>
                <a:latin typeface="Arial" pitchFamily="34" charset="0"/>
                <a:cs typeface="Arial" pitchFamily="34" charset="0"/>
              </a:rPr>
              <a:t>, that </a:t>
            </a:r>
            <a:r>
              <a:rPr lang="en-GB" sz="1600" dirty="0" smtClean="0">
                <a:latin typeface="Arial" pitchFamily="34" charset="0"/>
                <a:cs typeface="Arial" pitchFamily="34" charset="0"/>
              </a:rPr>
              <a:t>triggers a warning to </a:t>
            </a:r>
            <a:r>
              <a:rPr lang="en-GB" sz="1600" dirty="0" smtClean="0">
                <a:solidFill>
                  <a:srgbClr val="FF0000"/>
                </a:solidFill>
                <a:latin typeface="Arial" pitchFamily="34" charset="0"/>
                <a:cs typeface="Arial" pitchFamily="34" charset="0"/>
              </a:rPr>
              <a:t>district management</a:t>
            </a:r>
            <a:r>
              <a:rPr lang="en-GB" sz="1600" dirty="0" smtClean="0">
                <a:latin typeface="Arial" pitchFamily="34" charset="0"/>
                <a:cs typeface="Arial" pitchFamily="34" charset="0"/>
              </a:rPr>
              <a:t>.</a:t>
            </a: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solidFill>
                  <a:srgbClr val="FF0000"/>
                </a:solidFill>
                <a:latin typeface="Arial" pitchFamily="34" charset="0"/>
                <a:cs typeface="Arial" pitchFamily="34" charset="0"/>
              </a:rPr>
              <a:t>Comparing</a:t>
            </a:r>
            <a:r>
              <a:rPr lang="en-GB" sz="1600" dirty="0" smtClean="0">
                <a:latin typeface="Arial" pitchFamily="34" charset="0"/>
                <a:cs typeface="Arial" pitchFamily="34" charset="0"/>
              </a:rPr>
              <a:t> stock level </a:t>
            </a:r>
            <a:r>
              <a:rPr lang="en-GB" sz="1600" dirty="0" smtClean="0">
                <a:solidFill>
                  <a:srgbClr val="FF0000"/>
                </a:solidFill>
                <a:latin typeface="Arial" pitchFamily="34" charset="0"/>
                <a:cs typeface="Arial" pitchFamily="34" charset="0"/>
              </a:rPr>
              <a:t>movements</a:t>
            </a:r>
            <a:r>
              <a:rPr lang="en-GB" sz="1600" dirty="0" smtClean="0">
                <a:latin typeface="Arial" pitchFamily="34" charset="0"/>
                <a:cs typeface="Arial" pitchFamily="34" charset="0"/>
              </a:rPr>
              <a:t> with vaccination </a:t>
            </a:r>
            <a:r>
              <a:rPr lang="en-GB" sz="1600" dirty="0" smtClean="0">
                <a:solidFill>
                  <a:srgbClr val="FF0000"/>
                </a:solidFill>
                <a:latin typeface="Arial" pitchFamily="34" charset="0"/>
                <a:cs typeface="Arial" pitchFamily="34" charset="0"/>
              </a:rPr>
              <a:t>numbers </a:t>
            </a:r>
            <a:r>
              <a:rPr lang="en-GB" sz="1600" dirty="0" smtClean="0">
                <a:latin typeface="Arial" pitchFamily="34" charset="0"/>
                <a:cs typeface="Arial" pitchFamily="34" charset="0"/>
              </a:rPr>
              <a:t>allows the system to check for data integrity in daily or weekly cycles.</a:t>
            </a:r>
            <a:endParaRPr lang="en-GB" sz="1600" dirty="0">
              <a:solidFill>
                <a:srgbClr val="FF0000"/>
              </a:solidFill>
              <a:latin typeface="Arial" pitchFamily="34" charset="0"/>
              <a:cs typeface="Arial" pitchFamily="34" charset="0"/>
            </a:endParaRPr>
          </a:p>
        </p:txBody>
      </p:sp>
      <p:pic>
        <p:nvPicPr>
          <p:cNvPr id="8" name="Picture 7" descr="gs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363" y="6301901"/>
            <a:ext cx="425170" cy="375360"/>
          </a:xfrm>
          <a:prstGeom prst="rect">
            <a:avLst/>
          </a:prstGeom>
        </p:spPr>
      </p:pic>
    </p:spTree>
    <p:extLst>
      <p:ext uri="{BB962C8B-B14F-4D97-AF65-F5344CB8AC3E}">
        <p14:creationId xmlns:p14="http://schemas.microsoft.com/office/powerpoint/2010/main" val="16068299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325" y="825273"/>
            <a:ext cx="6049612" cy="597219"/>
          </a:xfrm>
          <a:prstGeom prst="rect">
            <a:avLst/>
          </a:prstGeom>
        </p:spPr>
        <p:txBody>
          <a:bodyPr/>
          <a:lstStyle/>
          <a:p>
            <a:r>
              <a:rPr lang="en-GB" sz="2400" dirty="0" smtClean="0">
                <a:solidFill>
                  <a:srgbClr val="E90000"/>
                </a:solidFill>
                <a:latin typeface="Arial"/>
                <a:cs typeface="Arial"/>
              </a:rPr>
              <a:t>Examples of cross-referenced reporting</a:t>
            </a:r>
            <a:endParaRPr lang="en-GB" sz="1800" dirty="0">
              <a:solidFill>
                <a:srgbClr val="000000"/>
              </a:solidFill>
              <a:latin typeface="Arial"/>
              <a:cs typeface="Arial"/>
            </a:endParaRPr>
          </a:p>
        </p:txBody>
      </p:sp>
      <p:pic>
        <p:nvPicPr>
          <p:cNvPr id="8" name="Picture 7" descr="gs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363" y="6301901"/>
            <a:ext cx="425170" cy="37536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085226609"/>
              </p:ext>
            </p:extLst>
          </p:nvPr>
        </p:nvGraphicFramePr>
        <p:xfrm>
          <a:off x="278521" y="1422492"/>
          <a:ext cx="5880100" cy="1097280"/>
        </p:xfrm>
        <a:graphic>
          <a:graphicData uri="http://schemas.openxmlformats.org/drawingml/2006/table">
            <a:tbl>
              <a:tblPr/>
              <a:tblGrid>
                <a:gridCol w="1841500"/>
                <a:gridCol w="1638300"/>
                <a:gridCol w="1574800"/>
                <a:gridCol w="825500"/>
              </a:tblGrid>
              <a:tr h="190500">
                <a:tc>
                  <a:txBody>
                    <a:bodyPr/>
                    <a:lstStyle/>
                    <a:p>
                      <a:pPr algn="l" fontAlgn="ctr"/>
                      <a:r>
                        <a:rPr lang="en-US" sz="1200" b="1" i="0" u="none" strike="noStrike">
                          <a:solidFill>
                            <a:srgbClr val="000000"/>
                          </a:solidFill>
                          <a:effectLst/>
                          <a:latin typeface="Arial"/>
                        </a:rPr>
                        <a:t>Month</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c>
                  <a:txBody>
                    <a:bodyPr/>
                    <a:lstStyle/>
                    <a:p>
                      <a:pPr algn="ctr" fontAlgn="ctr"/>
                      <a:r>
                        <a:rPr lang="en-US" sz="1200" b="1" i="0" u="none" strike="noStrike">
                          <a:solidFill>
                            <a:srgbClr val="000000"/>
                          </a:solidFill>
                          <a:effectLst/>
                          <a:latin typeface="Arial"/>
                        </a:rPr>
                        <a:t>Total_Stock_Reports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c>
                  <a:txBody>
                    <a:bodyPr/>
                    <a:lstStyle/>
                    <a:p>
                      <a:pPr algn="ctr" fontAlgn="ctr"/>
                      <a:r>
                        <a:rPr lang="en-US" sz="1200" b="1" i="0" u="none" strike="noStrike">
                          <a:solidFill>
                            <a:srgbClr val="000000"/>
                          </a:solidFill>
                          <a:effectLst/>
                          <a:latin typeface="Arial"/>
                        </a:rPr>
                        <a:t>Low_No_Stock</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c>
                  <a:txBody>
                    <a:bodyPr/>
                    <a:lstStyle/>
                    <a:p>
                      <a:pPr algn="ctr" fontAlgn="ctr"/>
                      <a:r>
                        <a:rPr lang="en-US" sz="1200" b="1" i="0" u="none" strike="noStrike">
                          <a:solidFill>
                            <a:srgbClr val="000000"/>
                          </a:solidFill>
                          <a:effectLst/>
                          <a:latin typeface="Arial"/>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r>
              <a:tr h="165100">
                <a:tc>
                  <a:txBody>
                    <a:bodyPr/>
                    <a:lstStyle/>
                    <a:p>
                      <a:pPr algn="l" fontAlgn="b"/>
                      <a:r>
                        <a:rPr lang="en-US" sz="1100" b="0" i="0" u="none" strike="noStrike">
                          <a:solidFill>
                            <a:srgbClr val="000000"/>
                          </a:solidFill>
                          <a:effectLst/>
                          <a:latin typeface="Arial"/>
                        </a:rPr>
                        <a:t>April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71%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May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Arial"/>
                        </a:rPr>
                        <a:t>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June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59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59%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July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Arial"/>
                        </a:rPr>
                        <a:t>31%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August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83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Arial"/>
                        </a:rPr>
                        <a:t>31%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795931"/>
              </p:ext>
            </p:extLst>
          </p:nvPr>
        </p:nvGraphicFramePr>
        <p:xfrm>
          <a:off x="278521" y="2810621"/>
          <a:ext cx="5880100" cy="1097280"/>
        </p:xfrm>
        <a:graphic>
          <a:graphicData uri="http://schemas.openxmlformats.org/drawingml/2006/table">
            <a:tbl>
              <a:tblPr/>
              <a:tblGrid>
                <a:gridCol w="1841500"/>
                <a:gridCol w="1638300"/>
                <a:gridCol w="1574800"/>
                <a:gridCol w="825500"/>
              </a:tblGrid>
              <a:tr h="190500">
                <a:tc>
                  <a:txBody>
                    <a:bodyPr/>
                    <a:lstStyle/>
                    <a:p>
                      <a:pPr algn="l" fontAlgn="ctr"/>
                      <a:r>
                        <a:rPr lang="en-US" sz="1200" b="1" i="0" u="none" strike="noStrike">
                          <a:solidFill>
                            <a:srgbClr val="000000"/>
                          </a:solidFill>
                          <a:effectLst/>
                          <a:latin typeface="Arial"/>
                        </a:rPr>
                        <a:t>Month</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c>
                  <a:txBody>
                    <a:bodyPr/>
                    <a:lstStyle/>
                    <a:p>
                      <a:pPr algn="ctr" fontAlgn="ctr"/>
                      <a:r>
                        <a:rPr lang="en-US" sz="1200" b="1" i="0" u="none" strike="noStrike">
                          <a:solidFill>
                            <a:srgbClr val="000000"/>
                          </a:solidFill>
                          <a:effectLst/>
                          <a:latin typeface="Arial"/>
                        </a:rPr>
                        <a:t>Low Stock Reports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c>
                  <a:txBody>
                    <a:bodyPr/>
                    <a:lstStyle/>
                    <a:p>
                      <a:pPr algn="ctr" fontAlgn="ctr"/>
                      <a:r>
                        <a:rPr lang="en-US" sz="1200" b="1" i="0" u="none" strike="noStrike">
                          <a:solidFill>
                            <a:srgbClr val="000000"/>
                          </a:solidFill>
                          <a:effectLst/>
                          <a:latin typeface="Arial"/>
                        </a:rPr>
                        <a:t>No Stock Reports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c>
                  <a:txBody>
                    <a:bodyPr/>
                    <a:lstStyle/>
                    <a:p>
                      <a:pPr algn="ctr" fontAlgn="ctr"/>
                      <a:r>
                        <a:rPr lang="en-US" sz="1200" b="1" i="0" u="none" strike="noStrike">
                          <a:solidFill>
                            <a:srgbClr val="000000"/>
                          </a:solidFill>
                          <a:effectLst/>
                          <a:latin typeface="Arial"/>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A0A"/>
                    </a:solidFill>
                  </a:tcPr>
                </a:tc>
              </a:tr>
              <a:tr h="165100">
                <a:tc>
                  <a:txBody>
                    <a:bodyPr/>
                    <a:lstStyle/>
                    <a:p>
                      <a:pPr algn="l" fontAlgn="b"/>
                      <a:r>
                        <a:rPr lang="en-US" sz="1100" b="0" i="0" u="none" strike="noStrike">
                          <a:solidFill>
                            <a:srgbClr val="000000"/>
                          </a:solidFill>
                          <a:effectLst/>
                          <a:latin typeface="Arial"/>
                        </a:rPr>
                        <a:t>April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56%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May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54%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June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74%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July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36%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00">
                <a:tc>
                  <a:txBody>
                    <a:bodyPr/>
                    <a:lstStyle/>
                    <a:p>
                      <a:pPr algn="l" fontAlgn="b"/>
                      <a:r>
                        <a:rPr lang="en-US" sz="1100" b="0" i="0" u="none" strike="noStrike">
                          <a:solidFill>
                            <a:srgbClr val="000000"/>
                          </a:solidFill>
                          <a:effectLst/>
                          <a:latin typeface="Arial"/>
                        </a:rPr>
                        <a:t>August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Arial"/>
                        </a:rPr>
                        <a:t>19%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Down Arrow 9"/>
          <p:cNvSpPr/>
          <p:nvPr/>
        </p:nvSpPr>
        <p:spPr>
          <a:xfrm rot="10800000">
            <a:off x="3148063" y="2023822"/>
            <a:ext cx="333559" cy="431810"/>
          </a:xfrm>
          <a:prstGeom prst="down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468793" y="1972510"/>
            <a:ext cx="412085" cy="641386"/>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97852" y="3330655"/>
            <a:ext cx="412085" cy="641386"/>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788401" y="1972510"/>
            <a:ext cx="412085" cy="641386"/>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483092" y="1972510"/>
            <a:ext cx="181718" cy="43181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64810" y="2404321"/>
            <a:ext cx="66634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483092" y="3114749"/>
            <a:ext cx="181718" cy="43181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664810" y="3546560"/>
            <a:ext cx="181718" cy="43181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2" name="Title 1"/>
          <p:cNvSpPr txBox="1">
            <a:spLocks/>
          </p:cNvSpPr>
          <p:nvPr/>
        </p:nvSpPr>
        <p:spPr>
          <a:xfrm>
            <a:off x="7435505" y="1725212"/>
            <a:ext cx="1641660" cy="597219"/>
          </a:xfrm>
          <a:prstGeom prst="rect">
            <a:avLst/>
          </a:prstGeom>
        </p:spPr>
        <p:txBody>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GB" sz="2400" dirty="0" smtClean="0">
                <a:solidFill>
                  <a:schemeClr val="accent6"/>
                </a:solidFill>
                <a:latin typeface="Arial"/>
                <a:cs typeface="Arial"/>
              </a:rPr>
              <a:t>Low Stock</a:t>
            </a:r>
            <a:endParaRPr lang="en-GB" sz="1800" dirty="0">
              <a:solidFill>
                <a:schemeClr val="accent6"/>
              </a:solidFill>
              <a:latin typeface="Arial"/>
              <a:cs typeface="Arial"/>
            </a:endParaRPr>
          </a:p>
        </p:txBody>
      </p:sp>
      <p:sp>
        <p:nvSpPr>
          <p:cNvPr id="23" name="Title 1"/>
          <p:cNvSpPr txBox="1">
            <a:spLocks/>
          </p:cNvSpPr>
          <p:nvPr/>
        </p:nvSpPr>
        <p:spPr>
          <a:xfrm>
            <a:off x="7435505" y="3310682"/>
            <a:ext cx="1641660" cy="597219"/>
          </a:xfrm>
          <a:prstGeom prst="rect">
            <a:avLst/>
          </a:prstGeom>
        </p:spPr>
        <p:txBody>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GB" sz="2400" dirty="0" smtClean="0">
                <a:solidFill>
                  <a:srgbClr val="E90000"/>
                </a:solidFill>
                <a:latin typeface="Arial"/>
                <a:cs typeface="Arial"/>
              </a:rPr>
              <a:t>No Stock</a:t>
            </a:r>
            <a:endParaRPr lang="en-GB" sz="1800" dirty="0">
              <a:solidFill>
                <a:srgbClr val="000000"/>
              </a:solidFill>
              <a:latin typeface="Arial"/>
              <a:cs typeface="Arial"/>
            </a:endParaRPr>
          </a:p>
        </p:txBody>
      </p:sp>
      <p:pic>
        <p:nvPicPr>
          <p:cNvPr id="24" name="Picture 23"/>
          <p:cNvPicPr>
            <a:picLocks noChangeAspect="1"/>
          </p:cNvPicPr>
          <p:nvPr/>
        </p:nvPicPr>
        <p:blipFill>
          <a:blip r:embed="rId4"/>
          <a:stretch>
            <a:fillRect/>
          </a:stretch>
        </p:blipFill>
        <p:spPr>
          <a:xfrm>
            <a:off x="288230" y="4147313"/>
            <a:ext cx="3543540" cy="966420"/>
          </a:xfrm>
          <a:prstGeom prst="rect">
            <a:avLst/>
          </a:prstGeom>
          <a:noFill/>
          <a:ln w="12700" cmpd="sng">
            <a:solidFill>
              <a:schemeClr val="tx1"/>
            </a:solidFill>
          </a:ln>
        </p:spPr>
      </p:pic>
      <p:pic>
        <p:nvPicPr>
          <p:cNvPr id="25" name="Picture 24"/>
          <p:cNvPicPr>
            <a:picLocks noChangeAspect="1"/>
          </p:cNvPicPr>
          <p:nvPr/>
        </p:nvPicPr>
        <p:blipFill>
          <a:blip r:embed="rId5"/>
          <a:stretch>
            <a:fillRect/>
          </a:stretch>
        </p:blipFill>
        <p:spPr>
          <a:xfrm>
            <a:off x="2805204" y="5473912"/>
            <a:ext cx="2053131" cy="1254691"/>
          </a:xfrm>
          <a:prstGeom prst="rect">
            <a:avLst/>
          </a:prstGeom>
          <a:ln w="12700" cmpd="sng">
            <a:solidFill>
              <a:schemeClr val="tx1"/>
            </a:solidFill>
          </a:ln>
        </p:spPr>
      </p:pic>
      <p:pic>
        <p:nvPicPr>
          <p:cNvPr id="26" name="Picture 25"/>
          <p:cNvPicPr>
            <a:picLocks noChangeAspect="1"/>
          </p:cNvPicPr>
          <p:nvPr/>
        </p:nvPicPr>
        <p:blipFill rotWithShape="1">
          <a:blip r:embed="rId6"/>
          <a:srcRect t="68673"/>
          <a:stretch/>
        </p:blipFill>
        <p:spPr>
          <a:xfrm>
            <a:off x="5122307" y="4500530"/>
            <a:ext cx="3448442" cy="1226405"/>
          </a:xfrm>
          <a:prstGeom prst="rect">
            <a:avLst/>
          </a:prstGeom>
          <a:ln>
            <a:solidFill>
              <a:srgbClr val="000000"/>
            </a:solidFill>
          </a:ln>
        </p:spPr>
      </p:pic>
      <p:cxnSp>
        <p:nvCxnSpPr>
          <p:cNvPr id="28" name="Straight Arrow Connector 27"/>
          <p:cNvCxnSpPr>
            <a:stCxn id="24" idx="2"/>
            <a:endCxn id="25" idx="1"/>
          </p:cNvCxnSpPr>
          <p:nvPr/>
        </p:nvCxnSpPr>
        <p:spPr>
          <a:xfrm rot="16200000" flipH="1">
            <a:off x="1938840" y="5234893"/>
            <a:ext cx="987525" cy="745204"/>
          </a:xfrm>
          <a:prstGeom prst="bentConnector2">
            <a:avLst/>
          </a:prstGeom>
          <a:ln>
            <a:solidFill>
              <a:srgbClr val="000000"/>
            </a:solidFill>
            <a:headEnd type="none"/>
            <a:tailEnd type="triangle" w="lg" len="med"/>
          </a:ln>
        </p:spPr>
        <p:style>
          <a:lnRef idx="2">
            <a:schemeClr val="accent1"/>
          </a:lnRef>
          <a:fillRef idx="0">
            <a:schemeClr val="accent1"/>
          </a:fillRef>
          <a:effectRef idx="1">
            <a:schemeClr val="accent1"/>
          </a:effectRef>
          <a:fontRef idx="minor">
            <a:schemeClr val="tx1"/>
          </a:fontRef>
        </p:style>
      </p:cxnSp>
      <p:cxnSp>
        <p:nvCxnSpPr>
          <p:cNvPr id="29" name="Straight Arrow Connector 27"/>
          <p:cNvCxnSpPr>
            <a:stCxn id="25" idx="3"/>
            <a:endCxn id="26" idx="2"/>
          </p:cNvCxnSpPr>
          <p:nvPr/>
        </p:nvCxnSpPr>
        <p:spPr>
          <a:xfrm flipV="1">
            <a:off x="4858335" y="5726935"/>
            <a:ext cx="1988193" cy="374323"/>
          </a:xfrm>
          <a:prstGeom prst="bentConnector2">
            <a:avLst/>
          </a:prstGeom>
          <a:ln>
            <a:solidFill>
              <a:srgbClr val="000000"/>
            </a:solidFill>
            <a:headEnd type="none"/>
            <a:tailEnd type="triangle" w="lg" len="med"/>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60325" y="4028507"/>
            <a:ext cx="8916840" cy="27502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118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6934E-6 -3.23448E-6 L 4.46934E-6 -0.39828 " pathEditMode="relative" rAng="0" ptsTypes="AA">
                                      <p:cBhvr>
                                        <p:cTn id="6" dur="2000" fill="hold"/>
                                        <p:tgtEl>
                                          <p:spTgt spid="32"/>
                                        </p:tgtEl>
                                        <p:attrNameLst>
                                          <p:attrName>ppt_x</p:attrName>
                                          <p:attrName>ppt_y</p:attrName>
                                        </p:attrNameLst>
                                      </p:cBhvr>
                                      <p:rCtr x="0" y="-19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325" y="825273"/>
            <a:ext cx="8778990" cy="946151"/>
          </a:xfrm>
          <a:prstGeom prst="rect">
            <a:avLst/>
          </a:prstGeom>
        </p:spPr>
        <p:txBody>
          <a:bodyPr/>
          <a:lstStyle/>
          <a:p>
            <a:r>
              <a:rPr lang="en-GB" sz="2400" dirty="0" smtClean="0">
                <a:solidFill>
                  <a:srgbClr val="E90000"/>
                </a:solidFill>
                <a:latin typeface="Arial"/>
                <a:cs typeface="Arial"/>
              </a:rPr>
              <a:t>Provincial roll-out will follow according to an RCT evaluation</a:t>
            </a:r>
            <a:endParaRPr lang="en-GB" sz="1800" dirty="0">
              <a:solidFill>
                <a:srgbClr val="000000"/>
              </a:solidFill>
              <a:latin typeface="Arial"/>
              <a:cs typeface="Arial"/>
            </a:endParaRPr>
          </a:p>
        </p:txBody>
      </p:sp>
      <p:sp>
        <p:nvSpPr>
          <p:cNvPr id="7" name="Content Placeholder 2"/>
          <p:cNvSpPr>
            <a:spLocks noGrp="1"/>
          </p:cNvSpPr>
          <p:nvPr>
            <p:ph sz="half" idx="4294967295"/>
          </p:nvPr>
        </p:nvSpPr>
        <p:spPr>
          <a:xfrm>
            <a:off x="273757" y="1587592"/>
            <a:ext cx="8665558" cy="4528828"/>
          </a:xfrm>
          <a:prstGeom prst="rect">
            <a:avLst/>
          </a:prstGeom>
        </p:spPr>
        <p:txBody>
          <a:bodyPr>
            <a:noAutofit/>
          </a:bodyPr>
          <a:lstStyle/>
          <a:p>
            <a:pPr marL="0" indent="0">
              <a:buNone/>
              <a:defRPr/>
            </a:pPr>
            <a:r>
              <a:rPr lang="en-GB" sz="1600" dirty="0" smtClean="0">
                <a:latin typeface="Arial" pitchFamily="34" charset="0"/>
                <a:cs typeface="Arial" pitchFamily="34" charset="0"/>
              </a:rPr>
              <a:t>Initial clinic usage numbers from 5 clinics, live since December 2013, confirm the system is robust enough to work in a live environment. The following extract shows data collection since 1 March 2014:</a:t>
            </a: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solidFill>
                  <a:srgbClr val="FF0000"/>
                </a:solidFill>
                <a:latin typeface="Arial" pitchFamily="34" charset="0"/>
                <a:cs typeface="Arial" pitchFamily="34" charset="0"/>
              </a:rPr>
              <a:t>Child </a:t>
            </a:r>
            <a:r>
              <a:rPr lang="en-GB" sz="1600" dirty="0" smtClean="0">
                <a:solidFill>
                  <a:srgbClr val="000000"/>
                </a:solidFill>
                <a:latin typeface="Arial" pitchFamily="34" charset="0"/>
                <a:cs typeface="Arial" pitchFamily="34" charset="0"/>
              </a:rPr>
              <a:t>records</a:t>
            </a:r>
            <a:r>
              <a:rPr lang="en-GB" sz="1600" dirty="0" smtClean="0">
                <a:solidFill>
                  <a:srgbClr val="FF0000"/>
                </a:solidFill>
                <a:latin typeface="Arial" pitchFamily="34" charset="0"/>
                <a:cs typeface="Arial" pitchFamily="34" charset="0"/>
              </a:rPr>
              <a:t> </a:t>
            </a:r>
            <a:r>
              <a:rPr lang="en-GB" sz="1600" dirty="0" smtClean="0">
                <a:latin typeface="Arial" pitchFamily="34" charset="0"/>
                <a:cs typeface="Arial" pitchFamily="34" charset="0"/>
              </a:rPr>
              <a:t>created : </a:t>
            </a:r>
            <a:r>
              <a:rPr lang="en-GB" sz="1600" dirty="0" smtClean="0">
                <a:solidFill>
                  <a:srgbClr val="FF0000"/>
                </a:solidFill>
                <a:latin typeface="Arial" pitchFamily="34" charset="0"/>
                <a:cs typeface="Arial" pitchFamily="34" charset="0"/>
              </a:rPr>
              <a:t>22,052</a:t>
            </a:r>
          </a:p>
          <a:p>
            <a:pPr marL="0" indent="0">
              <a:buNone/>
              <a:defRPr/>
            </a:pPr>
            <a:endParaRPr lang="en-GB" sz="1600" dirty="0">
              <a:solidFill>
                <a:srgbClr val="FF0000"/>
              </a:solidFill>
              <a:latin typeface="Arial" pitchFamily="34" charset="0"/>
              <a:cs typeface="Arial" pitchFamily="34" charset="0"/>
            </a:endParaRPr>
          </a:p>
          <a:p>
            <a:pPr>
              <a:buFont typeface="Times" charset="0"/>
              <a:buChar char="•"/>
              <a:defRPr/>
            </a:pPr>
            <a:r>
              <a:rPr lang="en-GB" sz="1600" dirty="0">
                <a:solidFill>
                  <a:srgbClr val="FF0000"/>
                </a:solidFill>
                <a:latin typeface="Arial" pitchFamily="34" charset="0"/>
                <a:cs typeface="Arial" pitchFamily="34" charset="0"/>
              </a:rPr>
              <a:t>Child </a:t>
            </a:r>
            <a:r>
              <a:rPr lang="en-GB" sz="1600" dirty="0" smtClean="0">
                <a:solidFill>
                  <a:srgbClr val="000000"/>
                </a:solidFill>
                <a:latin typeface="Arial" pitchFamily="34" charset="0"/>
                <a:cs typeface="Arial" pitchFamily="34" charset="0"/>
              </a:rPr>
              <a:t>vaccination</a:t>
            </a:r>
            <a:r>
              <a:rPr lang="en-GB" sz="1600" dirty="0" smtClean="0">
                <a:solidFill>
                  <a:srgbClr val="FF0000"/>
                </a:solidFill>
                <a:latin typeface="Arial" pitchFamily="34" charset="0"/>
                <a:cs typeface="Arial" pitchFamily="34" charset="0"/>
              </a:rPr>
              <a:t> visits </a:t>
            </a:r>
            <a:r>
              <a:rPr lang="en-GB" sz="1600" dirty="0" smtClean="0">
                <a:solidFill>
                  <a:srgbClr val="000000"/>
                </a:solidFill>
                <a:latin typeface="Arial" pitchFamily="34" charset="0"/>
                <a:cs typeface="Arial" pitchFamily="34" charset="0"/>
              </a:rPr>
              <a:t>recorded </a:t>
            </a:r>
            <a:r>
              <a:rPr lang="en-GB" sz="1600" dirty="0">
                <a:solidFill>
                  <a:srgbClr val="000000"/>
                </a:solidFill>
                <a:latin typeface="Arial" pitchFamily="34" charset="0"/>
                <a:cs typeface="Arial" pitchFamily="34" charset="0"/>
              </a:rPr>
              <a:t>: </a:t>
            </a:r>
            <a:r>
              <a:rPr lang="en-GB" sz="1600" dirty="0" smtClean="0">
                <a:solidFill>
                  <a:srgbClr val="FF0000"/>
                </a:solidFill>
                <a:latin typeface="Arial" pitchFamily="34" charset="0"/>
                <a:cs typeface="Arial" pitchFamily="34" charset="0"/>
              </a:rPr>
              <a:t>35,472</a:t>
            </a:r>
            <a:endParaRPr lang="en-GB" sz="1600" dirty="0">
              <a:solidFill>
                <a:srgbClr val="FF0000"/>
              </a:solidFill>
              <a:latin typeface="Arial" pitchFamily="34" charset="0"/>
              <a:cs typeface="Arial" pitchFamily="34" charset="0"/>
            </a:endParaRP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solidFill>
                  <a:srgbClr val="FF0000"/>
                </a:solidFill>
                <a:latin typeface="Arial" pitchFamily="34" charset="0"/>
                <a:cs typeface="Arial" pitchFamily="34" charset="0"/>
              </a:rPr>
              <a:t>Child </a:t>
            </a:r>
            <a:r>
              <a:rPr lang="en-GB" sz="1600" dirty="0" smtClean="0">
                <a:solidFill>
                  <a:srgbClr val="000000"/>
                </a:solidFill>
                <a:latin typeface="Arial" pitchFamily="34" charset="0"/>
                <a:cs typeface="Arial" pitchFamily="34" charset="0"/>
              </a:rPr>
              <a:t>vaccinations recorded by </a:t>
            </a:r>
            <a:r>
              <a:rPr lang="en-GB" sz="1600" dirty="0" smtClean="0">
                <a:solidFill>
                  <a:srgbClr val="FF0000"/>
                </a:solidFill>
                <a:latin typeface="Arial" pitchFamily="34" charset="0"/>
                <a:cs typeface="Arial" pitchFamily="34" charset="0"/>
              </a:rPr>
              <a:t>antigen </a:t>
            </a:r>
            <a:r>
              <a:rPr lang="en-GB" sz="1600" dirty="0" smtClean="0">
                <a:solidFill>
                  <a:srgbClr val="000000"/>
                </a:solidFill>
                <a:latin typeface="Arial" pitchFamily="34" charset="0"/>
                <a:cs typeface="Arial" pitchFamily="34" charset="0"/>
              </a:rPr>
              <a:t>received</a:t>
            </a:r>
            <a:r>
              <a:rPr lang="en-GB" sz="1600" dirty="0">
                <a:solidFill>
                  <a:srgbClr val="000000"/>
                </a:solidFill>
                <a:latin typeface="Arial" pitchFamily="34" charset="0"/>
                <a:cs typeface="Arial" pitchFamily="34" charset="0"/>
              </a:rPr>
              <a:t> </a:t>
            </a:r>
            <a:r>
              <a:rPr lang="en-GB" sz="1600" dirty="0" smtClean="0">
                <a:solidFill>
                  <a:srgbClr val="000000"/>
                </a:solidFill>
                <a:latin typeface="Arial" pitchFamily="34" charset="0"/>
                <a:cs typeface="Arial" pitchFamily="34" charset="0"/>
              </a:rPr>
              <a:t>: </a:t>
            </a:r>
            <a:r>
              <a:rPr lang="en-GB" sz="1600" dirty="0" smtClean="0">
                <a:solidFill>
                  <a:srgbClr val="FF0000"/>
                </a:solidFill>
                <a:latin typeface="Arial" pitchFamily="34" charset="0"/>
                <a:cs typeface="Arial" pitchFamily="34" charset="0"/>
              </a:rPr>
              <a:t>77,740</a:t>
            </a: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solidFill>
                  <a:srgbClr val="FF0000"/>
                </a:solidFill>
                <a:latin typeface="Arial" pitchFamily="34" charset="0"/>
                <a:cs typeface="Arial" pitchFamily="34" charset="0"/>
              </a:rPr>
              <a:t>Stock </a:t>
            </a:r>
            <a:r>
              <a:rPr lang="en-GB" sz="1600" dirty="0" smtClean="0">
                <a:solidFill>
                  <a:srgbClr val="000000"/>
                </a:solidFill>
                <a:latin typeface="Arial" pitchFamily="34" charset="0"/>
                <a:cs typeface="Arial" pitchFamily="34" charset="0"/>
              </a:rPr>
              <a:t>update</a:t>
            </a:r>
            <a:r>
              <a:rPr lang="en-GB" sz="1600" dirty="0" smtClean="0">
                <a:solidFill>
                  <a:srgbClr val="FF0000"/>
                </a:solidFill>
                <a:latin typeface="Arial" pitchFamily="34" charset="0"/>
                <a:cs typeface="Arial" pitchFamily="34" charset="0"/>
              </a:rPr>
              <a:t> sessions </a:t>
            </a:r>
            <a:r>
              <a:rPr lang="en-GB" sz="1600" dirty="0" smtClean="0">
                <a:solidFill>
                  <a:srgbClr val="000000"/>
                </a:solidFill>
                <a:latin typeface="Arial" pitchFamily="34" charset="0"/>
                <a:cs typeface="Arial" pitchFamily="34" charset="0"/>
              </a:rPr>
              <a:t>registered : </a:t>
            </a:r>
            <a:r>
              <a:rPr lang="en-GB" sz="1600" dirty="0" smtClean="0">
                <a:solidFill>
                  <a:srgbClr val="FF0000"/>
                </a:solidFill>
                <a:latin typeface="Arial" pitchFamily="34" charset="0"/>
                <a:cs typeface="Arial" pitchFamily="34" charset="0"/>
              </a:rPr>
              <a:t>527</a:t>
            </a:r>
            <a:endParaRPr lang="en-GB" sz="1600" dirty="0">
              <a:solidFill>
                <a:srgbClr val="FF0000"/>
              </a:solidFill>
              <a:latin typeface="Arial" pitchFamily="34" charset="0"/>
              <a:cs typeface="Arial" pitchFamily="34" charset="0"/>
            </a:endParaRPr>
          </a:p>
          <a:p>
            <a:pPr marL="0" indent="0">
              <a:buNone/>
              <a:defRPr/>
            </a:pPr>
            <a:endParaRPr lang="en-GB" sz="1600" dirty="0" smtClean="0">
              <a:latin typeface="Arial" pitchFamily="34" charset="0"/>
              <a:cs typeface="Arial" pitchFamily="34" charset="0"/>
            </a:endParaRPr>
          </a:p>
          <a:p>
            <a:pPr>
              <a:defRPr/>
            </a:pPr>
            <a:r>
              <a:rPr lang="en-GB" sz="1600" dirty="0" smtClean="0">
                <a:solidFill>
                  <a:srgbClr val="FF0000"/>
                </a:solidFill>
                <a:latin typeface="Arial" pitchFamily="34" charset="0"/>
                <a:cs typeface="Arial" pitchFamily="34" charset="0"/>
              </a:rPr>
              <a:t>Average </a:t>
            </a:r>
            <a:r>
              <a:rPr lang="en-GB" sz="1600" dirty="0" smtClean="0">
                <a:solidFill>
                  <a:srgbClr val="000000"/>
                </a:solidFill>
                <a:latin typeface="Arial" pitchFamily="34" charset="0"/>
                <a:cs typeface="Arial" pitchFamily="34" charset="0"/>
              </a:rPr>
              <a:t>number of stock </a:t>
            </a:r>
            <a:r>
              <a:rPr lang="en-GB" sz="1600" dirty="0">
                <a:solidFill>
                  <a:srgbClr val="000000"/>
                </a:solidFill>
                <a:latin typeface="Arial" pitchFamily="34" charset="0"/>
                <a:cs typeface="Arial" pitchFamily="34" charset="0"/>
              </a:rPr>
              <a:t>update </a:t>
            </a:r>
            <a:r>
              <a:rPr lang="en-GB" sz="1600" dirty="0" smtClean="0">
                <a:solidFill>
                  <a:srgbClr val="000000"/>
                </a:solidFill>
                <a:latin typeface="Arial" pitchFamily="34" charset="0"/>
                <a:cs typeface="Arial" pitchFamily="34" charset="0"/>
              </a:rPr>
              <a:t>sessions </a:t>
            </a:r>
            <a:r>
              <a:rPr lang="en-GB" sz="1600" dirty="0" smtClean="0">
                <a:solidFill>
                  <a:srgbClr val="FF0000"/>
                </a:solidFill>
                <a:latin typeface="Arial" pitchFamily="34" charset="0"/>
                <a:cs typeface="Arial" pitchFamily="34" charset="0"/>
              </a:rPr>
              <a:t>per facility per week </a:t>
            </a:r>
            <a:r>
              <a:rPr lang="en-GB" sz="1600" dirty="0">
                <a:solidFill>
                  <a:srgbClr val="000000"/>
                </a:solidFill>
                <a:latin typeface="Arial" pitchFamily="34" charset="0"/>
                <a:cs typeface="Arial" pitchFamily="34" charset="0"/>
              </a:rPr>
              <a:t>registered : </a:t>
            </a:r>
            <a:r>
              <a:rPr lang="en-GB" sz="1600" dirty="0" smtClean="0">
                <a:solidFill>
                  <a:srgbClr val="FF0000"/>
                </a:solidFill>
                <a:latin typeface="Arial" pitchFamily="34" charset="0"/>
                <a:cs typeface="Arial" pitchFamily="34" charset="0"/>
              </a:rPr>
              <a:t>3</a:t>
            </a:r>
            <a:endParaRPr lang="en-GB" sz="1600" dirty="0">
              <a:solidFill>
                <a:srgbClr val="FF0000"/>
              </a:solidFill>
              <a:latin typeface="Arial" pitchFamily="34" charset="0"/>
              <a:cs typeface="Arial" pitchFamily="34" charset="0"/>
            </a:endParaRPr>
          </a:p>
          <a:p>
            <a:pPr marL="0" indent="0">
              <a:buNone/>
              <a:defRPr/>
            </a:pPr>
            <a:endParaRPr lang="en-GB" sz="1600" dirty="0" smtClean="0">
              <a:latin typeface="Arial" pitchFamily="34" charset="0"/>
              <a:cs typeface="Arial" pitchFamily="34" charset="0"/>
            </a:endParaRPr>
          </a:p>
        </p:txBody>
      </p:sp>
      <p:pic>
        <p:nvPicPr>
          <p:cNvPr id="8" name="Picture 7" descr="gs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363" y="6301901"/>
            <a:ext cx="425170" cy="375360"/>
          </a:xfrm>
          <a:prstGeom prst="rect">
            <a:avLst/>
          </a:prstGeom>
        </p:spPr>
      </p:pic>
    </p:spTree>
    <p:extLst>
      <p:ext uri="{BB962C8B-B14F-4D97-AF65-F5344CB8AC3E}">
        <p14:creationId xmlns:p14="http://schemas.microsoft.com/office/powerpoint/2010/main" val="26136053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0" y="5080000"/>
            <a:ext cx="184666" cy="369332"/>
          </a:xfrm>
          <a:prstGeom prst="rect">
            <a:avLst/>
          </a:prstGeom>
          <a:noFill/>
        </p:spPr>
        <p:txBody>
          <a:bodyPr wrap="none" rtlCol="0">
            <a:spAutoFit/>
          </a:bodyPr>
          <a:lstStyle/>
          <a:p>
            <a:endParaRPr lang="en-US" dirty="0"/>
          </a:p>
        </p:txBody>
      </p:sp>
      <p:sp>
        <p:nvSpPr>
          <p:cNvPr id="7" name="Title 6"/>
          <p:cNvSpPr txBox="1">
            <a:spLocks/>
          </p:cNvSpPr>
          <p:nvPr/>
        </p:nvSpPr>
        <p:spPr>
          <a:xfrm>
            <a:off x="966738" y="3561760"/>
            <a:ext cx="2822083" cy="581437"/>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4800" b="1" kern="1200">
                <a:solidFill>
                  <a:schemeClr val="bg1"/>
                </a:solidFill>
                <a:latin typeface="Vodafone Rg"/>
                <a:ea typeface="+mj-ea"/>
                <a:cs typeface="Vodafone Rg"/>
              </a:defRPr>
            </a:lvl1pPr>
          </a:lstStyle>
          <a:p>
            <a:pPr>
              <a:lnSpc>
                <a:spcPct val="100000"/>
              </a:lnSpc>
            </a:pPr>
            <a:endParaRPr lang="en-US" sz="1200" b="0" dirty="0">
              <a:latin typeface="Arial"/>
              <a:cs typeface="Arial"/>
            </a:endParaRPr>
          </a:p>
        </p:txBody>
      </p:sp>
      <p:sp>
        <p:nvSpPr>
          <p:cNvPr id="5" name="Title 6"/>
          <p:cNvSpPr txBox="1">
            <a:spLocks/>
          </p:cNvSpPr>
          <p:nvPr/>
        </p:nvSpPr>
        <p:spPr>
          <a:xfrm>
            <a:off x="979068" y="2060071"/>
            <a:ext cx="2917113" cy="1305427"/>
          </a:xfrm>
          <a:prstGeom prst="rect">
            <a:avLst/>
          </a:prstGeom>
        </p:spPr>
        <p:txBody>
          <a:bodyPr anchor="b" anchorCtr="0"/>
          <a:lstStyle>
            <a:lvl1pPr algn="l" defTabSz="457200" rtl="0" eaLnBrk="1" latinLnBrk="0" hangingPunct="1">
              <a:lnSpc>
                <a:spcPct val="80000"/>
              </a:lnSpc>
              <a:spcBef>
                <a:spcPct val="0"/>
              </a:spcBef>
              <a:buNone/>
              <a:defRPr sz="4800" b="1" kern="1200">
                <a:solidFill>
                  <a:schemeClr val="bg1"/>
                </a:solidFill>
                <a:latin typeface="Vodafone Rg"/>
                <a:ea typeface="+mj-ea"/>
                <a:cs typeface="Vodafone Rg"/>
              </a:defRPr>
            </a:lvl1pPr>
          </a:lstStyle>
          <a:p>
            <a:pPr>
              <a:lnSpc>
                <a:spcPct val="114000"/>
              </a:lnSpc>
            </a:pPr>
            <a:r>
              <a:rPr lang="en-US" sz="1800" dirty="0" smtClean="0">
                <a:latin typeface="Arial"/>
                <a:cs typeface="Arial"/>
              </a:rPr>
              <a:t>Vodacom</a:t>
            </a:r>
          </a:p>
          <a:p>
            <a:pPr>
              <a:lnSpc>
                <a:spcPct val="114000"/>
              </a:lnSpc>
            </a:pPr>
            <a:r>
              <a:rPr lang="en-US" sz="1800" dirty="0" smtClean="0">
                <a:latin typeface="Arial"/>
                <a:cs typeface="Arial"/>
              </a:rPr>
              <a:t>Thank You</a:t>
            </a:r>
            <a:endParaRPr lang="en-US" sz="1800" dirty="0">
              <a:latin typeface="Arial"/>
              <a:cs typeface="Arial"/>
            </a:endParaRPr>
          </a:p>
          <a:p>
            <a:pPr>
              <a:lnSpc>
                <a:spcPct val="114000"/>
              </a:lnSpc>
            </a:pPr>
            <a:r>
              <a:rPr lang="en-US" sz="1800" dirty="0" smtClean="0">
                <a:latin typeface="Arial"/>
                <a:cs typeface="Arial"/>
              </a:rPr>
              <a:t>11 November 2014</a:t>
            </a:r>
            <a:endParaRPr lang="en-US" sz="1800" dirty="0">
              <a:latin typeface="Arial"/>
              <a:cs typeface="Arial"/>
            </a:endParaRPr>
          </a:p>
        </p:txBody>
      </p:sp>
    </p:spTree>
    <p:extLst>
      <p:ext uri="{BB962C8B-B14F-4D97-AF65-F5344CB8AC3E}">
        <p14:creationId xmlns:p14="http://schemas.microsoft.com/office/powerpoint/2010/main" val="30506756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0" y="5080000"/>
            <a:ext cx="184666" cy="369332"/>
          </a:xfrm>
          <a:prstGeom prst="rect">
            <a:avLst/>
          </a:prstGeom>
          <a:noFill/>
        </p:spPr>
        <p:txBody>
          <a:bodyPr wrap="none" rtlCol="0">
            <a:spAutoFit/>
          </a:bodyPr>
          <a:lstStyle/>
          <a:p>
            <a:endParaRPr lang="en-US" dirty="0"/>
          </a:p>
        </p:txBody>
      </p:sp>
      <p:sp>
        <p:nvSpPr>
          <p:cNvPr id="7" name="Title 6"/>
          <p:cNvSpPr txBox="1">
            <a:spLocks/>
          </p:cNvSpPr>
          <p:nvPr/>
        </p:nvSpPr>
        <p:spPr>
          <a:xfrm>
            <a:off x="966738" y="3561760"/>
            <a:ext cx="2822083" cy="581437"/>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4800" b="1" kern="1200">
                <a:solidFill>
                  <a:schemeClr val="bg1"/>
                </a:solidFill>
                <a:latin typeface="Vodafone Rg"/>
                <a:ea typeface="+mj-ea"/>
                <a:cs typeface="Vodafone Rg"/>
              </a:defRPr>
            </a:lvl1pPr>
          </a:lstStyle>
          <a:p>
            <a:pPr>
              <a:lnSpc>
                <a:spcPct val="100000"/>
              </a:lnSpc>
            </a:pPr>
            <a:endParaRPr lang="en-US" sz="1200" b="0" dirty="0">
              <a:latin typeface="Arial"/>
              <a:cs typeface="Arial"/>
            </a:endParaRPr>
          </a:p>
        </p:txBody>
      </p:sp>
      <p:sp>
        <p:nvSpPr>
          <p:cNvPr id="5" name="Title 6"/>
          <p:cNvSpPr txBox="1">
            <a:spLocks/>
          </p:cNvSpPr>
          <p:nvPr/>
        </p:nvSpPr>
        <p:spPr>
          <a:xfrm>
            <a:off x="979068" y="2060071"/>
            <a:ext cx="2917113" cy="1305427"/>
          </a:xfrm>
          <a:prstGeom prst="rect">
            <a:avLst/>
          </a:prstGeom>
        </p:spPr>
        <p:txBody>
          <a:bodyPr anchor="b" anchorCtr="0"/>
          <a:lstStyle>
            <a:lvl1pPr algn="l" defTabSz="457200" rtl="0" eaLnBrk="1" latinLnBrk="0" hangingPunct="1">
              <a:lnSpc>
                <a:spcPct val="80000"/>
              </a:lnSpc>
              <a:spcBef>
                <a:spcPct val="0"/>
              </a:spcBef>
              <a:buNone/>
              <a:defRPr sz="4800" b="1" kern="1200">
                <a:solidFill>
                  <a:schemeClr val="bg1"/>
                </a:solidFill>
                <a:latin typeface="Vodafone Rg"/>
                <a:ea typeface="+mj-ea"/>
                <a:cs typeface="Vodafone Rg"/>
              </a:defRPr>
            </a:lvl1pPr>
          </a:lstStyle>
          <a:p>
            <a:pPr>
              <a:lnSpc>
                <a:spcPct val="114000"/>
              </a:lnSpc>
            </a:pPr>
            <a:r>
              <a:rPr lang="en-US" sz="1800" dirty="0" smtClean="0">
                <a:latin typeface="Arial"/>
                <a:cs typeface="Arial"/>
              </a:rPr>
              <a:t>Video</a:t>
            </a:r>
            <a:endParaRPr lang="en-US" sz="1800" dirty="0">
              <a:latin typeface="Arial"/>
              <a:cs typeface="Arial"/>
            </a:endParaRPr>
          </a:p>
        </p:txBody>
      </p:sp>
      <p:pic>
        <p:nvPicPr>
          <p:cNvPr id="3" name="mVacciNation_Pre-Pro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009"/>
            <a:ext cx="9144000" cy="5143501"/>
          </a:xfrm>
          <a:prstGeom prst="rect">
            <a:avLst/>
          </a:prstGeom>
        </p:spPr>
      </p:pic>
    </p:spTree>
    <p:extLst>
      <p:ext uri="{BB962C8B-B14F-4D97-AF65-F5344CB8AC3E}">
        <p14:creationId xmlns:p14="http://schemas.microsoft.com/office/powerpoint/2010/main" val="31327208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Title 2"/>
          <p:cNvSpPr txBox="1">
            <a:spLocks/>
          </p:cNvSpPr>
          <p:nvPr/>
        </p:nvSpPr>
        <p:spPr>
          <a:xfrm>
            <a:off x="265641" y="687277"/>
            <a:ext cx="8599400" cy="1446324"/>
          </a:xfrm>
          <a:prstGeom prst="rect">
            <a:avLst/>
          </a:prstGeom>
        </p:spPr>
        <p:txBody>
          <a:bodyPr vert="horz" lIns="0" tIns="0" rIns="0" bIns="0" rtlCol="0" anchor="t" anchorCtr="0">
            <a:normAutofit/>
          </a:bodyPr>
          <a:lstStyle>
            <a:lvl1pPr algn="l" defTabSz="457200" rtl="0" eaLnBrk="1" latinLnBrk="0" hangingPunct="1">
              <a:spcBef>
                <a:spcPct val="0"/>
              </a:spcBef>
              <a:buNone/>
              <a:defRPr sz="2400" kern="1200">
                <a:solidFill>
                  <a:srgbClr val="E90000"/>
                </a:solidFill>
                <a:latin typeface="Arial"/>
                <a:ea typeface="+mj-ea"/>
                <a:cs typeface="Arial"/>
              </a:defRPr>
            </a:lvl1pPr>
          </a:lstStyle>
          <a:p>
            <a:r>
              <a:rPr lang="en-US" dirty="0" smtClean="0"/>
              <a:t>Vodafone’s Global Footprint </a:t>
            </a:r>
            <a:r>
              <a:rPr lang="en-US" dirty="0" smtClean="0">
                <a:solidFill>
                  <a:schemeClr val="tx1"/>
                </a:solidFill>
              </a:rPr>
              <a:t>and</a:t>
            </a:r>
            <a:r>
              <a:rPr lang="en-US" dirty="0" smtClean="0"/>
              <a:t> Vodacom Business Africa:</a:t>
            </a:r>
          </a:p>
          <a:p>
            <a:endParaRPr lang="en-US" sz="1600" dirty="0" smtClean="0">
              <a:solidFill>
                <a:srgbClr val="000000"/>
              </a:solidFill>
            </a:endParaRPr>
          </a:p>
          <a:p>
            <a:r>
              <a:rPr lang="en-US" sz="1600" dirty="0" smtClean="0">
                <a:solidFill>
                  <a:srgbClr val="000000"/>
                </a:solidFill>
              </a:rPr>
              <a:t>The </a:t>
            </a:r>
            <a:r>
              <a:rPr lang="en-US" sz="1600" dirty="0">
                <a:solidFill>
                  <a:srgbClr val="000000"/>
                </a:solidFill>
              </a:rPr>
              <a:t>world’s leading mobile telecommunications </a:t>
            </a:r>
            <a:r>
              <a:rPr lang="en-US" sz="1600" dirty="0" smtClean="0">
                <a:solidFill>
                  <a:srgbClr val="000000"/>
                </a:solidFill>
              </a:rPr>
              <a:t>company…</a:t>
            </a:r>
          </a:p>
          <a:p>
            <a:endParaRPr lang="en-US" sz="1600" dirty="0" smtClean="0">
              <a:solidFill>
                <a:srgbClr val="000000"/>
              </a:solidFill>
            </a:endParaRPr>
          </a:p>
          <a:p>
            <a:r>
              <a:rPr lang="en-US" sz="1600" dirty="0" smtClean="0">
                <a:solidFill>
                  <a:srgbClr val="000000"/>
                </a:solidFill>
              </a:rPr>
              <a:t>	Through branded local Operating Companies and Partners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508" y="2773354"/>
            <a:ext cx="6794985" cy="282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244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p:cNvSpPr txBox="1">
            <a:spLocks/>
          </p:cNvSpPr>
          <p:nvPr/>
        </p:nvSpPr>
        <p:spPr>
          <a:xfrm>
            <a:off x="263651" y="826508"/>
            <a:ext cx="8229600" cy="5527257"/>
          </a:xfrm>
          <a:prstGeom prst="rect">
            <a:avLst/>
          </a:prstGeom>
        </p:spPr>
        <p:txBody>
          <a:bodyPr vert="horz" lIns="0" tIns="0" rIns="0" bIns="0" rtlCol="0" anchor="t" anchorCtr="0">
            <a:normAutofit/>
          </a:bodyPr>
          <a:lstStyle>
            <a:lvl1pPr algn="l" defTabSz="457200" rtl="0" eaLnBrk="1" latinLnBrk="0" hangingPunct="1">
              <a:spcBef>
                <a:spcPct val="0"/>
              </a:spcBef>
              <a:buNone/>
              <a:defRPr sz="2400" kern="1200">
                <a:solidFill>
                  <a:srgbClr val="E90000"/>
                </a:solidFill>
                <a:latin typeface="Arial"/>
                <a:ea typeface="+mj-ea"/>
                <a:cs typeface="Arial"/>
              </a:defRPr>
            </a:lvl1pPr>
          </a:lstStyle>
          <a:p>
            <a:r>
              <a:rPr lang="en-US" dirty="0" smtClean="0"/>
              <a:t>Agenda</a:t>
            </a:r>
            <a:endParaRPr lang="en-US" sz="1200" dirty="0" smtClean="0">
              <a:solidFill>
                <a:srgbClr val="000000"/>
              </a:solidFill>
            </a:endParaRPr>
          </a:p>
          <a:p>
            <a:endParaRPr lang="en-US" sz="1500" dirty="0" smtClean="0">
              <a:solidFill>
                <a:srgbClr val="000000"/>
              </a:solidFill>
            </a:endParaRPr>
          </a:p>
          <a:p>
            <a:endParaRPr lang="en-US" sz="1500" dirty="0" smtClean="0">
              <a:solidFill>
                <a:srgbClr val="000000"/>
              </a:solidFill>
            </a:endParaRPr>
          </a:p>
          <a:p>
            <a:endParaRPr lang="en-US" sz="1500" dirty="0" smtClean="0">
              <a:solidFill>
                <a:srgbClr val="000000"/>
              </a:solidFill>
            </a:endParaRPr>
          </a:p>
          <a:p>
            <a:endParaRPr lang="en-US" sz="1500" dirty="0" smtClean="0">
              <a:solidFill>
                <a:srgbClr val="000000"/>
              </a:solidFill>
            </a:endParaRPr>
          </a:p>
          <a:p>
            <a:r>
              <a:rPr lang="en-US" sz="1600" dirty="0" smtClean="0">
                <a:solidFill>
                  <a:srgbClr val="000000"/>
                </a:solidFill>
              </a:rPr>
              <a:t> </a:t>
            </a:r>
          </a:p>
          <a:p>
            <a:pPr marL="285750" indent="-285750">
              <a:buFont typeface="Arial"/>
              <a:buChar char="•"/>
            </a:pPr>
            <a:r>
              <a:rPr lang="en-US" sz="1600" dirty="0" smtClean="0">
                <a:solidFill>
                  <a:srgbClr val="000000"/>
                </a:solidFill>
              </a:rPr>
              <a:t>An mHealth platform approach</a:t>
            </a:r>
          </a:p>
          <a:p>
            <a:endParaRPr lang="en-US" sz="1600" dirty="0">
              <a:solidFill>
                <a:srgbClr val="000000"/>
              </a:solidFill>
            </a:endParaRPr>
          </a:p>
          <a:p>
            <a:pPr marL="285750" indent="-285750">
              <a:buFont typeface="Arial"/>
              <a:buChar char="•"/>
            </a:pPr>
            <a:r>
              <a:rPr lang="en-US" sz="1600" dirty="0" smtClean="0">
                <a:solidFill>
                  <a:srgbClr val="000000"/>
                </a:solidFill>
              </a:rPr>
              <a:t>Stock visibility through to the last mile</a:t>
            </a:r>
          </a:p>
          <a:p>
            <a:endParaRPr lang="en-US" sz="1600" dirty="0" smtClean="0">
              <a:solidFill>
                <a:srgbClr val="000000"/>
              </a:solidFill>
            </a:endParaRPr>
          </a:p>
          <a:p>
            <a:pPr marL="285750" indent="-285750">
              <a:buFont typeface="Arial"/>
              <a:buChar char="•"/>
            </a:pPr>
            <a:r>
              <a:rPr lang="en-US" sz="1600" dirty="0" err="1" smtClean="0">
                <a:solidFill>
                  <a:srgbClr val="000000"/>
                </a:solidFill>
              </a:rPr>
              <a:t>mVacciNation</a:t>
            </a:r>
            <a:endParaRPr lang="en-US" sz="1600" dirty="0" smtClean="0">
              <a:solidFill>
                <a:srgbClr val="000000"/>
              </a:solidFill>
            </a:endParaRPr>
          </a:p>
          <a:p>
            <a:endParaRPr lang="en-US" sz="1600" dirty="0" smtClean="0">
              <a:solidFill>
                <a:srgbClr val="000000"/>
              </a:solidFill>
            </a:endParaRPr>
          </a:p>
          <a:p>
            <a:pPr marL="285750" indent="-285750">
              <a:buFont typeface="Arial"/>
              <a:buChar char="•"/>
            </a:pPr>
            <a:r>
              <a:rPr lang="en-US" sz="1600" dirty="0" smtClean="0">
                <a:solidFill>
                  <a:srgbClr val="000000"/>
                </a:solidFill>
              </a:rPr>
              <a:t>Cross-referencing indicators</a:t>
            </a:r>
          </a:p>
          <a:p>
            <a:pPr marL="285750" indent="-285750">
              <a:buFont typeface="Arial"/>
              <a:buChar char="•"/>
            </a:pPr>
            <a:endParaRPr lang="en-US" sz="1600" dirty="0">
              <a:solidFill>
                <a:srgbClr val="000000"/>
              </a:solidFill>
            </a:endParaRPr>
          </a:p>
          <a:p>
            <a:pPr marL="285750" indent="-285750">
              <a:buFont typeface="Arial"/>
              <a:buChar char="•"/>
            </a:pPr>
            <a:r>
              <a:rPr lang="en-US" sz="1600" dirty="0" smtClean="0">
                <a:solidFill>
                  <a:srgbClr val="000000"/>
                </a:solidFill>
              </a:rPr>
              <a:t>Dynamic reporting through relevant channels</a:t>
            </a:r>
            <a:endParaRPr lang="en-US" sz="1600" dirty="0">
              <a:solidFill>
                <a:srgbClr val="000000"/>
              </a:solidFill>
            </a:endParaRPr>
          </a:p>
        </p:txBody>
      </p:sp>
    </p:spTree>
    <p:extLst>
      <p:ext uri="{BB962C8B-B14F-4D97-AF65-F5344CB8AC3E}">
        <p14:creationId xmlns:p14="http://schemas.microsoft.com/office/powerpoint/2010/main" val="17714608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Title 2"/>
          <p:cNvSpPr txBox="1">
            <a:spLocks/>
          </p:cNvSpPr>
          <p:nvPr/>
        </p:nvSpPr>
        <p:spPr>
          <a:xfrm>
            <a:off x="265641" y="687277"/>
            <a:ext cx="8586259" cy="5882857"/>
          </a:xfrm>
          <a:prstGeom prst="rect">
            <a:avLst/>
          </a:prstGeom>
        </p:spPr>
        <p:txBody>
          <a:bodyPr vert="horz" lIns="0" tIns="0" rIns="0" bIns="0" rtlCol="0" anchor="t" anchorCtr="0">
            <a:normAutofit/>
          </a:bodyPr>
          <a:lstStyle>
            <a:lvl1pPr algn="l" defTabSz="457200" rtl="0" eaLnBrk="1" latinLnBrk="0" hangingPunct="1">
              <a:spcBef>
                <a:spcPct val="0"/>
              </a:spcBef>
              <a:buNone/>
              <a:defRPr sz="2400" kern="1200">
                <a:solidFill>
                  <a:srgbClr val="E90000"/>
                </a:solidFill>
                <a:latin typeface="Arial"/>
                <a:ea typeface="+mj-ea"/>
                <a:cs typeface="Arial"/>
              </a:defRPr>
            </a:lvl1pPr>
          </a:lstStyle>
          <a:p>
            <a:r>
              <a:rPr lang="en-US" dirty="0" smtClean="0"/>
              <a:t>Vodacom Business Africa (VBA)</a:t>
            </a:r>
          </a:p>
          <a:p>
            <a:endParaRPr lang="en-US" sz="1600" dirty="0"/>
          </a:p>
          <a:p>
            <a:pPr marL="285750" indent="-285750">
              <a:buFont typeface="Arial"/>
              <a:buChar char="•"/>
            </a:pPr>
            <a:endParaRPr lang="en-US" sz="1600" dirty="0" smtClean="0">
              <a:solidFill>
                <a:schemeClr val="tx1"/>
              </a:solidFill>
            </a:endParaRPr>
          </a:p>
          <a:p>
            <a:pPr marL="285750" indent="-285750">
              <a:buFont typeface="Arial"/>
              <a:buChar char="•"/>
            </a:pPr>
            <a:r>
              <a:rPr lang="en-US" sz="1600" dirty="0" smtClean="0">
                <a:solidFill>
                  <a:schemeClr val="tx1"/>
                </a:solidFill>
              </a:rPr>
              <a:t>Established </a:t>
            </a:r>
            <a:r>
              <a:rPr lang="en-US" sz="1600" dirty="0">
                <a:solidFill>
                  <a:schemeClr val="tx1"/>
                </a:solidFill>
              </a:rPr>
              <a:t>a </a:t>
            </a:r>
            <a:r>
              <a:rPr lang="en-US" sz="1600" dirty="0">
                <a:solidFill>
                  <a:srgbClr val="FF0000"/>
                </a:solidFill>
              </a:rPr>
              <a:t>Vodafone Global </a:t>
            </a:r>
            <a:r>
              <a:rPr lang="en-US" sz="1600" dirty="0" smtClean="0">
                <a:solidFill>
                  <a:srgbClr val="FF0000"/>
                </a:solidFill>
              </a:rPr>
              <a:t>Enterprise (VGE) </a:t>
            </a:r>
            <a:r>
              <a:rPr lang="en-US" sz="1600" dirty="0">
                <a:solidFill>
                  <a:srgbClr val="000000"/>
                </a:solidFill>
              </a:rPr>
              <a:t>hub </a:t>
            </a:r>
            <a:r>
              <a:rPr lang="en-US" sz="1600" dirty="0">
                <a:solidFill>
                  <a:schemeClr val="tx1"/>
                </a:solidFill>
              </a:rPr>
              <a:t>in South Africa in </a:t>
            </a:r>
            <a:r>
              <a:rPr lang="en-US" sz="1600" dirty="0" smtClean="0">
                <a:solidFill>
                  <a:schemeClr val="tx1"/>
                </a:solidFill>
              </a:rPr>
              <a:t>2009.</a:t>
            </a:r>
          </a:p>
          <a:p>
            <a:pPr marL="285750" indent="-285750">
              <a:buFont typeface="Arial"/>
              <a:buChar char="•"/>
            </a:pPr>
            <a:endParaRPr lang="en-US" sz="1600" dirty="0" smtClean="0">
              <a:solidFill>
                <a:schemeClr val="tx1"/>
              </a:solidFill>
            </a:endParaRPr>
          </a:p>
          <a:p>
            <a:pPr marL="285750" indent="-285750">
              <a:buFont typeface="Arial"/>
              <a:buChar char="•"/>
            </a:pPr>
            <a:r>
              <a:rPr lang="en-US" sz="1600" dirty="0" smtClean="0">
                <a:solidFill>
                  <a:schemeClr val="tx1"/>
                </a:solidFill>
              </a:rPr>
              <a:t>Has </a:t>
            </a:r>
            <a:r>
              <a:rPr lang="en-US" sz="1600" dirty="0">
                <a:solidFill>
                  <a:schemeClr val="tx1"/>
                </a:solidFill>
              </a:rPr>
              <a:t>a </a:t>
            </a:r>
            <a:r>
              <a:rPr lang="en-US" sz="1600" dirty="0">
                <a:solidFill>
                  <a:srgbClr val="FF0000"/>
                </a:solidFill>
              </a:rPr>
              <a:t>physical presence in over 20</a:t>
            </a:r>
            <a:r>
              <a:rPr lang="en-US" sz="1600" dirty="0">
                <a:solidFill>
                  <a:schemeClr val="tx1"/>
                </a:solidFill>
              </a:rPr>
              <a:t> </a:t>
            </a:r>
            <a:r>
              <a:rPr lang="en-US" sz="1600" dirty="0" smtClean="0">
                <a:solidFill>
                  <a:schemeClr val="tx1"/>
                </a:solidFill>
              </a:rPr>
              <a:t>and </a:t>
            </a:r>
            <a:r>
              <a:rPr lang="en-US" sz="1600" dirty="0">
                <a:solidFill>
                  <a:schemeClr val="tx1"/>
                </a:solidFill>
              </a:rPr>
              <a:t>provides services </a:t>
            </a:r>
            <a:r>
              <a:rPr lang="en-US" sz="1600" dirty="0">
                <a:solidFill>
                  <a:srgbClr val="FF0000"/>
                </a:solidFill>
              </a:rPr>
              <a:t>across </a:t>
            </a:r>
            <a:r>
              <a:rPr lang="en-US" sz="1600" dirty="0" smtClean="0">
                <a:solidFill>
                  <a:srgbClr val="FF0000"/>
                </a:solidFill>
              </a:rPr>
              <a:t>40 countries</a:t>
            </a:r>
            <a:r>
              <a:rPr lang="en-US" sz="1600" dirty="0" smtClean="0">
                <a:solidFill>
                  <a:schemeClr val="tx1"/>
                </a:solidFill>
              </a:rPr>
              <a:t>.</a:t>
            </a:r>
          </a:p>
          <a:p>
            <a:endParaRPr lang="en-US" sz="1600" dirty="0" smtClean="0">
              <a:solidFill>
                <a:schemeClr val="tx1"/>
              </a:solidFill>
            </a:endParaRPr>
          </a:p>
          <a:p>
            <a:pPr marL="285750" indent="-285750">
              <a:buFont typeface="Arial"/>
              <a:buChar char="•"/>
            </a:pPr>
            <a:r>
              <a:rPr lang="en-US" sz="1600" dirty="0" smtClean="0">
                <a:solidFill>
                  <a:schemeClr val="tx1"/>
                </a:solidFill>
              </a:rPr>
              <a:t>Now proudly commands:</a:t>
            </a:r>
          </a:p>
          <a:p>
            <a:pPr marL="742950" lvl="1" indent="-285750">
              <a:buFont typeface="Arial"/>
              <a:buChar char="•"/>
            </a:pPr>
            <a:r>
              <a:rPr lang="en-US" sz="1600" dirty="0" smtClean="0">
                <a:solidFill>
                  <a:schemeClr val="tx1"/>
                </a:solidFill>
                <a:latin typeface="Arial"/>
                <a:cs typeface="Arial"/>
              </a:rPr>
              <a:t>The </a:t>
            </a:r>
            <a:r>
              <a:rPr lang="en-US" sz="1600" dirty="0">
                <a:solidFill>
                  <a:srgbClr val="FF0000"/>
                </a:solidFill>
                <a:latin typeface="Arial"/>
                <a:cs typeface="Arial"/>
              </a:rPr>
              <a:t>most comprehensive fixed data </a:t>
            </a:r>
            <a:r>
              <a:rPr lang="en-US" sz="1600" dirty="0">
                <a:solidFill>
                  <a:schemeClr val="tx1"/>
                </a:solidFill>
                <a:latin typeface="Arial"/>
                <a:cs typeface="Arial"/>
              </a:rPr>
              <a:t>network coverage in the </a:t>
            </a:r>
            <a:r>
              <a:rPr lang="en-US" sz="1600" dirty="0" smtClean="0">
                <a:solidFill>
                  <a:schemeClr val="tx1"/>
                </a:solidFill>
                <a:latin typeface="Arial"/>
                <a:cs typeface="Arial"/>
              </a:rPr>
              <a:t>region.</a:t>
            </a:r>
            <a:endParaRPr lang="en-US" sz="1600" dirty="0" smtClean="0">
              <a:latin typeface="Arial"/>
              <a:cs typeface="Arial"/>
            </a:endParaRPr>
          </a:p>
          <a:p>
            <a:pPr marL="742950" lvl="1" indent="-285750">
              <a:buFont typeface="Arial"/>
              <a:buChar char="•"/>
            </a:pPr>
            <a:r>
              <a:rPr lang="en-US" sz="1600" dirty="0" smtClean="0">
                <a:solidFill>
                  <a:schemeClr val="tx1"/>
                </a:solidFill>
                <a:latin typeface="Arial"/>
                <a:cs typeface="Arial"/>
              </a:rPr>
              <a:t>A </a:t>
            </a:r>
            <a:r>
              <a:rPr lang="en-US" sz="1600" dirty="0">
                <a:solidFill>
                  <a:schemeClr val="tx1"/>
                </a:solidFill>
                <a:latin typeface="Arial"/>
                <a:cs typeface="Arial"/>
              </a:rPr>
              <a:t>strong </a:t>
            </a:r>
            <a:r>
              <a:rPr lang="en-US" sz="1600" dirty="0">
                <a:solidFill>
                  <a:srgbClr val="FF0000"/>
                </a:solidFill>
                <a:latin typeface="Arial"/>
                <a:cs typeface="Arial"/>
              </a:rPr>
              <a:t>mobile footprint</a:t>
            </a:r>
            <a:r>
              <a:rPr lang="en-US" sz="1600" dirty="0">
                <a:solidFill>
                  <a:schemeClr val="tx1"/>
                </a:solidFill>
                <a:latin typeface="Arial"/>
                <a:cs typeface="Arial"/>
              </a:rPr>
              <a:t>, supplemented by </a:t>
            </a:r>
            <a:r>
              <a:rPr lang="en-US" sz="1600" dirty="0" smtClean="0">
                <a:solidFill>
                  <a:schemeClr val="tx1"/>
                </a:solidFill>
                <a:latin typeface="Arial"/>
                <a:cs typeface="Arial"/>
              </a:rPr>
              <a:t>local partners.</a:t>
            </a:r>
          </a:p>
          <a:p>
            <a:pPr marL="742950" lvl="1" indent="-285750">
              <a:buFont typeface="Arial"/>
              <a:buChar char="•"/>
            </a:pPr>
            <a:r>
              <a:rPr lang="en-US" sz="1600" dirty="0" smtClean="0">
                <a:solidFill>
                  <a:srgbClr val="FF0000"/>
                </a:solidFill>
                <a:latin typeface="Arial"/>
                <a:cs typeface="Arial"/>
              </a:rPr>
              <a:t>Specialized </a:t>
            </a:r>
            <a:r>
              <a:rPr lang="en-US" sz="1600" dirty="0">
                <a:solidFill>
                  <a:srgbClr val="FF0000"/>
                </a:solidFill>
                <a:latin typeface="Arial"/>
                <a:cs typeface="Arial"/>
              </a:rPr>
              <a:t>knowledge </a:t>
            </a:r>
            <a:r>
              <a:rPr lang="en-US" sz="1600" dirty="0" smtClean="0">
                <a:solidFill>
                  <a:schemeClr val="tx1"/>
                </a:solidFill>
                <a:latin typeface="Arial"/>
                <a:cs typeface="Arial"/>
              </a:rPr>
              <a:t>in order </a:t>
            </a:r>
            <a:r>
              <a:rPr lang="en-US" sz="1600" dirty="0">
                <a:solidFill>
                  <a:schemeClr val="tx1"/>
                </a:solidFill>
                <a:latin typeface="Arial"/>
                <a:cs typeface="Arial"/>
              </a:rPr>
              <a:t>to deal with the highly complex and risky regulatory, tax and licensing </a:t>
            </a:r>
            <a:r>
              <a:rPr lang="en-US" sz="1600" dirty="0" smtClean="0">
                <a:solidFill>
                  <a:schemeClr val="tx1"/>
                </a:solidFill>
                <a:latin typeface="Arial"/>
                <a:cs typeface="Arial"/>
              </a:rPr>
              <a:t>requirements.</a:t>
            </a:r>
            <a:endParaRPr lang="en-US" sz="1600" dirty="0" smtClean="0">
              <a:latin typeface="Arial"/>
              <a:cs typeface="Arial"/>
            </a:endParaRPr>
          </a:p>
          <a:p>
            <a:pPr marL="742950" lvl="1" indent="-285750">
              <a:buFont typeface="Arial"/>
              <a:buChar char="•"/>
            </a:pPr>
            <a:r>
              <a:rPr lang="en-US" sz="1600" dirty="0" smtClean="0">
                <a:solidFill>
                  <a:schemeClr val="tx1"/>
                </a:solidFill>
                <a:latin typeface="Arial"/>
                <a:cs typeface="Arial"/>
              </a:rPr>
              <a:t>The tools </a:t>
            </a:r>
            <a:r>
              <a:rPr lang="en-US" sz="1600" dirty="0">
                <a:solidFill>
                  <a:schemeClr val="tx1"/>
                </a:solidFill>
                <a:latin typeface="Arial"/>
                <a:cs typeface="Arial"/>
              </a:rPr>
              <a:t>necessary to deliver a </a:t>
            </a:r>
            <a:r>
              <a:rPr lang="en-US" sz="1600" dirty="0" smtClean="0">
                <a:solidFill>
                  <a:srgbClr val="FF0000"/>
                </a:solidFill>
                <a:latin typeface="Arial"/>
                <a:cs typeface="Arial"/>
              </a:rPr>
              <a:t>consistent, centralized </a:t>
            </a:r>
            <a:r>
              <a:rPr lang="en-US" sz="1600" dirty="0">
                <a:solidFill>
                  <a:srgbClr val="FF0000"/>
                </a:solidFill>
                <a:latin typeface="Arial"/>
                <a:cs typeface="Arial"/>
              </a:rPr>
              <a:t>managed service </a:t>
            </a:r>
            <a:r>
              <a:rPr lang="en-US" sz="1600" dirty="0">
                <a:solidFill>
                  <a:schemeClr val="tx1"/>
                </a:solidFill>
                <a:latin typeface="Arial"/>
                <a:cs typeface="Arial"/>
              </a:rPr>
              <a:t>including billing, ordering and reporting across the region.</a:t>
            </a:r>
          </a:p>
          <a:p>
            <a:endParaRPr lang="en-US" sz="1600" dirty="0" smtClean="0">
              <a:solidFill>
                <a:schemeClr val="tx1"/>
              </a:solidFill>
            </a:endParaRPr>
          </a:p>
          <a:p>
            <a:pPr marL="285750" indent="-285750">
              <a:buFont typeface="Arial"/>
              <a:buChar char="•"/>
            </a:pPr>
            <a:r>
              <a:rPr lang="en-US" sz="1600" dirty="0" smtClean="0">
                <a:solidFill>
                  <a:schemeClr val="tx1"/>
                </a:solidFill>
              </a:rPr>
              <a:t>We are establishing two </a:t>
            </a:r>
            <a:r>
              <a:rPr lang="en-US" sz="1600" dirty="0" smtClean="0">
                <a:solidFill>
                  <a:srgbClr val="FF0000"/>
                </a:solidFill>
              </a:rPr>
              <a:t>new regional hubs in Nairobi and Accra</a:t>
            </a:r>
            <a:r>
              <a:rPr lang="en-US" sz="1600" dirty="0" smtClean="0">
                <a:solidFill>
                  <a:schemeClr val="tx1"/>
                </a:solidFill>
              </a:rPr>
              <a:t>,</a:t>
            </a:r>
          </a:p>
          <a:p>
            <a:endParaRPr lang="en-US" sz="1600" dirty="0" smtClean="0">
              <a:solidFill>
                <a:schemeClr val="tx1"/>
              </a:solidFill>
            </a:endParaRPr>
          </a:p>
          <a:p>
            <a:pPr marL="285750" indent="-285750">
              <a:buFont typeface="Arial"/>
              <a:buChar char="•"/>
            </a:pPr>
            <a:r>
              <a:rPr lang="en-US" sz="1600" dirty="0" smtClean="0">
                <a:solidFill>
                  <a:schemeClr val="tx1"/>
                </a:solidFill>
              </a:rPr>
              <a:t>To support </a:t>
            </a:r>
            <a:r>
              <a:rPr lang="en-US" sz="1600" dirty="0" smtClean="0">
                <a:solidFill>
                  <a:srgbClr val="FF0000"/>
                </a:solidFill>
              </a:rPr>
              <a:t>600 VGE Multi-National Customers </a:t>
            </a:r>
            <a:r>
              <a:rPr lang="en-US" sz="1600" dirty="0" smtClean="0">
                <a:solidFill>
                  <a:schemeClr val="tx1"/>
                </a:solidFill>
              </a:rPr>
              <a:t>who require business services in Africa.</a:t>
            </a:r>
          </a:p>
        </p:txBody>
      </p:sp>
    </p:spTree>
    <p:extLst>
      <p:ext uri="{BB962C8B-B14F-4D97-AF65-F5344CB8AC3E}">
        <p14:creationId xmlns:p14="http://schemas.microsoft.com/office/powerpoint/2010/main" val="319036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Title 2"/>
          <p:cNvSpPr txBox="1">
            <a:spLocks/>
          </p:cNvSpPr>
          <p:nvPr/>
        </p:nvSpPr>
        <p:spPr>
          <a:xfrm>
            <a:off x="265641" y="687276"/>
            <a:ext cx="8229600" cy="1175531"/>
          </a:xfrm>
          <a:prstGeom prst="rect">
            <a:avLst/>
          </a:prstGeom>
        </p:spPr>
        <p:txBody>
          <a:bodyPr vert="horz" lIns="0" tIns="0" rIns="0" bIns="0" rtlCol="0" anchor="t" anchorCtr="0">
            <a:normAutofit/>
          </a:bodyPr>
          <a:lstStyle>
            <a:lvl1pPr algn="l" defTabSz="457200" rtl="0" eaLnBrk="1" latinLnBrk="0" hangingPunct="1">
              <a:spcBef>
                <a:spcPct val="0"/>
              </a:spcBef>
              <a:buNone/>
              <a:defRPr sz="2400" kern="1200">
                <a:solidFill>
                  <a:srgbClr val="E90000"/>
                </a:solidFill>
                <a:latin typeface="Arial"/>
                <a:ea typeface="+mj-ea"/>
                <a:cs typeface="Arial"/>
              </a:defRPr>
            </a:lvl1pPr>
          </a:lstStyle>
          <a:p>
            <a:r>
              <a:rPr lang="en-US" dirty="0" smtClean="0"/>
              <a:t>Journey to business growth</a:t>
            </a:r>
          </a:p>
          <a:p>
            <a:r>
              <a:rPr lang="en-US" sz="1500" dirty="0" smtClean="0">
                <a:solidFill>
                  <a:srgbClr val="000000"/>
                </a:solidFill>
              </a:rPr>
              <a:t> </a:t>
            </a:r>
          </a:p>
          <a:p>
            <a:r>
              <a:rPr lang="en-US" sz="1500" dirty="0" smtClean="0">
                <a:solidFill>
                  <a:srgbClr val="000000"/>
                </a:solidFill>
              </a:rPr>
              <a:t>Evolution toward industry solutions and platforms</a:t>
            </a:r>
            <a:endParaRPr lang="en-US" sz="1500" dirty="0">
              <a:solidFill>
                <a:srgbClr val="000000"/>
              </a:solidFill>
            </a:endParaRPr>
          </a:p>
        </p:txBody>
      </p:sp>
      <p:sp>
        <p:nvSpPr>
          <p:cNvPr id="2" name="TextBox 1"/>
          <p:cNvSpPr txBox="1"/>
          <p:nvPr/>
        </p:nvSpPr>
        <p:spPr>
          <a:xfrm>
            <a:off x="10192490" y="2172501"/>
            <a:ext cx="184666" cy="369332"/>
          </a:xfrm>
          <a:prstGeom prst="rect">
            <a:avLst/>
          </a:prstGeom>
          <a:noFill/>
        </p:spPr>
        <p:txBody>
          <a:bodyPr wrap="none" rtlCol="0">
            <a:spAutoFit/>
          </a:bodyPr>
          <a:lstStyle/>
          <a:p>
            <a:endParaRPr lang="en-US" dirty="0"/>
          </a:p>
        </p:txBody>
      </p:sp>
      <p:sp>
        <p:nvSpPr>
          <p:cNvPr id="147" name="Right Triangle 146"/>
          <p:cNvSpPr/>
          <p:nvPr/>
        </p:nvSpPr>
        <p:spPr>
          <a:xfrm flipH="1">
            <a:off x="-1" y="2102508"/>
            <a:ext cx="9144001" cy="3186283"/>
          </a:xfrm>
          <a:prstGeom prst="rtTriangle">
            <a:avLst/>
          </a:prstGeom>
          <a:solidFill>
            <a:srgbClr val="858176">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rial"/>
              <a:cs typeface="Arial"/>
            </a:endParaRPr>
          </a:p>
        </p:txBody>
      </p:sp>
      <p:sp>
        <p:nvSpPr>
          <p:cNvPr id="148" name="Rectangle 147"/>
          <p:cNvSpPr/>
          <p:nvPr/>
        </p:nvSpPr>
        <p:spPr>
          <a:xfrm>
            <a:off x="6781914" y="5353896"/>
            <a:ext cx="1904248" cy="38333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tIns="0" bIns="72000" rtlCol="0" anchor="t" anchorCtr="0"/>
          <a:lstStyle/>
          <a:p>
            <a:pPr algn="ctr">
              <a:lnSpc>
                <a:spcPct val="90000"/>
              </a:lnSpc>
            </a:pPr>
            <a:r>
              <a:rPr lang="en-US" sz="1200" b="1" dirty="0" smtClean="0">
                <a:solidFill>
                  <a:srgbClr val="858176"/>
                </a:solidFill>
                <a:latin typeface="Arial"/>
                <a:cs typeface="Arial"/>
              </a:rPr>
              <a:t>INDUSTRY SOLUTIONS</a:t>
            </a:r>
            <a:endParaRPr lang="en-US" sz="1200" b="1" dirty="0">
              <a:solidFill>
                <a:srgbClr val="858176"/>
              </a:solidFill>
              <a:latin typeface="Arial"/>
              <a:cs typeface="Arial"/>
            </a:endParaRPr>
          </a:p>
        </p:txBody>
      </p:sp>
      <p:sp>
        <p:nvSpPr>
          <p:cNvPr id="149" name="Rectangle 148"/>
          <p:cNvSpPr/>
          <p:nvPr/>
        </p:nvSpPr>
        <p:spPr>
          <a:xfrm>
            <a:off x="2518388" y="5353896"/>
            <a:ext cx="4029004" cy="38333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tIns="0" bIns="72000" rtlCol="0" anchor="t" anchorCtr="0"/>
          <a:lstStyle/>
          <a:p>
            <a:pPr algn="ctr">
              <a:lnSpc>
                <a:spcPct val="90000"/>
              </a:lnSpc>
            </a:pPr>
            <a:r>
              <a:rPr lang="en-US" sz="1200" b="1" dirty="0" smtClean="0">
                <a:solidFill>
                  <a:srgbClr val="858176"/>
                </a:solidFill>
                <a:latin typeface="Arial"/>
                <a:cs typeface="Arial"/>
              </a:rPr>
              <a:t>MANAGED SERVICES FOR ENTERPRISE</a:t>
            </a:r>
            <a:endParaRPr lang="en-US" sz="1200" b="1" dirty="0">
              <a:solidFill>
                <a:srgbClr val="858176"/>
              </a:solidFill>
              <a:latin typeface="Arial"/>
              <a:cs typeface="Arial"/>
            </a:endParaRPr>
          </a:p>
        </p:txBody>
      </p:sp>
      <p:sp>
        <p:nvSpPr>
          <p:cNvPr id="150" name="Rectangle 149"/>
          <p:cNvSpPr/>
          <p:nvPr/>
        </p:nvSpPr>
        <p:spPr>
          <a:xfrm>
            <a:off x="206379" y="5353896"/>
            <a:ext cx="2199896" cy="38333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tIns="0" bIns="72000" rtlCol="0" anchor="t" anchorCtr="0"/>
          <a:lstStyle/>
          <a:p>
            <a:pPr algn="ctr">
              <a:lnSpc>
                <a:spcPct val="90000"/>
              </a:lnSpc>
            </a:pPr>
            <a:r>
              <a:rPr lang="en-US" sz="1200" b="1" dirty="0" smtClean="0">
                <a:solidFill>
                  <a:srgbClr val="858176"/>
                </a:solidFill>
                <a:latin typeface="Arial"/>
                <a:cs typeface="Arial"/>
              </a:rPr>
              <a:t>CORE COMMUNICATIONS</a:t>
            </a:r>
            <a:endParaRPr lang="en-US" sz="1200" b="1" dirty="0">
              <a:solidFill>
                <a:srgbClr val="858176"/>
              </a:solidFill>
              <a:latin typeface="Arial"/>
              <a:cs typeface="Arial"/>
            </a:endParaRPr>
          </a:p>
        </p:txBody>
      </p:sp>
      <p:grpSp>
        <p:nvGrpSpPr>
          <p:cNvPr id="151" name="Group 150"/>
          <p:cNvGrpSpPr/>
          <p:nvPr/>
        </p:nvGrpSpPr>
        <p:grpSpPr>
          <a:xfrm>
            <a:off x="4603394" y="2596423"/>
            <a:ext cx="1943998" cy="2559050"/>
            <a:chOff x="4611855" y="1710298"/>
            <a:chExt cx="1943998" cy="2559050"/>
          </a:xfrm>
        </p:grpSpPr>
        <p:sp>
          <p:nvSpPr>
            <p:cNvPr id="152" name="Rectangle 151"/>
            <p:cNvSpPr/>
            <p:nvPr/>
          </p:nvSpPr>
          <p:spPr>
            <a:xfrm>
              <a:off x="4612616" y="2213741"/>
              <a:ext cx="1938231" cy="957194"/>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nvGrpSpPr>
            <p:cNvPr id="153" name="Group 152"/>
            <p:cNvGrpSpPr/>
            <p:nvPr/>
          </p:nvGrpSpPr>
          <p:grpSpPr>
            <a:xfrm>
              <a:off x="4618941" y="1710298"/>
              <a:ext cx="1936911" cy="2553147"/>
              <a:chOff x="4618941" y="1487869"/>
              <a:chExt cx="1936911" cy="2553147"/>
            </a:xfrm>
          </p:grpSpPr>
          <p:sp>
            <p:nvSpPr>
              <p:cNvPr id="155" name="Rectangle 154"/>
              <p:cNvSpPr/>
              <p:nvPr/>
            </p:nvSpPr>
            <p:spPr>
              <a:xfrm>
                <a:off x="4908549" y="1487869"/>
                <a:ext cx="1345923" cy="38334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tIns="0" bIns="72000" rtlCol="0" anchor="t" anchorCtr="0"/>
              <a:lstStyle/>
              <a:p>
                <a:pPr algn="ctr">
                  <a:lnSpc>
                    <a:spcPct val="90000"/>
                  </a:lnSpc>
                </a:pPr>
                <a:r>
                  <a:rPr lang="en-US" sz="1200" b="1" dirty="0" smtClean="0">
                    <a:solidFill>
                      <a:srgbClr val="858176"/>
                    </a:solidFill>
                    <a:latin typeface="Arial"/>
                    <a:cs typeface="Arial"/>
                  </a:rPr>
                  <a:t>Business </a:t>
                </a:r>
                <a:br>
                  <a:rPr lang="en-US" sz="1200" b="1" dirty="0" smtClean="0">
                    <a:solidFill>
                      <a:srgbClr val="858176"/>
                    </a:solidFill>
                    <a:latin typeface="Arial"/>
                    <a:cs typeface="Arial"/>
                  </a:rPr>
                </a:br>
                <a:r>
                  <a:rPr lang="en-US" sz="1200" b="1" dirty="0" smtClean="0">
                    <a:solidFill>
                      <a:srgbClr val="858176"/>
                    </a:solidFill>
                    <a:latin typeface="Arial"/>
                    <a:cs typeface="Arial"/>
                  </a:rPr>
                  <a:t>Management</a:t>
                </a:r>
                <a:endParaRPr lang="en-US" sz="1200" b="1" dirty="0">
                  <a:solidFill>
                    <a:srgbClr val="858176"/>
                  </a:solidFill>
                  <a:latin typeface="Arial"/>
                  <a:cs typeface="Arial"/>
                </a:endParaRPr>
              </a:p>
            </p:txBody>
          </p:sp>
          <p:grpSp>
            <p:nvGrpSpPr>
              <p:cNvPr id="156" name="Group 155"/>
              <p:cNvGrpSpPr/>
              <p:nvPr/>
            </p:nvGrpSpPr>
            <p:grpSpPr>
              <a:xfrm>
                <a:off x="4618941" y="2947144"/>
                <a:ext cx="1936911" cy="495154"/>
                <a:chOff x="3295856" y="3143523"/>
                <a:chExt cx="2565689" cy="655896"/>
              </a:xfrm>
            </p:grpSpPr>
            <p:sp>
              <p:nvSpPr>
                <p:cNvPr id="161" name="Rectangle 160"/>
                <p:cNvSpPr/>
                <p:nvPr/>
              </p:nvSpPr>
              <p:spPr>
                <a:xfrm>
                  <a:off x="3295856" y="3143523"/>
                  <a:ext cx="2554754" cy="652583"/>
                </a:xfrm>
                <a:prstGeom prst="rect">
                  <a:avLst/>
                </a:prstGeom>
                <a:gradFill flip="none" rotWithShape="1">
                  <a:gsLst>
                    <a:gs pos="64000">
                      <a:schemeClr val="bg1"/>
                    </a:gs>
                    <a:gs pos="0">
                      <a:schemeClr val="bg1">
                        <a:lumMod val="95000"/>
                      </a:schemeClr>
                    </a:gs>
                  </a:gsLst>
                  <a:lin ang="16200000" scaled="0"/>
                  <a:tileRect/>
                </a:gra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endParaRPr lang="en-US" sz="1400" b="1" dirty="0">
                    <a:solidFill>
                      <a:schemeClr val="bg1"/>
                    </a:solidFill>
                    <a:latin typeface="Arial"/>
                    <a:cs typeface="Arial"/>
                  </a:endParaRPr>
                </a:p>
              </p:txBody>
            </p:sp>
            <p:sp>
              <p:nvSpPr>
                <p:cNvPr id="162" name="Rectangle 161"/>
                <p:cNvSpPr/>
                <p:nvPr/>
              </p:nvSpPr>
              <p:spPr>
                <a:xfrm>
                  <a:off x="4014838" y="3144647"/>
                  <a:ext cx="1846707" cy="652583"/>
                </a:xfrm>
                <a:prstGeom prst="rect">
                  <a:avLst/>
                </a:prstGeom>
                <a:solidFill>
                  <a:srgbClr val="E60000"/>
                </a:soli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1200" b="1" dirty="0" smtClean="0">
                      <a:solidFill>
                        <a:srgbClr val="FFFFFF"/>
                      </a:solidFill>
                      <a:latin typeface="Arial"/>
                      <a:cs typeface="Arial"/>
                    </a:rPr>
                    <a:t>Help </a:t>
                  </a:r>
                  <a:r>
                    <a:rPr lang="en-US" sz="1200" b="1" dirty="0">
                      <a:solidFill>
                        <a:srgbClr val="FFFFFF"/>
                      </a:solidFill>
                      <a:latin typeface="Arial"/>
                      <a:cs typeface="Arial"/>
                    </a:rPr>
                    <a:t>me manage </a:t>
                  </a:r>
                  <a:r>
                    <a:rPr lang="en-US" sz="1200" b="1" dirty="0" smtClean="0">
                      <a:solidFill>
                        <a:srgbClr val="FFFFFF"/>
                      </a:solidFill>
                      <a:latin typeface="Arial"/>
                      <a:cs typeface="Arial"/>
                    </a:rPr>
                    <a:t/>
                  </a:r>
                  <a:br>
                    <a:rPr lang="en-US" sz="1200" b="1" dirty="0" smtClean="0">
                      <a:solidFill>
                        <a:srgbClr val="FFFFFF"/>
                      </a:solidFill>
                      <a:latin typeface="Arial"/>
                      <a:cs typeface="Arial"/>
                    </a:rPr>
                  </a:br>
                  <a:r>
                    <a:rPr lang="en-US" sz="1200" b="1" dirty="0" smtClean="0">
                      <a:solidFill>
                        <a:srgbClr val="FFFFFF"/>
                      </a:solidFill>
                      <a:latin typeface="Arial"/>
                      <a:cs typeface="Arial"/>
                    </a:rPr>
                    <a:t>my </a:t>
                  </a:r>
                  <a:r>
                    <a:rPr lang="en-US" sz="1200" b="1" dirty="0">
                      <a:solidFill>
                        <a:srgbClr val="FFFFFF"/>
                      </a:solidFill>
                      <a:latin typeface="Arial"/>
                      <a:cs typeface="Arial"/>
                    </a:rPr>
                    <a:t>comms</a:t>
                  </a:r>
                </a:p>
              </p:txBody>
            </p:sp>
            <p:pic>
              <p:nvPicPr>
                <p:cNvPr id="163" name="Picture 1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8326" y="3167702"/>
                  <a:ext cx="538673" cy="631717"/>
                </a:xfrm>
                <a:prstGeom prst="rect">
                  <a:avLst/>
                </a:prstGeom>
              </p:spPr>
            </p:pic>
          </p:grpSp>
          <p:grpSp>
            <p:nvGrpSpPr>
              <p:cNvPr id="157" name="Group 156"/>
              <p:cNvGrpSpPr/>
              <p:nvPr/>
            </p:nvGrpSpPr>
            <p:grpSpPr>
              <a:xfrm>
                <a:off x="4618941" y="3545113"/>
                <a:ext cx="1936911" cy="495903"/>
                <a:chOff x="3295856" y="3935611"/>
                <a:chExt cx="2565689" cy="656888"/>
              </a:xfrm>
            </p:grpSpPr>
            <p:sp>
              <p:nvSpPr>
                <p:cNvPr id="158" name="Rectangle 157"/>
                <p:cNvSpPr/>
                <p:nvPr/>
              </p:nvSpPr>
              <p:spPr>
                <a:xfrm>
                  <a:off x="3295856" y="3939916"/>
                  <a:ext cx="2559059" cy="652583"/>
                </a:xfrm>
                <a:prstGeom prst="rect">
                  <a:avLst/>
                </a:prstGeom>
                <a:gradFill flip="none" rotWithShape="1">
                  <a:gsLst>
                    <a:gs pos="64000">
                      <a:schemeClr val="bg1"/>
                    </a:gs>
                    <a:gs pos="0">
                      <a:schemeClr val="bg1">
                        <a:lumMod val="95000"/>
                      </a:schemeClr>
                    </a:gs>
                  </a:gsLst>
                  <a:lin ang="16200000" scaled="0"/>
                  <a:tileRect/>
                </a:gra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endParaRPr lang="en-US" sz="1400" b="1" dirty="0">
                    <a:solidFill>
                      <a:schemeClr val="bg1"/>
                    </a:solidFill>
                    <a:latin typeface="Arial"/>
                    <a:cs typeface="Arial"/>
                  </a:endParaRPr>
                </a:p>
              </p:txBody>
            </p:sp>
            <p:sp>
              <p:nvSpPr>
                <p:cNvPr id="159" name="Rectangle 158"/>
                <p:cNvSpPr/>
                <p:nvPr/>
              </p:nvSpPr>
              <p:spPr>
                <a:xfrm>
                  <a:off x="4014838" y="3939667"/>
                  <a:ext cx="1846707" cy="652583"/>
                </a:xfrm>
                <a:prstGeom prst="rect">
                  <a:avLst/>
                </a:prstGeom>
                <a:solidFill>
                  <a:srgbClr val="E60000"/>
                </a:soli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1200" b="1" dirty="0" smtClean="0">
                      <a:solidFill>
                        <a:srgbClr val="FFFFFF"/>
                      </a:solidFill>
                      <a:latin typeface="Arial"/>
                      <a:cs typeface="Arial"/>
                    </a:rPr>
                    <a:t>Help </a:t>
                  </a:r>
                  <a:r>
                    <a:rPr lang="en-US" sz="1200" b="1" dirty="0">
                      <a:solidFill>
                        <a:srgbClr val="FFFFFF"/>
                      </a:solidFill>
                      <a:latin typeface="Arial"/>
                      <a:cs typeface="Arial"/>
                    </a:rPr>
                    <a:t>me </a:t>
                  </a:r>
                  <a:r>
                    <a:rPr lang="en-US" sz="1200" b="1" dirty="0" smtClean="0">
                      <a:solidFill>
                        <a:srgbClr val="FFFFFF"/>
                      </a:solidFill>
                      <a:latin typeface="Arial"/>
                      <a:cs typeface="Arial"/>
                    </a:rPr>
                    <a:t>operate </a:t>
                  </a:r>
                  <a:r>
                    <a:rPr lang="en-US" sz="1200" b="1" dirty="0">
                      <a:solidFill>
                        <a:srgbClr val="FFFFFF"/>
                      </a:solidFill>
                      <a:latin typeface="Arial"/>
                      <a:cs typeface="Arial"/>
                    </a:rPr>
                    <a:t>globally</a:t>
                  </a:r>
                </a:p>
              </p:txBody>
            </p:sp>
            <p:pic>
              <p:nvPicPr>
                <p:cNvPr id="160" name="Picture 15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863" y="3935611"/>
                  <a:ext cx="619523" cy="618642"/>
                </a:xfrm>
                <a:prstGeom prst="rect">
                  <a:avLst/>
                </a:prstGeom>
              </p:spPr>
            </p:pic>
          </p:grpSp>
        </p:grpSp>
        <p:sp>
          <p:nvSpPr>
            <p:cNvPr id="154" name="Rectangle 153"/>
            <p:cNvSpPr/>
            <p:nvPr/>
          </p:nvSpPr>
          <p:spPr>
            <a:xfrm>
              <a:off x="4611855" y="2213741"/>
              <a:ext cx="1943998" cy="2055607"/>
            </a:xfrm>
            <a:prstGeom prst="rect">
              <a:avLst/>
            </a:prstGeom>
            <a:noFill/>
            <a:ln w="19050" cmpd="sng">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grpSp>
        <p:nvGrpSpPr>
          <p:cNvPr id="164" name="Group 163"/>
          <p:cNvGrpSpPr/>
          <p:nvPr/>
        </p:nvGrpSpPr>
        <p:grpSpPr>
          <a:xfrm>
            <a:off x="6547391" y="2283230"/>
            <a:ext cx="2138771" cy="2873281"/>
            <a:chOff x="6555852" y="1397105"/>
            <a:chExt cx="2138771" cy="2873281"/>
          </a:xfrm>
        </p:grpSpPr>
        <p:sp>
          <p:nvSpPr>
            <p:cNvPr id="165" name="Rectangle 164"/>
            <p:cNvSpPr/>
            <p:nvPr/>
          </p:nvSpPr>
          <p:spPr>
            <a:xfrm>
              <a:off x="6759404" y="1719824"/>
              <a:ext cx="1930724" cy="1570708"/>
            </a:xfrm>
            <a:prstGeom prst="rect">
              <a:avLst/>
            </a:prstGeom>
            <a:blipFill rotWithShape="1">
              <a:blip r:embed="rId6" cstate="screen">
                <a:extLst>
                  <a:ext uri="{28A0092B-C50C-407E-A947-70E740481C1C}">
                    <a14:useLocalDpi xmlns:a14="http://schemas.microsoft.com/office/drawing/2010/main"/>
                  </a:ext>
                </a:extLst>
              </a:blip>
              <a:srcRect/>
              <a:stretch>
                <a:fillRect b="733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nvGrpSpPr>
            <p:cNvPr id="166" name="Group 165"/>
            <p:cNvGrpSpPr/>
            <p:nvPr/>
          </p:nvGrpSpPr>
          <p:grpSpPr>
            <a:xfrm>
              <a:off x="6555852" y="1397105"/>
              <a:ext cx="2138771" cy="2873281"/>
              <a:chOff x="6555852" y="1174676"/>
              <a:chExt cx="2138771" cy="2873281"/>
            </a:xfrm>
          </p:grpSpPr>
          <p:grpSp>
            <p:nvGrpSpPr>
              <p:cNvPr id="168" name="Group 167"/>
              <p:cNvGrpSpPr/>
              <p:nvPr/>
            </p:nvGrpSpPr>
            <p:grpSpPr>
              <a:xfrm>
                <a:off x="6759404" y="2946837"/>
                <a:ext cx="1933213" cy="499016"/>
                <a:chOff x="6131177" y="3143117"/>
                <a:chExt cx="2537110" cy="661011"/>
              </a:xfrm>
            </p:grpSpPr>
            <p:sp>
              <p:nvSpPr>
                <p:cNvPr id="175" name="Rectangle 174"/>
                <p:cNvSpPr/>
                <p:nvPr/>
              </p:nvSpPr>
              <p:spPr>
                <a:xfrm>
                  <a:off x="6131177" y="3145328"/>
                  <a:ext cx="2537110" cy="658800"/>
                </a:xfrm>
                <a:prstGeom prst="rect">
                  <a:avLst/>
                </a:prstGeom>
                <a:gradFill flip="none" rotWithShape="1">
                  <a:gsLst>
                    <a:gs pos="64000">
                      <a:schemeClr val="bg1"/>
                    </a:gs>
                    <a:gs pos="0">
                      <a:schemeClr val="bg1">
                        <a:lumMod val="95000"/>
                      </a:schemeClr>
                    </a:gs>
                  </a:gsLst>
                  <a:lin ang="16200000" scaled="0"/>
                  <a:tileRect/>
                </a:gra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endParaRPr lang="en-US" sz="1400" b="1" dirty="0">
                    <a:solidFill>
                      <a:schemeClr val="bg1"/>
                    </a:solidFill>
                    <a:latin typeface="Arial"/>
                    <a:cs typeface="Arial"/>
                  </a:endParaRPr>
                </a:p>
              </p:txBody>
            </p:sp>
            <p:pic>
              <p:nvPicPr>
                <p:cNvPr id="176" name="Picture 17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1769" y="3143117"/>
                  <a:ext cx="588533" cy="657695"/>
                </a:xfrm>
                <a:prstGeom prst="rect">
                  <a:avLst/>
                </a:prstGeom>
              </p:spPr>
            </p:pic>
          </p:grpSp>
          <p:grpSp>
            <p:nvGrpSpPr>
              <p:cNvPr id="169" name="Group 168"/>
              <p:cNvGrpSpPr/>
              <p:nvPr/>
            </p:nvGrpSpPr>
            <p:grpSpPr>
              <a:xfrm>
                <a:off x="6759404" y="3545116"/>
                <a:ext cx="1935219" cy="502841"/>
                <a:chOff x="6131176" y="3890746"/>
                <a:chExt cx="2563447" cy="666077"/>
              </a:xfrm>
            </p:grpSpPr>
            <p:sp>
              <p:nvSpPr>
                <p:cNvPr id="172" name="Rectangle 171"/>
                <p:cNvSpPr/>
                <p:nvPr/>
              </p:nvSpPr>
              <p:spPr>
                <a:xfrm>
                  <a:off x="6131176" y="3896858"/>
                  <a:ext cx="2560790" cy="658803"/>
                </a:xfrm>
                <a:prstGeom prst="rect">
                  <a:avLst/>
                </a:prstGeom>
                <a:gradFill flip="none" rotWithShape="1">
                  <a:gsLst>
                    <a:gs pos="64000">
                      <a:schemeClr val="bg1"/>
                    </a:gs>
                    <a:gs pos="0">
                      <a:schemeClr val="bg1">
                        <a:lumMod val="95000"/>
                      </a:schemeClr>
                    </a:gs>
                  </a:gsLst>
                  <a:lin ang="16200000" scaled="0"/>
                  <a:tileRect/>
                </a:gra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endParaRPr lang="en-US" sz="1400" b="1" dirty="0">
                    <a:solidFill>
                      <a:schemeClr val="bg1"/>
                    </a:solidFill>
                    <a:latin typeface="Arial"/>
                    <a:cs typeface="Arial"/>
                  </a:endParaRPr>
                </a:p>
              </p:txBody>
            </p:sp>
            <p:sp>
              <p:nvSpPr>
                <p:cNvPr id="173" name="Rectangle 172"/>
                <p:cNvSpPr/>
                <p:nvPr/>
              </p:nvSpPr>
              <p:spPr>
                <a:xfrm>
                  <a:off x="6804248" y="3890746"/>
                  <a:ext cx="1890375" cy="666077"/>
                </a:xfrm>
                <a:prstGeom prst="rect">
                  <a:avLst/>
                </a:prstGeom>
                <a:solidFill>
                  <a:srgbClr val="E6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1200" b="1" dirty="0" smtClean="0">
                      <a:solidFill>
                        <a:srgbClr val="FFFFFF"/>
                      </a:solidFill>
                      <a:latin typeface="Arial"/>
                      <a:cs typeface="Arial"/>
                    </a:rPr>
                    <a:t>Keep </a:t>
                  </a:r>
                  <a:r>
                    <a:rPr lang="en-US" sz="1200" b="1" dirty="0">
                      <a:solidFill>
                        <a:srgbClr val="FFFFFF"/>
                      </a:solidFill>
                      <a:latin typeface="Arial"/>
                      <a:cs typeface="Arial"/>
                    </a:rPr>
                    <a:t>me ahead </a:t>
                  </a:r>
                  <a:r>
                    <a:rPr lang="en-US" sz="1200" b="1" dirty="0" smtClean="0">
                      <a:solidFill>
                        <a:srgbClr val="FFFFFF"/>
                      </a:solidFill>
                      <a:latin typeface="Arial"/>
                      <a:cs typeface="Arial"/>
                    </a:rPr>
                    <a:t/>
                  </a:r>
                  <a:br>
                    <a:rPr lang="en-US" sz="1200" b="1" dirty="0" smtClean="0">
                      <a:solidFill>
                        <a:srgbClr val="FFFFFF"/>
                      </a:solidFill>
                      <a:latin typeface="Arial"/>
                      <a:cs typeface="Arial"/>
                    </a:rPr>
                  </a:br>
                  <a:r>
                    <a:rPr lang="en-US" sz="1200" b="1" dirty="0" smtClean="0">
                      <a:solidFill>
                        <a:srgbClr val="FFFFFF"/>
                      </a:solidFill>
                      <a:latin typeface="Arial"/>
                      <a:cs typeface="Arial"/>
                    </a:rPr>
                    <a:t>of </a:t>
                  </a:r>
                  <a:r>
                    <a:rPr lang="en-US" sz="1200" b="1" dirty="0">
                      <a:solidFill>
                        <a:srgbClr val="FFFFFF"/>
                      </a:solidFill>
                      <a:latin typeface="Arial"/>
                      <a:cs typeface="Arial"/>
                    </a:rPr>
                    <a:t>the game</a:t>
                  </a:r>
                </a:p>
              </p:txBody>
            </p:sp>
            <p:pic>
              <p:nvPicPr>
                <p:cNvPr id="174" name="Picture 17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72200" y="3989362"/>
                  <a:ext cx="579120" cy="566415"/>
                </a:xfrm>
                <a:prstGeom prst="rect">
                  <a:avLst/>
                </a:prstGeom>
              </p:spPr>
            </p:pic>
          </p:grpSp>
          <p:sp>
            <p:nvSpPr>
              <p:cNvPr id="170" name="Rectangle 169"/>
              <p:cNvSpPr/>
              <p:nvPr/>
            </p:nvSpPr>
            <p:spPr>
              <a:xfrm>
                <a:off x="7272269" y="2946837"/>
                <a:ext cx="1417860" cy="499016"/>
              </a:xfrm>
              <a:prstGeom prst="rect">
                <a:avLst/>
              </a:prstGeom>
              <a:solidFill>
                <a:srgbClr val="E6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1200" b="1" dirty="0">
                    <a:solidFill>
                      <a:srgbClr val="FFFFFF"/>
                    </a:solidFill>
                    <a:latin typeface="Arial"/>
                    <a:cs typeface="Arial"/>
                  </a:rPr>
                  <a:t>Help me operate </a:t>
                </a:r>
                <a:r>
                  <a:rPr lang="en-US" sz="1200" b="1" dirty="0" smtClean="0">
                    <a:solidFill>
                      <a:srgbClr val="FFFFFF"/>
                    </a:solidFill>
                    <a:latin typeface="Arial"/>
                    <a:cs typeface="Arial"/>
                  </a:rPr>
                  <a:t/>
                </a:r>
                <a:br>
                  <a:rPr lang="en-US" sz="1200" b="1" dirty="0" smtClean="0">
                    <a:solidFill>
                      <a:srgbClr val="FFFFFF"/>
                    </a:solidFill>
                    <a:latin typeface="Arial"/>
                    <a:cs typeface="Arial"/>
                  </a:rPr>
                </a:br>
                <a:r>
                  <a:rPr lang="en-US" sz="1200" b="1" dirty="0" smtClean="0">
                    <a:solidFill>
                      <a:srgbClr val="FFFFFF"/>
                    </a:solidFill>
                    <a:latin typeface="Arial"/>
                    <a:cs typeface="Arial"/>
                  </a:rPr>
                  <a:t>more </a:t>
                </a:r>
                <a:r>
                  <a:rPr lang="en-US" sz="1200" b="1" dirty="0">
                    <a:solidFill>
                      <a:srgbClr val="FFFFFF"/>
                    </a:solidFill>
                    <a:latin typeface="Arial"/>
                    <a:cs typeface="Arial"/>
                  </a:rPr>
                  <a:t>effectively</a:t>
                </a:r>
              </a:p>
            </p:txBody>
          </p:sp>
          <p:sp>
            <p:nvSpPr>
              <p:cNvPr id="171" name="Rectangle 170"/>
              <p:cNvSpPr/>
              <p:nvPr/>
            </p:nvSpPr>
            <p:spPr>
              <a:xfrm>
                <a:off x="6555852" y="1174676"/>
                <a:ext cx="2049372" cy="38333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tIns="0" bIns="72000" rtlCol="0" anchor="t" anchorCtr="0"/>
              <a:lstStyle/>
              <a:p>
                <a:pPr algn="ctr">
                  <a:lnSpc>
                    <a:spcPct val="90000"/>
                  </a:lnSpc>
                </a:pPr>
                <a:r>
                  <a:rPr lang="en-US" sz="1200" b="1" dirty="0" smtClean="0">
                    <a:solidFill>
                      <a:srgbClr val="858176"/>
                    </a:solidFill>
                    <a:latin typeface="Arial"/>
                    <a:cs typeface="Arial"/>
                  </a:rPr>
                  <a:t>Business Growth</a:t>
                </a:r>
                <a:endParaRPr lang="en-US" sz="1200" b="1" dirty="0">
                  <a:solidFill>
                    <a:srgbClr val="858176"/>
                  </a:solidFill>
                  <a:latin typeface="Arial"/>
                  <a:cs typeface="Arial"/>
                </a:endParaRPr>
              </a:p>
            </p:txBody>
          </p:sp>
        </p:grpSp>
        <p:sp>
          <p:nvSpPr>
            <p:cNvPr id="167" name="Rectangle 166"/>
            <p:cNvSpPr/>
            <p:nvPr/>
          </p:nvSpPr>
          <p:spPr>
            <a:xfrm>
              <a:off x="6754386" y="1710299"/>
              <a:ext cx="1935742" cy="2559049"/>
            </a:xfrm>
            <a:prstGeom prst="rect">
              <a:avLst/>
            </a:prstGeom>
            <a:noFill/>
            <a:ln w="19050" cmpd="sng">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grpSp>
        <p:nvGrpSpPr>
          <p:cNvPr id="177" name="Group 176"/>
          <p:cNvGrpSpPr/>
          <p:nvPr/>
        </p:nvGrpSpPr>
        <p:grpSpPr>
          <a:xfrm>
            <a:off x="333380" y="3099866"/>
            <a:ext cx="1940720" cy="2064224"/>
            <a:chOff x="341841" y="2213741"/>
            <a:chExt cx="1940720" cy="2064224"/>
          </a:xfrm>
        </p:grpSpPr>
        <p:sp>
          <p:nvSpPr>
            <p:cNvPr id="178" name="Rectangle 177"/>
            <p:cNvSpPr/>
            <p:nvPr/>
          </p:nvSpPr>
          <p:spPr>
            <a:xfrm>
              <a:off x="344330" y="2869637"/>
              <a:ext cx="1938231" cy="931770"/>
            </a:xfrm>
            <a:prstGeom prst="rect">
              <a:avLst/>
            </a:prstGeom>
            <a:blipFill rotWithShape="1">
              <a:blip r:embed="rId9"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nvGrpSpPr>
            <p:cNvPr id="179" name="Group 178"/>
            <p:cNvGrpSpPr/>
            <p:nvPr/>
          </p:nvGrpSpPr>
          <p:grpSpPr>
            <a:xfrm>
              <a:off x="341841" y="2213741"/>
              <a:ext cx="1940720" cy="2064224"/>
              <a:chOff x="341841" y="1991312"/>
              <a:chExt cx="1940720" cy="2064224"/>
            </a:xfrm>
          </p:grpSpPr>
          <p:sp>
            <p:nvSpPr>
              <p:cNvPr id="181" name="Rectangle 180"/>
              <p:cNvSpPr/>
              <p:nvPr/>
            </p:nvSpPr>
            <p:spPr>
              <a:xfrm>
                <a:off x="554183" y="1991312"/>
                <a:ext cx="1500908" cy="38334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tIns="0" bIns="72000" rtlCol="0" anchor="t" anchorCtr="0"/>
              <a:lstStyle/>
              <a:p>
                <a:pPr algn="ctr">
                  <a:lnSpc>
                    <a:spcPct val="90000"/>
                  </a:lnSpc>
                </a:pPr>
                <a:r>
                  <a:rPr lang="en-US" sz="1200" b="1" dirty="0" smtClean="0">
                    <a:solidFill>
                      <a:srgbClr val="858176"/>
                    </a:solidFill>
                    <a:latin typeface="Arial"/>
                    <a:cs typeface="Arial"/>
                  </a:rPr>
                  <a:t>Vodafone Communication Services</a:t>
                </a:r>
                <a:endParaRPr lang="en-US" sz="1200" b="1" dirty="0">
                  <a:solidFill>
                    <a:srgbClr val="858176"/>
                  </a:solidFill>
                  <a:latin typeface="Arial"/>
                  <a:cs typeface="Arial"/>
                </a:endParaRPr>
              </a:p>
            </p:txBody>
          </p:sp>
          <p:sp>
            <p:nvSpPr>
              <p:cNvPr id="182" name="Rectangle 181"/>
              <p:cNvSpPr/>
              <p:nvPr/>
            </p:nvSpPr>
            <p:spPr>
              <a:xfrm>
                <a:off x="341841" y="3566590"/>
                <a:ext cx="1940720" cy="488946"/>
              </a:xfrm>
              <a:prstGeom prst="rect">
                <a:avLst/>
              </a:prstGeom>
              <a:solidFill>
                <a:srgbClr val="E6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Email, Fixed Network, Mobile, Collaboration</a:t>
                </a:r>
                <a:endParaRPr lang="en-US" sz="1100" b="1" dirty="0">
                  <a:latin typeface="Arial"/>
                  <a:cs typeface="Arial"/>
                </a:endParaRPr>
              </a:p>
            </p:txBody>
          </p:sp>
        </p:grpSp>
        <p:sp>
          <p:nvSpPr>
            <p:cNvPr id="180" name="Rectangle 179"/>
            <p:cNvSpPr/>
            <p:nvPr/>
          </p:nvSpPr>
          <p:spPr>
            <a:xfrm>
              <a:off x="346819" y="2869637"/>
              <a:ext cx="1935742" cy="1399711"/>
            </a:xfrm>
            <a:prstGeom prst="rect">
              <a:avLst/>
            </a:prstGeom>
            <a:noFill/>
            <a:ln w="19050" cmpd="sng">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grpSp>
        <p:nvGrpSpPr>
          <p:cNvPr id="183" name="Group 182"/>
          <p:cNvGrpSpPr/>
          <p:nvPr/>
        </p:nvGrpSpPr>
        <p:grpSpPr>
          <a:xfrm>
            <a:off x="2464875" y="2619180"/>
            <a:ext cx="1948664" cy="2537327"/>
            <a:chOff x="2473336" y="1733055"/>
            <a:chExt cx="1948664" cy="2537327"/>
          </a:xfrm>
        </p:grpSpPr>
        <p:sp>
          <p:nvSpPr>
            <p:cNvPr id="184" name="Rectangle 183"/>
            <p:cNvSpPr/>
            <p:nvPr/>
          </p:nvSpPr>
          <p:spPr>
            <a:xfrm>
              <a:off x="2473336" y="2213741"/>
              <a:ext cx="1948664" cy="957194"/>
            </a:xfrm>
            <a:prstGeom prst="rect">
              <a:avLst/>
            </a:prstGeom>
            <a:blipFill rotWithShape="1">
              <a:blip r:embed="rId10"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nvGrpSpPr>
            <p:cNvPr id="185" name="Group 184"/>
            <p:cNvGrpSpPr/>
            <p:nvPr/>
          </p:nvGrpSpPr>
          <p:grpSpPr>
            <a:xfrm>
              <a:off x="2483769" y="1733055"/>
              <a:ext cx="1938231" cy="2537327"/>
              <a:chOff x="2483769" y="1510626"/>
              <a:chExt cx="1938231" cy="2537327"/>
            </a:xfrm>
          </p:grpSpPr>
          <p:sp>
            <p:nvSpPr>
              <p:cNvPr id="187" name="Rectangle 186"/>
              <p:cNvSpPr/>
              <p:nvPr/>
            </p:nvSpPr>
            <p:spPr>
              <a:xfrm>
                <a:off x="2819154" y="1510626"/>
                <a:ext cx="1248844" cy="38334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tIns="0" bIns="72000" rtlCol="0" anchor="t" anchorCtr="0"/>
              <a:lstStyle/>
              <a:p>
                <a:pPr algn="ctr">
                  <a:lnSpc>
                    <a:spcPct val="90000"/>
                  </a:lnSpc>
                </a:pPr>
                <a:r>
                  <a:rPr lang="en-US" sz="1200" b="1" dirty="0" smtClean="0">
                    <a:solidFill>
                      <a:srgbClr val="858176"/>
                    </a:solidFill>
                    <a:latin typeface="Arial"/>
                    <a:cs typeface="Arial"/>
                  </a:rPr>
                  <a:t>Personal Productivity</a:t>
                </a:r>
                <a:endParaRPr lang="en-US" sz="1200" b="1" dirty="0">
                  <a:solidFill>
                    <a:srgbClr val="858176"/>
                  </a:solidFill>
                  <a:latin typeface="Arial"/>
                  <a:cs typeface="Arial"/>
                </a:endParaRPr>
              </a:p>
            </p:txBody>
          </p:sp>
          <p:grpSp>
            <p:nvGrpSpPr>
              <p:cNvPr id="188" name="Group 187"/>
              <p:cNvGrpSpPr/>
              <p:nvPr/>
            </p:nvGrpSpPr>
            <p:grpSpPr>
              <a:xfrm>
                <a:off x="2483769" y="2948440"/>
                <a:ext cx="1938231" cy="493502"/>
                <a:chOff x="467545" y="3145240"/>
                <a:chExt cx="2567437" cy="653707"/>
              </a:xfrm>
            </p:grpSpPr>
            <p:sp>
              <p:nvSpPr>
                <p:cNvPr id="193" name="Rectangle 192"/>
                <p:cNvSpPr/>
                <p:nvPr/>
              </p:nvSpPr>
              <p:spPr>
                <a:xfrm>
                  <a:off x="467545" y="3145240"/>
                  <a:ext cx="2550319" cy="652583"/>
                </a:xfrm>
                <a:prstGeom prst="rect">
                  <a:avLst/>
                </a:prstGeom>
                <a:gradFill flip="none" rotWithShape="1">
                  <a:gsLst>
                    <a:gs pos="64000">
                      <a:schemeClr val="bg1"/>
                    </a:gs>
                    <a:gs pos="0">
                      <a:schemeClr val="bg1">
                        <a:lumMod val="95000"/>
                      </a:schemeClr>
                    </a:gs>
                  </a:gsLst>
                  <a:lin ang="16200000" scaled="0"/>
                  <a:tileRect/>
                </a:gra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endParaRPr lang="en-US" sz="1400" b="1" dirty="0">
                    <a:solidFill>
                      <a:schemeClr val="bg1"/>
                    </a:solidFill>
                    <a:latin typeface="Arial"/>
                    <a:cs typeface="Arial"/>
                  </a:endParaRPr>
                </a:p>
              </p:txBody>
            </p:sp>
            <p:pic>
              <p:nvPicPr>
                <p:cNvPr id="194" name="Picture 19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6617" y="3182593"/>
                  <a:ext cx="499849" cy="615993"/>
                </a:xfrm>
                <a:prstGeom prst="rect">
                  <a:avLst/>
                </a:prstGeom>
              </p:spPr>
            </p:pic>
            <p:sp>
              <p:nvSpPr>
                <p:cNvPr id="195" name="Rectangle 194"/>
                <p:cNvSpPr/>
                <p:nvPr/>
              </p:nvSpPr>
              <p:spPr>
                <a:xfrm>
                  <a:off x="1210236" y="3146364"/>
                  <a:ext cx="1824746" cy="652583"/>
                </a:xfrm>
                <a:prstGeom prst="rect">
                  <a:avLst/>
                </a:prstGeom>
                <a:solidFill>
                  <a:srgbClr val="E60000"/>
                </a:soli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r>
                    <a:rPr lang="en-US" sz="1200" b="1" dirty="0" smtClean="0">
                      <a:solidFill>
                        <a:srgbClr val="FFFFFF"/>
                      </a:solidFill>
                      <a:latin typeface="Arial"/>
                      <a:cs typeface="Arial"/>
                    </a:rPr>
                    <a:t>Work </a:t>
                  </a:r>
                  <a:r>
                    <a:rPr lang="en-US" sz="1200" b="1" dirty="0">
                      <a:solidFill>
                        <a:srgbClr val="FFFFFF"/>
                      </a:solidFill>
                      <a:latin typeface="Arial"/>
                      <a:cs typeface="Arial"/>
                    </a:rPr>
                    <a:t>on </a:t>
                  </a:r>
                  <a:r>
                    <a:rPr lang="en-US" sz="1200" b="1" dirty="0" smtClean="0">
                      <a:solidFill>
                        <a:srgbClr val="FFFFFF"/>
                      </a:solidFill>
                      <a:latin typeface="Arial"/>
                      <a:cs typeface="Arial"/>
                    </a:rPr>
                    <a:t/>
                  </a:r>
                  <a:br>
                    <a:rPr lang="en-US" sz="1200" b="1" dirty="0" smtClean="0">
                      <a:solidFill>
                        <a:srgbClr val="FFFFFF"/>
                      </a:solidFill>
                      <a:latin typeface="Arial"/>
                      <a:cs typeface="Arial"/>
                    </a:rPr>
                  </a:br>
                  <a:r>
                    <a:rPr lang="en-US" sz="1200" b="1" dirty="0" smtClean="0">
                      <a:solidFill>
                        <a:srgbClr val="FFFFFF"/>
                      </a:solidFill>
                      <a:latin typeface="Arial"/>
                      <a:cs typeface="Arial"/>
                    </a:rPr>
                    <a:t>any device</a:t>
                  </a:r>
                  <a:endParaRPr lang="en-US" sz="1200" b="1" dirty="0">
                    <a:solidFill>
                      <a:srgbClr val="FFFFFF"/>
                    </a:solidFill>
                    <a:latin typeface="Arial"/>
                    <a:cs typeface="Arial"/>
                  </a:endParaRPr>
                </a:p>
              </p:txBody>
            </p:sp>
          </p:grpSp>
          <p:grpSp>
            <p:nvGrpSpPr>
              <p:cNvPr id="189" name="Group 188"/>
              <p:cNvGrpSpPr/>
              <p:nvPr/>
            </p:nvGrpSpPr>
            <p:grpSpPr>
              <a:xfrm>
                <a:off x="2483769" y="3554265"/>
                <a:ext cx="1938231" cy="493688"/>
                <a:chOff x="467545" y="3947734"/>
                <a:chExt cx="2567437" cy="653953"/>
              </a:xfrm>
            </p:grpSpPr>
            <p:sp>
              <p:nvSpPr>
                <p:cNvPr id="190" name="Rectangle 189"/>
                <p:cNvSpPr/>
                <p:nvPr/>
              </p:nvSpPr>
              <p:spPr>
                <a:xfrm>
                  <a:off x="467545" y="3949104"/>
                  <a:ext cx="2554624" cy="652583"/>
                </a:xfrm>
                <a:prstGeom prst="rect">
                  <a:avLst/>
                </a:prstGeom>
                <a:gradFill flip="none" rotWithShape="1">
                  <a:gsLst>
                    <a:gs pos="64000">
                      <a:schemeClr val="bg1"/>
                    </a:gs>
                    <a:gs pos="0">
                      <a:schemeClr val="bg1">
                        <a:lumMod val="95000"/>
                      </a:schemeClr>
                    </a:gs>
                  </a:gsLst>
                  <a:lin ang="16200000" scaled="0"/>
                  <a:tileRect/>
                </a:gra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endParaRPr lang="en-US" sz="1400" b="1" dirty="0">
                    <a:solidFill>
                      <a:schemeClr val="bg1"/>
                    </a:solidFill>
                    <a:latin typeface="Arial"/>
                    <a:cs typeface="Arial"/>
                  </a:endParaRPr>
                </a:p>
              </p:txBody>
            </p:sp>
            <p:pic>
              <p:nvPicPr>
                <p:cNvPr id="191" name="Picture 19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4610" y="4031529"/>
                  <a:ext cx="611956" cy="569705"/>
                </a:xfrm>
                <a:prstGeom prst="rect">
                  <a:avLst/>
                </a:prstGeom>
              </p:spPr>
            </p:pic>
            <p:sp>
              <p:nvSpPr>
                <p:cNvPr id="192" name="Rectangle 191"/>
                <p:cNvSpPr/>
                <p:nvPr/>
              </p:nvSpPr>
              <p:spPr>
                <a:xfrm>
                  <a:off x="1210236" y="3947734"/>
                  <a:ext cx="1824746" cy="652583"/>
                </a:xfrm>
                <a:prstGeom prst="rect">
                  <a:avLst/>
                </a:prstGeom>
                <a:solidFill>
                  <a:srgbClr val="E60000"/>
                </a:solidFill>
                <a:ln>
                  <a:solidFill>
                    <a:srgbClr val="E60000"/>
                  </a:solidFill>
                </a:ln>
                <a:effectLst/>
              </p:spPr>
              <p:style>
                <a:lnRef idx="1">
                  <a:schemeClr val="accent2"/>
                </a:lnRef>
                <a:fillRef idx="3">
                  <a:schemeClr val="accent2"/>
                </a:fillRef>
                <a:effectRef idx="2">
                  <a:schemeClr val="accent2"/>
                </a:effectRef>
                <a:fontRef idx="minor">
                  <a:schemeClr val="lt1"/>
                </a:fontRef>
              </p:style>
              <p:txBody>
                <a:bodyPr lIns="108000" rtlCol="0" anchor="ctr"/>
                <a:lstStyle/>
                <a:p>
                  <a:r>
                    <a:rPr lang="en-US" sz="1200" b="1" dirty="0">
                      <a:solidFill>
                        <a:schemeClr val="bg1"/>
                      </a:solidFill>
                      <a:latin typeface="Arial"/>
                      <a:cs typeface="Arial"/>
                    </a:rPr>
                    <a:t>Work the way </a:t>
                  </a:r>
                  <a:r>
                    <a:rPr lang="en-US" sz="1200" b="1" dirty="0" smtClean="0">
                      <a:solidFill>
                        <a:schemeClr val="bg1"/>
                      </a:solidFill>
                      <a:latin typeface="Arial"/>
                      <a:cs typeface="Arial"/>
                    </a:rPr>
                    <a:t/>
                  </a:r>
                  <a:br>
                    <a:rPr lang="en-US" sz="1200" b="1" dirty="0" smtClean="0">
                      <a:solidFill>
                        <a:schemeClr val="bg1"/>
                      </a:solidFill>
                      <a:latin typeface="Arial"/>
                      <a:cs typeface="Arial"/>
                    </a:rPr>
                  </a:br>
                  <a:r>
                    <a:rPr lang="en-US" sz="1200" b="1" dirty="0" smtClean="0">
                      <a:solidFill>
                        <a:schemeClr val="bg1"/>
                      </a:solidFill>
                      <a:latin typeface="Arial"/>
                      <a:cs typeface="Arial"/>
                    </a:rPr>
                    <a:t>you </a:t>
                  </a:r>
                  <a:r>
                    <a:rPr lang="en-US" sz="1200" b="1" dirty="0">
                      <a:solidFill>
                        <a:schemeClr val="bg1"/>
                      </a:solidFill>
                      <a:latin typeface="Arial"/>
                      <a:cs typeface="Arial"/>
                    </a:rPr>
                    <a:t>want</a:t>
                  </a:r>
                </a:p>
              </p:txBody>
            </p:sp>
          </p:grpSp>
        </p:grpSp>
        <p:sp>
          <p:nvSpPr>
            <p:cNvPr id="186" name="Rectangle 185"/>
            <p:cNvSpPr/>
            <p:nvPr/>
          </p:nvSpPr>
          <p:spPr>
            <a:xfrm>
              <a:off x="2483769" y="2213741"/>
              <a:ext cx="1938230" cy="2055607"/>
            </a:xfrm>
            <a:prstGeom prst="rect">
              <a:avLst/>
            </a:prstGeom>
            <a:noFill/>
            <a:ln w="19050" cmpd="sng">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spTree>
    <p:extLst>
      <p:ext uri="{BB962C8B-B14F-4D97-AF65-F5344CB8AC3E}">
        <p14:creationId xmlns:p14="http://schemas.microsoft.com/office/powerpoint/2010/main" val="699634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wipe(left)">
                                      <p:cBhvr>
                                        <p:cTn id="10" dur="5000"/>
                                        <p:tgtEl>
                                          <p:spTgt spid="147"/>
                                        </p:tgtEl>
                                      </p:cBhvr>
                                    </p:animEffect>
                                  </p:childTnLst>
                                </p:cTn>
                              </p:par>
                              <p:par>
                                <p:cTn id="11" presetID="10" presetClass="entr" presetSubtype="0" fill="hold" nodeType="withEffect">
                                  <p:stCondLst>
                                    <p:cond delay="100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2000"/>
                                        <p:tgtEl>
                                          <p:spTgt spid="183"/>
                                        </p:tgtEl>
                                      </p:cBhvr>
                                    </p:animEffect>
                                  </p:childTnLst>
                                </p:cTn>
                              </p:par>
                              <p:par>
                                <p:cTn id="14" presetID="10" presetClass="entr" presetSubtype="0" fill="hold" nodeType="withEffect">
                                  <p:stCondLst>
                                    <p:cond delay="2000"/>
                                  </p:stCondLst>
                                  <p:childTnLst>
                                    <p:set>
                                      <p:cBhvr>
                                        <p:cTn id="15" dur="1" fill="hold">
                                          <p:stCondLst>
                                            <p:cond delay="0"/>
                                          </p:stCondLst>
                                        </p:cTn>
                                        <p:tgtEl>
                                          <p:spTgt spid="151"/>
                                        </p:tgtEl>
                                        <p:attrNameLst>
                                          <p:attrName>style.visibility</p:attrName>
                                        </p:attrNameLst>
                                      </p:cBhvr>
                                      <p:to>
                                        <p:strVal val="visible"/>
                                      </p:to>
                                    </p:set>
                                    <p:animEffect transition="in" filter="fade">
                                      <p:cBhvr>
                                        <p:cTn id="16" dur="2000"/>
                                        <p:tgtEl>
                                          <p:spTgt spid="151"/>
                                        </p:tgtEl>
                                      </p:cBhvr>
                                    </p:animEffect>
                                  </p:childTnLst>
                                </p:cTn>
                              </p:par>
                              <p:par>
                                <p:cTn id="17" presetID="10" presetClass="entr" presetSubtype="0" fill="hold" nodeType="withEffect">
                                  <p:stCondLst>
                                    <p:cond delay="3000"/>
                                  </p:stCondLst>
                                  <p:childTnLst>
                                    <p:set>
                                      <p:cBhvr>
                                        <p:cTn id="18" dur="1" fill="hold">
                                          <p:stCondLst>
                                            <p:cond delay="0"/>
                                          </p:stCondLst>
                                        </p:cTn>
                                        <p:tgtEl>
                                          <p:spTgt spid="164"/>
                                        </p:tgtEl>
                                        <p:attrNameLst>
                                          <p:attrName>style.visibility</p:attrName>
                                        </p:attrNameLst>
                                      </p:cBhvr>
                                      <p:to>
                                        <p:strVal val="visible"/>
                                      </p:to>
                                    </p:set>
                                    <p:animEffect transition="in" filter="fade">
                                      <p:cBhvr>
                                        <p:cTn id="19" dur="500"/>
                                        <p:tgtEl>
                                          <p:spTgt spid="164"/>
                                        </p:tgtEl>
                                      </p:cBhvr>
                                    </p:animEffect>
                                  </p:childTnLst>
                                </p:cTn>
                              </p:par>
                            </p:childTnLst>
                          </p:cTn>
                        </p:par>
                        <p:par>
                          <p:cTn id="20" fill="hold">
                            <p:stCondLst>
                              <p:cond delay="5000"/>
                            </p:stCondLst>
                            <p:childTnLst>
                              <p:par>
                                <p:cTn id="21" presetID="10" presetClass="entr" presetSubtype="0" fill="hold" grpId="0" nodeType="afterEffect">
                                  <p:stCondLst>
                                    <p:cond delay="100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500"/>
                                        <p:tgtEl>
                                          <p:spTgt spid="150"/>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500"/>
                                        <p:tgtEl>
                                          <p:spTgt spid="149"/>
                                        </p:tgtEl>
                                      </p:cBhvr>
                                    </p:animEffect>
                                  </p:childTnLst>
                                </p:cTn>
                              </p:par>
                              <p:par>
                                <p:cTn id="27" presetID="10" presetClass="entr" presetSubtype="0" fill="hold" grpId="0" nodeType="withEffect">
                                  <p:stCondLst>
                                    <p:cond delay="2500"/>
                                  </p:stCondLst>
                                  <p:childTnLst>
                                    <p:set>
                                      <p:cBhvr>
                                        <p:cTn id="28" dur="1" fill="hold">
                                          <p:stCondLst>
                                            <p:cond delay="0"/>
                                          </p:stCondLst>
                                        </p:cTn>
                                        <p:tgtEl>
                                          <p:spTgt spid="148"/>
                                        </p:tgtEl>
                                        <p:attrNameLst>
                                          <p:attrName>style.visibility</p:attrName>
                                        </p:attrNameLst>
                                      </p:cBhvr>
                                      <p:to>
                                        <p:strVal val="visible"/>
                                      </p:to>
                                    </p:set>
                                    <p:animEffect transition="in" filter="fade">
                                      <p:cBhvr>
                                        <p:cTn id="29"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p:bldP spid="149" grpId="0"/>
      <p:bldP spid="150"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5641" y="687276"/>
            <a:ext cx="8229600" cy="1517916"/>
          </a:xfrm>
        </p:spPr>
        <p:txBody>
          <a:bodyPr>
            <a:normAutofit/>
          </a:bodyPr>
          <a:lstStyle/>
          <a:p>
            <a:r>
              <a:rPr lang="en-US" dirty="0" smtClean="0">
                <a:solidFill>
                  <a:srgbClr val="E60000"/>
                </a:solidFill>
              </a:rPr>
              <a:t>mHealth is a major growth platform</a:t>
            </a:r>
            <a:br>
              <a:rPr lang="en-US" dirty="0" smtClean="0">
                <a:solidFill>
                  <a:srgbClr val="E60000"/>
                </a:solidFill>
              </a:rPr>
            </a:br>
            <a:r>
              <a:rPr lang="en-US" dirty="0" smtClean="0">
                <a:solidFill>
                  <a:srgbClr val="E60000"/>
                </a:solidFill>
              </a:rPr>
              <a:t/>
            </a:r>
            <a:br>
              <a:rPr lang="en-US" dirty="0" smtClean="0">
                <a:solidFill>
                  <a:srgbClr val="E60000"/>
                </a:solidFill>
              </a:rPr>
            </a:br>
            <a:r>
              <a:rPr lang="en-ZA" sz="2000" dirty="0" smtClean="0">
                <a:solidFill>
                  <a:srgbClr val="000000"/>
                </a:solidFill>
              </a:rPr>
              <a:t>At </a:t>
            </a:r>
            <a:r>
              <a:rPr lang="en-ZA" sz="2000" dirty="0">
                <a:solidFill>
                  <a:srgbClr val="000000"/>
                </a:solidFill>
              </a:rPr>
              <a:t>the intersection of mobile </a:t>
            </a:r>
            <a:r>
              <a:rPr lang="en-ZA" sz="2000" dirty="0" smtClean="0">
                <a:solidFill>
                  <a:srgbClr val="000000"/>
                </a:solidFill>
              </a:rPr>
              <a:t>innovation and </a:t>
            </a:r>
            <a:r>
              <a:rPr lang="en-ZA" sz="2000" dirty="0">
                <a:solidFill>
                  <a:srgbClr val="000000"/>
                </a:solidFill>
              </a:rPr>
              <a:t>health transformation</a:t>
            </a:r>
            <a:br>
              <a:rPr lang="en-ZA" sz="2000" dirty="0">
                <a:solidFill>
                  <a:srgbClr val="000000"/>
                </a:solidFill>
              </a:rPr>
            </a:br>
            <a:endParaRPr lang="en-US" sz="2000" dirty="0">
              <a:solidFill>
                <a:srgbClr val="000000"/>
              </a:solidFill>
            </a:endParaRPr>
          </a:p>
        </p:txBody>
      </p:sp>
      <p:sp>
        <p:nvSpPr>
          <p:cNvPr id="23" name="Bevel 22"/>
          <p:cNvSpPr/>
          <p:nvPr/>
        </p:nvSpPr>
        <p:spPr>
          <a:xfrm>
            <a:off x="684046" y="2578208"/>
            <a:ext cx="1920946" cy="527345"/>
          </a:xfrm>
          <a:prstGeom prst="bevel">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Chronic Disease Epidemic</a:t>
            </a:r>
            <a:endParaRPr lang="en-ZA" sz="1200" b="1" dirty="0">
              <a:latin typeface="Arial"/>
              <a:cs typeface="Arial"/>
            </a:endParaRPr>
          </a:p>
        </p:txBody>
      </p:sp>
      <p:sp>
        <p:nvSpPr>
          <p:cNvPr id="24" name="Bevel 23"/>
          <p:cNvSpPr/>
          <p:nvPr/>
        </p:nvSpPr>
        <p:spPr>
          <a:xfrm>
            <a:off x="684046" y="3255974"/>
            <a:ext cx="1920946" cy="527345"/>
          </a:xfrm>
          <a:prstGeom prst="bevel">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Ageing Demographic</a:t>
            </a:r>
            <a:endParaRPr lang="en-ZA" sz="1200" b="1" dirty="0">
              <a:latin typeface="Arial"/>
              <a:cs typeface="Arial"/>
            </a:endParaRPr>
          </a:p>
        </p:txBody>
      </p:sp>
      <p:sp>
        <p:nvSpPr>
          <p:cNvPr id="25" name="Bevel 24"/>
          <p:cNvSpPr/>
          <p:nvPr/>
        </p:nvSpPr>
        <p:spPr>
          <a:xfrm>
            <a:off x="693946" y="3953733"/>
            <a:ext cx="1920946" cy="527345"/>
          </a:xfrm>
          <a:prstGeom prst="bevel">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Cost pressures on providers</a:t>
            </a:r>
            <a:endParaRPr lang="en-ZA" sz="1200" b="1" dirty="0">
              <a:latin typeface="Arial"/>
              <a:cs typeface="Arial"/>
            </a:endParaRPr>
          </a:p>
        </p:txBody>
      </p:sp>
      <p:sp>
        <p:nvSpPr>
          <p:cNvPr id="26" name="Bevel 25"/>
          <p:cNvSpPr/>
          <p:nvPr/>
        </p:nvSpPr>
        <p:spPr>
          <a:xfrm>
            <a:off x="693946" y="4631499"/>
            <a:ext cx="1920946" cy="527345"/>
          </a:xfrm>
          <a:prstGeom prst="bevel">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Increased Patient Empowerment</a:t>
            </a:r>
            <a:endParaRPr lang="en-ZA" sz="1200" b="1" dirty="0">
              <a:latin typeface="Arial"/>
              <a:cs typeface="Arial"/>
            </a:endParaRPr>
          </a:p>
        </p:txBody>
      </p:sp>
      <p:sp>
        <p:nvSpPr>
          <p:cNvPr id="27" name="Bevel 26"/>
          <p:cNvSpPr/>
          <p:nvPr/>
        </p:nvSpPr>
        <p:spPr>
          <a:xfrm>
            <a:off x="693946" y="5311244"/>
            <a:ext cx="1920946" cy="527345"/>
          </a:xfrm>
          <a:prstGeom prst="bevel">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Genericisation of markets</a:t>
            </a:r>
            <a:endParaRPr lang="en-ZA" sz="1200" b="1" dirty="0">
              <a:latin typeface="Arial"/>
              <a:cs typeface="Arial"/>
            </a:endParaRPr>
          </a:p>
        </p:txBody>
      </p:sp>
      <p:sp>
        <p:nvSpPr>
          <p:cNvPr id="28" name="Bevel 27"/>
          <p:cNvSpPr/>
          <p:nvPr/>
        </p:nvSpPr>
        <p:spPr>
          <a:xfrm>
            <a:off x="6416495" y="2588076"/>
            <a:ext cx="1980528" cy="527345"/>
          </a:xfrm>
          <a:prstGeom prst="bevel">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Poor information mx: paper based</a:t>
            </a:r>
            <a:endParaRPr lang="en-ZA" sz="1200" b="1" dirty="0">
              <a:latin typeface="Arial"/>
              <a:cs typeface="Arial"/>
            </a:endParaRPr>
          </a:p>
        </p:txBody>
      </p:sp>
      <p:sp>
        <p:nvSpPr>
          <p:cNvPr id="29" name="Bevel 28"/>
          <p:cNvSpPr/>
          <p:nvPr/>
        </p:nvSpPr>
        <p:spPr>
          <a:xfrm>
            <a:off x="6416495" y="3265842"/>
            <a:ext cx="1980528" cy="527345"/>
          </a:xfrm>
          <a:prstGeom prst="bevel">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 Poor infrastructure &amp; human capital base</a:t>
            </a:r>
            <a:endParaRPr lang="en-ZA" sz="1200" b="1" dirty="0">
              <a:latin typeface="Arial"/>
              <a:cs typeface="Arial"/>
            </a:endParaRPr>
          </a:p>
        </p:txBody>
      </p:sp>
      <p:sp>
        <p:nvSpPr>
          <p:cNvPr id="30" name="Bevel 29"/>
          <p:cNvSpPr/>
          <p:nvPr/>
        </p:nvSpPr>
        <p:spPr>
          <a:xfrm>
            <a:off x="6426395" y="3963601"/>
            <a:ext cx="1980528" cy="527345"/>
          </a:xfrm>
          <a:prstGeom prst="bevel">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Lack of patient compliance</a:t>
            </a:r>
            <a:endParaRPr lang="en-ZA" sz="1200" b="1" dirty="0">
              <a:latin typeface="Arial"/>
              <a:cs typeface="Arial"/>
            </a:endParaRPr>
          </a:p>
        </p:txBody>
      </p:sp>
      <p:sp>
        <p:nvSpPr>
          <p:cNvPr id="31" name="Bevel 30"/>
          <p:cNvSpPr/>
          <p:nvPr/>
        </p:nvSpPr>
        <p:spPr>
          <a:xfrm>
            <a:off x="6426395" y="4641367"/>
            <a:ext cx="1980528" cy="527345"/>
          </a:xfrm>
          <a:prstGeom prst="bevel">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Inequality in access to services &amp; Rx</a:t>
            </a:r>
            <a:endParaRPr lang="en-ZA" sz="1200" b="1" dirty="0">
              <a:latin typeface="Arial"/>
              <a:cs typeface="Arial"/>
            </a:endParaRPr>
          </a:p>
        </p:txBody>
      </p:sp>
      <p:sp>
        <p:nvSpPr>
          <p:cNvPr id="32" name="Bevel 31"/>
          <p:cNvSpPr/>
          <p:nvPr/>
        </p:nvSpPr>
        <p:spPr>
          <a:xfrm>
            <a:off x="6426395" y="5321112"/>
            <a:ext cx="1980528" cy="527345"/>
          </a:xfrm>
          <a:prstGeom prst="bevel">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200" b="1" dirty="0" smtClean="0">
                <a:latin typeface="Arial"/>
                <a:cs typeface="Arial"/>
              </a:rPr>
              <a:t>Demand for better quality of care</a:t>
            </a:r>
            <a:endParaRPr lang="en-ZA" sz="1200" b="1" dirty="0">
              <a:latin typeface="Arial"/>
              <a:cs typeface="Arial"/>
            </a:endParaRPr>
          </a:p>
        </p:txBody>
      </p:sp>
      <p:sp>
        <p:nvSpPr>
          <p:cNvPr id="33" name="Isosceles Triangle 32"/>
          <p:cNvSpPr/>
          <p:nvPr/>
        </p:nvSpPr>
        <p:spPr>
          <a:xfrm rot="5400000">
            <a:off x="1534229" y="3783311"/>
            <a:ext cx="3260383" cy="85017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Arial"/>
              <a:cs typeface="Arial"/>
            </a:endParaRPr>
          </a:p>
        </p:txBody>
      </p:sp>
      <p:sp>
        <p:nvSpPr>
          <p:cNvPr id="34" name="TextBox 33"/>
          <p:cNvSpPr txBox="1"/>
          <p:nvPr/>
        </p:nvSpPr>
        <p:spPr>
          <a:xfrm>
            <a:off x="684046" y="2119964"/>
            <a:ext cx="1920946" cy="369332"/>
          </a:xfrm>
          <a:prstGeom prst="rect">
            <a:avLst/>
          </a:prstGeom>
          <a:noFill/>
        </p:spPr>
        <p:txBody>
          <a:bodyPr wrap="square" rtlCol="0">
            <a:spAutoFit/>
          </a:bodyPr>
          <a:lstStyle/>
          <a:p>
            <a:pPr algn="ctr"/>
            <a:r>
              <a:rPr lang="en-ZA" dirty="0" smtClean="0">
                <a:latin typeface="Arial"/>
                <a:cs typeface="Arial"/>
              </a:rPr>
              <a:t>TRENDS</a:t>
            </a:r>
            <a:endParaRPr lang="en-ZA" dirty="0">
              <a:latin typeface="Arial"/>
              <a:cs typeface="Arial"/>
            </a:endParaRPr>
          </a:p>
        </p:txBody>
      </p:sp>
      <p:sp>
        <p:nvSpPr>
          <p:cNvPr id="35" name="TextBox 34"/>
          <p:cNvSpPr txBox="1"/>
          <p:nvPr/>
        </p:nvSpPr>
        <p:spPr>
          <a:xfrm>
            <a:off x="6426395" y="2119964"/>
            <a:ext cx="1970628" cy="369332"/>
          </a:xfrm>
          <a:prstGeom prst="rect">
            <a:avLst/>
          </a:prstGeom>
          <a:noFill/>
        </p:spPr>
        <p:txBody>
          <a:bodyPr wrap="square" rtlCol="0">
            <a:spAutoFit/>
          </a:bodyPr>
          <a:lstStyle/>
          <a:p>
            <a:pPr algn="ctr"/>
            <a:r>
              <a:rPr lang="en-ZA" dirty="0" smtClean="0">
                <a:latin typeface="Arial"/>
                <a:cs typeface="Arial"/>
              </a:rPr>
              <a:t>CHALLENGES</a:t>
            </a:r>
            <a:endParaRPr lang="en-ZA" dirty="0">
              <a:latin typeface="Arial"/>
              <a:cs typeface="Arial"/>
            </a:endParaRPr>
          </a:p>
        </p:txBody>
      </p:sp>
      <p:sp>
        <p:nvSpPr>
          <p:cNvPr id="36" name="Isosceles Triangle 35"/>
          <p:cNvSpPr/>
          <p:nvPr/>
        </p:nvSpPr>
        <p:spPr>
          <a:xfrm rot="16200000">
            <a:off x="4228003" y="3783309"/>
            <a:ext cx="3260383" cy="85017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Arial"/>
              <a:cs typeface="Arial"/>
            </a:endParaRPr>
          </a:p>
        </p:txBody>
      </p:sp>
      <p:pic>
        <p:nvPicPr>
          <p:cNvPr id="37" name="Picture 2" descr="7fcdd500-0bfd-41b0-a64a-2dbee4d3379a@internal"/>
          <p:cNvPicPr>
            <a:picLocks noChangeAspect="1" noChangeArrowheads="1"/>
          </p:cNvPicPr>
          <p:nvPr/>
        </p:nvPicPr>
        <p:blipFill rotWithShape="1">
          <a:blip r:embed="rId3">
            <a:extLst>
              <a:ext uri="{28A0092B-C50C-407E-A947-70E740481C1C}">
                <a14:useLocalDpi xmlns:a14="http://schemas.microsoft.com/office/drawing/2010/main" val="0"/>
              </a:ext>
            </a:extLst>
          </a:blip>
          <a:srcRect l="2402" t="5519" r="3516" b="84355"/>
          <a:stretch/>
        </p:blipFill>
        <p:spPr bwMode="auto">
          <a:xfrm>
            <a:off x="2921314" y="3905483"/>
            <a:ext cx="3181015" cy="60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917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 name="Title 2"/>
          <p:cNvSpPr txBox="1">
            <a:spLocks/>
          </p:cNvSpPr>
          <p:nvPr/>
        </p:nvSpPr>
        <p:spPr>
          <a:xfrm>
            <a:off x="265641" y="687277"/>
            <a:ext cx="8599401" cy="768991"/>
          </a:xfrm>
          <a:prstGeom prst="rect">
            <a:avLst/>
          </a:prstGeom>
        </p:spPr>
        <p:txBody>
          <a:bodyPr vert="horz" lIns="0" tIns="0" rIns="0" bIns="0" rtlCol="0" anchor="t" anchorCtr="0">
            <a:normAutofit/>
          </a:bodyPr>
          <a:lstStyle>
            <a:lvl1pPr algn="l" defTabSz="457200" rtl="0" eaLnBrk="1" latinLnBrk="0" hangingPunct="1">
              <a:spcBef>
                <a:spcPct val="0"/>
              </a:spcBef>
              <a:buNone/>
              <a:defRPr sz="2400" kern="1200">
                <a:solidFill>
                  <a:srgbClr val="E90000"/>
                </a:solidFill>
                <a:latin typeface="Arial"/>
                <a:ea typeface="+mj-ea"/>
                <a:cs typeface="Arial"/>
              </a:defRPr>
            </a:lvl1pPr>
          </a:lstStyle>
          <a:p>
            <a:r>
              <a:rPr lang="en-US" dirty="0" smtClean="0"/>
              <a:t>Vodacom empowers people and machines (M2M) in mHealth</a:t>
            </a:r>
            <a:endParaRPr lang="en-US" sz="1600" dirty="0" smtClean="0">
              <a:solidFill>
                <a:srgbClr val="000000"/>
              </a:solidFill>
            </a:endParaRPr>
          </a:p>
          <a:p>
            <a:pPr marL="285750" indent="-285750">
              <a:buFont typeface="Arial"/>
              <a:buChar char="•"/>
            </a:pPr>
            <a:endParaRPr lang="en-US" sz="1600" dirty="0">
              <a:solidFill>
                <a:srgbClr val="000000"/>
              </a:solidFill>
            </a:endParaRPr>
          </a:p>
        </p:txBody>
      </p:sp>
      <p:cxnSp>
        <p:nvCxnSpPr>
          <p:cNvPr id="38" name="Straight Connector 37"/>
          <p:cNvCxnSpPr/>
          <p:nvPr/>
        </p:nvCxnSpPr>
        <p:spPr>
          <a:xfrm>
            <a:off x="5241081" y="4744157"/>
            <a:ext cx="1132078" cy="20033"/>
          </a:xfrm>
          <a:prstGeom prst="line">
            <a:avLst/>
          </a:prstGeom>
          <a:noFill/>
          <a:ln w="38100" cap="flat" cmpd="sng" algn="ctr">
            <a:solidFill>
              <a:srgbClr val="E60000">
                <a:shade val="95000"/>
                <a:satMod val="105000"/>
              </a:srgbClr>
            </a:solidFill>
            <a:prstDash val="solid"/>
            <a:headEnd type="none" w="med" len="med"/>
            <a:tailEnd type="arrow" w="med" len="med"/>
          </a:ln>
          <a:effectLst/>
        </p:spPr>
      </p:cxnSp>
      <p:sp>
        <p:nvSpPr>
          <p:cNvPr id="39" name="Rounded Rectangle 38"/>
          <p:cNvSpPr/>
          <p:nvPr/>
        </p:nvSpPr>
        <p:spPr>
          <a:xfrm>
            <a:off x="3692909" y="2100133"/>
            <a:ext cx="1548172" cy="3574279"/>
          </a:xfrm>
          <a:prstGeom prst="roundRect">
            <a:avLst>
              <a:gd name="adj" fmla="val 4497"/>
            </a:avLst>
          </a:prstGeom>
          <a:solidFill>
            <a:srgbClr val="82786F">
              <a:lumMod val="60000"/>
              <a:lumOff val="40000"/>
            </a:srgbClr>
          </a:solidFill>
          <a:effectLst>
            <a:outerShdw blurRad="50800" dist="38100" dir="2700000" algn="tl" rotWithShape="0">
              <a:prstClr val="black">
                <a:alpha val="40000"/>
              </a:prst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smtClean="0">
              <a:ln>
                <a:noFill/>
              </a:ln>
              <a:solidFill>
                <a:sysClr val="windowText" lastClr="000000"/>
              </a:solidFill>
              <a:effectLst/>
              <a:uLnTx/>
              <a:uFillTx/>
              <a:latin typeface="Arial"/>
              <a:cs typeface="Arial"/>
            </a:endParaRPr>
          </a:p>
        </p:txBody>
      </p:sp>
      <p:cxnSp>
        <p:nvCxnSpPr>
          <p:cNvPr id="40" name="Straight Connector 39"/>
          <p:cNvCxnSpPr/>
          <p:nvPr/>
        </p:nvCxnSpPr>
        <p:spPr>
          <a:xfrm flipV="1">
            <a:off x="2573939" y="3145441"/>
            <a:ext cx="1100264" cy="10618"/>
          </a:xfrm>
          <a:prstGeom prst="line">
            <a:avLst/>
          </a:prstGeom>
          <a:noFill/>
          <a:ln w="38100" cap="flat" cmpd="sng" algn="ctr">
            <a:solidFill>
              <a:srgbClr val="E60000">
                <a:shade val="95000"/>
                <a:satMod val="105000"/>
              </a:srgbClr>
            </a:solidFill>
            <a:prstDash val="solid"/>
            <a:headEnd type="none" w="med" len="med"/>
            <a:tailEnd type="arrow" w="med" len="med"/>
          </a:ln>
          <a:effectLst/>
        </p:spPr>
      </p:cxnSp>
      <p:cxnSp>
        <p:nvCxnSpPr>
          <p:cNvPr id="47" name="Straight Connector 46"/>
          <p:cNvCxnSpPr/>
          <p:nvPr/>
        </p:nvCxnSpPr>
        <p:spPr>
          <a:xfrm>
            <a:off x="2573939" y="4774979"/>
            <a:ext cx="1100264" cy="0"/>
          </a:xfrm>
          <a:prstGeom prst="line">
            <a:avLst/>
          </a:prstGeom>
          <a:noFill/>
          <a:ln w="38100" cap="flat" cmpd="sng" algn="ctr">
            <a:solidFill>
              <a:srgbClr val="E60000">
                <a:shade val="95000"/>
                <a:satMod val="105000"/>
              </a:srgbClr>
            </a:solidFill>
            <a:prstDash val="solid"/>
            <a:headEnd type="none" w="med" len="med"/>
            <a:tailEnd type="arrow" w="med" len="med"/>
          </a:ln>
          <a:effectLst/>
        </p:spPr>
      </p:cxnSp>
      <p:cxnSp>
        <p:nvCxnSpPr>
          <p:cNvPr id="48" name="Straight Connector 47"/>
          <p:cNvCxnSpPr/>
          <p:nvPr/>
        </p:nvCxnSpPr>
        <p:spPr>
          <a:xfrm>
            <a:off x="2198176" y="1828710"/>
            <a:ext cx="0" cy="2657475"/>
          </a:xfrm>
          <a:prstGeom prst="line">
            <a:avLst/>
          </a:prstGeom>
          <a:noFill/>
          <a:ln w="9525" cap="flat" cmpd="sng" algn="ctr">
            <a:solidFill>
              <a:srgbClr val="E60000">
                <a:shade val="95000"/>
                <a:satMod val="105000"/>
              </a:srgbClr>
            </a:solidFill>
            <a:prstDash val="solid"/>
            <a:tailEnd type="oval" w="sm" len="sm"/>
          </a:ln>
          <a:effectLst/>
        </p:spPr>
      </p:cxnSp>
      <p:sp>
        <p:nvSpPr>
          <p:cNvPr id="50" name="Text Box 24"/>
          <p:cNvSpPr txBox="1">
            <a:spLocks noChangeArrowheads="1"/>
          </p:cNvSpPr>
          <p:nvPr/>
        </p:nvSpPr>
        <p:spPr bwMode="auto">
          <a:xfrm>
            <a:off x="3764908" y="2243971"/>
            <a:ext cx="1404165" cy="1675393"/>
          </a:xfrm>
          <a:prstGeom prst="roundRect">
            <a:avLst>
              <a:gd name="adj" fmla="val 4780"/>
            </a:avLst>
          </a:prstGeom>
          <a:solidFill>
            <a:srgbClr val="5E2750"/>
          </a:solidFill>
          <a:ln>
            <a:noFill/>
          </a:ln>
          <a:effectLst/>
        </p:spPr>
        <p:txBody>
          <a:bodyPr lIns="90000" tIns="46800" rIns="90000" bIns="46800" anchor="t"/>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GB" sz="1400" b="1" i="0" u="none" strike="noStrike" kern="0" cap="none" spc="0" normalizeH="0" baseline="0" noProof="0" dirty="0" smtClean="0">
                <a:ln>
                  <a:noFill/>
                </a:ln>
                <a:solidFill>
                  <a:srgbClr val="FFFFFF"/>
                </a:solidFill>
                <a:effectLst/>
                <a:uLnTx/>
                <a:uFillTx/>
                <a:latin typeface="Arial"/>
                <a:cs typeface="Arial"/>
              </a:rPr>
              <a:t>Global M2M Platform</a:t>
            </a:r>
            <a:endParaRPr kumimoji="0" lang="en-GB" sz="1400" b="1" i="0" u="none" strike="noStrike" kern="0" cap="none" spc="0" normalizeH="0" baseline="0" noProof="0" dirty="0">
              <a:ln>
                <a:noFill/>
              </a:ln>
              <a:solidFill>
                <a:srgbClr val="FFFFFF"/>
              </a:solidFill>
              <a:effectLst/>
              <a:uLnTx/>
              <a:uFillTx/>
              <a:latin typeface="Arial"/>
              <a:cs typeface="Arial"/>
            </a:endParaRPr>
          </a:p>
        </p:txBody>
      </p:sp>
      <p:sp>
        <p:nvSpPr>
          <p:cNvPr id="51" name="Text Box 24"/>
          <p:cNvSpPr txBox="1">
            <a:spLocks noChangeArrowheads="1"/>
          </p:cNvSpPr>
          <p:nvPr/>
        </p:nvSpPr>
        <p:spPr bwMode="auto">
          <a:xfrm>
            <a:off x="3831402" y="2753822"/>
            <a:ext cx="1262668" cy="1106702"/>
          </a:xfrm>
          <a:prstGeom prst="roundRect">
            <a:avLst>
              <a:gd name="adj" fmla="val 6084"/>
            </a:avLst>
          </a:prstGeom>
          <a:solidFill>
            <a:srgbClr val="FFFFFF"/>
          </a:solidFill>
          <a:ln>
            <a:solidFill>
              <a:srgbClr val="5E2750"/>
            </a:solidFill>
          </a:ln>
          <a:effectLst/>
        </p:spPr>
        <p:txBody>
          <a:bodyPr lIns="90000" tIns="46800" rIns="90000" bIns="46800" anchor="b"/>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GB" sz="1200" i="0" u="none" strike="noStrike" kern="0" cap="none" spc="0" normalizeH="0" baseline="0" noProof="0" dirty="0" smtClean="0">
                <a:ln>
                  <a:noFill/>
                </a:ln>
                <a:solidFill>
                  <a:sysClr val="windowText" lastClr="000000"/>
                </a:solidFill>
                <a:effectLst/>
                <a:uLnTx/>
                <a:uFillTx/>
                <a:latin typeface="Arial"/>
                <a:cs typeface="Arial"/>
              </a:rPr>
              <a:t>Dedicated</a:t>
            </a:r>
            <a:r>
              <a:rPr kumimoji="0" lang="en-GB" sz="1200" i="0" u="none" strike="noStrike" kern="0" cap="none" spc="0" normalizeH="0" noProof="0" dirty="0" smtClean="0">
                <a:ln>
                  <a:noFill/>
                </a:ln>
                <a:solidFill>
                  <a:sysClr val="windowText" lastClr="000000"/>
                </a:solidFill>
                <a:effectLst/>
                <a:uLnTx/>
                <a:uFillTx/>
                <a:latin typeface="Arial"/>
                <a:cs typeface="Arial"/>
              </a:rPr>
              <a:t> global data network</a:t>
            </a:r>
            <a:endParaRPr kumimoji="0" lang="en-GB" sz="1200" i="0" u="none" strike="noStrike" kern="0" cap="none" spc="0" normalizeH="0" baseline="0" noProof="0" dirty="0">
              <a:ln>
                <a:noFill/>
              </a:ln>
              <a:solidFill>
                <a:sysClr val="windowText" lastClr="000000"/>
              </a:solidFill>
              <a:effectLst/>
              <a:uLnTx/>
              <a:uFillTx/>
              <a:latin typeface="Arial"/>
              <a:cs typeface="Arial"/>
            </a:endParaRPr>
          </a:p>
        </p:txBody>
      </p:sp>
      <p:sp>
        <p:nvSpPr>
          <p:cNvPr id="52" name="Text Box 24"/>
          <p:cNvSpPr txBox="1">
            <a:spLocks noChangeArrowheads="1"/>
          </p:cNvSpPr>
          <p:nvPr/>
        </p:nvSpPr>
        <p:spPr bwMode="auto">
          <a:xfrm>
            <a:off x="7132545" y="2756067"/>
            <a:ext cx="1979418" cy="2302582"/>
          </a:xfrm>
          <a:prstGeom prst="rect">
            <a:avLst/>
          </a:prstGeom>
          <a:noFill/>
          <a:ln>
            <a:noFill/>
          </a:ln>
          <a:effectLst/>
        </p:spPr>
        <p:txBody>
          <a:bodyPr lIns="90000" tIns="46800" rIns="90000" bIns="46800"/>
          <a:lstStyle/>
          <a:p>
            <a:pPr marL="0" marR="0" lvl="0" indent="0" defTabSz="914400" eaLnBrk="0" fontAlgn="auto" latinLnBrk="0" hangingPunct="0">
              <a:lnSpc>
                <a:spcPct val="95000"/>
              </a:lnSpc>
              <a:spcBef>
                <a:spcPts val="0"/>
              </a:spcBef>
              <a:spcAft>
                <a:spcPts val="0"/>
              </a:spcAft>
              <a:buClrTx/>
              <a:buSzTx/>
              <a:buFontTx/>
              <a:buNone/>
              <a:tabLst/>
              <a:defRPr/>
            </a:pPr>
            <a:r>
              <a:rPr kumimoji="0" lang="en-GB" sz="1400" i="0" u="none" strike="noStrike" kern="0" cap="none" spc="0" normalizeH="0" baseline="0" noProof="0" dirty="0" smtClean="0">
                <a:ln>
                  <a:noFill/>
                </a:ln>
                <a:solidFill>
                  <a:sysClr val="windowText" lastClr="000000"/>
                </a:solidFill>
                <a:effectLst/>
                <a:uLnTx/>
                <a:uFillTx/>
                <a:latin typeface="Arial"/>
                <a:cs typeface="Arial"/>
              </a:rPr>
              <a:t>Types of </a:t>
            </a:r>
            <a:r>
              <a:rPr kumimoji="0" lang="en-GB" sz="2400" b="1" i="0" u="none" strike="noStrike" kern="0" cap="none" spc="0" normalizeH="0" baseline="0" noProof="0" dirty="0" smtClean="0">
                <a:ln>
                  <a:noFill/>
                </a:ln>
                <a:solidFill>
                  <a:srgbClr val="FF0000"/>
                </a:solidFill>
                <a:effectLst/>
                <a:uLnTx/>
                <a:uFillTx/>
                <a:latin typeface="Arial"/>
                <a:cs typeface="Arial"/>
              </a:rPr>
              <a:t>applications</a:t>
            </a:r>
          </a:p>
          <a:p>
            <a:pPr marL="285750" marR="0" lvl="0" indent="-285750" defTabSz="914400" eaLnBrk="0" fontAlgn="auto" latinLnBrk="0" hangingPunct="0">
              <a:lnSpc>
                <a:spcPct val="95000"/>
              </a:lnSpc>
              <a:spcBef>
                <a:spcPts val="0"/>
              </a:spcBef>
              <a:spcAft>
                <a:spcPts val="0"/>
              </a:spcAft>
              <a:buClrTx/>
              <a:buSzTx/>
              <a:buFont typeface="Arial" pitchFamily="34" charset="0"/>
              <a:buChar char="•"/>
              <a:tabLst/>
              <a:defRPr/>
            </a:pPr>
            <a:r>
              <a:rPr kumimoji="0" lang="en-GB" sz="1400" i="0" u="none" strike="noStrike" kern="0" cap="none" spc="0" normalizeH="0" baseline="0" noProof="0" dirty="0" smtClean="0">
                <a:ln>
                  <a:noFill/>
                </a:ln>
                <a:solidFill>
                  <a:sysClr val="windowText" lastClr="000000"/>
                </a:solidFill>
                <a:effectLst/>
                <a:uLnTx/>
                <a:uFillTx/>
                <a:latin typeface="Arial"/>
                <a:cs typeface="Arial"/>
              </a:rPr>
              <a:t>Chronic disease management</a:t>
            </a:r>
          </a:p>
          <a:p>
            <a:pPr marL="285750" marR="0" lvl="0" indent="-285750" defTabSz="914400" eaLnBrk="0" fontAlgn="auto" latinLnBrk="0" hangingPunct="0">
              <a:lnSpc>
                <a:spcPct val="95000"/>
              </a:lnSpc>
              <a:spcBef>
                <a:spcPts val="0"/>
              </a:spcBef>
              <a:spcAft>
                <a:spcPts val="0"/>
              </a:spcAft>
              <a:buClrTx/>
              <a:buSzTx/>
              <a:buFont typeface="Arial" pitchFamily="34" charset="0"/>
              <a:buChar char="•"/>
              <a:tabLst/>
              <a:defRPr/>
            </a:pPr>
            <a:r>
              <a:rPr kumimoji="0" lang="en-GB" sz="1400" i="0" u="none" strike="noStrike" kern="0" cap="none" spc="0" normalizeH="0" baseline="0" noProof="0" dirty="0" smtClean="0">
                <a:ln>
                  <a:noFill/>
                </a:ln>
                <a:solidFill>
                  <a:sysClr val="windowText" lastClr="000000"/>
                </a:solidFill>
                <a:effectLst/>
                <a:uLnTx/>
                <a:uFillTx/>
                <a:latin typeface="Arial"/>
                <a:cs typeface="Arial"/>
              </a:rPr>
              <a:t>Patient Engagement</a:t>
            </a:r>
          </a:p>
          <a:p>
            <a:pPr marL="285750" marR="0" lvl="0" indent="-285750" defTabSz="914400" eaLnBrk="0" fontAlgn="auto" latinLnBrk="0" hangingPunct="0">
              <a:lnSpc>
                <a:spcPct val="95000"/>
              </a:lnSpc>
              <a:spcBef>
                <a:spcPts val="0"/>
              </a:spcBef>
              <a:spcAft>
                <a:spcPts val="0"/>
              </a:spcAft>
              <a:buClrTx/>
              <a:buSzTx/>
              <a:buFont typeface="Arial" pitchFamily="34" charset="0"/>
              <a:buChar char="•"/>
              <a:tabLst/>
              <a:defRPr/>
            </a:pPr>
            <a:r>
              <a:rPr kumimoji="0" lang="en-GB" sz="1400" i="0" u="none" strike="noStrike" kern="0" cap="none" spc="0" normalizeH="0" baseline="0" noProof="0" dirty="0" smtClean="0">
                <a:ln>
                  <a:noFill/>
                </a:ln>
                <a:solidFill>
                  <a:sysClr val="windowText" lastClr="000000"/>
                </a:solidFill>
                <a:effectLst/>
                <a:uLnTx/>
                <a:uFillTx/>
                <a:latin typeface="Arial"/>
                <a:cs typeface="Arial"/>
              </a:rPr>
              <a:t>Assisted Living</a:t>
            </a:r>
          </a:p>
          <a:p>
            <a:pPr marL="285750" marR="0" lvl="0" indent="-285750" defTabSz="914400" eaLnBrk="0" fontAlgn="auto" latinLnBrk="0" hangingPunct="0">
              <a:lnSpc>
                <a:spcPct val="95000"/>
              </a:lnSpc>
              <a:spcBef>
                <a:spcPts val="0"/>
              </a:spcBef>
              <a:spcAft>
                <a:spcPts val="0"/>
              </a:spcAft>
              <a:buClrTx/>
              <a:buSzTx/>
              <a:buFont typeface="Arial" pitchFamily="34" charset="0"/>
              <a:buChar char="•"/>
              <a:tabLst/>
              <a:defRPr/>
            </a:pPr>
            <a:r>
              <a:rPr kumimoji="0" lang="en-GB" sz="1400" i="0" u="none" strike="noStrike" kern="0" cap="none" spc="0" normalizeH="0" baseline="0" noProof="0" dirty="0" smtClean="0">
                <a:ln>
                  <a:noFill/>
                </a:ln>
                <a:solidFill>
                  <a:sysClr val="windowText" lastClr="000000"/>
                </a:solidFill>
                <a:effectLst/>
                <a:uLnTx/>
                <a:uFillTx/>
                <a:latin typeface="Arial"/>
                <a:cs typeface="Arial"/>
              </a:rPr>
              <a:t>Clinical research</a:t>
            </a:r>
          </a:p>
          <a:p>
            <a:pPr marL="285750" marR="0" lvl="0" indent="-285750" defTabSz="914400" eaLnBrk="0" fontAlgn="auto" latinLnBrk="0" hangingPunct="0">
              <a:lnSpc>
                <a:spcPct val="95000"/>
              </a:lnSpc>
              <a:spcBef>
                <a:spcPts val="0"/>
              </a:spcBef>
              <a:spcAft>
                <a:spcPts val="0"/>
              </a:spcAft>
              <a:buClrTx/>
              <a:buSzTx/>
              <a:buFont typeface="Arial" pitchFamily="34" charset="0"/>
              <a:buChar char="•"/>
              <a:tabLst/>
              <a:defRPr/>
            </a:pPr>
            <a:r>
              <a:rPr kumimoji="0" lang="en-GB" sz="1400" i="0" u="none" strike="noStrike" kern="0" cap="none" spc="0" normalizeH="0" baseline="0" noProof="0" dirty="0" smtClean="0">
                <a:ln>
                  <a:noFill/>
                </a:ln>
                <a:solidFill>
                  <a:sysClr val="windowText" lastClr="000000"/>
                </a:solidFill>
                <a:effectLst/>
                <a:uLnTx/>
                <a:uFillTx/>
                <a:latin typeface="Arial"/>
                <a:cs typeface="Arial"/>
              </a:rPr>
              <a:t>Health system workflow</a:t>
            </a:r>
          </a:p>
        </p:txBody>
      </p:sp>
      <p:sp>
        <p:nvSpPr>
          <p:cNvPr id="56" name="Text Box 24"/>
          <p:cNvSpPr txBox="1">
            <a:spLocks noChangeArrowheads="1"/>
          </p:cNvSpPr>
          <p:nvPr/>
        </p:nvSpPr>
        <p:spPr bwMode="auto">
          <a:xfrm>
            <a:off x="145811" y="2476891"/>
            <a:ext cx="1438189" cy="1377634"/>
          </a:xfrm>
          <a:prstGeom prst="rect">
            <a:avLst/>
          </a:prstGeom>
          <a:noFill/>
          <a:ln>
            <a:noFill/>
          </a:ln>
          <a:effectLst/>
        </p:spPr>
        <p:txBody>
          <a:bodyPr lIns="90000" tIns="46800" rIns="90000" bIns="46800" anchor="ctr"/>
          <a:lstStyle/>
          <a:p>
            <a:pPr marL="0" marR="0" lvl="0" indent="0" algn="r" defTabSz="914400" eaLnBrk="0" fontAlgn="auto" latinLnBrk="0" hangingPunct="0">
              <a:lnSpc>
                <a:spcPct val="95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FF0000"/>
                </a:solidFill>
                <a:effectLst/>
                <a:uLnTx/>
                <a:uFillTx/>
                <a:latin typeface="Arial"/>
                <a:cs typeface="Arial"/>
              </a:rPr>
              <a:t>Automatic</a:t>
            </a:r>
            <a:r>
              <a:rPr kumimoji="0" lang="en-GB" sz="1400" b="1" i="0" u="none" strike="noStrike" kern="0" cap="none" spc="0" normalizeH="0" baseline="0" noProof="0" dirty="0" smtClean="0">
                <a:ln>
                  <a:noFill/>
                </a:ln>
                <a:solidFill>
                  <a:srgbClr val="FF0000"/>
                </a:solidFill>
                <a:effectLst/>
                <a:uLnTx/>
                <a:uFillTx/>
                <a:latin typeface="Arial"/>
                <a:cs typeface="Arial"/>
              </a:rPr>
              <a:t> </a:t>
            </a:r>
            <a:r>
              <a:rPr kumimoji="0" lang="en-GB" sz="1400" i="0" u="none" strike="noStrike" kern="0" cap="none" spc="0" normalizeH="0" baseline="0" noProof="0" dirty="0" smtClean="0">
                <a:ln>
                  <a:noFill/>
                </a:ln>
                <a:solidFill>
                  <a:sysClr val="windowText" lastClr="000000"/>
                </a:solidFill>
                <a:effectLst/>
                <a:uLnTx/>
                <a:uFillTx/>
                <a:latin typeface="Arial"/>
                <a:cs typeface="Arial"/>
              </a:rPr>
              <a:t>data collection from wireless sensor </a:t>
            </a:r>
            <a:r>
              <a:rPr kumimoji="0" lang="en-GB" sz="1400" i="0" u="none" strike="noStrike" kern="0" cap="none" spc="0" normalizeH="0" baseline="0" noProof="0" dirty="0">
                <a:ln>
                  <a:noFill/>
                </a:ln>
                <a:solidFill>
                  <a:sysClr val="windowText" lastClr="000000"/>
                </a:solidFill>
                <a:effectLst/>
                <a:uLnTx/>
                <a:uFillTx/>
                <a:latin typeface="Arial"/>
                <a:cs typeface="Arial"/>
              </a:rPr>
              <a:t>devices</a:t>
            </a:r>
          </a:p>
        </p:txBody>
      </p:sp>
      <p:sp>
        <p:nvSpPr>
          <p:cNvPr id="58" name="Text Box 24"/>
          <p:cNvSpPr txBox="1">
            <a:spLocks noChangeArrowheads="1"/>
          </p:cNvSpPr>
          <p:nvPr/>
        </p:nvSpPr>
        <p:spPr bwMode="auto">
          <a:xfrm>
            <a:off x="0" y="4086162"/>
            <a:ext cx="1584000" cy="1377634"/>
          </a:xfrm>
          <a:prstGeom prst="rect">
            <a:avLst/>
          </a:prstGeom>
          <a:noFill/>
          <a:ln>
            <a:noFill/>
          </a:ln>
          <a:effectLst/>
        </p:spPr>
        <p:txBody>
          <a:bodyPr lIns="90000" tIns="46800" rIns="90000" bIns="46800" anchor="ctr"/>
          <a:lstStyle/>
          <a:p>
            <a:pPr algn="r" defTabSz="914400" eaLnBrk="0" hangingPunct="0">
              <a:lnSpc>
                <a:spcPct val="95000"/>
              </a:lnSpc>
              <a:defRPr/>
            </a:pPr>
            <a:r>
              <a:rPr lang="en-GB" sz="2000" b="1" kern="0" dirty="0">
                <a:solidFill>
                  <a:srgbClr val="FF0000"/>
                </a:solidFill>
                <a:latin typeface="Arial"/>
                <a:cs typeface="Arial"/>
              </a:rPr>
              <a:t>Manual</a:t>
            </a:r>
            <a:r>
              <a:rPr lang="en-GB" sz="1400" kern="0" dirty="0">
                <a:solidFill>
                  <a:srgbClr val="FF0000"/>
                </a:solidFill>
                <a:latin typeface="Arial"/>
                <a:cs typeface="Arial"/>
              </a:rPr>
              <a:t> </a:t>
            </a:r>
            <a:endParaRPr lang="en-GB" sz="1400" kern="0" dirty="0" smtClean="0">
              <a:solidFill>
                <a:srgbClr val="FF0000"/>
              </a:solidFill>
              <a:latin typeface="Arial"/>
              <a:cs typeface="Arial"/>
            </a:endParaRPr>
          </a:p>
          <a:p>
            <a:pPr algn="r" defTabSz="914400" eaLnBrk="0" hangingPunct="0">
              <a:lnSpc>
                <a:spcPct val="95000"/>
              </a:lnSpc>
              <a:defRPr/>
            </a:pPr>
            <a:r>
              <a:rPr lang="en-GB" sz="1400" kern="0" dirty="0" smtClean="0">
                <a:solidFill>
                  <a:sysClr val="windowText" lastClr="000000"/>
                </a:solidFill>
                <a:latin typeface="Arial"/>
                <a:cs typeface="Arial"/>
              </a:rPr>
              <a:t>data</a:t>
            </a:r>
            <a:r>
              <a:rPr lang="en-GB" sz="1400" kern="0" dirty="0">
                <a:solidFill>
                  <a:sysClr val="windowText" lastClr="000000"/>
                </a:solidFill>
                <a:latin typeface="Arial"/>
                <a:cs typeface="Arial"/>
              </a:rPr>
              <a:t/>
            </a:r>
            <a:br>
              <a:rPr lang="en-GB" sz="1400" kern="0" dirty="0">
                <a:solidFill>
                  <a:sysClr val="windowText" lastClr="000000"/>
                </a:solidFill>
                <a:latin typeface="Arial"/>
                <a:cs typeface="Arial"/>
              </a:rPr>
            </a:br>
            <a:r>
              <a:rPr lang="en-GB" sz="1400" kern="0" dirty="0">
                <a:solidFill>
                  <a:sysClr val="windowText" lastClr="000000"/>
                </a:solidFill>
                <a:latin typeface="Arial"/>
                <a:cs typeface="Arial"/>
              </a:rPr>
              <a:t>collection software  </a:t>
            </a:r>
          </a:p>
        </p:txBody>
      </p:sp>
      <p:grpSp>
        <p:nvGrpSpPr>
          <p:cNvPr id="59" name="Group 58"/>
          <p:cNvGrpSpPr/>
          <p:nvPr/>
        </p:nvGrpSpPr>
        <p:grpSpPr>
          <a:xfrm>
            <a:off x="1509359" y="2476890"/>
            <a:ext cx="1377634" cy="1377634"/>
            <a:chOff x="786241" y="1305180"/>
            <a:chExt cx="1585484" cy="1585484"/>
          </a:xfrm>
          <a:effectLst>
            <a:outerShdw blurRad="50800" dist="38100" dir="2700000" algn="tl" rotWithShape="0">
              <a:prstClr val="black">
                <a:alpha val="40000"/>
              </a:prstClr>
            </a:outerShdw>
          </a:effectLst>
        </p:grpSpPr>
        <p:pic>
          <p:nvPicPr>
            <p:cNvPr id="60" name="Picture 5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241" y="1305180"/>
              <a:ext cx="1585484" cy="1585484"/>
            </a:xfrm>
            <a:prstGeom prst="rect">
              <a:avLst/>
            </a:prstGeom>
          </p:spPr>
        </p:pic>
        <p:sp>
          <p:nvSpPr>
            <p:cNvPr id="61" name="Oval 60"/>
            <p:cNvSpPr/>
            <p:nvPr/>
          </p:nvSpPr>
          <p:spPr>
            <a:xfrm>
              <a:off x="957691" y="1476630"/>
              <a:ext cx="1242584" cy="1242584"/>
            </a:xfrm>
            <a:prstGeom prst="ellipse">
              <a:avLst/>
            </a:prstGeom>
            <a:gradFill flip="none" rotWithShape="1">
              <a:gsLst>
                <a:gs pos="0">
                  <a:srgbClr val="82786F">
                    <a:lumMod val="60000"/>
                    <a:lumOff val="40000"/>
                    <a:shade val="30000"/>
                    <a:satMod val="115000"/>
                  </a:srgbClr>
                </a:gs>
                <a:gs pos="50000">
                  <a:srgbClr val="82786F">
                    <a:lumMod val="60000"/>
                    <a:lumOff val="40000"/>
                    <a:shade val="67500"/>
                    <a:satMod val="115000"/>
                  </a:srgbClr>
                </a:gs>
                <a:gs pos="100000">
                  <a:srgbClr val="82786F">
                    <a:lumMod val="60000"/>
                    <a:lumOff val="40000"/>
                    <a:shade val="100000"/>
                    <a:satMod val="115000"/>
                  </a:srgbClr>
                </a:gs>
              </a:gsLst>
              <a:lin ang="18900000" scaled="1"/>
              <a:tileRect/>
            </a:gra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smtClean="0">
                <a:ln>
                  <a:noFill/>
                </a:ln>
                <a:solidFill>
                  <a:sysClr val="windowText" lastClr="000000"/>
                </a:solidFill>
                <a:effectLst/>
                <a:uLnTx/>
                <a:uFillTx/>
                <a:latin typeface="Arial"/>
                <a:cs typeface="Arial"/>
              </a:endParaRPr>
            </a:p>
          </p:txBody>
        </p:sp>
        <p:grpSp>
          <p:nvGrpSpPr>
            <p:cNvPr id="63" name="Group 62"/>
            <p:cNvGrpSpPr/>
            <p:nvPr/>
          </p:nvGrpSpPr>
          <p:grpSpPr>
            <a:xfrm>
              <a:off x="971550" y="1438274"/>
              <a:ext cx="1375223" cy="1207763"/>
              <a:chOff x="971550" y="1457324"/>
              <a:chExt cx="1375223" cy="1207763"/>
            </a:xfrm>
          </p:grpSpPr>
          <p:pic>
            <p:nvPicPr>
              <p:cNvPr id="64" name="Picture 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375" y="1457324"/>
                <a:ext cx="732957" cy="653325"/>
              </a:xfrm>
              <a:prstGeom prst="rect">
                <a:avLst/>
              </a:prstGeom>
              <a:effectLst>
                <a:outerShdw blurRad="50800" dist="38100" dir="2700000" algn="tl" rotWithShape="0">
                  <a:prstClr val="black">
                    <a:alpha val="40000"/>
                  </a:prstClr>
                </a:outerShdw>
              </a:effectLst>
            </p:spPr>
          </p:pic>
          <p:pic>
            <p:nvPicPr>
              <p:cNvPr id="65" name="Picture 6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550" y="2165106"/>
                <a:ext cx="877436" cy="499981"/>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7548" y="1833819"/>
                <a:ext cx="489225" cy="680781"/>
              </a:xfrm>
              <a:prstGeom prst="rect">
                <a:avLst/>
              </a:prstGeom>
              <a:effectLst>
                <a:outerShdw blurRad="50800" dist="38100" dir="2700000" algn="tl" rotWithShape="0">
                  <a:prstClr val="black">
                    <a:alpha val="40000"/>
                  </a:prstClr>
                </a:outerShdw>
              </a:effectLst>
            </p:spPr>
          </p:pic>
        </p:grpSp>
      </p:grpSp>
      <p:pic>
        <p:nvPicPr>
          <p:cNvPr id="67" name="Picture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4385" y="4086162"/>
            <a:ext cx="1377636" cy="1377634"/>
          </a:xfrm>
          <a:prstGeom prst="rect">
            <a:avLst/>
          </a:prstGeom>
        </p:spPr>
      </p:pic>
      <p:sp>
        <p:nvSpPr>
          <p:cNvPr id="68" name="Oval 67"/>
          <p:cNvSpPr/>
          <p:nvPr/>
        </p:nvSpPr>
        <p:spPr>
          <a:xfrm>
            <a:off x="1633359" y="4235136"/>
            <a:ext cx="1079688" cy="1079687"/>
          </a:xfrm>
          <a:prstGeom prst="ellipse">
            <a:avLst/>
          </a:prstGeom>
          <a:gradFill flip="none" rotWithShape="1">
            <a:gsLst>
              <a:gs pos="0">
                <a:srgbClr val="82786F">
                  <a:lumMod val="60000"/>
                  <a:lumOff val="40000"/>
                  <a:shade val="30000"/>
                  <a:satMod val="115000"/>
                </a:srgbClr>
              </a:gs>
              <a:gs pos="50000">
                <a:srgbClr val="82786F">
                  <a:lumMod val="60000"/>
                  <a:lumOff val="40000"/>
                  <a:shade val="67500"/>
                  <a:satMod val="115000"/>
                </a:srgbClr>
              </a:gs>
              <a:gs pos="100000">
                <a:srgbClr val="82786F">
                  <a:lumMod val="60000"/>
                  <a:lumOff val="40000"/>
                  <a:shade val="100000"/>
                  <a:satMod val="115000"/>
                </a:srgbClr>
              </a:gs>
            </a:gsLst>
            <a:lin ang="18900000" scaled="1"/>
            <a:tileRect/>
          </a:gra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smtClean="0">
              <a:ln>
                <a:noFill/>
              </a:ln>
              <a:solidFill>
                <a:sysClr val="windowText" lastClr="000000"/>
              </a:solidFill>
              <a:effectLst/>
              <a:uLnTx/>
              <a:uFillTx/>
              <a:latin typeface="Arial"/>
              <a:cs typeface="Arial"/>
            </a:endParaRPr>
          </a:p>
        </p:txBody>
      </p:sp>
      <p:grpSp>
        <p:nvGrpSpPr>
          <p:cNvPr id="69" name="Group 68"/>
          <p:cNvGrpSpPr/>
          <p:nvPr/>
        </p:nvGrpSpPr>
        <p:grpSpPr>
          <a:xfrm>
            <a:off x="3026131" y="3001441"/>
            <a:ext cx="288000" cy="288000"/>
            <a:chOff x="2867025" y="-342900"/>
            <a:chExt cx="647700" cy="647700"/>
          </a:xfrm>
          <a:effectLst>
            <a:outerShdw blurRad="50800" dist="38100" dir="2700000" algn="tl" rotWithShape="0">
              <a:prstClr val="black">
                <a:alpha val="40000"/>
              </a:prstClr>
            </a:outerShdw>
          </a:effectLst>
        </p:grpSpPr>
        <p:sp>
          <p:nvSpPr>
            <p:cNvPr id="70" name="Oval 69"/>
            <p:cNvSpPr/>
            <p:nvPr/>
          </p:nvSpPr>
          <p:spPr>
            <a:xfrm>
              <a:off x="2867025" y="-342900"/>
              <a:ext cx="647700" cy="647700"/>
            </a:xfrm>
            <a:prstGeom prst="ellipse">
              <a:avLst/>
            </a:prstGeom>
            <a:gradFill flip="none" rotWithShape="1">
              <a:gsLst>
                <a:gs pos="0">
                  <a:srgbClr val="E60000">
                    <a:shade val="30000"/>
                    <a:satMod val="115000"/>
                  </a:srgbClr>
                </a:gs>
                <a:gs pos="50000">
                  <a:srgbClr val="E60000">
                    <a:shade val="67500"/>
                    <a:satMod val="115000"/>
                  </a:srgbClr>
                </a:gs>
                <a:gs pos="100000">
                  <a:srgbClr val="E60000">
                    <a:shade val="100000"/>
                    <a:satMod val="115000"/>
                  </a:srgbClr>
                </a:gs>
              </a:gsLst>
              <a:lin ang="18900000" scaled="1"/>
              <a:tileRect/>
            </a:gra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smtClean="0">
                <a:ln>
                  <a:noFill/>
                </a:ln>
                <a:solidFill>
                  <a:sysClr val="windowText" lastClr="000000"/>
                </a:solidFill>
                <a:effectLst/>
                <a:uLnTx/>
                <a:uFillTx/>
                <a:latin typeface="Arial"/>
                <a:cs typeface="Arial"/>
              </a:endParaRPr>
            </a:p>
          </p:txBody>
        </p:sp>
        <p:pic>
          <p:nvPicPr>
            <p:cNvPr id="71" name="Picture 7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4025" y="-285900"/>
              <a:ext cx="533700" cy="533700"/>
            </a:xfrm>
            <a:prstGeom prst="rect">
              <a:avLst/>
            </a:prstGeom>
          </p:spPr>
        </p:pic>
      </p:grpSp>
      <p:grpSp>
        <p:nvGrpSpPr>
          <p:cNvPr id="73" name="Group 72"/>
          <p:cNvGrpSpPr/>
          <p:nvPr/>
        </p:nvGrpSpPr>
        <p:grpSpPr>
          <a:xfrm>
            <a:off x="3000786" y="4630979"/>
            <a:ext cx="288000" cy="288000"/>
            <a:chOff x="2867025" y="-342900"/>
            <a:chExt cx="647700" cy="647700"/>
          </a:xfrm>
          <a:effectLst>
            <a:outerShdw blurRad="50800" dist="38100" dir="2700000" algn="tl" rotWithShape="0">
              <a:prstClr val="black">
                <a:alpha val="40000"/>
              </a:prstClr>
            </a:outerShdw>
          </a:effectLst>
        </p:grpSpPr>
        <p:sp>
          <p:nvSpPr>
            <p:cNvPr id="74" name="Oval 73"/>
            <p:cNvSpPr/>
            <p:nvPr/>
          </p:nvSpPr>
          <p:spPr>
            <a:xfrm>
              <a:off x="2867025" y="-342900"/>
              <a:ext cx="647700" cy="647700"/>
            </a:xfrm>
            <a:prstGeom prst="ellipse">
              <a:avLst/>
            </a:prstGeom>
            <a:gradFill flip="none" rotWithShape="1">
              <a:gsLst>
                <a:gs pos="0">
                  <a:srgbClr val="E60000">
                    <a:shade val="30000"/>
                    <a:satMod val="115000"/>
                  </a:srgbClr>
                </a:gs>
                <a:gs pos="50000">
                  <a:srgbClr val="E60000">
                    <a:shade val="67500"/>
                    <a:satMod val="115000"/>
                  </a:srgbClr>
                </a:gs>
                <a:gs pos="100000">
                  <a:srgbClr val="E60000">
                    <a:shade val="100000"/>
                    <a:satMod val="115000"/>
                  </a:srgbClr>
                </a:gs>
              </a:gsLst>
              <a:lin ang="18900000" scaled="1"/>
              <a:tileRect/>
            </a:gra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smtClean="0">
                <a:ln>
                  <a:noFill/>
                </a:ln>
                <a:solidFill>
                  <a:sysClr val="windowText" lastClr="000000"/>
                </a:solidFill>
                <a:effectLst/>
                <a:uLnTx/>
                <a:uFillTx/>
                <a:latin typeface="Arial"/>
                <a:cs typeface="Arial"/>
              </a:endParaRPr>
            </a:p>
          </p:txBody>
        </p:sp>
        <p:pic>
          <p:nvPicPr>
            <p:cNvPr id="75" name="Picture 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4025" y="-285900"/>
              <a:ext cx="533700" cy="533700"/>
            </a:xfrm>
            <a:prstGeom prst="rect">
              <a:avLst/>
            </a:prstGeom>
          </p:spPr>
        </p:pic>
      </p:grpSp>
      <p:cxnSp>
        <p:nvCxnSpPr>
          <p:cNvPr id="76" name="Straight Connector 75"/>
          <p:cNvCxnSpPr/>
          <p:nvPr/>
        </p:nvCxnSpPr>
        <p:spPr>
          <a:xfrm>
            <a:off x="6395113" y="1828710"/>
            <a:ext cx="2611" cy="3486113"/>
          </a:xfrm>
          <a:prstGeom prst="line">
            <a:avLst/>
          </a:prstGeom>
          <a:noFill/>
          <a:ln w="9525" cap="flat" cmpd="sng" algn="ctr">
            <a:solidFill>
              <a:srgbClr val="E60000">
                <a:shade val="95000"/>
                <a:satMod val="105000"/>
              </a:srgbClr>
            </a:solidFill>
            <a:prstDash val="solid"/>
            <a:tailEnd type="oval" w="sm" len="sm"/>
          </a:ln>
          <a:effectLst/>
        </p:spPr>
      </p:cxnSp>
      <p:pic>
        <p:nvPicPr>
          <p:cNvPr id="77" name="Picture 7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4208" y="2753822"/>
            <a:ext cx="605574" cy="565539"/>
          </a:xfrm>
          <a:prstGeom prst="rect">
            <a:avLst/>
          </a:prstGeom>
        </p:spPr>
      </p:pic>
      <p:grpSp>
        <p:nvGrpSpPr>
          <p:cNvPr id="78" name="Group 77"/>
          <p:cNvGrpSpPr/>
          <p:nvPr/>
        </p:nvGrpSpPr>
        <p:grpSpPr>
          <a:xfrm>
            <a:off x="5581255" y="3285606"/>
            <a:ext cx="1575950" cy="1314550"/>
            <a:chOff x="6396638" y="4298654"/>
            <a:chExt cx="2279818" cy="1758638"/>
          </a:xfrm>
          <a:effectLst>
            <a:outerShdw blurRad="50800" dist="38100" dir="2700000" algn="tl" rotWithShape="0">
              <a:prstClr val="black">
                <a:alpha val="40000"/>
              </a:prstClr>
            </a:outerShdw>
          </a:effectLst>
        </p:grpSpPr>
        <p:pic>
          <p:nvPicPr>
            <p:cNvPr id="79" name="Picture 7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6638" y="4298654"/>
              <a:ext cx="2279818" cy="1758638"/>
            </a:xfrm>
            <a:prstGeom prst="rect">
              <a:avLst/>
            </a:prstGeom>
          </p:spPr>
        </p:pic>
        <p:pic>
          <p:nvPicPr>
            <p:cNvPr id="82" name="Picture 8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612290" y="4475191"/>
              <a:ext cx="1858849" cy="1159133"/>
            </a:xfrm>
            <a:prstGeom prst="rect">
              <a:avLst/>
            </a:prstGeom>
          </p:spPr>
        </p:pic>
      </p:grpSp>
      <p:cxnSp>
        <p:nvCxnSpPr>
          <p:cNvPr id="85" name="Straight Connector 84"/>
          <p:cNvCxnSpPr/>
          <p:nvPr/>
        </p:nvCxnSpPr>
        <p:spPr>
          <a:xfrm>
            <a:off x="5222375" y="3118775"/>
            <a:ext cx="1175349" cy="0"/>
          </a:xfrm>
          <a:prstGeom prst="line">
            <a:avLst/>
          </a:prstGeom>
          <a:noFill/>
          <a:ln w="38100" cap="flat" cmpd="sng" algn="ctr">
            <a:solidFill>
              <a:srgbClr val="E60000">
                <a:shade val="95000"/>
                <a:satMod val="105000"/>
              </a:srgbClr>
            </a:solidFill>
            <a:prstDash val="solid"/>
            <a:headEnd type="none" w="med" len="med"/>
            <a:tailEnd type="arrow" w="med" len="med"/>
          </a:ln>
          <a:effectLst/>
        </p:spPr>
      </p:cxnSp>
      <p:pic>
        <p:nvPicPr>
          <p:cNvPr id="86" name="Picture 2"/>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rcRect/>
          <a:stretch/>
        </p:blipFill>
        <p:spPr bwMode="auto">
          <a:xfrm>
            <a:off x="1952937" y="4346166"/>
            <a:ext cx="440532" cy="816769"/>
          </a:xfrm>
          <a:prstGeom prst="roundRect">
            <a:avLst>
              <a:gd name="adj" fmla="val 1832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Text Box 24"/>
          <p:cNvSpPr txBox="1">
            <a:spLocks noChangeArrowheads="1"/>
          </p:cNvSpPr>
          <p:nvPr/>
        </p:nvSpPr>
        <p:spPr bwMode="auto">
          <a:xfrm>
            <a:off x="3760654" y="3982949"/>
            <a:ext cx="1404164" cy="1582960"/>
          </a:xfrm>
          <a:prstGeom prst="roundRect">
            <a:avLst>
              <a:gd name="adj" fmla="val 4780"/>
            </a:avLst>
          </a:prstGeom>
          <a:gradFill flip="none" rotWithShape="1">
            <a:gsLst>
              <a:gs pos="0">
                <a:srgbClr val="E60000">
                  <a:shade val="30000"/>
                  <a:satMod val="115000"/>
                </a:srgbClr>
              </a:gs>
              <a:gs pos="50000">
                <a:srgbClr val="E60000">
                  <a:shade val="67500"/>
                  <a:satMod val="115000"/>
                </a:srgbClr>
              </a:gs>
              <a:gs pos="100000">
                <a:srgbClr val="E60000">
                  <a:shade val="100000"/>
                  <a:satMod val="115000"/>
                </a:srgbClr>
              </a:gs>
            </a:gsLst>
            <a:lin ang="18900000" scaled="1"/>
            <a:tileRect/>
          </a:gradFill>
          <a:ln>
            <a:noFill/>
          </a:ln>
          <a:effectLst/>
        </p:spPr>
        <p:txBody>
          <a:bodyPr lIns="90000" tIns="46800" rIns="90000" bIns="46800" anchor="t"/>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GB" sz="1400" b="1" i="0" u="none" strike="noStrike" kern="0" cap="none" spc="0" normalizeH="0" baseline="0" noProof="0" dirty="0" smtClean="0">
                <a:ln>
                  <a:noFill/>
                </a:ln>
                <a:solidFill>
                  <a:srgbClr val="FFFFFF"/>
                </a:solidFill>
                <a:effectLst/>
                <a:uLnTx/>
                <a:uFillTx/>
                <a:latin typeface="Arial"/>
                <a:cs typeface="Arial"/>
              </a:rPr>
              <a:t>Device/ Data Management</a:t>
            </a:r>
            <a:endParaRPr kumimoji="0" lang="en-GB" sz="1400" b="1" i="0" u="none" strike="noStrike" kern="0" cap="none" spc="0" normalizeH="0" baseline="0" noProof="0" dirty="0">
              <a:ln>
                <a:noFill/>
              </a:ln>
              <a:solidFill>
                <a:srgbClr val="FFFFFF"/>
              </a:solidFill>
              <a:effectLst/>
              <a:uLnTx/>
              <a:uFillTx/>
              <a:latin typeface="Arial"/>
              <a:cs typeface="Arial"/>
            </a:endParaRPr>
          </a:p>
        </p:txBody>
      </p:sp>
      <p:sp>
        <p:nvSpPr>
          <p:cNvPr id="88" name="Text Box 24"/>
          <p:cNvSpPr txBox="1">
            <a:spLocks noChangeArrowheads="1"/>
          </p:cNvSpPr>
          <p:nvPr/>
        </p:nvSpPr>
        <p:spPr bwMode="auto">
          <a:xfrm>
            <a:off x="3835661" y="4432814"/>
            <a:ext cx="1262668" cy="1087286"/>
          </a:xfrm>
          <a:prstGeom prst="roundRect">
            <a:avLst>
              <a:gd name="adj" fmla="val 6084"/>
            </a:avLst>
          </a:prstGeom>
          <a:solidFill>
            <a:srgbClr val="FFFFFF"/>
          </a:solidFill>
          <a:ln>
            <a:solidFill>
              <a:srgbClr val="5E2750"/>
            </a:solidFill>
          </a:ln>
          <a:effectLst/>
        </p:spPr>
        <p:txBody>
          <a:bodyPr lIns="90000" tIns="46800" rIns="90000" bIns="46800" anchor="b"/>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GB" sz="1200" i="0" u="none" strike="noStrike" kern="0" cap="none" spc="0" normalizeH="0" baseline="0" noProof="0" dirty="0" smtClean="0">
                <a:ln>
                  <a:noFill/>
                </a:ln>
                <a:solidFill>
                  <a:sysClr val="windowText" lastClr="000000"/>
                </a:solidFill>
                <a:effectLst/>
                <a:uLnTx/>
                <a:uFillTx/>
                <a:latin typeface="Arial"/>
                <a:cs typeface="Arial"/>
              </a:rPr>
              <a:t>Versatile software</a:t>
            </a:r>
            <a:r>
              <a:rPr kumimoji="0" lang="en-GB" sz="1200" i="0" u="none" strike="noStrike" kern="0" cap="none" spc="0" normalizeH="0" noProof="0" dirty="0" smtClean="0">
                <a:ln>
                  <a:noFill/>
                </a:ln>
                <a:solidFill>
                  <a:sysClr val="windowText" lastClr="000000"/>
                </a:solidFill>
                <a:effectLst/>
                <a:uLnTx/>
                <a:uFillTx/>
                <a:latin typeface="Arial"/>
                <a:cs typeface="Arial"/>
              </a:rPr>
              <a:t> platforms</a:t>
            </a:r>
            <a:endParaRPr kumimoji="0" lang="en-GB" sz="1200" i="0" u="none" strike="noStrike" kern="0" cap="none" spc="0" normalizeH="0" baseline="0" noProof="0" dirty="0">
              <a:ln>
                <a:noFill/>
              </a:ln>
              <a:solidFill>
                <a:sysClr val="windowText" lastClr="000000"/>
              </a:solidFill>
              <a:effectLst/>
              <a:uLnTx/>
              <a:uFillTx/>
              <a:latin typeface="Arial"/>
              <a:cs typeface="Arial"/>
            </a:endParaRPr>
          </a:p>
        </p:txBody>
      </p:sp>
      <p:pic>
        <p:nvPicPr>
          <p:cNvPr id="89" name="Picture 77" descr="server large dark gery.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64208" y="4401991"/>
            <a:ext cx="618200" cy="61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24480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325" y="591305"/>
            <a:ext cx="8229600" cy="946151"/>
          </a:xfrm>
          <a:prstGeom prst="rect">
            <a:avLst/>
          </a:prstGeom>
        </p:spPr>
        <p:txBody>
          <a:bodyPr/>
          <a:lstStyle/>
          <a:p>
            <a:r>
              <a:rPr lang="en-GB" sz="2400" dirty="0" smtClean="0">
                <a:solidFill>
                  <a:srgbClr val="E90000"/>
                </a:solidFill>
                <a:latin typeface="Arial"/>
                <a:cs typeface="Arial"/>
              </a:rPr>
              <a:t>Making mHealth matter in Africa</a:t>
            </a:r>
            <a:br>
              <a:rPr lang="en-GB" sz="2400" dirty="0" smtClean="0">
                <a:solidFill>
                  <a:srgbClr val="E90000"/>
                </a:solidFill>
                <a:latin typeface="Arial"/>
                <a:cs typeface="Arial"/>
              </a:rPr>
            </a:br>
            <a:r>
              <a:rPr lang="en-GB" sz="2400" dirty="0" smtClean="0">
                <a:solidFill>
                  <a:srgbClr val="E90000"/>
                </a:solidFill>
                <a:latin typeface="Arial"/>
                <a:cs typeface="Arial"/>
              </a:rPr>
              <a:t/>
            </a:r>
            <a:br>
              <a:rPr lang="en-GB" sz="2400" dirty="0" smtClean="0">
                <a:solidFill>
                  <a:srgbClr val="E90000"/>
                </a:solidFill>
                <a:latin typeface="Arial"/>
                <a:cs typeface="Arial"/>
              </a:rPr>
            </a:br>
            <a:r>
              <a:rPr lang="en-GB" sz="1800" dirty="0" smtClean="0">
                <a:latin typeface="Arial"/>
                <a:cs typeface="Arial"/>
              </a:rPr>
              <a:t>Direct benefits of visibility into daily primary healthcare management</a:t>
            </a:r>
            <a:endParaRPr lang="en-GB" sz="1800" dirty="0">
              <a:latin typeface="Arial"/>
              <a:cs typeface="Arial"/>
            </a:endParaRPr>
          </a:p>
        </p:txBody>
      </p:sp>
      <p:sp>
        <p:nvSpPr>
          <p:cNvPr id="7" name="Content Placeholder 2"/>
          <p:cNvSpPr>
            <a:spLocks noGrp="1"/>
          </p:cNvSpPr>
          <p:nvPr>
            <p:ph sz="half" idx="4294967295"/>
          </p:nvPr>
        </p:nvSpPr>
        <p:spPr>
          <a:xfrm>
            <a:off x="273757" y="1759198"/>
            <a:ext cx="8751570" cy="4636396"/>
          </a:xfrm>
          <a:prstGeom prst="rect">
            <a:avLst/>
          </a:prstGeom>
        </p:spPr>
        <p:txBody>
          <a:bodyPr>
            <a:noAutofit/>
          </a:bodyPr>
          <a:lstStyle/>
          <a:p>
            <a:pPr marL="0" indent="0">
              <a:buNone/>
              <a:defRPr/>
            </a:pPr>
            <a:endParaRPr lang="en-GB" sz="1600" dirty="0" smtClean="0">
              <a:solidFill>
                <a:srgbClr val="000000"/>
              </a:solidFill>
              <a:latin typeface="Arial"/>
              <a:cs typeface="Arial"/>
            </a:endParaRPr>
          </a:p>
          <a:p>
            <a:pPr>
              <a:defRPr/>
            </a:pPr>
            <a:r>
              <a:rPr lang="en-GB" sz="1600" dirty="0" smtClean="0">
                <a:solidFill>
                  <a:srgbClr val="000000"/>
                </a:solidFill>
                <a:latin typeface="Arial"/>
                <a:cs typeface="Arial"/>
              </a:rPr>
              <a:t>Primary healthcare facility monitoring in real-time improves individual health-worker performance (</a:t>
            </a:r>
            <a:r>
              <a:rPr lang="en-GB" sz="1600" b="1" dirty="0" smtClean="0">
                <a:solidFill>
                  <a:srgbClr val="FF0000"/>
                </a:solidFill>
                <a:latin typeface="Arial"/>
                <a:cs typeface="Arial"/>
              </a:rPr>
              <a:t>Quality of Care</a:t>
            </a:r>
            <a:r>
              <a:rPr lang="en-GB" sz="1600" dirty="0" smtClean="0">
                <a:solidFill>
                  <a:srgbClr val="000000"/>
                </a:solidFill>
                <a:latin typeface="Arial"/>
                <a:cs typeface="Arial"/>
              </a:rPr>
              <a:t>).</a:t>
            </a:r>
          </a:p>
          <a:p>
            <a:pPr marL="0" indent="0">
              <a:buNone/>
              <a:defRPr/>
            </a:pPr>
            <a:endParaRPr lang="en-GB" sz="1600" dirty="0" smtClean="0">
              <a:solidFill>
                <a:srgbClr val="000000"/>
              </a:solidFill>
              <a:latin typeface="Arial"/>
              <a:cs typeface="Arial"/>
            </a:endParaRPr>
          </a:p>
          <a:p>
            <a:pPr>
              <a:defRPr/>
            </a:pPr>
            <a:r>
              <a:rPr lang="en-GB" sz="1600" dirty="0" smtClean="0">
                <a:solidFill>
                  <a:srgbClr val="000000"/>
                </a:solidFill>
                <a:latin typeface="Arial"/>
                <a:cs typeface="Arial"/>
              </a:rPr>
              <a:t>Ability to simultaneously monitor stock levels and </a:t>
            </a:r>
            <a:r>
              <a:rPr lang="en-GB" sz="1600" dirty="0">
                <a:solidFill>
                  <a:srgbClr val="000000"/>
                </a:solidFill>
                <a:latin typeface="Arial"/>
                <a:cs typeface="Arial"/>
              </a:rPr>
              <a:t>communicate with patients </a:t>
            </a:r>
            <a:r>
              <a:rPr lang="en-GB" sz="1600" dirty="0" smtClean="0">
                <a:solidFill>
                  <a:srgbClr val="000000"/>
                </a:solidFill>
                <a:latin typeface="Arial"/>
                <a:cs typeface="Arial"/>
              </a:rPr>
              <a:t>will expand the demand for pharmaceutical products in a responsible fashion (</a:t>
            </a:r>
            <a:r>
              <a:rPr lang="en-GB" sz="1600" b="1" dirty="0" smtClean="0">
                <a:solidFill>
                  <a:srgbClr val="FF0000"/>
                </a:solidFill>
                <a:latin typeface="Arial"/>
                <a:cs typeface="Arial"/>
              </a:rPr>
              <a:t>Increased Adherence</a:t>
            </a:r>
            <a:r>
              <a:rPr lang="en-GB" sz="1600" dirty="0" smtClean="0">
                <a:solidFill>
                  <a:srgbClr val="000000"/>
                </a:solidFill>
                <a:latin typeface="Arial"/>
                <a:cs typeface="Arial"/>
              </a:rPr>
              <a:t>).</a:t>
            </a:r>
          </a:p>
          <a:p>
            <a:pPr marL="0" indent="0">
              <a:buNone/>
              <a:defRPr/>
            </a:pPr>
            <a:endParaRPr lang="en-GB" sz="1600" dirty="0" smtClean="0">
              <a:solidFill>
                <a:srgbClr val="000000"/>
              </a:solidFill>
              <a:latin typeface="Arial"/>
              <a:cs typeface="Arial"/>
            </a:endParaRPr>
          </a:p>
          <a:p>
            <a:pPr>
              <a:defRPr/>
            </a:pPr>
            <a:r>
              <a:rPr lang="en-GB" sz="1600" dirty="0">
                <a:solidFill>
                  <a:srgbClr val="000000"/>
                </a:solidFill>
                <a:latin typeface="Arial"/>
                <a:cs typeface="Arial"/>
              </a:rPr>
              <a:t>Ability to cross-reference data points (eg patients treated vs stock usage) increases data quality (</a:t>
            </a:r>
            <a:r>
              <a:rPr lang="en-GB" sz="1600" b="1" dirty="0">
                <a:solidFill>
                  <a:srgbClr val="FF0000"/>
                </a:solidFill>
                <a:latin typeface="Arial"/>
                <a:cs typeface="Arial"/>
              </a:rPr>
              <a:t>Quality of Data</a:t>
            </a:r>
            <a:r>
              <a:rPr lang="en-GB" sz="1600" dirty="0">
                <a:solidFill>
                  <a:srgbClr val="000000"/>
                </a:solidFill>
                <a:latin typeface="Arial"/>
                <a:cs typeface="Arial"/>
              </a:rPr>
              <a:t>).</a:t>
            </a:r>
          </a:p>
          <a:p>
            <a:pPr marL="0" indent="0">
              <a:buNone/>
              <a:defRPr/>
            </a:pPr>
            <a:endParaRPr lang="en-GB" sz="1600" dirty="0" smtClean="0">
              <a:solidFill>
                <a:srgbClr val="000000"/>
              </a:solidFill>
              <a:latin typeface="Arial"/>
              <a:cs typeface="Arial"/>
            </a:endParaRPr>
          </a:p>
          <a:p>
            <a:pPr>
              <a:defRPr/>
            </a:pPr>
            <a:r>
              <a:rPr lang="en-GB" sz="1600" dirty="0" smtClean="0">
                <a:solidFill>
                  <a:srgbClr val="000000"/>
                </a:solidFill>
                <a:latin typeface="Arial"/>
                <a:cs typeface="Arial"/>
              </a:rPr>
              <a:t>Visibility </a:t>
            </a:r>
            <a:r>
              <a:rPr lang="en-GB" sz="1600" dirty="0">
                <a:solidFill>
                  <a:srgbClr val="000000"/>
                </a:solidFill>
                <a:latin typeface="Arial"/>
                <a:cs typeface="Arial"/>
              </a:rPr>
              <a:t>on </a:t>
            </a:r>
            <a:r>
              <a:rPr lang="en-GB" sz="1600" dirty="0" smtClean="0">
                <a:solidFill>
                  <a:srgbClr val="000000"/>
                </a:solidFill>
                <a:latin typeface="Arial"/>
                <a:cs typeface="Arial"/>
              </a:rPr>
              <a:t>stock levels at dispensing level ensures better supply chain planning (</a:t>
            </a:r>
            <a:r>
              <a:rPr lang="en-GB" sz="1600" b="1" dirty="0" smtClean="0">
                <a:solidFill>
                  <a:srgbClr val="FF0000"/>
                </a:solidFill>
                <a:latin typeface="Arial"/>
                <a:cs typeface="Arial"/>
              </a:rPr>
              <a:t>Access to Care / Availability of Product</a:t>
            </a:r>
            <a:r>
              <a:rPr lang="en-GB" sz="1600" dirty="0" smtClean="0">
                <a:solidFill>
                  <a:srgbClr val="000000"/>
                </a:solidFill>
                <a:latin typeface="Arial"/>
                <a:cs typeface="Arial"/>
              </a:rPr>
              <a:t>).</a:t>
            </a:r>
          </a:p>
          <a:p>
            <a:pPr lvl="1">
              <a:buFont typeface="Courier New"/>
              <a:buChar char="o"/>
              <a:defRPr/>
            </a:pPr>
            <a:r>
              <a:rPr lang="en-GB" sz="1600" dirty="0" smtClean="0">
                <a:solidFill>
                  <a:srgbClr val="000000"/>
                </a:solidFill>
                <a:latin typeface="Arial"/>
                <a:cs typeface="Arial"/>
              </a:rPr>
              <a:t>Received, Issued, Transferred, Wasted, Expired, Available</a:t>
            </a:r>
          </a:p>
          <a:p>
            <a:pPr marL="0" indent="0">
              <a:buNone/>
              <a:defRPr/>
            </a:pPr>
            <a:endParaRPr lang="en-GB" sz="1600" dirty="0" smtClean="0">
              <a:solidFill>
                <a:srgbClr val="000000"/>
              </a:solidFill>
              <a:latin typeface="Arial"/>
              <a:cs typeface="Arial"/>
            </a:endParaRPr>
          </a:p>
        </p:txBody>
      </p:sp>
    </p:spTree>
    <p:extLst>
      <p:ext uri="{BB962C8B-B14F-4D97-AF65-F5344CB8AC3E}">
        <p14:creationId xmlns:p14="http://schemas.microsoft.com/office/powerpoint/2010/main" val="37181204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From </a:t>
            </a:r>
            <a:r>
              <a:rPr lang="en-ZA" dirty="0" smtClean="0">
                <a:solidFill>
                  <a:srgbClr val="000000"/>
                </a:solidFill>
                <a:effectLst>
                  <a:outerShdw blurRad="50800" dist="38100" dir="2700000" algn="tl" rotWithShape="0">
                    <a:prstClr val="black">
                      <a:alpha val="40000"/>
                    </a:prstClr>
                  </a:outerShdw>
                </a:effectLst>
              </a:rPr>
              <a:t>2008</a:t>
            </a:r>
            <a:r>
              <a:rPr lang="en-ZA" dirty="0" smtClean="0"/>
              <a:t> : CHW management in Kenya and South Africa</a:t>
            </a:r>
            <a:endParaRPr lang="en-ZA" sz="1600" dirty="0"/>
          </a:p>
        </p:txBody>
      </p:sp>
      <p:sp>
        <p:nvSpPr>
          <p:cNvPr id="13" name="TextBox 12"/>
          <p:cNvSpPr txBox="1"/>
          <p:nvPr/>
        </p:nvSpPr>
        <p:spPr>
          <a:xfrm>
            <a:off x="265641" y="2010788"/>
            <a:ext cx="8685708" cy="3046988"/>
          </a:xfrm>
          <a:prstGeom prst="rect">
            <a:avLst/>
          </a:prstGeom>
          <a:noFill/>
        </p:spPr>
        <p:txBody>
          <a:bodyPr wrap="square" rtlCol="0">
            <a:spAutoFit/>
          </a:bodyPr>
          <a:lstStyle/>
          <a:p>
            <a:endParaRPr lang="en-ZA" sz="1600" dirty="0">
              <a:latin typeface="Arial" pitchFamily="34" charset="0"/>
              <a:cs typeface="Arial" pitchFamily="34" charset="0"/>
            </a:endParaRPr>
          </a:p>
          <a:p>
            <a:pPr marL="285750" indent="-285750">
              <a:buFont typeface="Arial" pitchFamily="34" charset="0"/>
              <a:buChar char="•"/>
            </a:pPr>
            <a:r>
              <a:rPr lang="en-ZA" sz="1600" dirty="0" smtClean="0">
                <a:latin typeface="Arial" pitchFamily="34" charset="0"/>
                <a:cs typeface="Arial" pitchFamily="34" charset="0"/>
              </a:rPr>
              <a:t>Mobile based workforce management solution for </a:t>
            </a:r>
            <a:r>
              <a:rPr lang="en-ZA" sz="1600" dirty="0" smtClean="0">
                <a:solidFill>
                  <a:srgbClr val="FF0000"/>
                </a:solidFill>
                <a:latin typeface="Arial" pitchFamily="34" charset="0"/>
                <a:cs typeface="Arial" pitchFamily="34" charset="0"/>
              </a:rPr>
              <a:t>Community Health Workers (CHWs)</a:t>
            </a:r>
            <a:r>
              <a:rPr lang="en-ZA" sz="1600" dirty="0" smtClean="0">
                <a:latin typeface="Arial" pitchFamily="34" charset="0"/>
                <a:cs typeface="Arial" pitchFamily="34" charset="0"/>
              </a:rPr>
              <a:t>.</a:t>
            </a:r>
          </a:p>
          <a:p>
            <a:endParaRPr lang="en-ZA" sz="1600" dirty="0" smtClean="0">
              <a:latin typeface="Arial" pitchFamily="34" charset="0"/>
              <a:cs typeface="Arial" pitchFamily="34" charset="0"/>
            </a:endParaRPr>
          </a:p>
          <a:p>
            <a:pPr marL="285750" indent="-285750">
              <a:buFont typeface="Arial" pitchFamily="34" charset="0"/>
              <a:buChar char="•"/>
            </a:pPr>
            <a:r>
              <a:rPr lang="en-GB" sz="1600" dirty="0" smtClean="0">
                <a:latin typeface="Arial" pitchFamily="34" charset="0"/>
                <a:cs typeface="Arial" pitchFamily="34" charset="0"/>
              </a:rPr>
              <a:t>Supports CHWs to </a:t>
            </a:r>
            <a:r>
              <a:rPr lang="en-GB" sz="1600" dirty="0">
                <a:latin typeface="Arial" pitchFamily="34" charset="0"/>
                <a:cs typeface="Arial" pitchFamily="34" charset="0"/>
              </a:rPr>
              <a:t>provide </a:t>
            </a:r>
            <a:r>
              <a:rPr lang="en-GB" sz="1600" dirty="0">
                <a:solidFill>
                  <a:srgbClr val="FF0000"/>
                </a:solidFill>
                <a:latin typeface="Arial" pitchFamily="34" charset="0"/>
                <a:cs typeface="Arial" pitchFamily="34" charset="0"/>
              </a:rPr>
              <a:t>better quality and more efficient health </a:t>
            </a:r>
            <a:r>
              <a:rPr lang="en-GB" sz="1600" dirty="0">
                <a:latin typeface="Arial" pitchFamily="34" charset="0"/>
                <a:cs typeface="Arial" pitchFamily="34" charset="0"/>
              </a:rPr>
              <a:t>and social care </a:t>
            </a:r>
            <a:r>
              <a:rPr lang="en-GB" sz="1600" dirty="0" smtClean="0">
                <a:latin typeface="Arial" pitchFamily="34" charset="0"/>
                <a:cs typeface="Arial" pitchFamily="34" charset="0"/>
              </a:rPr>
              <a:t>services.</a:t>
            </a:r>
            <a:endParaRPr lang="en-GB" sz="1600" dirty="0">
              <a:latin typeface="Arial" pitchFamily="34" charset="0"/>
              <a:cs typeface="Arial" pitchFamily="34" charset="0"/>
            </a:endParaRPr>
          </a:p>
          <a:p>
            <a:pPr marL="285750" indent="-285750">
              <a:buFont typeface="Arial" pitchFamily="34" charset="0"/>
              <a:buChar char="•"/>
            </a:pPr>
            <a:endParaRPr lang="en-US" sz="1600" dirty="0" smtClean="0">
              <a:latin typeface="Arial" pitchFamily="34" charset="0"/>
              <a:cs typeface="Arial" pitchFamily="34" charset="0"/>
            </a:endParaRPr>
          </a:p>
          <a:p>
            <a:pPr marL="285750" indent="-285750">
              <a:buFont typeface="Arial" pitchFamily="34" charset="0"/>
              <a:buChar char="•"/>
            </a:pPr>
            <a:r>
              <a:rPr lang="en-US" sz="1600" dirty="0" smtClean="0">
                <a:latin typeface="Arial" pitchFamily="34" charset="0"/>
                <a:cs typeface="Arial" pitchFamily="34" charset="0"/>
              </a:rPr>
              <a:t>Enables </a:t>
            </a:r>
            <a:r>
              <a:rPr lang="en-US" sz="1600" dirty="0" smtClean="0">
                <a:solidFill>
                  <a:srgbClr val="FF0000"/>
                </a:solidFill>
                <a:latin typeface="Arial" pitchFamily="34" charset="0"/>
                <a:cs typeface="Arial" pitchFamily="34" charset="0"/>
              </a:rPr>
              <a:t>lower-skilled </a:t>
            </a:r>
            <a:r>
              <a:rPr lang="en-US" sz="1600" dirty="0">
                <a:solidFill>
                  <a:srgbClr val="FF0000"/>
                </a:solidFill>
                <a:latin typeface="Arial" pitchFamily="34" charset="0"/>
                <a:cs typeface="Arial" pitchFamily="34" charset="0"/>
              </a:rPr>
              <a:t>health workers </a:t>
            </a:r>
            <a:r>
              <a:rPr lang="en-US" sz="1600" dirty="0" smtClean="0">
                <a:latin typeface="Arial" pitchFamily="34" charset="0"/>
                <a:cs typeface="Arial" pitchFamily="34" charset="0"/>
              </a:rPr>
              <a:t>to </a:t>
            </a:r>
            <a:r>
              <a:rPr lang="en-US" sz="1600" dirty="0">
                <a:latin typeface="Arial" pitchFamily="34" charset="0"/>
                <a:cs typeface="Arial" pitchFamily="34" charset="0"/>
              </a:rPr>
              <a:t>perform part of the workload currently assigned to </a:t>
            </a:r>
            <a:r>
              <a:rPr lang="en-US" sz="1600" dirty="0" smtClean="0">
                <a:latin typeface="Arial" pitchFamily="34" charset="0"/>
                <a:cs typeface="Arial" pitchFamily="34" charset="0"/>
              </a:rPr>
              <a:t>higher-skilled workers.</a:t>
            </a:r>
          </a:p>
          <a:p>
            <a:endParaRPr lang="en-US" sz="1600" dirty="0" smtClean="0">
              <a:latin typeface="Arial" pitchFamily="34" charset="0"/>
              <a:cs typeface="Arial" pitchFamily="34" charset="0"/>
            </a:endParaRPr>
          </a:p>
          <a:p>
            <a:pPr marL="285750" indent="-285750">
              <a:buFont typeface="Arial" pitchFamily="34" charset="0"/>
              <a:buChar char="•"/>
            </a:pPr>
            <a:r>
              <a:rPr lang="en-US" sz="1600" dirty="0" smtClean="0">
                <a:latin typeface="Arial" pitchFamily="34" charset="0"/>
                <a:cs typeface="Arial" pitchFamily="34" charset="0"/>
              </a:rPr>
              <a:t>Increases </a:t>
            </a:r>
            <a:r>
              <a:rPr lang="en-US" sz="1600" dirty="0" smtClean="0">
                <a:solidFill>
                  <a:srgbClr val="FF0000"/>
                </a:solidFill>
                <a:latin typeface="Arial" pitchFamily="34" charset="0"/>
                <a:cs typeface="Arial" pitchFamily="34" charset="0"/>
              </a:rPr>
              <a:t>access to quality care</a:t>
            </a:r>
            <a:endParaRPr lang="en-ZA" sz="1600" dirty="0" smtClean="0">
              <a:solidFill>
                <a:srgbClr val="FF0000"/>
              </a:solidFill>
              <a:latin typeface="Arial" pitchFamily="34" charset="0"/>
              <a:cs typeface="Arial" pitchFamily="34" charset="0"/>
            </a:endParaRPr>
          </a:p>
          <a:p>
            <a:pPr marL="742950" lvl="1" indent="-285750">
              <a:buFont typeface="Arial" pitchFamily="34" charset="0"/>
              <a:buChar char="•"/>
            </a:pPr>
            <a:r>
              <a:rPr lang="en-ZA" sz="1600" dirty="0" smtClean="0">
                <a:latin typeface="Arial" pitchFamily="34" charset="0"/>
                <a:cs typeface="Arial" pitchFamily="34" charset="0"/>
              </a:rPr>
              <a:t>Captures clinical data</a:t>
            </a:r>
          </a:p>
          <a:p>
            <a:pPr marL="742950" lvl="1" indent="-285750">
              <a:buFont typeface="Arial" pitchFamily="34" charset="0"/>
              <a:buChar char="•"/>
            </a:pPr>
            <a:r>
              <a:rPr lang="en-ZA" sz="1600" dirty="0" smtClean="0">
                <a:latin typeface="Arial" pitchFamily="34" charset="0"/>
                <a:cs typeface="Arial" pitchFamily="34" charset="0"/>
              </a:rPr>
              <a:t>Facilitates basic triage at point of care</a:t>
            </a:r>
          </a:p>
          <a:p>
            <a:pPr marL="742950" lvl="1" indent="-285750">
              <a:buFont typeface="Arial" pitchFamily="34" charset="0"/>
              <a:buChar char="•"/>
            </a:pPr>
            <a:r>
              <a:rPr lang="en-ZA" sz="1600" dirty="0" smtClean="0">
                <a:latin typeface="Arial" pitchFamily="34" charset="0"/>
                <a:cs typeface="Arial" pitchFamily="34" charset="0"/>
              </a:rPr>
              <a:t>Enables automated and real-time reporting.</a:t>
            </a:r>
          </a:p>
        </p:txBody>
      </p:sp>
      <p:pic>
        <p:nvPicPr>
          <p:cNvPr id="6" name="Picture 5" descr="depthealthlog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41" y="6150978"/>
            <a:ext cx="1267494" cy="446158"/>
          </a:xfrm>
          <a:prstGeom prst="rect">
            <a:avLst/>
          </a:prstGeom>
        </p:spPr>
      </p:pic>
      <p:pic>
        <p:nvPicPr>
          <p:cNvPr id="7" name="Picture 6" descr="RepublicOfKenya(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536" y="6076991"/>
            <a:ext cx="608139" cy="572781"/>
          </a:xfrm>
          <a:prstGeom prst="rect">
            <a:avLst/>
          </a:prstGeom>
        </p:spPr>
      </p:pic>
    </p:spTree>
    <p:extLst>
      <p:ext uri="{BB962C8B-B14F-4D97-AF65-F5344CB8AC3E}">
        <p14:creationId xmlns:p14="http://schemas.microsoft.com/office/powerpoint/2010/main" val="783490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Managing mother-and-child health through CHW workflows</a:t>
            </a:r>
            <a:endParaRPr lang="en-ZA" sz="1600" dirty="0"/>
          </a:p>
        </p:txBody>
      </p:sp>
      <p:pic>
        <p:nvPicPr>
          <p:cNvPr id="23" name="Picture 22" descr="depthealthlog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41" y="6150978"/>
            <a:ext cx="1267494" cy="446158"/>
          </a:xfrm>
          <a:prstGeom prst="rect">
            <a:avLst/>
          </a:prstGeom>
        </p:spPr>
      </p:pic>
      <p:pic>
        <p:nvPicPr>
          <p:cNvPr id="24" name="Picture 23" descr="RepublicOfKenya(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536" y="6076991"/>
            <a:ext cx="608139" cy="572781"/>
          </a:xfrm>
          <a:prstGeom prst="rect">
            <a:avLst/>
          </a:prstGeom>
        </p:spPr>
      </p:pic>
      <p:pic>
        <p:nvPicPr>
          <p:cNvPr id="27" name="Picture 37" descr="2012-11-15 11.30.02 am.jpg"/>
          <p:cNvPicPr>
            <a:picLocks noChangeAspect="1"/>
          </p:cNvPicPr>
          <p:nvPr/>
        </p:nvPicPr>
        <p:blipFill>
          <a:blip r:embed="rId5"/>
          <a:srcRect/>
          <a:stretch>
            <a:fillRect/>
          </a:stretch>
        </p:blipFill>
        <p:spPr bwMode="auto">
          <a:xfrm>
            <a:off x="395404" y="2619113"/>
            <a:ext cx="869950" cy="917575"/>
          </a:xfrm>
          <a:prstGeom prst="rect">
            <a:avLst/>
          </a:prstGeom>
          <a:noFill/>
          <a:ln w="9525">
            <a:noFill/>
            <a:miter lim="800000"/>
            <a:headEnd/>
            <a:tailEnd/>
          </a:ln>
        </p:spPr>
      </p:pic>
      <p:pic>
        <p:nvPicPr>
          <p:cNvPr id="28" name="Picture 40" descr="2012-11-15 11.23.19 am.jpg"/>
          <p:cNvPicPr>
            <a:picLocks noChangeAspect="1"/>
          </p:cNvPicPr>
          <p:nvPr/>
        </p:nvPicPr>
        <p:blipFill>
          <a:blip r:embed="rId6"/>
          <a:srcRect/>
          <a:stretch>
            <a:fillRect/>
          </a:stretch>
        </p:blipFill>
        <p:spPr bwMode="auto">
          <a:xfrm>
            <a:off x="1576082" y="2804851"/>
            <a:ext cx="454025" cy="687388"/>
          </a:xfrm>
          <a:prstGeom prst="rect">
            <a:avLst/>
          </a:prstGeom>
          <a:noFill/>
          <a:ln w="9525">
            <a:noFill/>
            <a:miter lim="800000"/>
            <a:headEnd/>
            <a:tailEnd/>
          </a:ln>
        </p:spPr>
      </p:pic>
      <p:sp>
        <p:nvSpPr>
          <p:cNvPr id="29" name="Shape 6152"/>
          <p:cNvSpPr>
            <a:spLocks/>
          </p:cNvSpPr>
          <p:nvPr/>
        </p:nvSpPr>
        <p:spPr bwMode="auto">
          <a:xfrm rot="10576828" flipH="1" flipV="1">
            <a:off x="1817382" y="2615939"/>
            <a:ext cx="782638" cy="371475"/>
          </a:xfrm>
          <a:custGeom>
            <a:avLst/>
            <a:gdLst>
              <a:gd name="T0" fmla="*/ 0 w 2345055"/>
              <a:gd name="T1" fmla="*/ 22641 h 943610"/>
              <a:gd name="T2" fmla="*/ 25555 w 2345055"/>
              <a:gd name="T3" fmla="*/ 2830 h 943610"/>
              <a:gd name="T4" fmla="*/ 25390 w 2345055"/>
              <a:gd name="T5" fmla="*/ 0 h 943610"/>
              <a:gd name="T6" fmla="*/ 29048 w 2345055"/>
              <a:gd name="T7" fmla="*/ 2864 h 943610"/>
              <a:gd name="T8" fmla="*/ 25855 w 2345055"/>
              <a:gd name="T9" fmla="*/ 7993 h 943610"/>
              <a:gd name="T10" fmla="*/ 25691 w 2345055"/>
              <a:gd name="T11" fmla="*/ 5163 h 943610"/>
              <a:gd name="T12" fmla="*/ 0 w 2345055"/>
              <a:gd name="T13" fmla="*/ 22641 h 943610"/>
              <a:gd name="T14" fmla="*/ 0 60000 65536"/>
              <a:gd name="T15" fmla="*/ 0 60000 65536"/>
              <a:gd name="T16" fmla="*/ 0 60000 65536"/>
              <a:gd name="T17" fmla="*/ 0 60000 65536"/>
              <a:gd name="T18" fmla="*/ 0 60000 65536"/>
              <a:gd name="T19" fmla="*/ 0 60000 65536"/>
              <a:gd name="T20" fmla="*/ 0 60000 65536"/>
              <a:gd name="T21" fmla="*/ 0 w 2345055"/>
              <a:gd name="T22" fmla="*/ 0 h 943610"/>
              <a:gd name="T23" fmla="*/ 2345055 w 2345055"/>
              <a:gd name="T24" fmla="*/ 943610 h 9436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5055" h="943610">
                <a:moveTo>
                  <a:pt x="0" y="943610"/>
                </a:moveTo>
                <a:cubicBezTo>
                  <a:pt x="260562" y="524228"/>
                  <a:pt x="948251" y="249008"/>
                  <a:pt x="2063067" y="117951"/>
                </a:cubicBezTo>
                <a:lnTo>
                  <a:pt x="2049777" y="0"/>
                </a:lnTo>
                <a:lnTo>
                  <a:pt x="2345055" y="119376"/>
                </a:lnTo>
                <a:lnTo>
                  <a:pt x="2087310" y="333113"/>
                </a:lnTo>
                <a:lnTo>
                  <a:pt x="2074020" y="215162"/>
                </a:lnTo>
                <a:cubicBezTo>
                  <a:pt x="1082183" y="267585"/>
                  <a:pt x="390843" y="510401"/>
                  <a:pt x="0" y="943610"/>
                </a:cubicBezTo>
                <a:close/>
              </a:path>
            </a:pathLst>
          </a:custGeom>
          <a:solidFill>
            <a:srgbClr val="E60000"/>
          </a:solidFill>
          <a:ln w="47625">
            <a:solidFill>
              <a:srgbClr val="E60000"/>
            </a:solidFill>
            <a:miter lim="800000"/>
            <a:headEnd/>
            <a:tailEnd/>
          </a:ln>
          <a:effectLst>
            <a:outerShdw dist="27940" dir="5400000" algn="ctr" rotWithShape="0">
              <a:srgbClr val="808080">
                <a:alpha val="31998"/>
              </a:srgbClr>
            </a:outerShdw>
          </a:effectLst>
        </p:spPr>
        <p:txBody>
          <a:bodyPr/>
          <a:lstStyle>
            <a:lvl1pPr eaLnBrk="0" hangingPunct="0">
              <a:spcBef>
                <a:spcPts val="600"/>
              </a:spcBef>
              <a:spcAft>
                <a:spcPts val="600"/>
              </a:spcAft>
              <a:buClr>
                <a:schemeClr val="accent1"/>
              </a:buClr>
              <a:buFont typeface="Arial" charset="0"/>
              <a:buChar char="•"/>
              <a:defRPr>
                <a:solidFill>
                  <a:schemeClr val="tx1"/>
                </a:solidFill>
                <a:latin typeface="Vodafone Rg" charset="0"/>
                <a:ea typeface="MS PGothic" pitchFamily="34" charset="-128"/>
                <a:cs typeface="Arial" charset="0"/>
              </a:defRPr>
            </a:lvl1pPr>
            <a:lvl2pPr marL="742950" indent="-28575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2pPr>
            <a:lvl3pPr marL="1143000" indent="-22860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3pPr>
            <a:lvl4pPr marL="16002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4pPr>
            <a:lvl5pPr marL="20574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5pPr>
            <a:lvl6pPr marL="25146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6pPr>
            <a:lvl7pPr marL="29718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7pPr>
            <a:lvl8pPr marL="34290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8pPr>
            <a:lvl9pPr marL="38862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9pPr>
          </a:lstStyle>
          <a:p>
            <a:pPr eaLnBrk="1" hangingPunct="1">
              <a:spcBef>
                <a:spcPts val="500"/>
              </a:spcBef>
              <a:spcAft>
                <a:spcPts val="1000"/>
              </a:spcAft>
              <a:buClrTx/>
              <a:buFontTx/>
              <a:buNone/>
              <a:defRPr/>
            </a:pPr>
            <a:r>
              <a:rPr lang="en-ZA" altLang="en-US" sz="1100">
                <a:solidFill>
                  <a:srgbClr val="FFFFFF"/>
                </a:solidFill>
                <a:latin typeface="Times New Roman" pitchFamily="18" charset="0"/>
              </a:rPr>
              <a:t> </a:t>
            </a:r>
            <a:endParaRPr lang="en-US" altLang="en-US" dirty="0">
              <a:solidFill>
                <a:srgbClr val="000000"/>
              </a:solidFill>
              <a:latin typeface="Arial" charset="0"/>
            </a:endParaRPr>
          </a:p>
        </p:txBody>
      </p:sp>
      <p:sp>
        <p:nvSpPr>
          <p:cNvPr id="30" name="Shape 6152"/>
          <p:cNvSpPr>
            <a:spLocks/>
          </p:cNvSpPr>
          <p:nvPr/>
        </p:nvSpPr>
        <p:spPr bwMode="auto">
          <a:xfrm rot="7295980" flipH="1">
            <a:off x="6030701" y="4414751"/>
            <a:ext cx="882149" cy="525435"/>
          </a:xfrm>
          <a:custGeom>
            <a:avLst/>
            <a:gdLst>
              <a:gd name="T0" fmla="*/ 0 w 2345055"/>
              <a:gd name="T1" fmla="*/ 49149 h 943610"/>
              <a:gd name="T2" fmla="*/ 97532 w 2345055"/>
              <a:gd name="T3" fmla="*/ 6143 h 943610"/>
              <a:gd name="T4" fmla="*/ 96904 w 2345055"/>
              <a:gd name="T5" fmla="*/ 0 h 943610"/>
              <a:gd name="T6" fmla="*/ 110864 w 2345055"/>
              <a:gd name="T7" fmla="*/ 6218 h 943610"/>
              <a:gd name="T8" fmla="*/ 98679 w 2345055"/>
              <a:gd name="T9" fmla="*/ 17351 h 943610"/>
              <a:gd name="T10" fmla="*/ 98050 w 2345055"/>
              <a:gd name="T11" fmla="*/ 11207 h 943610"/>
              <a:gd name="T12" fmla="*/ 0 w 2345055"/>
              <a:gd name="T13" fmla="*/ 49149 h 943610"/>
              <a:gd name="T14" fmla="*/ 0 60000 65536"/>
              <a:gd name="T15" fmla="*/ 0 60000 65536"/>
              <a:gd name="T16" fmla="*/ 0 60000 65536"/>
              <a:gd name="T17" fmla="*/ 0 60000 65536"/>
              <a:gd name="T18" fmla="*/ 0 60000 65536"/>
              <a:gd name="T19" fmla="*/ 0 60000 65536"/>
              <a:gd name="T20" fmla="*/ 0 60000 65536"/>
              <a:gd name="T21" fmla="*/ 0 w 2345055"/>
              <a:gd name="T22" fmla="*/ 0 h 943610"/>
              <a:gd name="T23" fmla="*/ 2345055 w 2345055"/>
              <a:gd name="T24" fmla="*/ 943610 h 9436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5055" h="943610">
                <a:moveTo>
                  <a:pt x="0" y="943610"/>
                </a:moveTo>
                <a:cubicBezTo>
                  <a:pt x="260562" y="524228"/>
                  <a:pt x="948251" y="249008"/>
                  <a:pt x="2063067" y="117951"/>
                </a:cubicBezTo>
                <a:lnTo>
                  <a:pt x="2049777" y="0"/>
                </a:lnTo>
                <a:lnTo>
                  <a:pt x="2345055" y="119376"/>
                </a:lnTo>
                <a:lnTo>
                  <a:pt x="2087310" y="333113"/>
                </a:lnTo>
                <a:lnTo>
                  <a:pt x="2074020" y="215162"/>
                </a:lnTo>
                <a:cubicBezTo>
                  <a:pt x="1082183" y="267585"/>
                  <a:pt x="390843" y="510401"/>
                  <a:pt x="0" y="943610"/>
                </a:cubicBezTo>
                <a:close/>
              </a:path>
            </a:pathLst>
          </a:custGeom>
          <a:solidFill>
            <a:srgbClr val="E60000"/>
          </a:solidFill>
          <a:ln w="47625">
            <a:solidFill>
              <a:srgbClr val="E60000"/>
            </a:solidFill>
            <a:miter lim="800000"/>
            <a:headEnd/>
            <a:tailEnd/>
          </a:ln>
          <a:effectLst>
            <a:outerShdw dist="27940" dir="5400000" algn="ctr" rotWithShape="0">
              <a:srgbClr val="808080">
                <a:alpha val="31998"/>
              </a:srgbClr>
            </a:outerShdw>
          </a:effectLst>
        </p:spPr>
        <p:txBody>
          <a:bodyPr/>
          <a:lstStyle>
            <a:lvl1pPr eaLnBrk="0" hangingPunct="0">
              <a:spcBef>
                <a:spcPts val="600"/>
              </a:spcBef>
              <a:spcAft>
                <a:spcPts val="600"/>
              </a:spcAft>
              <a:buClr>
                <a:schemeClr val="accent1"/>
              </a:buClr>
              <a:buFont typeface="Arial" charset="0"/>
              <a:buChar char="•"/>
              <a:defRPr>
                <a:solidFill>
                  <a:schemeClr val="tx1"/>
                </a:solidFill>
                <a:latin typeface="Vodafone Rg" charset="0"/>
                <a:ea typeface="MS PGothic" pitchFamily="34" charset="-128"/>
                <a:cs typeface="Arial" charset="0"/>
              </a:defRPr>
            </a:lvl1pPr>
            <a:lvl2pPr marL="742950" indent="-28575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2pPr>
            <a:lvl3pPr marL="1143000" indent="-22860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3pPr>
            <a:lvl4pPr marL="16002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4pPr>
            <a:lvl5pPr marL="20574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5pPr>
            <a:lvl6pPr marL="25146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6pPr>
            <a:lvl7pPr marL="29718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7pPr>
            <a:lvl8pPr marL="34290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8pPr>
            <a:lvl9pPr marL="38862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9pPr>
          </a:lstStyle>
          <a:p>
            <a:pPr eaLnBrk="1" hangingPunct="1">
              <a:spcBef>
                <a:spcPts val="500"/>
              </a:spcBef>
              <a:spcAft>
                <a:spcPts val="1000"/>
              </a:spcAft>
              <a:buClrTx/>
              <a:buFontTx/>
              <a:buNone/>
              <a:defRPr/>
            </a:pPr>
            <a:r>
              <a:rPr lang="en-ZA" altLang="en-US" sz="1100">
                <a:solidFill>
                  <a:srgbClr val="FFFFFF"/>
                </a:solidFill>
                <a:latin typeface="Times New Roman" pitchFamily="18" charset="0"/>
              </a:rPr>
              <a:t> </a:t>
            </a:r>
            <a:endParaRPr lang="en-US" altLang="en-US" dirty="0">
              <a:solidFill>
                <a:srgbClr val="000000"/>
              </a:solidFill>
              <a:latin typeface="Arial" charset="0"/>
            </a:endParaRPr>
          </a:p>
        </p:txBody>
      </p:sp>
      <p:sp>
        <p:nvSpPr>
          <p:cNvPr id="31" name="Shape 6152"/>
          <p:cNvSpPr>
            <a:spLocks/>
          </p:cNvSpPr>
          <p:nvPr/>
        </p:nvSpPr>
        <p:spPr bwMode="auto">
          <a:xfrm rot="6422633" flipV="1">
            <a:off x="3963446" y="3303995"/>
            <a:ext cx="726661" cy="683358"/>
          </a:xfrm>
          <a:custGeom>
            <a:avLst/>
            <a:gdLst>
              <a:gd name="T0" fmla="*/ 0 w 2345055"/>
              <a:gd name="T1" fmla="*/ 290819 h 943610"/>
              <a:gd name="T2" fmla="*/ 177554 w 2345055"/>
              <a:gd name="T3" fmla="*/ 36352 h 943610"/>
              <a:gd name="T4" fmla="*/ 176411 w 2345055"/>
              <a:gd name="T5" fmla="*/ 0 h 943610"/>
              <a:gd name="T6" fmla="*/ 201823 w 2345055"/>
              <a:gd name="T7" fmla="*/ 36791 h 943610"/>
              <a:gd name="T8" fmla="*/ 179640 w 2345055"/>
              <a:gd name="T9" fmla="*/ 102665 h 943610"/>
              <a:gd name="T10" fmla="*/ 178497 w 2345055"/>
              <a:gd name="T11" fmla="*/ 66313 h 943610"/>
              <a:gd name="T12" fmla="*/ 0 w 2345055"/>
              <a:gd name="T13" fmla="*/ 290819 h 943610"/>
              <a:gd name="T14" fmla="*/ 0 60000 65536"/>
              <a:gd name="T15" fmla="*/ 0 60000 65536"/>
              <a:gd name="T16" fmla="*/ 0 60000 65536"/>
              <a:gd name="T17" fmla="*/ 0 60000 65536"/>
              <a:gd name="T18" fmla="*/ 0 60000 65536"/>
              <a:gd name="T19" fmla="*/ 0 60000 65536"/>
              <a:gd name="T20" fmla="*/ 0 60000 65536"/>
              <a:gd name="T21" fmla="*/ 0 w 2345055"/>
              <a:gd name="T22" fmla="*/ 0 h 943610"/>
              <a:gd name="T23" fmla="*/ 2345055 w 2345055"/>
              <a:gd name="T24" fmla="*/ 943610 h 9436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5055" h="943610">
                <a:moveTo>
                  <a:pt x="0" y="943610"/>
                </a:moveTo>
                <a:cubicBezTo>
                  <a:pt x="260562" y="524228"/>
                  <a:pt x="948251" y="249008"/>
                  <a:pt x="2063067" y="117951"/>
                </a:cubicBezTo>
                <a:lnTo>
                  <a:pt x="2049777" y="0"/>
                </a:lnTo>
                <a:lnTo>
                  <a:pt x="2345055" y="119376"/>
                </a:lnTo>
                <a:lnTo>
                  <a:pt x="2087310" y="333113"/>
                </a:lnTo>
                <a:lnTo>
                  <a:pt x="2074020" y="215162"/>
                </a:lnTo>
                <a:cubicBezTo>
                  <a:pt x="1082183" y="267585"/>
                  <a:pt x="390843" y="510401"/>
                  <a:pt x="0" y="943610"/>
                </a:cubicBezTo>
                <a:close/>
              </a:path>
            </a:pathLst>
          </a:custGeom>
          <a:solidFill>
            <a:srgbClr val="E60000"/>
          </a:solidFill>
          <a:ln w="47625">
            <a:solidFill>
              <a:srgbClr val="E60000"/>
            </a:solidFill>
            <a:miter lim="800000"/>
            <a:headEnd/>
            <a:tailEnd/>
          </a:ln>
          <a:effectLst>
            <a:outerShdw dist="27940" dir="5400000" algn="ctr" rotWithShape="0">
              <a:srgbClr val="808080">
                <a:alpha val="31998"/>
              </a:srgbClr>
            </a:outerShdw>
          </a:effectLst>
        </p:spPr>
        <p:txBody>
          <a:bodyPr/>
          <a:lstStyle>
            <a:lvl1pPr eaLnBrk="0" hangingPunct="0">
              <a:spcBef>
                <a:spcPts val="600"/>
              </a:spcBef>
              <a:spcAft>
                <a:spcPts val="600"/>
              </a:spcAft>
              <a:buClr>
                <a:schemeClr val="accent1"/>
              </a:buClr>
              <a:buFont typeface="Arial" charset="0"/>
              <a:buChar char="•"/>
              <a:defRPr>
                <a:solidFill>
                  <a:schemeClr val="tx1"/>
                </a:solidFill>
                <a:latin typeface="Vodafone Rg" charset="0"/>
                <a:ea typeface="MS PGothic" pitchFamily="34" charset="-128"/>
                <a:cs typeface="Arial" charset="0"/>
              </a:defRPr>
            </a:lvl1pPr>
            <a:lvl2pPr marL="742950" indent="-28575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2pPr>
            <a:lvl3pPr marL="1143000" indent="-22860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3pPr>
            <a:lvl4pPr marL="16002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4pPr>
            <a:lvl5pPr marL="20574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5pPr>
            <a:lvl6pPr marL="25146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6pPr>
            <a:lvl7pPr marL="29718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7pPr>
            <a:lvl8pPr marL="34290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8pPr>
            <a:lvl9pPr marL="38862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9pPr>
          </a:lstStyle>
          <a:p>
            <a:pPr eaLnBrk="1" hangingPunct="1">
              <a:spcBef>
                <a:spcPts val="500"/>
              </a:spcBef>
              <a:spcAft>
                <a:spcPts val="1000"/>
              </a:spcAft>
              <a:buClrTx/>
              <a:buFontTx/>
              <a:buNone/>
              <a:defRPr/>
            </a:pPr>
            <a:r>
              <a:rPr lang="en-ZA" altLang="en-US" sz="1100">
                <a:solidFill>
                  <a:srgbClr val="FFFFFF"/>
                </a:solidFill>
                <a:latin typeface="Times New Roman" pitchFamily="18" charset="0"/>
              </a:rPr>
              <a:t> </a:t>
            </a:r>
            <a:endParaRPr lang="en-US" altLang="en-US" dirty="0">
              <a:solidFill>
                <a:srgbClr val="000000"/>
              </a:solidFill>
              <a:latin typeface="Arial" charset="0"/>
            </a:endParaRPr>
          </a:p>
        </p:txBody>
      </p:sp>
      <p:sp>
        <p:nvSpPr>
          <p:cNvPr id="32" name="Shape 6152"/>
          <p:cNvSpPr>
            <a:spLocks/>
          </p:cNvSpPr>
          <p:nvPr/>
        </p:nvSpPr>
        <p:spPr bwMode="auto">
          <a:xfrm rot="10576828" flipH="1">
            <a:off x="3907948" y="4437732"/>
            <a:ext cx="801587" cy="468036"/>
          </a:xfrm>
          <a:custGeom>
            <a:avLst/>
            <a:gdLst>
              <a:gd name="T0" fmla="*/ 0 w 2345055"/>
              <a:gd name="T1" fmla="*/ 35635 h 943610"/>
              <a:gd name="T2" fmla="*/ 97109 w 2345055"/>
              <a:gd name="T3" fmla="*/ 4455 h 943610"/>
              <a:gd name="T4" fmla="*/ 96483 w 2345055"/>
              <a:gd name="T5" fmla="*/ 0 h 943610"/>
              <a:gd name="T6" fmla="*/ 110382 w 2345055"/>
              <a:gd name="T7" fmla="*/ 4508 h 943610"/>
              <a:gd name="T8" fmla="*/ 98250 w 2345055"/>
              <a:gd name="T9" fmla="*/ 12580 h 943610"/>
              <a:gd name="T10" fmla="*/ 97624 w 2345055"/>
              <a:gd name="T11" fmla="*/ 8126 h 943610"/>
              <a:gd name="T12" fmla="*/ 0 w 2345055"/>
              <a:gd name="T13" fmla="*/ 35635 h 943610"/>
              <a:gd name="T14" fmla="*/ 0 60000 65536"/>
              <a:gd name="T15" fmla="*/ 0 60000 65536"/>
              <a:gd name="T16" fmla="*/ 0 60000 65536"/>
              <a:gd name="T17" fmla="*/ 0 60000 65536"/>
              <a:gd name="T18" fmla="*/ 0 60000 65536"/>
              <a:gd name="T19" fmla="*/ 0 60000 65536"/>
              <a:gd name="T20" fmla="*/ 0 60000 65536"/>
              <a:gd name="T21" fmla="*/ 0 w 2345055"/>
              <a:gd name="T22" fmla="*/ 0 h 943610"/>
              <a:gd name="T23" fmla="*/ 2345055 w 2345055"/>
              <a:gd name="T24" fmla="*/ 943610 h 9436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5055" h="943610">
                <a:moveTo>
                  <a:pt x="0" y="943610"/>
                </a:moveTo>
                <a:cubicBezTo>
                  <a:pt x="260562" y="524228"/>
                  <a:pt x="948251" y="249008"/>
                  <a:pt x="2063067" y="117951"/>
                </a:cubicBezTo>
                <a:lnTo>
                  <a:pt x="2049777" y="0"/>
                </a:lnTo>
                <a:lnTo>
                  <a:pt x="2345055" y="119376"/>
                </a:lnTo>
                <a:lnTo>
                  <a:pt x="2087310" y="333113"/>
                </a:lnTo>
                <a:lnTo>
                  <a:pt x="2074020" y="215162"/>
                </a:lnTo>
                <a:cubicBezTo>
                  <a:pt x="1082183" y="267585"/>
                  <a:pt x="390843" y="510401"/>
                  <a:pt x="0" y="943610"/>
                </a:cubicBezTo>
                <a:close/>
              </a:path>
            </a:pathLst>
          </a:custGeom>
          <a:solidFill>
            <a:srgbClr val="E60000"/>
          </a:solidFill>
          <a:ln w="47625">
            <a:solidFill>
              <a:srgbClr val="E60000"/>
            </a:solidFill>
            <a:miter lim="800000"/>
            <a:headEnd/>
            <a:tailEnd/>
          </a:ln>
          <a:effectLst>
            <a:outerShdw dist="27940" dir="5400000" algn="ctr" rotWithShape="0">
              <a:srgbClr val="808080">
                <a:alpha val="31998"/>
              </a:srgbClr>
            </a:outerShdw>
          </a:effectLst>
        </p:spPr>
        <p:txBody>
          <a:bodyPr/>
          <a:lstStyle>
            <a:lvl1pPr eaLnBrk="0" hangingPunct="0">
              <a:spcBef>
                <a:spcPts val="600"/>
              </a:spcBef>
              <a:spcAft>
                <a:spcPts val="600"/>
              </a:spcAft>
              <a:buClr>
                <a:schemeClr val="accent1"/>
              </a:buClr>
              <a:buFont typeface="Arial" charset="0"/>
              <a:buChar char="•"/>
              <a:defRPr>
                <a:solidFill>
                  <a:schemeClr val="tx1"/>
                </a:solidFill>
                <a:latin typeface="Vodafone Rg" charset="0"/>
                <a:ea typeface="MS PGothic" pitchFamily="34" charset="-128"/>
                <a:cs typeface="Arial" charset="0"/>
              </a:defRPr>
            </a:lvl1pPr>
            <a:lvl2pPr marL="742950" indent="-28575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2pPr>
            <a:lvl3pPr marL="1143000" indent="-228600" eaLnBrk="0" hangingPunct="0">
              <a:spcAft>
                <a:spcPts val="300"/>
              </a:spcAft>
              <a:buClr>
                <a:schemeClr val="accent1"/>
              </a:buClr>
              <a:buFont typeface="Calibri" pitchFamily="34" charset="0"/>
              <a:buChar char="–"/>
              <a:defRPr sz="1400">
                <a:solidFill>
                  <a:schemeClr val="tx1"/>
                </a:solidFill>
                <a:latin typeface="Vodafone Rg" charset="0"/>
                <a:ea typeface="Arial" charset="0"/>
                <a:cs typeface="Arial" charset="0"/>
              </a:defRPr>
            </a:lvl3pPr>
            <a:lvl4pPr marL="16002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4pPr>
            <a:lvl5pPr marL="2057400" indent="-228600" eaLnBrk="0" hangingPunct="0">
              <a:spcBef>
                <a:spcPct val="20000"/>
              </a:spcBef>
              <a:buClr>
                <a:schemeClr val="accent1"/>
              </a:buClr>
              <a:buFont typeface="Calibri" pitchFamily="34" charset="0"/>
              <a:buChar char="–"/>
              <a:defRPr sz="1200">
                <a:solidFill>
                  <a:schemeClr val="tx1"/>
                </a:solidFill>
                <a:latin typeface="Vodafone Rg" charset="0"/>
                <a:ea typeface="Arial" charset="0"/>
                <a:cs typeface="Arial" charset="0"/>
              </a:defRPr>
            </a:lvl5pPr>
            <a:lvl6pPr marL="25146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6pPr>
            <a:lvl7pPr marL="29718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7pPr>
            <a:lvl8pPr marL="34290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8pPr>
            <a:lvl9pPr marL="3886200" indent="-228600" eaLnBrk="0" fontAlgn="base" hangingPunct="0">
              <a:spcBef>
                <a:spcPct val="20000"/>
              </a:spcBef>
              <a:spcAft>
                <a:spcPct val="0"/>
              </a:spcAft>
              <a:buClr>
                <a:schemeClr val="accent1"/>
              </a:buClr>
              <a:buFont typeface="Calibri" pitchFamily="34" charset="0"/>
              <a:buChar char="–"/>
              <a:defRPr sz="1200">
                <a:solidFill>
                  <a:schemeClr val="tx1"/>
                </a:solidFill>
                <a:latin typeface="Vodafone Rg" charset="0"/>
                <a:ea typeface="Arial" charset="0"/>
                <a:cs typeface="Arial" charset="0"/>
              </a:defRPr>
            </a:lvl9pPr>
          </a:lstStyle>
          <a:p>
            <a:pPr eaLnBrk="1" hangingPunct="1">
              <a:spcBef>
                <a:spcPts val="500"/>
              </a:spcBef>
              <a:spcAft>
                <a:spcPts val="1000"/>
              </a:spcAft>
              <a:buClrTx/>
              <a:buFontTx/>
              <a:buNone/>
              <a:defRPr/>
            </a:pPr>
            <a:r>
              <a:rPr lang="en-ZA" altLang="en-US" sz="1100">
                <a:solidFill>
                  <a:srgbClr val="FFFFFF"/>
                </a:solidFill>
                <a:latin typeface="Times New Roman" pitchFamily="18" charset="0"/>
              </a:rPr>
              <a:t> </a:t>
            </a:r>
            <a:endParaRPr lang="en-US" altLang="en-US" dirty="0">
              <a:solidFill>
                <a:srgbClr val="000000"/>
              </a:solidFill>
              <a:latin typeface="Arial" charset="0"/>
            </a:endParaRPr>
          </a:p>
        </p:txBody>
      </p:sp>
      <p:sp>
        <p:nvSpPr>
          <p:cNvPr id="33" name="TextBox 28"/>
          <p:cNvSpPr txBox="1">
            <a:spLocks noChangeArrowheads="1"/>
          </p:cNvSpPr>
          <p:nvPr/>
        </p:nvSpPr>
        <p:spPr bwMode="auto">
          <a:xfrm>
            <a:off x="1407612" y="3481157"/>
            <a:ext cx="789098" cy="584776"/>
          </a:xfrm>
          <a:prstGeom prst="rect">
            <a:avLst/>
          </a:prstGeom>
          <a:noFill/>
          <a:ln w="9525">
            <a:noFill/>
            <a:miter lim="800000"/>
            <a:headEnd/>
            <a:tailEnd/>
          </a:ln>
        </p:spPr>
        <p:txBody>
          <a:bodyPr wrap="none">
            <a:spAutoFit/>
          </a:bodyPr>
          <a:lstStyle/>
          <a:p>
            <a:pPr algn="ctr"/>
            <a:r>
              <a:rPr lang="en-ZA" sz="1600" dirty="0">
                <a:solidFill>
                  <a:srgbClr val="000000"/>
                </a:solidFill>
                <a:latin typeface="Arial"/>
                <a:ea typeface="MS PGothic" pitchFamily="34" charset="-128"/>
                <a:cs typeface="Arial"/>
              </a:rPr>
              <a:t>Mobile </a:t>
            </a:r>
          </a:p>
          <a:p>
            <a:pPr algn="ctr"/>
            <a:r>
              <a:rPr lang="en-ZA" sz="1600" dirty="0">
                <a:solidFill>
                  <a:srgbClr val="000000"/>
                </a:solidFill>
                <a:latin typeface="Arial"/>
                <a:ea typeface="MS PGothic" pitchFamily="34" charset="-128"/>
                <a:cs typeface="Arial"/>
              </a:rPr>
              <a:t>app</a:t>
            </a:r>
          </a:p>
        </p:txBody>
      </p:sp>
      <p:sp>
        <p:nvSpPr>
          <p:cNvPr id="34" name="TextBox 29"/>
          <p:cNvSpPr txBox="1">
            <a:spLocks noChangeArrowheads="1"/>
          </p:cNvSpPr>
          <p:nvPr/>
        </p:nvSpPr>
        <p:spPr bwMode="auto">
          <a:xfrm>
            <a:off x="265641" y="3481157"/>
            <a:ext cx="1107996" cy="523220"/>
          </a:xfrm>
          <a:prstGeom prst="rect">
            <a:avLst/>
          </a:prstGeom>
          <a:noFill/>
          <a:ln w="9525">
            <a:noFill/>
            <a:miter lim="800000"/>
            <a:headEnd/>
            <a:tailEnd/>
          </a:ln>
        </p:spPr>
        <p:txBody>
          <a:bodyPr wrap="none">
            <a:spAutoFit/>
          </a:bodyPr>
          <a:lstStyle/>
          <a:p>
            <a:pPr algn="ctr"/>
            <a:r>
              <a:rPr lang="en-ZA" sz="1400" dirty="0">
                <a:solidFill>
                  <a:srgbClr val="000000"/>
                </a:solidFill>
                <a:latin typeface="Arial"/>
                <a:ea typeface="MS PGothic" pitchFamily="34" charset="-128"/>
                <a:cs typeface="Arial"/>
              </a:rPr>
              <a:t>Community </a:t>
            </a:r>
          </a:p>
          <a:p>
            <a:pPr algn="ctr"/>
            <a:r>
              <a:rPr lang="en-ZA" sz="1400" dirty="0">
                <a:solidFill>
                  <a:srgbClr val="000000"/>
                </a:solidFill>
                <a:latin typeface="Arial"/>
                <a:ea typeface="MS PGothic" pitchFamily="34" charset="-128"/>
                <a:cs typeface="Arial"/>
              </a:rPr>
              <a:t>Caregiver</a:t>
            </a:r>
          </a:p>
        </p:txBody>
      </p:sp>
      <p:pic>
        <p:nvPicPr>
          <p:cNvPr id="35" name="Picture 30" descr="Screenshot_2014-08-15-16-37-29.png"/>
          <p:cNvPicPr>
            <a:picLocks noChangeAspect="1"/>
          </p:cNvPicPr>
          <p:nvPr/>
        </p:nvPicPr>
        <p:blipFill>
          <a:blip r:embed="rId7"/>
          <a:srcRect/>
          <a:stretch>
            <a:fillRect/>
          </a:stretch>
        </p:blipFill>
        <p:spPr bwMode="auto">
          <a:xfrm>
            <a:off x="2774190" y="1636451"/>
            <a:ext cx="1047779" cy="1863311"/>
          </a:xfrm>
          <a:prstGeom prst="rect">
            <a:avLst/>
          </a:prstGeom>
          <a:noFill/>
          <a:ln w="9525">
            <a:solidFill>
              <a:srgbClr val="000000"/>
            </a:solidFill>
            <a:miter lim="800000"/>
            <a:headEnd/>
            <a:tailEnd/>
          </a:ln>
        </p:spPr>
      </p:pic>
      <p:pic>
        <p:nvPicPr>
          <p:cNvPr id="36" name="Picture 31" descr="Screenshot_2014-08-15-16-38-09.png"/>
          <p:cNvPicPr>
            <a:picLocks noChangeAspect="1"/>
          </p:cNvPicPr>
          <p:nvPr/>
        </p:nvPicPr>
        <p:blipFill>
          <a:blip r:embed="rId8"/>
          <a:srcRect/>
          <a:stretch>
            <a:fillRect/>
          </a:stretch>
        </p:blipFill>
        <p:spPr bwMode="auto">
          <a:xfrm>
            <a:off x="2782772" y="3746682"/>
            <a:ext cx="1039197" cy="1848731"/>
          </a:xfrm>
          <a:prstGeom prst="rect">
            <a:avLst/>
          </a:prstGeom>
          <a:noFill/>
          <a:ln w="9525">
            <a:solidFill>
              <a:srgbClr val="000000"/>
            </a:solidFill>
            <a:miter lim="800000"/>
            <a:headEnd/>
            <a:tailEnd/>
          </a:ln>
        </p:spPr>
      </p:pic>
      <p:pic>
        <p:nvPicPr>
          <p:cNvPr id="37" name="Picture 32" descr="Screenshot_2014-08-15-16-38-52.png"/>
          <p:cNvPicPr>
            <a:picLocks noChangeAspect="1"/>
          </p:cNvPicPr>
          <p:nvPr/>
        </p:nvPicPr>
        <p:blipFill>
          <a:blip r:embed="rId9"/>
          <a:srcRect/>
          <a:stretch>
            <a:fillRect/>
          </a:stretch>
        </p:blipFill>
        <p:spPr bwMode="auto">
          <a:xfrm>
            <a:off x="4858151" y="1629239"/>
            <a:ext cx="1047779" cy="1863000"/>
          </a:xfrm>
          <a:prstGeom prst="rect">
            <a:avLst/>
          </a:prstGeom>
          <a:noFill/>
          <a:ln w="9525">
            <a:solidFill>
              <a:srgbClr val="000000"/>
            </a:solidFill>
            <a:miter lim="800000"/>
            <a:headEnd/>
            <a:tailEnd/>
          </a:ln>
        </p:spPr>
      </p:pic>
      <p:pic>
        <p:nvPicPr>
          <p:cNvPr id="38" name="Picture 33" descr="Screenshot_2014-08-15-16-41-18.png"/>
          <p:cNvPicPr>
            <a:picLocks noChangeAspect="1"/>
          </p:cNvPicPr>
          <p:nvPr/>
        </p:nvPicPr>
        <p:blipFill>
          <a:blip r:embed="rId10"/>
          <a:srcRect/>
          <a:stretch>
            <a:fillRect/>
          </a:stretch>
        </p:blipFill>
        <p:spPr bwMode="auto">
          <a:xfrm>
            <a:off x="4866733" y="3748088"/>
            <a:ext cx="1039197" cy="1847325"/>
          </a:xfrm>
          <a:prstGeom prst="rect">
            <a:avLst/>
          </a:prstGeom>
          <a:noFill/>
          <a:ln w="9525">
            <a:solidFill>
              <a:srgbClr val="000000"/>
            </a:solidFill>
            <a:miter lim="800000"/>
            <a:headEnd/>
            <a:tailEnd/>
          </a:ln>
        </p:spPr>
      </p:pic>
      <p:pic>
        <p:nvPicPr>
          <p:cNvPr id="39" name="Picture 3"/>
          <p:cNvPicPr>
            <a:picLocks noChangeAspect="1"/>
          </p:cNvPicPr>
          <p:nvPr/>
        </p:nvPicPr>
        <p:blipFill>
          <a:blip r:embed="rId11"/>
          <a:srcRect b="47325"/>
          <a:stretch>
            <a:fillRect/>
          </a:stretch>
        </p:blipFill>
        <p:spPr bwMode="auto">
          <a:xfrm>
            <a:off x="6606074" y="2676264"/>
            <a:ext cx="2306637" cy="1866900"/>
          </a:xfrm>
          <a:prstGeom prst="rect">
            <a:avLst/>
          </a:prstGeom>
          <a:noFill/>
          <a:ln w="9525">
            <a:noFill/>
            <a:miter lim="800000"/>
            <a:headEnd/>
            <a:tailEnd/>
          </a:ln>
        </p:spPr>
      </p:pic>
      <p:pic>
        <p:nvPicPr>
          <p:cNvPr id="40" name="Picture 36" descr="2012-11-15 11.29.16 am.jpg"/>
          <p:cNvPicPr>
            <a:picLocks noChangeAspect="1"/>
          </p:cNvPicPr>
          <p:nvPr/>
        </p:nvPicPr>
        <p:blipFill>
          <a:blip r:embed="rId12"/>
          <a:srcRect/>
          <a:stretch>
            <a:fillRect/>
          </a:stretch>
        </p:blipFill>
        <p:spPr bwMode="auto">
          <a:xfrm>
            <a:off x="1092734" y="2676264"/>
            <a:ext cx="444500" cy="401637"/>
          </a:xfrm>
          <a:prstGeom prst="rect">
            <a:avLst/>
          </a:prstGeom>
          <a:noFill/>
          <a:ln w="9525">
            <a:noFill/>
            <a:miter lim="800000"/>
            <a:headEnd/>
            <a:tailEnd/>
          </a:ln>
        </p:spPr>
      </p:pic>
      <p:pic>
        <p:nvPicPr>
          <p:cNvPr id="41" name="Picture 2"/>
          <p:cNvPicPr>
            <a:picLocks noChangeAspect="1" noChangeArrowheads="1"/>
          </p:cNvPicPr>
          <p:nvPr/>
        </p:nvPicPr>
        <p:blipFill>
          <a:blip r:embed="rId13"/>
          <a:srcRect/>
          <a:stretch>
            <a:fillRect/>
          </a:stretch>
        </p:blipFill>
        <p:spPr bwMode="auto">
          <a:xfrm>
            <a:off x="3929681" y="2298439"/>
            <a:ext cx="830263" cy="506412"/>
          </a:xfrm>
          <a:prstGeom prst="rect">
            <a:avLst/>
          </a:prstGeom>
        </p:spPr>
      </p:pic>
    </p:spTree>
    <p:extLst>
      <p:ext uri="{BB962C8B-B14F-4D97-AF65-F5344CB8AC3E}">
        <p14:creationId xmlns:p14="http://schemas.microsoft.com/office/powerpoint/2010/main" val="1986737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325" y="591305"/>
            <a:ext cx="8229600" cy="946151"/>
          </a:xfrm>
          <a:prstGeom prst="rect">
            <a:avLst/>
          </a:prstGeom>
        </p:spPr>
        <p:txBody>
          <a:bodyPr/>
          <a:lstStyle/>
          <a:p>
            <a:r>
              <a:rPr lang="en-GB" sz="2400" dirty="0" smtClean="0">
                <a:solidFill>
                  <a:srgbClr val="E90000"/>
                </a:solidFill>
                <a:latin typeface="Arial"/>
                <a:cs typeface="Arial"/>
              </a:rPr>
              <a:t>Scaling mHealth in Africa</a:t>
            </a:r>
            <a:br>
              <a:rPr lang="en-GB" sz="2400" dirty="0" smtClean="0">
                <a:solidFill>
                  <a:srgbClr val="E90000"/>
                </a:solidFill>
                <a:latin typeface="Arial"/>
                <a:cs typeface="Arial"/>
              </a:rPr>
            </a:br>
            <a:r>
              <a:rPr lang="en-GB" sz="2400" dirty="0" smtClean="0">
                <a:solidFill>
                  <a:srgbClr val="E90000"/>
                </a:solidFill>
                <a:latin typeface="Arial"/>
                <a:cs typeface="Arial"/>
              </a:rPr>
              <a:t/>
            </a:r>
            <a:br>
              <a:rPr lang="en-GB" sz="2400" dirty="0" smtClean="0">
                <a:solidFill>
                  <a:srgbClr val="E90000"/>
                </a:solidFill>
                <a:latin typeface="Arial"/>
                <a:cs typeface="Arial"/>
              </a:rPr>
            </a:br>
            <a:r>
              <a:rPr lang="en-GB" sz="1800" dirty="0" smtClean="0">
                <a:solidFill>
                  <a:srgbClr val="000000"/>
                </a:solidFill>
                <a:latin typeface="Arial"/>
                <a:cs typeface="Arial"/>
              </a:rPr>
              <a:t>Securing the right tool-kit with which to make mobility matter in healthcare</a:t>
            </a:r>
            <a:endParaRPr lang="en-GB" sz="1800" dirty="0">
              <a:solidFill>
                <a:srgbClr val="000000"/>
              </a:solidFill>
              <a:latin typeface="Arial"/>
              <a:cs typeface="Arial"/>
            </a:endParaRPr>
          </a:p>
        </p:txBody>
      </p:sp>
      <p:sp>
        <p:nvSpPr>
          <p:cNvPr id="7" name="Content Placeholder 2"/>
          <p:cNvSpPr>
            <a:spLocks noGrp="1"/>
          </p:cNvSpPr>
          <p:nvPr>
            <p:ph sz="half" idx="4294967295"/>
          </p:nvPr>
        </p:nvSpPr>
        <p:spPr>
          <a:xfrm>
            <a:off x="273757" y="1945472"/>
            <a:ext cx="8751570" cy="4483545"/>
          </a:xfrm>
          <a:prstGeom prst="rect">
            <a:avLst/>
          </a:prstGeom>
        </p:spPr>
        <p:txBody>
          <a:bodyPr>
            <a:noAutofit/>
          </a:bodyPr>
          <a:lstStyle/>
          <a:p>
            <a:pPr>
              <a:defRPr/>
            </a:pPr>
            <a:r>
              <a:rPr lang="en-GB" sz="1600" dirty="0" smtClean="0">
                <a:latin typeface="Arial"/>
                <a:cs typeface="Arial"/>
              </a:rPr>
              <a:t>Know the </a:t>
            </a:r>
            <a:r>
              <a:rPr lang="en-GB" sz="1600" dirty="0" smtClean="0">
                <a:solidFill>
                  <a:srgbClr val="FF0000"/>
                </a:solidFill>
                <a:latin typeface="Arial"/>
                <a:cs typeface="Arial"/>
              </a:rPr>
              <a:t>environment</a:t>
            </a:r>
            <a:r>
              <a:rPr lang="en-GB" sz="1600" dirty="0" smtClean="0">
                <a:latin typeface="Arial"/>
                <a:cs typeface="Arial"/>
              </a:rPr>
              <a:t> and use the right </a:t>
            </a:r>
            <a:r>
              <a:rPr lang="en-GB" sz="1600" dirty="0" smtClean="0">
                <a:solidFill>
                  <a:srgbClr val="FF0000"/>
                </a:solidFill>
                <a:latin typeface="Arial"/>
                <a:cs typeface="Arial"/>
              </a:rPr>
              <a:t>channels</a:t>
            </a:r>
            <a:r>
              <a:rPr lang="en-GB" sz="1600" dirty="0" smtClean="0">
                <a:latin typeface="Arial"/>
                <a:cs typeface="Arial"/>
              </a:rPr>
              <a:t> to communicate with stakeholders.</a:t>
            </a:r>
            <a:endParaRPr lang="en-GB" sz="1600" dirty="0">
              <a:latin typeface="Arial"/>
              <a:cs typeface="Arial"/>
            </a:endParaRPr>
          </a:p>
          <a:p>
            <a:pPr marL="0" indent="0">
              <a:buNone/>
              <a:defRPr/>
            </a:pPr>
            <a:r>
              <a:rPr lang="en-GB" sz="1600" dirty="0" smtClean="0">
                <a:latin typeface="Arial"/>
                <a:cs typeface="Arial"/>
              </a:rPr>
              <a:t>	</a:t>
            </a:r>
            <a:r>
              <a:rPr lang="en-GB" sz="1600" dirty="0" smtClean="0">
                <a:solidFill>
                  <a:srgbClr val="FF0000"/>
                </a:solidFill>
                <a:latin typeface="Arial"/>
                <a:cs typeface="Arial"/>
              </a:rPr>
              <a:t>CHWs</a:t>
            </a:r>
            <a:r>
              <a:rPr lang="en-GB" sz="1600" dirty="0">
                <a:latin typeface="Arial"/>
                <a:cs typeface="Arial"/>
              </a:rPr>
              <a:t>				</a:t>
            </a:r>
            <a:r>
              <a:rPr lang="en-GB" sz="1600" dirty="0" smtClean="0">
                <a:latin typeface="Arial"/>
                <a:cs typeface="Arial"/>
              </a:rPr>
              <a:t>	- </a:t>
            </a:r>
            <a:r>
              <a:rPr lang="en-GB" sz="1600" dirty="0">
                <a:latin typeface="Arial"/>
                <a:cs typeface="Arial"/>
              </a:rPr>
              <a:t>Volunteers. Uneducated. Unstructured home visits.</a:t>
            </a:r>
          </a:p>
          <a:p>
            <a:pPr marL="0" indent="0">
              <a:buNone/>
              <a:defRPr/>
            </a:pPr>
            <a:r>
              <a:rPr lang="en-GB" sz="1600" dirty="0" smtClean="0">
                <a:latin typeface="Arial"/>
                <a:cs typeface="Arial"/>
              </a:rPr>
              <a:t>	</a:t>
            </a:r>
            <a:r>
              <a:rPr lang="en-GB" sz="1600" dirty="0" smtClean="0">
                <a:solidFill>
                  <a:srgbClr val="FF0000"/>
                </a:solidFill>
                <a:latin typeface="Arial"/>
                <a:cs typeface="Arial"/>
              </a:rPr>
              <a:t>Primary Health Facilities</a:t>
            </a:r>
            <a:r>
              <a:rPr lang="en-GB" sz="1600" dirty="0" smtClean="0">
                <a:latin typeface="Arial"/>
                <a:cs typeface="Arial"/>
              </a:rPr>
              <a:t>		- </a:t>
            </a:r>
            <a:r>
              <a:rPr lang="en-GB" sz="1600" dirty="0">
                <a:latin typeface="Arial"/>
                <a:cs typeface="Arial"/>
              </a:rPr>
              <a:t>Dedicated. Under-</a:t>
            </a:r>
            <a:r>
              <a:rPr lang="en-GB" sz="1600" dirty="0" smtClean="0">
                <a:latin typeface="Arial"/>
                <a:cs typeface="Arial"/>
              </a:rPr>
              <a:t>resourced.</a:t>
            </a:r>
            <a:endParaRPr lang="en-GB" sz="1600" dirty="0">
              <a:latin typeface="Arial"/>
              <a:cs typeface="Arial"/>
            </a:endParaRPr>
          </a:p>
          <a:p>
            <a:pPr marL="0" indent="0">
              <a:buNone/>
              <a:defRPr/>
            </a:pPr>
            <a:r>
              <a:rPr lang="en-GB" sz="1600" dirty="0" smtClean="0">
                <a:latin typeface="Arial"/>
                <a:cs typeface="Arial"/>
              </a:rPr>
              <a:t>	</a:t>
            </a:r>
            <a:r>
              <a:rPr lang="en-GB" sz="1600" dirty="0" smtClean="0">
                <a:solidFill>
                  <a:srgbClr val="FF0000"/>
                </a:solidFill>
                <a:latin typeface="Arial"/>
                <a:cs typeface="Arial"/>
              </a:rPr>
              <a:t>District/Provincial Staff</a:t>
            </a:r>
            <a:r>
              <a:rPr lang="en-GB" sz="1600" dirty="0">
                <a:latin typeface="Arial"/>
                <a:cs typeface="Arial"/>
              </a:rPr>
              <a:t>		</a:t>
            </a:r>
            <a:r>
              <a:rPr lang="en-GB" sz="1600" dirty="0" smtClean="0">
                <a:latin typeface="Arial"/>
                <a:cs typeface="Arial"/>
              </a:rPr>
              <a:t>- </a:t>
            </a:r>
            <a:r>
              <a:rPr lang="en-GB" sz="1600" dirty="0">
                <a:latin typeface="Arial"/>
                <a:cs typeface="Arial"/>
              </a:rPr>
              <a:t>Experts</a:t>
            </a:r>
            <a:r>
              <a:rPr lang="en-GB" sz="1600" dirty="0" smtClean="0">
                <a:latin typeface="Arial"/>
                <a:cs typeface="Arial"/>
              </a:rPr>
              <a:t>. Better </a:t>
            </a:r>
            <a:r>
              <a:rPr lang="en-GB" sz="1600" dirty="0">
                <a:latin typeface="Arial"/>
                <a:cs typeface="Arial"/>
              </a:rPr>
              <a:t>resourced. Internet </a:t>
            </a:r>
            <a:r>
              <a:rPr lang="en-GB" sz="1600" dirty="0" smtClean="0">
                <a:latin typeface="Arial"/>
                <a:cs typeface="Arial"/>
              </a:rPr>
              <a:t>access.</a:t>
            </a:r>
            <a:endParaRPr lang="en-GB" sz="1600" dirty="0">
              <a:latin typeface="Arial"/>
              <a:cs typeface="Arial"/>
            </a:endParaRPr>
          </a:p>
          <a:p>
            <a:pPr marL="0" indent="0">
              <a:buNone/>
              <a:defRPr/>
            </a:pPr>
            <a:endParaRPr lang="en-GB" sz="1600" dirty="0" smtClean="0">
              <a:latin typeface="Arial"/>
              <a:cs typeface="Arial"/>
            </a:endParaRPr>
          </a:p>
          <a:p>
            <a:pPr>
              <a:buFont typeface="Times" charset="0"/>
              <a:buChar char="•"/>
              <a:defRPr/>
            </a:pPr>
            <a:r>
              <a:rPr lang="en-GB" sz="1600" dirty="0" smtClean="0">
                <a:latin typeface="Arial"/>
                <a:cs typeface="Arial"/>
              </a:rPr>
              <a:t>Ensure adequate </a:t>
            </a:r>
            <a:r>
              <a:rPr lang="en-GB" sz="1600" dirty="0" smtClean="0">
                <a:solidFill>
                  <a:srgbClr val="FF0000"/>
                </a:solidFill>
                <a:latin typeface="Arial"/>
                <a:cs typeface="Arial"/>
              </a:rPr>
              <a:t>life-cycle support </a:t>
            </a:r>
            <a:r>
              <a:rPr lang="en-GB" sz="1600" dirty="0" smtClean="0">
                <a:latin typeface="Arial"/>
                <a:cs typeface="Arial"/>
              </a:rPr>
              <a:t>for application development and iterative improvement.</a:t>
            </a:r>
          </a:p>
          <a:p>
            <a:pPr>
              <a:buFont typeface="Times" charset="0"/>
              <a:buChar char="•"/>
              <a:defRPr/>
            </a:pPr>
            <a:endParaRPr lang="en-GB" sz="1600" dirty="0" smtClean="0">
              <a:latin typeface="Arial"/>
              <a:cs typeface="Arial"/>
            </a:endParaRPr>
          </a:p>
          <a:p>
            <a:pPr>
              <a:buFont typeface="Times" charset="0"/>
              <a:buChar char="•"/>
              <a:defRPr/>
            </a:pPr>
            <a:r>
              <a:rPr lang="en-GB" sz="1600" dirty="0" smtClean="0">
                <a:latin typeface="Arial"/>
                <a:cs typeface="Arial"/>
              </a:rPr>
              <a:t>Offer remote access to </a:t>
            </a:r>
            <a:r>
              <a:rPr lang="en-GB" sz="1600" dirty="0" smtClean="0">
                <a:solidFill>
                  <a:srgbClr val="FF0000"/>
                </a:solidFill>
                <a:latin typeface="Arial"/>
                <a:cs typeface="Arial"/>
              </a:rPr>
              <a:t>secure hosting and data back-up</a:t>
            </a:r>
            <a:r>
              <a:rPr lang="en-GB" sz="1600" dirty="0" smtClean="0">
                <a:latin typeface="Arial"/>
                <a:cs typeface="Arial"/>
              </a:rPr>
              <a:t> in all footprint countries.</a:t>
            </a:r>
          </a:p>
          <a:p>
            <a:pPr>
              <a:buFont typeface="Times" charset="0"/>
              <a:buChar char="•"/>
              <a:defRPr/>
            </a:pPr>
            <a:endParaRPr lang="en-GB" sz="1600" dirty="0" smtClean="0">
              <a:solidFill>
                <a:srgbClr val="000000"/>
              </a:solidFill>
              <a:latin typeface="Arial"/>
              <a:cs typeface="Arial"/>
            </a:endParaRPr>
          </a:p>
          <a:p>
            <a:pPr>
              <a:buFont typeface="Times" charset="0"/>
              <a:buChar char="•"/>
              <a:defRPr/>
            </a:pPr>
            <a:r>
              <a:rPr lang="en-GB" sz="1600" dirty="0" smtClean="0">
                <a:solidFill>
                  <a:srgbClr val="000000"/>
                </a:solidFill>
                <a:latin typeface="Arial"/>
                <a:cs typeface="Arial"/>
              </a:rPr>
              <a:t>Manage </a:t>
            </a:r>
            <a:r>
              <a:rPr lang="en-GB" sz="1600" dirty="0" smtClean="0">
                <a:solidFill>
                  <a:srgbClr val="FF0000"/>
                </a:solidFill>
                <a:latin typeface="Arial"/>
                <a:cs typeface="Arial"/>
              </a:rPr>
              <a:t>devices and data connectivity </a:t>
            </a:r>
            <a:r>
              <a:rPr lang="en-GB" sz="1600" dirty="0" smtClean="0">
                <a:solidFill>
                  <a:srgbClr val="000000"/>
                </a:solidFill>
                <a:latin typeface="Arial"/>
                <a:cs typeface="Arial"/>
              </a:rPr>
              <a:t>on behalf of clients – especially the public sector.</a:t>
            </a:r>
          </a:p>
          <a:p>
            <a:pPr>
              <a:buFont typeface="Times" charset="0"/>
              <a:buChar char="•"/>
              <a:defRPr/>
            </a:pPr>
            <a:endParaRPr lang="en-GB" sz="1600" dirty="0" smtClean="0">
              <a:solidFill>
                <a:srgbClr val="000000"/>
              </a:solidFill>
              <a:latin typeface="Arial"/>
              <a:cs typeface="Arial"/>
            </a:endParaRPr>
          </a:p>
          <a:p>
            <a:pPr>
              <a:buFont typeface="Times" charset="0"/>
              <a:buChar char="•"/>
              <a:defRPr/>
            </a:pPr>
            <a:r>
              <a:rPr lang="en-GB" sz="1600" dirty="0" smtClean="0">
                <a:solidFill>
                  <a:srgbClr val="000000"/>
                </a:solidFill>
                <a:latin typeface="Arial"/>
                <a:cs typeface="Arial"/>
              </a:rPr>
              <a:t>Provide </a:t>
            </a:r>
            <a:r>
              <a:rPr lang="en-GB" sz="1600" dirty="0" smtClean="0">
                <a:solidFill>
                  <a:srgbClr val="FF0000"/>
                </a:solidFill>
                <a:latin typeface="Arial"/>
                <a:cs typeface="Arial"/>
              </a:rPr>
              <a:t>multi-tenant ICT infrastructure</a:t>
            </a:r>
            <a:r>
              <a:rPr lang="en-GB" sz="1600" dirty="0" smtClean="0">
                <a:solidFill>
                  <a:srgbClr val="000000"/>
                </a:solidFill>
                <a:latin typeface="Arial"/>
                <a:cs typeface="Arial"/>
              </a:rPr>
              <a:t> to ensure compliance with patient data regulations.</a:t>
            </a:r>
          </a:p>
          <a:p>
            <a:pPr>
              <a:buFont typeface="Times" charset="0"/>
              <a:buChar char="•"/>
              <a:defRPr/>
            </a:pPr>
            <a:endParaRPr lang="en-GB" sz="1600" dirty="0" smtClean="0">
              <a:solidFill>
                <a:srgbClr val="000000"/>
              </a:solidFill>
              <a:latin typeface="Arial"/>
              <a:cs typeface="Arial"/>
            </a:endParaRPr>
          </a:p>
          <a:p>
            <a:pPr>
              <a:buFont typeface="Times" charset="0"/>
              <a:buChar char="•"/>
              <a:defRPr/>
            </a:pPr>
            <a:r>
              <a:rPr lang="en-GB" sz="1600" dirty="0" smtClean="0">
                <a:solidFill>
                  <a:srgbClr val="000000"/>
                </a:solidFill>
                <a:latin typeface="Arial"/>
                <a:cs typeface="Arial"/>
              </a:rPr>
              <a:t>Support </a:t>
            </a:r>
            <a:r>
              <a:rPr lang="en-GB" sz="1600" dirty="0" smtClean="0">
                <a:solidFill>
                  <a:srgbClr val="FF0000"/>
                </a:solidFill>
                <a:latin typeface="Arial"/>
                <a:cs typeface="Arial"/>
              </a:rPr>
              <a:t>external integration options </a:t>
            </a:r>
            <a:r>
              <a:rPr lang="en-GB" sz="1600" dirty="0" smtClean="0">
                <a:solidFill>
                  <a:srgbClr val="000000"/>
                </a:solidFill>
                <a:latin typeface="Arial"/>
                <a:cs typeface="Arial"/>
              </a:rPr>
              <a:t>to make optimal use of legacy systems.</a:t>
            </a:r>
            <a:endParaRPr lang="en-GB" sz="1600" dirty="0">
              <a:solidFill>
                <a:srgbClr val="000000"/>
              </a:solidFill>
              <a:latin typeface="Arial"/>
              <a:cs typeface="Arial"/>
            </a:endParaRPr>
          </a:p>
        </p:txBody>
      </p:sp>
      <p:pic>
        <p:nvPicPr>
          <p:cNvPr id="14" name="Picture 13" descr="PhoneO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32" y="2209616"/>
            <a:ext cx="215262" cy="325883"/>
          </a:xfrm>
          <a:prstGeom prst="rect">
            <a:avLst/>
          </a:prstGeom>
        </p:spPr>
      </p:pic>
      <p:pic>
        <p:nvPicPr>
          <p:cNvPr id="15" name="Picture 14" descr="PhoneSm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694" y="2198939"/>
            <a:ext cx="223406" cy="336560"/>
          </a:xfrm>
          <a:prstGeom prst="rect">
            <a:avLst/>
          </a:prstGeom>
        </p:spPr>
      </p:pic>
      <p:pic>
        <p:nvPicPr>
          <p:cNvPr id="16" name="Picture 15" descr="PhoneSm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484" y="2518787"/>
            <a:ext cx="223406" cy="336560"/>
          </a:xfrm>
          <a:prstGeom prst="rect">
            <a:avLst/>
          </a:prstGeom>
        </p:spPr>
      </p:pic>
      <p:pic>
        <p:nvPicPr>
          <p:cNvPr id="17" name="Picture 16" descr="PhoneSm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878" y="2805211"/>
            <a:ext cx="223406" cy="336560"/>
          </a:xfrm>
          <a:prstGeom prst="rect">
            <a:avLst/>
          </a:prstGeom>
        </p:spPr>
      </p:pic>
      <p:pic>
        <p:nvPicPr>
          <p:cNvPr id="18" name="Picture 17" descr="Comput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5944" y="2805211"/>
            <a:ext cx="336560" cy="336560"/>
          </a:xfrm>
          <a:prstGeom prst="rect">
            <a:avLst/>
          </a:prstGeom>
        </p:spPr>
      </p:pic>
    </p:spTree>
    <p:extLst>
      <p:ext uri="{BB962C8B-B14F-4D97-AF65-F5344CB8AC3E}">
        <p14:creationId xmlns:p14="http://schemas.microsoft.com/office/powerpoint/2010/main" val="22885602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p:cNvSpPr txBox="1">
            <a:spLocks/>
          </p:cNvSpPr>
          <p:nvPr/>
        </p:nvSpPr>
        <p:spPr>
          <a:xfrm>
            <a:off x="265641" y="854396"/>
            <a:ext cx="8229600" cy="5848991"/>
          </a:xfrm>
          <a:prstGeom prst="rect">
            <a:avLst/>
          </a:prstGeom>
        </p:spPr>
        <p:txBody>
          <a:bodyPr vert="horz" lIns="0" tIns="0" rIns="0" bIns="0" rtlCol="0" anchor="t" anchorCtr="0">
            <a:normAutofit/>
          </a:bodyPr>
          <a:lstStyle>
            <a:lvl1pPr algn="l" defTabSz="457200" rtl="0" eaLnBrk="1" latinLnBrk="0" hangingPunct="1">
              <a:spcBef>
                <a:spcPct val="0"/>
              </a:spcBef>
              <a:buNone/>
              <a:defRPr sz="2400" kern="1200">
                <a:solidFill>
                  <a:srgbClr val="E90000"/>
                </a:solidFill>
                <a:latin typeface="Arial"/>
                <a:ea typeface="+mj-ea"/>
                <a:cs typeface="Arial"/>
              </a:defRPr>
            </a:lvl1pPr>
          </a:lstStyle>
          <a:p>
            <a:r>
              <a:rPr lang="en-US" dirty="0" smtClean="0"/>
              <a:t>Web/Mobile applications </a:t>
            </a:r>
            <a:r>
              <a:rPr lang="en-US" dirty="0"/>
              <a:t>d</a:t>
            </a:r>
            <a:r>
              <a:rPr lang="en-US" dirty="0" smtClean="0"/>
              <a:t>elivered through Mezzanine</a:t>
            </a:r>
          </a:p>
          <a:p>
            <a:endParaRPr lang="en-US" sz="1500" dirty="0" smtClean="0">
              <a:solidFill>
                <a:srgbClr val="000000"/>
              </a:solidFill>
            </a:endParaRPr>
          </a:p>
          <a:p>
            <a:pPr marL="285750" indent="-285750">
              <a:buFont typeface="Arial"/>
              <a:buChar char="•"/>
            </a:pPr>
            <a:endParaRPr lang="en-US" sz="1600" dirty="0" smtClean="0">
              <a:solidFill>
                <a:srgbClr val="000000"/>
              </a:solidFill>
            </a:endParaRPr>
          </a:p>
          <a:p>
            <a:pPr marL="285750" indent="-285750">
              <a:buFont typeface="Arial"/>
              <a:buChar char="•"/>
            </a:pPr>
            <a:endParaRPr lang="en-US" sz="1600" dirty="0">
              <a:solidFill>
                <a:srgbClr val="000000"/>
              </a:solidFill>
            </a:endParaRPr>
          </a:p>
          <a:p>
            <a:pPr marL="285750" indent="-285750">
              <a:buFont typeface="Arial"/>
              <a:buChar char="•"/>
            </a:pPr>
            <a:r>
              <a:rPr lang="en-US" sz="1600" dirty="0" smtClean="0">
                <a:solidFill>
                  <a:srgbClr val="000000"/>
                </a:solidFill>
              </a:rPr>
              <a:t>Building </a:t>
            </a:r>
            <a:r>
              <a:rPr lang="en-US" sz="1600" dirty="0" smtClean="0">
                <a:solidFill>
                  <a:srgbClr val="FF0000"/>
                </a:solidFill>
              </a:rPr>
              <a:t>mHealth solutions since 2005</a:t>
            </a:r>
            <a:r>
              <a:rPr lang="en-US" sz="1600" dirty="0" smtClean="0">
                <a:solidFill>
                  <a:srgbClr val="000000"/>
                </a:solidFill>
              </a:rPr>
              <a:t>, including mobile and web applications and server installations.</a:t>
            </a:r>
          </a:p>
          <a:p>
            <a:endParaRPr lang="en-US" sz="1600" dirty="0" smtClean="0">
              <a:solidFill>
                <a:srgbClr val="000000"/>
              </a:solidFill>
            </a:endParaRPr>
          </a:p>
          <a:p>
            <a:pPr marL="285750" indent="-285750">
              <a:buFont typeface="Arial"/>
              <a:buChar char="•"/>
            </a:pPr>
            <a:r>
              <a:rPr lang="en-US" sz="1600" dirty="0" smtClean="0">
                <a:solidFill>
                  <a:srgbClr val="FF0000"/>
                </a:solidFill>
              </a:rPr>
              <a:t>5,000+ daily users </a:t>
            </a:r>
            <a:r>
              <a:rPr lang="en-US" sz="1600" dirty="0" smtClean="0">
                <a:solidFill>
                  <a:srgbClr val="000000"/>
                </a:solidFill>
              </a:rPr>
              <a:t>of uniquely created workforce management applications across urban and rural landscapes.</a:t>
            </a:r>
          </a:p>
          <a:p>
            <a:pPr marL="285750" indent="-285750">
              <a:buFont typeface="Arial"/>
              <a:buChar char="•"/>
            </a:pPr>
            <a:endParaRPr lang="en-US" sz="1600" dirty="0">
              <a:solidFill>
                <a:srgbClr val="000000"/>
              </a:solidFill>
            </a:endParaRPr>
          </a:p>
          <a:p>
            <a:pPr marL="285750" indent="-285750">
              <a:buFont typeface="Arial"/>
              <a:buChar char="•"/>
            </a:pPr>
            <a:r>
              <a:rPr lang="en-US" sz="1600" dirty="0" smtClean="0">
                <a:solidFill>
                  <a:srgbClr val="000000"/>
                </a:solidFill>
              </a:rPr>
              <a:t>Active deployments and local hosting in 4 (shortly 5) African countries</a:t>
            </a:r>
          </a:p>
          <a:p>
            <a:pPr marL="742950" lvl="2" indent="-285750">
              <a:spcBef>
                <a:spcPct val="0"/>
              </a:spcBef>
              <a:buFont typeface="Arial"/>
              <a:buChar char="•"/>
            </a:pPr>
            <a:r>
              <a:rPr lang="en-US" sz="1600" dirty="0" smtClean="0">
                <a:solidFill>
                  <a:srgbClr val="FF0000"/>
                </a:solidFill>
                <a:latin typeface="Arial"/>
                <a:cs typeface="Arial"/>
              </a:rPr>
              <a:t>Tanzania, Kenya, Mozambique, South Africa </a:t>
            </a:r>
            <a:r>
              <a:rPr lang="en-US" sz="1600" dirty="0" smtClean="0">
                <a:solidFill>
                  <a:srgbClr val="000000"/>
                </a:solidFill>
                <a:latin typeface="Arial"/>
                <a:cs typeface="Arial"/>
              </a:rPr>
              <a:t>(shortly Nigeria)</a:t>
            </a:r>
            <a:endParaRPr lang="en-US" sz="1000" dirty="0" smtClean="0">
              <a:solidFill>
                <a:srgbClr val="000000"/>
              </a:solidFill>
              <a:latin typeface="Arial"/>
              <a:cs typeface="Arial"/>
            </a:endParaRPr>
          </a:p>
          <a:p>
            <a:endParaRPr lang="en-US" sz="1600" dirty="0">
              <a:solidFill>
                <a:srgbClr val="000000"/>
              </a:solidFill>
            </a:endParaRPr>
          </a:p>
          <a:p>
            <a:pPr marL="285750" indent="-285750">
              <a:buFont typeface="Arial"/>
              <a:buChar char="•"/>
            </a:pPr>
            <a:r>
              <a:rPr lang="en-US" sz="1600" dirty="0" smtClean="0">
                <a:solidFill>
                  <a:srgbClr val="000000"/>
                </a:solidFill>
              </a:rPr>
              <a:t>Four broad solution clusters:</a:t>
            </a:r>
          </a:p>
          <a:p>
            <a:pPr marL="742950" lvl="1" indent="-285750">
              <a:buFont typeface="Arial"/>
              <a:buChar char="•"/>
            </a:pPr>
            <a:r>
              <a:rPr lang="en-US" sz="1600" dirty="0" smtClean="0">
                <a:solidFill>
                  <a:srgbClr val="000000"/>
                </a:solidFill>
                <a:latin typeface="Arial"/>
                <a:cs typeface="Arial"/>
              </a:rPr>
              <a:t>Workforce Management</a:t>
            </a:r>
          </a:p>
          <a:p>
            <a:pPr marL="742950" lvl="1" indent="-285750">
              <a:buFont typeface="Arial"/>
              <a:buChar char="•"/>
            </a:pPr>
            <a:r>
              <a:rPr lang="en-US" sz="1600" dirty="0" smtClean="0">
                <a:solidFill>
                  <a:srgbClr val="000000"/>
                </a:solidFill>
                <a:latin typeface="Arial"/>
                <a:cs typeface="Arial"/>
              </a:rPr>
              <a:t>Patient </a:t>
            </a:r>
            <a:r>
              <a:rPr lang="en-US" sz="1600" dirty="0">
                <a:solidFill>
                  <a:srgbClr val="000000"/>
                </a:solidFill>
                <a:latin typeface="Arial"/>
                <a:cs typeface="Arial"/>
              </a:rPr>
              <a:t>Reminders and </a:t>
            </a:r>
            <a:r>
              <a:rPr lang="en-US" sz="1600" dirty="0" smtClean="0">
                <a:solidFill>
                  <a:srgbClr val="000000"/>
                </a:solidFill>
                <a:latin typeface="Arial"/>
                <a:cs typeface="Arial"/>
              </a:rPr>
              <a:t>Support</a:t>
            </a:r>
          </a:p>
          <a:p>
            <a:pPr marL="742950" lvl="1" indent="-285750">
              <a:buFont typeface="Arial"/>
              <a:buChar char="•"/>
            </a:pPr>
            <a:r>
              <a:rPr lang="en-US" sz="1600" dirty="0" smtClean="0">
                <a:solidFill>
                  <a:srgbClr val="000000"/>
                </a:solidFill>
                <a:latin typeface="Arial"/>
                <a:cs typeface="Arial"/>
              </a:rPr>
              <a:t>Stock visibility</a:t>
            </a:r>
          </a:p>
          <a:p>
            <a:pPr marL="742950" lvl="1" indent="-285750">
              <a:buFont typeface="Arial"/>
              <a:buChar char="•"/>
            </a:pPr>
            <a:r>
              <a:rPr lang="en-US" sz="1600" dirty="0" smtClean="0">
                <a:solidFill>
                  <a:srgbClr val="000000"/>
                </a:solidFill>
                <a:latin typeface="Arial"/>
                <a:cs typeface="Arial"/>
              </a:rPr>
              <a:t>Cold chain monitoring</a:t>
            </a:r>
          </a:p>
          <a:p>
            <a:pPr marL="742950" lvl="1" indent="-285750">
              <a:buFont typeface="Arial"/>
              <a:buChar char="•"/>
            </a:pPr>
            <a:r>
              <a:rPr lang="en-US" sz="1600" dirty="0" smtClean="0">
                <a:solidFill>
                  <a:srgbClr val="000000"/>
                </a:solidFill>
                <a:latin typeface="Arial"/>
                <a:cs typeface="Arial"/>
              </a:rPr>
              <a:t>mLearning</a:t>
            </a:r>
          </a:p>
          <a:p>
            <a:pPr lvl="1"/>
            <a:endParaRPr lang="en-US" sz="1600" dirty="0" smtClean="0">
              <a:solidFill>
                <a:srgbClr val="000000"/>
              </a:solidFill>
              <a:latin typeface="Arial"/>
              <a:cs typeface="Arial"/>
            </a:endParaRPr>
          </a:p>
          <a:p>
            <a:pPr marL="285750" indent="-285750">
              <a:buFont typeface="Arial"/>
              <a:buChar char="•"/>
            </a:pPr>
            <a:endParaRPr lang="en-US" sz="1600" dirty="0">
              <a:solidFill>
                <a:srgbClr val="000000"/>
              </a:solidFill>
            </a:endParaRPr>
          </a:p>
        </p:txBody>
      </p:sp>
    </p:spTree>
    <p:extLst>
      <p:ext uri="{BB962C8B-B14F-4D97-AF65-F5344CB8AC3E}">
        <p14:creationId xmlns:p14="http://schemas.microsoft.com/office/powerpoint/2010/main" val="30725093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4076" y="813768"/>
            <a:ext cx="8876506" cy="757237"/>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2400" dirty="0" smtClean="0">
                <a:solidFill>
                  <a:srgbClr val="FF0000"/>
                </a:solidFill>
                <a:latin typeface="Arial"/>
                <a:ea typeface="MS PGothic"/>
                <a:cs typeface="Arial"/>
              </a:rPr>
              <a:t>Multiple solution configurations sharing the same platform</a:t>
            </a:r>
            <a:endParaRPr lang="en-ZA" sz="1600" dirty="0">
              <a:solidFill>
                <a:srgbClr val="E60000"/>
              </a:solidFill>
              <a:latin typeface="Arial"/>
              <a:cs typeface="Arial"/>
            </a:endParaRPr>
          </a:p>
        </p:txBody>
      </p:sp>
      <p:pic>
        <p:nvPicPr>
          <p:cNvPr id="37" name="Picture 8" descr="C:\Users\monique\Desktop\Chip\shot_00016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494" y="2022216"/>
            <a:ext cx="1453815" cy="1938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8" name="Title 1"/>
          <p:cNvSpPr txBox="1">
            <a:spLocks/>
          </p:cNvSpPr>
          <p:nvPr/>
        </p:nvSpPr>
        <p:spPr>
          <a:xfrm>
            <a:off x="267494" y="1522987"/>
            <a:ext cx="1453815" cy="499230"/>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err="1" smtClean="0">
                <a:solidFill>
                  <a:srgbClr val="FF0000"/>
                </a:solidFill>
                <a:latin typeface="Arial"/>
                <a:ea typeface="MS PGothic"/>
                <a:cs typeface="Arial"/>
              </a:rPr>
              <a:t>Jamii</a:t>
            </a:r>
            <a:r>
              <a:rPr lang="en-GB" sz="1600" dirty="0" smtClean="0">
                <a:solidFill>
                  <a:srgbClr val="FF0000"/>
                </a:solidFill>
                <a:latin typeface="Arial"/>
                <a:ea typeface="MS PGothic"/>
                <a:cs typeface="Arial"/>
              </a:rPr>
              <a:t> Smart</a:t>
            </a:r>
            <a:endParaRPr lang="en-ZA" sz="1600" dirty="0">
              <a:solidFill>
                <a:srgbClr val="E60000"/>
              </a:solidFill>
              <a:latin typeface="Arial"/>
              <a:cs typeface="Arial"/>
            </a:endParaRPr>
          </a:p>
        </p:txBody>
      </p:sp>
      <p:pic>
        <p:nvPicPr>
          <p:cNvPr id="43" name="Picture 4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79387" y="4762778"/>
            <a:ext cx="1420295" cy="1938420"/>
          </a:xfrm>
          <a:prstGeom prst="rect">
            <a:avLst/>
          </a:prstGeom>
          <a:noFill/>
          <a:ln w="9525">
            <a:solidFill>
              <a:srgbClr val="000000"/>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Lst>
        </p:spPr>
      </p:pic>
      <p:sp>
        <p:nvSpPr>
          <p:cNvPr id="44" name="Title 1"/>
          <p:cNvSpPr txBox="1">
            <a:spLocks/>
          </p:cNvSpPr>
          <p:nvPr/>
        </p:nvSpPr>
        <p:spPr>
          <a:xfrm>
            <a:off x="2154905" y="1522987"/>
            <a:ext cx="1420295" cy="499230"/>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err="1" smtClean="0">
                <a:solidFill>
                  <a:srgbClr val="FF0000"/>
                </a:solidFill>
                <a:latin typeface="Arial"/>
                <a:ea typeface="MS PGothic"/>
                <a:cs typeface="Arial"/>
              </a:rPr>
              <a:t>mVacciNation</a:t>
            </a:r>
            <a:endParaRPr lang="en-ZA" sz="1600" dirty="0">
              <a:solidFill>
                <a:srgbClr val="E60000"/>
              </a:solidFill>
              <a:latin typeface="Arial"/>
              <a:cs typeface="Arial"/>
            </a:endParaRPr>
          </a:p>
        </p:txBody>
      </p:sp>
      <p:pic>
        <p:nvPicPr>
          <p:cNvPr id="45" name="Picture 44" descr="SC20121206-0043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1945" y="2022216"/>
            <a:ext cx="1453815" cy="1938420"/>
          </a:xfrm>
          <a:prstGeom prst="rect">
            <a:avLst/>
          </a:prstGeom>
          <a:ln>
            <a:solidFill>
              <a:srgbClr val="000000"/>
            </a:solidFill>
          </a:ln>
        </p:spPr>
      </p:pic>
      <p:sp>
        <p:nvSpPr>
          <p:cNvPr id="46" name="Title 1"/>
          <p:cNvSpPr txBox="1">
            <a:spLocks/>
          </p:cNvSpPr>
          <p:nvPr/>
        </p:nvSpPr>
        <p:spPr>
          <a:xfrm>
            <a:off x="4061946" y="1539698"/>
            <a:ext cx="1335062" cy="482519"/>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err="1" smtClean="0">
                <a:solidFill>
                  <a:srgbClr val="FF0000"/>
                </a:solidFill>
                <a:latin typeface="Arial"/>
                <a:ea typeface="MS PGothic"/>
                <a:cs typeface="Arial"/>
              </a:rPr>
              <a:t>Jozi</a:t>
            </a:r>
            <a:r>
              <a:rPr lang="en-GB" sz="1600" dirty="0" smtClean="0">
                <a:solidFill>
                  <a:srgbClr val="FF0000"/>
                </a:solidFill>
                <a:latin typeface="Arial"/>
                <a:ea typeface="MS PGothic"/>
                <a:cs typeface="Arial"/>
              </a:rPr>
              <a:t> COPC</a:t>
            </a:r>
            <a:endParaRPr lang="en-ZA" sz="1600" dirty="0">
              <a:solidFill>
                <a:srgbClr val="E60000"/>
              </a:solidFill>
              <a:latin typeface="Arial"/>
              <a:cs typeface="Arial"/>
            </a:endParaRPr>
          </a:p>
        </p:txBody>
      </p:sp>
      <p:pic>
        <p:nvPicPr>
          <p:cNvPr id="47" name="Picture 46" descr="COPC Dasboard filter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13" y="4762778"/>
            <a:ext cx="3753590" cy="1854994"/>
          </a:xfrm>
          <a:prstGeom prst="rect">
            <a:avLst/>
          </a:prstGeom>
          <a:ln>
            <a:solidFill>
              <a:srgbClr val="000000"/>
            </a:solidFill>
          </a:ln>
        </p:spPr>
      </p:pic>
      <p:sp>
        <p:nvSpPr>
          <p:cNvPr id="48" name="Title 1"/>
          <p:cNvSpPr txBox="1">
            <a:spLocks/>
          </p:cNvSpPr>
          <p:nvPr/>
        </p:nvSpPr>
        <p:spPr>
          <a:xfrm>
            <a:off x="267494" y="4300599"/>
            <a:ext cx="1828800" cy="462179"/>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smtClean="0">
                <a:solidFill>
                  <a:srgbClr val="FF0000"/>
                </a:solidFill>
                <a:latin typeface="Arial"/>
                <a:ea typeface="MS PGothic"/>
                <a:cs typeface="Arial"/>
              </a:rPr>
              <a:t>UP COPC</a:t>
            </a:r>
            <a:endParaRPr lang="en-ZA" sz="1600" dirty="0">
              <a:solidFill>
                <a:srgbClr val="E60000"/>
              </a:solidFill>
              <a:latin typeface="Arial"/>
              <a:cs typeface="Arial"/>
            </a:endParaRPr>
          </a:p>
        </p:txBody>
      </p:sp>
      <p:pic>
        <p:nvPicPr>
          <p:cNvPr id="49" name="Picture 48" descr="Screenshot_2014-08-15-16-41-18.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66772" y="2022217"/>
            <a:ext cx="1090361" cy="1938420"/>
          </a:xfrm>
          <a:prstGeom prst="rect">
            <a:avLst/>
          </a:prstGeom>
          <a:ln>
            <a:solidFill>
              <a:srgbClr val="000000"/>
            </a:solidFill>
          </a:ln>
        </p:spPr>
      </p:pic>
      <p:sp>
        <p:nvSpPr>
          <p:cNvPr id="50" name="Title 1"/>
          <p:cNvSpPr txBox="1">
            <a:spLocks/>
          </p:cNvSpPr>
          <p:nvPr/>
        </p:nvSpPr>
        <p:spPr>
          <a:xfrm>
            <a:off x="5966772" y="1539699"/>
            <a:ext cx="1234807" cy="482518"/>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err="1" smtClean="0">
                <a:solidFill>
                  <a:srgbClr val="FF0000"/>
                </a:solidFill>
                <a:latin typeface="Arial"/>
                <a:ea typeface="MS PGothic"/>
                <a:cs typeface="Arial"/>
              </a:rPr>
              <a:t>AitaHealth</a:t>
            </a:r>
            <a:endParaRPr lang="en-ZA" sz="1600" dirty="0">
              <a:solidFill>
                <a:srgbClr val="E60000"/>
              </a:solidFill>
              <a:latin typeface="Arial"/>
              <a:cs typeface="Arial"/>
            </a:endParaRPr>
          </a:p>
        </p:txBody>
      </p:sp>
      <p:pic>
        <p:nvPicPr>
          <p:cNvPr id="51"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34981" y="2022217"/>
            <a:ext cx="1167592" cy="19384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 name="Title 1"/>
          <p:cNvSpPr txBox="1">
            <a:spLocks/>
          </p:cNvSpPr>
          <p:nvPr/>
        </p:nvSpPr>
        <p:spPr>
          <a:xfrm>
            <a:off x="7546464" y="1522987"/>
            <a:ext cx="1156110" cy="482518"/>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smtClean="0">
                <a:solidFill>
                  <a:srgbClr val="FF0000"/>
                </a:solidFill>
                <a:latin typeface="Arial"/>
                <a:ea typeface="MS PGothic"/>
                <a:cs typeface="Arial"/>
              </a:rPr>
              <a:t>KZN SVS</a:t>
            </a:r>
            <a:endParaRPr lang="en-ZA" sz="1600" dirty="0">
              <a:solidFill>
                <a:srgbClr val="E60000"/>
              </a:solidFill>
              <a:latin typeface="Arial"/>
              <a:cs typeface="Arial"/>
            </a:endParaRPr>
          </a:p>
        </p:txBody>
      </p:sp>
      <p:pic>
        <p:nvPicPr>
          <p:cNvPr id="2" name="Picture 1" descr="Screen Shot 2014-11-11 at 05.13.3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1469" y="4762778"/>
            <a:ext cx="1162463" cy="1854994"/>
          </a:xfrm>
          <a:prstGeom prst="rect">
            <a:avLst/>
          </a:prstGeom>
          <a:ln>
            <a:solidFill>
              <a:srgbClr val="000000"/>
            </a:solidFill>
          </a:ln>
        </p:spPr>
      </p:pic>
      <p:sp>
        <p:nvSpPr>
          <p:cNvPr id="53" name="Title 1"/>
          <p:cNvSpPr txBox="1">
            <a:spLocks/>
          </p:cNvSpPr>
          <p:nvPr/>
        </p:nvSpPr>
        <p:spPr>
          <a:xfrm>
            <a:off x="4431469" y="4300599"/>
            <a:ext cx="1126375" cy="462179"/>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smtClean="0">
                <a:solidFill>
                  <a:srgbClr val="FF0000"/>
                </a:solidFill>
                <a:latin typeface="Arial"/>
                <a:ea typeface="MS PGothic"/>
                <a:cs typeface="Arial"/>
              </a:rPr>
              <a:t>HELP</a:t>
            </a:r>
            <a:endParaRPr lang="en-ZA" sz="1600" dirty="0">
              <a:solidFill>
                <a:srgbClr val="E60000"/>
              </a:solidFill>
              <a:latin typeface="Arial"/>
              <a:cs typeface="Arial"/>
            </a:endParaRPr>
          </a:p>
        </p:txBody>
      </p:sp>
      <p:sp>
        <p:nvSpPr>
          <p:cNvPr id="54" name="Title 1"/>
          <p:cNvSpPr txBox="1">
            <a:spLocks/>
          </p:cNvSpPr>
          <p:nvPr/>
        </p:nvSpPr>
        <p:spPr>
          <a:xfrm>
            <a:off x="5979387" y="4286004"/>
            <a:ext cx="1420295" cy="499230"/>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1600" dirty="0" err="1" smtClean="0">
                <a:solidFill>
                  <a:srgbClr val="FF0000"/>
                </a:solidFill>
                <a:latin typeface="Arial"/>
                <a:ea typeface="MS PGothic"/>
                <a:cs typeface="Arial"/>
              </a:rPr>
              <a:t>mFarmer</a:t>
            </a:r>
            <a:endParaRPr lang="en-ZA" sz="1600" dirty="0">
              <a:solidFill>
                <a:srgbClr val="E60000"/>
              </a:solidFill>
              <a:latin typeface="Arial"/>
              <a:cs typeface="Arial"/>
            </a:endParaRPr>
          </a:p>
        </p:txBody>
      </p:sp>
      <p:pic>
        <p:nvPicPr>
          <p:cNvPr id="55" name="Picture 54" descr="Screenshot_2014-03-26-23-26-2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4905" y="2022217"/>
            <a:ext cx="1453814" cy="1938419"/>
          </a:xfrm>
          <a:prstGeom prst="rect">
            <a:avLst/>
          </a:prstGeom>
          <a:ln>
            <a:solidFill>
              <a:srgbClr val="000000"/>
            </a:solidFill>
          </a:ln>
        </p:spPr>
      </p:pic>
    </p:spTree>
    <p:extLst>
      <p:ext uri="{BB962C8B-B14F-4D97-AF65-F5344CB8AC3E}">
        <p14:creationId xmlns:p14="http://schemas.microsoft.com/office/powerpoint/2010/main" val="39873691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7494" y="813768"/>
            <a:ext cx="8688530" cy="757237"/>
          </a:xfrm>
          <a:prstGeom prst="rect">
            <a:avLst/>
          </a:prstGeom>
        </p:spPr>
        <p:txBody>
          <a:bodyPr/>
          <a:lstStyle>
            <a:lvl1pPr algn="l" defTabSz="457200" rtl="0" eaLnBrk="1" latinLnBrk="0" hangingPunct="1">
              <a:spcBef>
                <a:spcPct val="0"/>
              </a:spcBef>
              <a:buNone/>
              <a:defRPr sz="2800" kern="1200">
                <a:solidFill>
                  <a:schemeClr val="tx1"/>
                </a:solidFill>
                <a:latin typeface="Vodafone Rg" pitchFamily="34" charset="0"/>
                <a:ea typeface="+mj-ea"/>
                <a:cs typeface="+mj-cs"/>
              </a:defRPr>
            </a:lvl1pPr>
          </a:lstStyle>
          <a:p>
            <a:r>
              <a:rPr lang="en-GB" sz="2400" dirty="0" smtClean="0">
                <a:solidFill>
                  <a:srgbClr val="FF0000"/>
                </a:solidFill>
                <a:latin typeface="Arial"/>
                <a:ea typeface="MS PGothic"/>
                <a:cs typeface="Arial"/>
              </a:rPr>
              <a:t>An mHealth platform enables the sharing of infrastructure</a:t>
            </a:r>
            <a:endParaRPr lang="en-ZA" sz="1600" dirty="0">
              <a:solidFill>
                <a:srgbClr val="E60000"/>
              </a:solidFill>
              <a:latin typeface="Arial"/>
              <a:cs typeface="Arial"/>
            </a:endParaRPr>
          </a:p>
        </p:txBody>
      </p:sp>
      <p:sp>
        <p:nvSpPr>
          <p:cNvPr id="5" name="Arc 4"/>
          <p:cNvSpPr/>
          <p:nvPr/>
        </p:nvSpPr>
        <p:spPr>
          <a:xfrm>
            <a:off x="4499360" y="4431172"/>
            <a:ext cx="2150184" cy="1818429"/>
          </a:xfrm>
          <a:prstGeom prst="arc">
            <a:avLst>
              <a:gd name="adj1" fmla="val 16200000"/>
              <a:gd name="adj2" fmla="val 14720034"/>
            </a:avLst>
          </a:prstGeom>
          <a:ln w="38100" cmpd="sng">
            <a:solidFill>
              <a:schemeClr val="tx1"/>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latin typeface="Arial"/>
              <a:cs typeface="Arial"/>
            </a:endParaRPr>
          </a:p>
        </p:txBody>
      </p:sp>
      <p:sp>
        <p:nvSpPr>
          <p:cNvPr id="7" name="Rectangle 6"/>
          <p:cNvSpPr/>
          <p:nvPr/>
        </p:nvSpPr>
        <p:spPr>
          <a:xfrm>
            <a:off x="3465675" y="4284005"/>
            <a:ext cx="1473045" cy="665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8" name="Rectangle 7"/>
          <p:cNvSpPr/>
          <p:nvPr/>
        </p:nvSpPr>
        <p:spPr>
          <a:xfrm>
            <a:off x="6223364" y="4309525"/>
            <a:ext cx="1473045" cy="6655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pic>
        <p:nvPicPr>
          <p:cNvPr id="9" name="Picture 8" descr="Comp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033" y="4913243"/>
            <a:ext cx="1030296" cy="1002197"/>
          </a:xfrm>
          <a:prstGeom prst="rect">
            <a:avLst/>
          </a:prstGeom>
        </p:spPr>
      </p:pic>
      <p:pic>
        <p:nvPicPr>
          <p:cNvPr id="10" name="Picture 9" descr="ManSpea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342" y="1829273"/>
            <a:ext cx="1181402" cy="1159922"/>
          </a:xfrm>
          <a:prstGeom prst="rect">
            <a:avLst/>
          </a:prstGeom>
        </p:spPr>
      </p:pic>
      <p:pic>
        <p:nvPicPr>
          <p:cNvPr id="11" name="Picture 10"/>
          <p:cNvPicPr>
            <a:picLocks noChangeAspect="1"/>
          </p:cNvPicPr>
          <p:nvPr/>
        </p:nvPicPr>
        <p:blipFill>
          <a:blip r:embed="rId5" cstate="print"/>
          <a:stretch>
            <a:fillRect/>
          </a:stretch>
        </p:blipFill>
        <p:spPr>
          <a:xfrm>
            <a:off x="743954" y="2524488"/>
            <a:ext cx="816281" cy="933775"/>
          </a:xfrm>
          <a:prstGeom prst="rect">
            <a:avLst/>
          </a:prstGeom>
        </p:spPr>
      </p:pic>
      <p:pic>
        <p:nvPicPr>
          <p:cNvPr id="12" name="Picture 11"/>
          <p:cNvPicPr>
            <a:picLocks noChangeAspect="1"/>
          </p:cNvPicPr>
          <p:nvPr/>
        </p:nvPicPr>
        <p:blipFill>
          <a:blip r:embed="rId6" cstate="print"/>
          <a:stretch>
            <a:fillRect/>
          </a:stretch>
        </p:blipFill>
        <p:spPr>
          <a:xfrm>
            <a:off x="2851413" y="2559978"/>
            <a:ext cx="1136622" cy="864472"/>
          </a:xfrm>
          <a:prstGeom prst="rect">
            <a:avLst/>
          </a:prstGeom>
        </p:spPr>
      </p:pic>
      <p:pic>
        <p:nvPicPr>
          <p:cNvPr id="13" name="Picture 12"/>
          <p:cNvPicPr>
            <a:picLocks noChangeAspect="1"/>
          </p:cNvPicPr>
          <p:nvPr/>
        </p:nvPicPr>
        <p:blipFill>
          <a:blip r:embed="rId7" cstate="print"/>
          <a:stretch>
            <a:fillRect/>
          </a:stretch>
        </p:blipFill>
        <p:spPr>
          <a:xfrm>
            <a:off x="5298924" y="3955738"/>
            <a:ext cx="673286" cy="887100"/>
          </a:xfrm>
          <a:prstGeom prst="rect">
            <a:avLst/>
          </a:prstGeom>
        </p:spPr>
      </p:pic>
      <p:pic>
        <p:nvPicPr>
          <p:cNvPr id="14" name="Picture 13"/>
          <p:cNvPicPr>
            <a:picLocks noChangeAspect="1"/>
          </p:cNvPicPr>
          <p:nvPr/>
        </p:nvPicPr>
        <p:blipFill>
          <a:blip r:embed="rId8" cstate="print"/>
          <a:stretch>
            <a:fillRect/>
          </a:stretch>
        </p:blipFill>
        <p:spPr>
          <a:xfrm>
            <a:off x="7611279" y="2547278"/>
            <a:ext cx="879505" cy="893036"/>
          </a:xfrm>
          <a:prstGeom prst="rect">
            <a:avLst/>
          </a:prstGeom>
        </p:spPr>
      </p:pic>
      <p:cxnSp>
        <p:nvCxnSpPr>
          <p:cNvPr id="15" name="Curved Connector 14"/>
          <p:cNvCxnSpPr/>
          <p:nvPr/>
        </p:nvCxnSpPr>
        <p:spPr>
          <a:xfrm flipV="1">
            <a:off x="4084851" y="2134308"/>
            <a:ext cx="1007178" cy="514837"/>
          </a:xfrm>
          <a:prstGeom prst="curvedConnector3">
            <a:avLst/>
          </a:prstGeom>
          <a:ln w="38100" cmpd="sng">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9" cstate="print"/>
          <a:stretch>
            <a:fillRect/>
          </a:stretch>
        </p:blipFill>
        <p:spPr>
          <a:xfrm>
            <a:off x="3689618" y="4999238"/>
            <a:ext cx="1056443" cy="885483"/>
          </a:xfrm>
          <a:prstGeom prst="rect">
            <a:avLst/>
          </a:prstGeom>
        </p:spPr>
      </p:pic>
      <p:sp>
        <p:nvSpPr>
          <p:cNvPr id="17" name="Rounded Rectangle 16"/>
          <p:cNvSpPr/>
          <p:nvPr/>
        </p:nvSpPr>
        <p:spPr>
          <a:xfrm>
            <a:off x="527912" y="1903588"/>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Security</a:t>
            </a:r>
            <a:endParaRPr lang="en-US" sz="1400" dirty="0">
              <a:latin typeface="Arial"/>
              <a:cs typeface="Arial"/>
            </a:endParaRPr>
          </a:p>
        </p:txBody>
      </p:sp>
      <p:sp>
        <p:nvSpPr>
          <p:cNvPr id="18" name="Rounded Rectangle 17"/>
          <p:cNvSpPr/>
          <p:nvPr/>
        </p:nvSpPr>
        <p:spPr>
          <a:xfrm>
            <a:off x="2751827" y="1903588"/>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Identity</a:t>
            </a:r>
          </a:p>
        </p:txBody>
      </p:sp>
      <p:sp>
        <p:nvSpPr>
          <p:cNvPr id="19" name="Rounded Rectangle 18"/>
          <p:cNvSpPr/>
          <p:nvPr/>
        </p:nvSpPr>
        <p:spPr>
          <a:xfrm>
            <a:off x="4938720" y="3303775"/>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Data Collection</a:t>
            </a:r>
            <a:endParaRPr lang="en-US" sz="1400" dirty="0">
              <a:latin typeface="Arial"/>
              <a:cs typeface="Arial"/>
            </a:endParaRPr>
          </a:p>
        </p:txBody>
      </p:sp>
      <p:sp>
        <p:nvSpPr>
          <p:cNvPr id="20" name="Rounded Rectangle 19"/>
          <p:cNvSpPr/>
          <p:nvPr/>
        </p:nvSpPr>
        <p:spPr>
          <a:xfrm>
            <a:off x="7368228" y="1903588"/>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Reporting</a:t>
            </a:r>
            <a:endParaRPr lang="en-US" sz="1400" dirty="0">
              <a:latin typeface="Arial"/>
              <a:cs typeface="Arial"/>
            </a:endParaRPr>
          </a:p>
        </p:txBody>
      </p:sp>
      <p:sp>
        <p:nvSpPr>
          <p:cNvPr id="21" name="Rounded Rectangle 20"/>
          <p:cNvSpPr/>
          <p:nvPr/>
        </p:nvSpPr>
        <p:spPr>
          <a:xfrm>
            <a:off x="6288188" y="4397142"/>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Intelligent Workflows</a:t>
            </a:r>
            <a:endParaRPr lang="en-US" sz="1400" dirty="0">
              <a:latin typeface="Arial"/>
              <a:cs typeface="Arial"/>
            </a:endParaRPr>
          </a:p>
        </p:txBody>
      </p:sp>
      <p:sp>
        <p:nvSpPr>
          <p:cNvPr id="22" name="Rounded Rectangle 21"/>
          <p:cNvSpPr/>
          <p:nvPr/>
        </p:nvSpPr>
        <p:spPr>
          <a:xfrm>
            <a:off x="3547747" y="4378677"/>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Task Scheduling</a:t>
            </a:r>
            <a:endParaRPr lang="en-US" sz="1400" dirty="0">
              <a:latin typeface="Arial"/>
              <a:cs typeface="Arial"/>
            </a:endParaRPr>
          </a:p>
        </p:txBody>
      </p:sp>
      <p:grpSp>
        <p:nvGrpSpPr>
          <p:cNvPr id="23" name="Group 22"/>
          <p:cNvGrpSpPr/>
          <p:nvPr/>
        </p:nvGrpSpPr>
        <p:grpSpPr>
          <a:xfrm>
            <a:off x="1733920" y="5026635"/>
            <a:ext cx="588297" cy="876710"/>
            <a:chOff x="5873880" y="4135166"/>
            <a:chExt cx="1397000" cy="2438400"/>
          </a:xfrm>
        </p:grpSpPr>
        <p:pic>
          <p:nvPicPr>
            <p:cNvPr id="24" name="Picture 23"/>
            <p:cNvPicPr>
              <a:picLocks noChangeAspect="1"/>
            </p:cNvPicPr>
            <p:nvPr/>
          </p:nvPicPr>
          <p:blipFill>
            <a:blip r:embed="rId10" cstate="print"/>
            <a:stretch>
              <a:fillRect/>
            </a:stretch>
          </p:blipFill>
          <p:spPr>
            <a:xfrm>
              <a:off x="5873880" y="4135166"/>
              <a:ext cx="1397000" cy="2438400"/>
            </a:xfrm>
            <a:prstGeom prst="rect">
              <a:avLst/>
            </a:prstGeom>
          </p:spPr>
        </p:pic>
        <p:pic>
          <p:nvPicPr>
            <p:cNvPr id="25" name="Picture 24"/>
            <p:cNvPicPr>
              <a:picLocks noChangeAspect="1"/>
            </p:cNvPicPr>
            <p:nvPr/>
          </p:nvPicPr>
          <p:blipFill>
            <a:blip r:embed="rId11" cstate="print">
              <a:extLst>
                <a:ext uri="{BEBA8EAE-BF5A-486C-A8C5-ECC9F3942E4B}">
                  <a14:imgProps xmlns:a14="http://schemas.microsoft.com/office/drawing/2010/main">
                    <a14:imgLayer r:embed="rId12">
                      <a14:imgEffect>
                        <a14:backgroundRemoval t="3209" b="96257" l="8784" r="96622">
                          <a14:foregroundMark x1="58108" y1="15508" x2="58108" y2="15508"/>
                        </a14:backgroundRemoval>
                      </a14:imgEffect>
                    </a14:imgLayer>
                  </a14:imgProps>
                </a:ext>
              </a:extLst>
            </a:blip>
            <a:stretch>
              <a:fillRect/>
            </a:stretch>
          </p:blipFill>
          <p:spPr>
            <a:xfrm>
              <a:off x="6266677" y="4540120"/>
              <a:ext cx="609766" cy="770448"/>
            </a:xfrm>
            <a:prstGeom prst="rect">
              <a:avLst/>
            </a:prstGeom>
          </p:spPr>
        </p:pic>
      </p:grpSp>
      <p:sp>
        <p:nvSpPr>
          <p:cNvPr id="26" name="Rounded Rectangle 25"/>
          <p:cNvSpPr/>
          <p:nvPr/>
        </p:nvSpPr>
        <p:spPr>
          <a:xfrm>
            <a:off x="1351659" y="4379722"/>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Event-driven payments</a:t>
            </a:r>
            <a:endParaRPr lang="en-US" sz="1400" dirty="0">
              <a:latin typeface="Arial"/>
              <a:cs typeface="Arial"/>
            </a:endParaRPr>
          </a:p>
        </p:txBody>
      </p:sp>
      <p:cxnSp>
        <p:nvCxnSpPr>
          <p:cNvPr id="27" name="Curved Connector 26"/>
          <p:cNvCxnSpPr/>
          <p:nvPr/>
        </p:nvCxnSpPr>
        <p:spPr>
          <a:xfrm>
            <a:off x="1709445" y="2654400"/>
            <a:ext cx="914400" cy="553909"/>
          </a:xfrm>
          <a:prstGeom prst="curvedConnector3">
            <a:avLst/>
          </a:prstGeom>
          <a:ln w="38100" cmpd="sng">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4024320" y="3329259"/>
            <a:ext cx="914400" cy="553909"/>
          </a:xfrm>
          <a:prstGeom prst="curvedConnector3">
            <a:avLst/>
          </a:prstGeom>
          <a:ln w="38100" cmpd="sng">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4938720" y="1371408"/>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Mobile Learning</a:t>
            </a:r>
            <a:endParaRPr lang="en-US" sz="1400" dirty="0">
              <a:latin typeface="Arial"/>
              <a:cs typeface="Arial"/>
            </a:endParaRPr>
          </a:p>
        </p:txBody>
      </p:sp>
      <p:cxnSp>
        <p:nvCxnSpPr>
          <p:cNvPr id="30" name="Curved Connector 29"/>
          <p:cNvCxnSpPr/>
          <p:nvPr/>
        </p:nvCxnSpPr>
        <p:spPr>
          <a:xfrm flipV="1">
            <a:off x="6271744" y="3368331"/>
            <a:ext cx="1007178" cy="514837"/>
          </a:xfrm>
          <a:prstGeom prst="curvedConnector3">
            <a:avLst/>
          </a:prstGeom>
          <a:ln w="38100" cmpd="sng">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a:off x="6364522" y="2099260"/>
            <a:ext cx="914400" cy="553909"/>
          </a:xfrm>
          <a:prstGeom prst="curvedConnector3">
            <a:avLst/>
          </a:prstGeom>
          <a:ln w="38100" cmpd="sng">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H="1">
            <a:off x="2551275" y="5147833"/>
            <a:ext cx="914400" cy="553909"/>
          </a:xfrm>
          <a:prstGeom prst="curvedConnector3">
            <a:avLst/>
          </a:prstGeom>
          <a:ln w="38100" cmpd="sng">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4938720" y="5199879"/>
            <a:ext cx="1333024" cy="505646"/>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latin typeface="Arial"/>
                <a:cs typeface="Arial"/>
              </a:rPr>
              <a:t>Client Interaction</a:t>
            </a:r>
            <a:endParaRPr lang="en-US" sz="1400" dirty="0">
              <a:latin typeface="Arial"/>
              <a:cs typeface="Arial"/>
            </a:endParaRPr>
          </a:p>
        </p:txBody>
      </p:sp>
      <p:grpSp>
        <p:nvGrpSpPr>
          <p:cNvPr id="34" name="Group 33"/>
          <p:cNvGrpSpPr/>
          <p:nvPr/>
        </p:nvGrpSpPr>
        <p:grpSpPr>
          <a:xfrm>
            <a:off x="5202003" y="5788361"/>
            <a:ext cx="911979" cy="709475"/>
            <a:chOff x="5202074" y="6052165"/>
            <a:chExt cx="911979" cy="709475"/>
          </a:xfrm>
        </p:grpSpPr>
        <p:pic>
          <p:nvPicPr>
            <p:cNvPr id="35" name="Picture 34" descr="PhoneOld.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2074" y="6052165"/>
              <a:ext cx="468644" cy="709475"/>
            </a:xfrm>
            <a:prstGeom prst="rect">
              <a:avLst/>
            </a:prstGeom>
          </p:spPr>
        </p:pic>
        <p:pic>
          <p:nvPicPr>
            <p:cNvPr id="36" name="Picture 35" descr="PhoneSmar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43108" y="6052165"/>
              <a:ext cx="470945" cy="709475"/>
            </a:xfrm>
            <a:prstGeom prst="rect">
              <a:avLst/>
            </a:prstGeom>
          </p:spPr>
        </p:pic>
      </p:grpSp>
    </p:spTree>
    <p:extLst>
      <p:ext uri="{BB962C8B-B14F-4D97-AF65-F5344CB8AC3E}">
        <p14:creationId xmlns:p14="http://schemas.microsoft.com/office/powerpoint/2010/main" val="2728516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325" y="825273"/>
            <a:ext cx="8229600" cy="946151"/>
          </a:xfrm>
          <a:prstGeom prst="rect">
            <a:avLst/>
          </a:prstGeom>
        </p:spPr>
        <p:txBody>
          <a:bodyPr/>
          <a:lstStyle/>
          <a:p>
            <a:r>
              <a:rPr lang="en-GB" sz="2400" dirty="0" smtClean="0">
                <a:solidFill>
                  <a:srgbClr val="E90000"/>
                </a:solidFill>
                <a:latin typeface="Arial"/>
                <a:cs typeface="Arial"/>
              </a:rPr>
              <a:t>From </a:t>
            </a:r>
            <a:r>
              <a:rPr lang="en-GB" sz="2400" dirty="0" smtClean="0">
                <a:effectLst>
                  <a:outerShdw blurRad="50800" dist="38100" dir="2700000" algn="tl" rotWithShape="0">
                    <a:prstClr val="black">
                      <a:alpha val="40000"/>
                    </a:prstClr>
                  </a:outerShdw>
                </a:effectLst>
                <a:latin typeface="Arial"/>
                <a:cs typeface="Arial"/>
              </a:rPr>
              <a:t>2008</a:t>
            </a:r>
            <a:r>
              <a:rPr lang="en-GB" sz="2400" dirty="0" smtClean="0">
                <a:solidFill>
                  <a:srgbClr val="E90000"/>
                </a:solidFill>
                <a:latin typeface="Arial"/>
                <a:cs typeface="Arial"/>
              </a:rPr>
              <a:t> : Stock Visibility</a:t>
            </a:r>
            <a:r>
              <a:rPr lang="en-GB" sz="2400" dirty="0">
                <a:solidFill>
                  <a:srgbClr val="E90000"/>
                </a:solidFill>
                <a:latin typeface="Arial"/>
                <a:cs typeface="Arial"/>
              </a:rPr>
              <a:t/>
            </a:r>
            <a:br>
              <a:rPr lang="en-GB" sz="2400" dirty="0">
                <a:solidFill>
                  <a:srgbClr val="E90000"/>
                </a:solidFill>
                <a:latin typeface="Arial"/>
                <a:cs typeface="Arial"/>
              </a:rPr>
            </a:br>
            <a:r>
              <a:rPr lang="en-GB" sz="1800" dirty="0">
                <a:solidFill>
                  <a:srgbClr val="000000"/>
                </a:solidFill>
                <a:latin typeface="Arial"/>
                <a:cs typeface="Arial"/>
              </a:rPr>
              <a:t>A</a:t>
            </a:r>
            <a:r>
              <a:rPr lang="en-GB" sz="1800" dirty="0" smtClean="0">
                <a:solidFill>
                  <a:srgbClr val="000000"/>
                </a:solidFill>
                <a:latin typeface="Arial"/>
                <a:cs typeface="Arial"/>
              </a:rPr>
              <a:t> </a:t>
            </a:r>
            <a:r>
              <a:rPr lang="en-GB" sz="1800" dirty="0">
                <a:solidFill>
                  <a:srgbClr val="000000"/>
                </a:solidFill>
                <a:latin typeface="Arial"/>
                <a:cs typeface="Arial"/>
              </a:rPr>
              <a:t>large scale, national deployment</a:t>
            </a:r>
          </a:p>
        </p:txBody>
      </p:sp>
      <p:sp>
        <p:nvSpPr>
          <p:cNvPr id="7" name="Content Placeholder 2"/>
          <p:cNvSpPr>
            <a:spLocks noGrp="1"/>
          </p:cNvSpPr>
          <p:nvPr>
            <p:ph sz="half" idx="4294967295"/>
          </p:nvPr>
        </p:nvSpPr>
        <p:spPr>
          <a:xfrm>
            <a:off x="273757" y="1691479"/>
            <a:ext cx="5656820" cy="4364910"/>
          </a:xfrm>
          <a:prstGeom prst="rect">
            <a:avLst/>
          </a:prstGeom>
        </p:spPr>
        <p:txBody>
          <a:bodyPr>
            <a:noAutofit/>
          </a:bodyPr>
          <a:lstStyle/>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latin typeface="Arial" pitchFamily="34" charset="0"/>
                <a:cs typeface="Arial" pitchFamily="34" charset="0"/>
              </a:rPr>
              <a:t>Nurses at dispensary level submit stock levels for key </a:t>
            </a:r>
            <a:r>
              <a:rPr lang="en-GB" sz="1600" dirty="0" smtClean="0">
                <a:solidFill>
                  <a:srgbClr val="FF0000"/>
                </a:solidFill>
                <a:latin typeface="Arial" pitchFamily="34" charset="0"/>
                <a:cs typeface="Arial" pitchFamily="34" charset="0"/>
              </a:rPr>
              <a:t>Malaria drugs via SMS</a:t>
            </a:r>
            <a:r>
              <a:rPr lang="en-GB" sz="1600" dirty="0" smtClean="0">
                <a:latin typeface="Arial" pitchFamily="34" charset="0"/>
                <a:cs typeface="Arial" pitchFamily="34" charset="0"/>
              </a:rPr>
              <a:t> – in return for an </a:t>
            </a:r>
            <a:r>
              <a:rPr lang="en-GB" sz="1600" dirty="0" smtClean="0">
                <a:solidFill>
                  <a:srgbClr val="FF0000"/>
                </a:solidFill>
                <a:latin typeface="Arial" pitchFamily="34" charset="0"/>
                <a:cs typeface="Arial" pitchFamily="34" charset="0"/>
              </a:rPr>
              <a:t>incentive</a:t>
            </a:r>
          </a:p>
          <a:p>
            <a:pPr marL="0" indent="0">
              <a:buNone/>
              <a:defRPr/>
            </a:pPr>
            <a:endParaRPr lang="en-GB" sz="1600" dirty="0">
              <a:solidFill>
                <a:srgbClr val="FF0000"/>
              </a:solidFill>
              <a:latin typeface="Arial" pitchFamily="34" charset="0"/>
              <a:cs typeface="Arial" pitchFamily="34" charset="0"/>
            </a:endParaRPr>
          </a:p>
          <a:p>
            <a:pPr>
              <a:buFont typeface="Times" charset="0"/>
              <a:buChar char="•"/>
              <a:defRPr/>
            </a:pPr>
            <a:r>
              <a:rPr lang="en-GB" sz="1600" dirty="0">
                <a:latin typeface="Arial" pitchFamily="34" charset="0"/>
                <a:cs typeface="Arial" pitchFamily="34" charset="0"/>
              </a:rPr>
              <a:t>Significant </a:t>
            </a:r>
            <a:r>
              <a:rPr lang="en-GB" sz="1600" dirty="0">
                <a:solidFill>
                  <a:srgbClr val="FF0000"/>
                </a:solidFill>
                <a:latin typeface="Arial" pitchFamily="34" charset="0"/>
                <a:cs typeface="Arial" pitchFamily="34" charset="0"/>
              </a:rPr>
              <a:t>reduction in drug stock-outs</a:t>
            </a:r>
            <a:r>
              <a:rPr lang="en-GB" sz="1600" dirty="0">
                <a:latin typeface="Arial" pitchFamily="34" charset="0"/>
                <a:cs typeface="Arial" pitchFamily="34" charset="0"/>
              </a:rPr>
              <a:t>, improved availability of critical </a:t>
            </a:r>
            <a:r>
              <a:rPr lang="en-GB" sz="1600" dirty="0" smtClean="0">
                <a:latin typeface="Arial" pitchFamily="34" charset="0"/>
                <a:cs typeface="Arial" pitchFamily="34" charset="0"/>
              </a:rPr>
              <a:t>medicines</a:t>
            </a: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latin typeface="Arial" pitchFamily="34" charset="0"/>
                <a:cs typeface="Arial" pitchFamily="34" charset="0"/>
              </a:rPr>
              <a:t>Quick</a:t>
            </a:r>
            <a:r>
              <a:rPr lang="en-GB" sz="1600" dirty="0">
                <a:latin typeface="Arial" pitchFamily="34" charset="0"/>
                <a:cs typeface="Arial" pitchFamily="34" charset="0"/>
              </a:rPr>
              <a:t>, </a:t>
            </a:r>
            <a:r>
              <a:rPr lang="en-GB" sz="1600" dirty="0" smtClean="0">
                <a:solidFill>
                  <a:srgbClr val="FF0000"/>
                </a:solidFill>
                <a:latin typeface="Arial" pitchFamily="34" charset="0"/>
                <a:cs typeface="Arial" pitchFamily="34" charset="0"/>
              </a:rPr>
              <a:t>SLA-driven </a:t>
            </a:r>
            <a:r>
              <a:rPr lang="en-GB" sz="1600" dirty="0">
                <a:solidFill>
                  <a:srgbClr val="FF0000"/>
                </a:solidFill>
                <a:latin typeface="Arial" pitchFamily="34" charset="0"/>
                <a:cs typeface="Arial" pitchFamily="34" charset="0"/>
              </a:rPr>
              <a:t>deployment </a:t>
            </a:r>
            <a:r>
              <a:rPr lang="en-GB" sz="1600" dirty="0">
                <a:latin typeface="Arial" pitchFamily="34" charset="0"/>
                <a:cs typeface="Arial" pitchFamily="34" charset="0"/>
              </a:rPr>
              <a:t>based on Vodafone’s managed service capability </a:t>
            </a:r>
            <a:endParaRPr lang="en-GB" sz="1600" dirty="0" smtClean="0">
              <a:latin typeface="Arial" pitchFamily="34" charset="0"/>
              <a:cs typeface="Arial" pitchFamily="34" charset="0"/>
            </a:endParaRP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latin typeface="Arial" pitchFamily="34" charset="0"/>
                <a:cs typeface="Arial" pitchFamily="34" charset="0"/>
              </a:rPr>
              <a:t>Full </a:t>
            </a:r>
            <a:r>
              <a:rPr lang="en-GB" sz="1600" dirty="0">
                <a:solidFill>
                  <a:srgbClr val="FF0000"/>
                </a:solidFill>
                <a:latin typeface="Arial" pitchFamily="34" charset="0"/>
                <a:cs typeface="Arial" pitchFamily="34" charset="0"/>
              </a:rPr>
              <a:t>commercial roll-out to </a:t>
            </a:r>
            <a:r>
              <a:rPr lang="en-GB" sz="1600" dirty="0" smtClean="0">
                <a:solidFill>
                  <a:srgbClr val="FF0000"/>
                </a:solidFill>
                <a:latin typeface="Arial" pitchFamily="34" charset="0"/>
                <a:cs typeface="Arial" pitchFamily="34" charset="0"/>
              </a:rPr>
              <a:t>5,100</a:t>
            </a:r>
            <a:r>
              <a:rPr lang="en-GB" sz="1600" dirty="0" smtClean="0">
                <a:latin typeface="Arial" pitchFamily="34" charset="0"/>
                <a:cs typeface="Arial" pitchFamily="34" charset="0"/>
              </a:rPr>
              <a:t> </a:t>
            </a:r>
            <a:r>
              <a:rPr lang="en-GB" sz="1600" dirty="0">
                <a:latin typeface="Arial" pitchFamily="34" charset="0"/>
                <a:cs typeface="Arial" pitchFamily="34" charset="0"/>
              </a:rPr>
              <a:t>public health facilities in Tanzania in </a:t>
            </a:r>
            <a:r>
              <a:rPr lang="en-GB" sz="1600" dirty="0" smtClean="0">
                <a:latin typeface="Arial" pitchFamily="34" charset="0"/>
                <a:cs typeface="Arial" pitchFamily="34" charset="0"/>
              </a:rPr>
              <a:t>2011</a:t>
            </a:r>
          </a:p>
          <a:p>
            <a:pPr marL="0" indent="0">
              <a:buNone/>
              <a:defRPr/>
            </a:pPr>
            <a:endParaRPr lang="en-GB" sz="1600" dirty="0" smtClean="0">
              <a:latin typeface="Arial" pitchFamily="34" charset="0"/>
              <a:cs typeface="Arial" pitchFamily="34" charset="0"/>
            </a:endParaRPr>
          </a:p>
          <a:p>
            <a:pPr>
              <a:buFont typeface="Times" charset="0"/>
              <a:buChar char="•"/>
              <a:defRPr/>
            </a:pPr>
            <a:r>
              <a:rPr lang="en-GB" sz="1600" dirty="0" smtClean="0">
                <a:latin typeface="Arial" pitchFamily="34" charset="0"/>
                <a:cs typeface="Arial" pitchFamily="34" charset="0"/>
              </a:rPr>
              <a:t>Added TB, anti-Leprosy RX and Rapid Diagnostic Tests in 280 facilities in 2011.</a:t>
            </a:r>
            <a:endParaRPr lang="en-GB" sz="1600" dirty="0">
              <a:latin typeface="Arial" pitchFamily="34" charset="0"/>
              <a:cs typeface="Arial" pitchFamily="34" charset="0"/>
            </a:endParaRPr>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421" t="26012" r="1373" b="7756"/>
          <a:stretch/>
        </p:blipFill>
        <p:spPr bwMode="auto">
          <a:xfrm>
            <a:off x="6265196" y="2189224"/>
            <a:ext cx="2559955" cy="14830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18" t="5113" r="31419" b="23826"/>
          <a:stretch/>
        </p:blipFill>
        <p:spPr bwMode="auto">
          <a:xfrm>
            <a:off x="6265196" y="4024342"/>
            <a:ext cx="2559955" cy="15286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http://2.bp.blogspot.com/-hkqExXGjesI/TwcFPYMb3sI/AAAAAAAAt_c/VxAJn_GJz-Q/s1600/Novartis-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387" y="6300252"/>
            <a:ext cx="1191110" cy="32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851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265641" y="839455"/>
            <a:ext cx="8637059" cy="1175391"/>
          </a:xfrm>
        </p:spPr>
        <p:txBody>
          <a:bodyPr>
            <a:normAutofit/>
          </a:bodyPr>
          <a:lstStyle/>
          <a:p>
            <a:r>
              <a:rPr lang="en-US" dirty="0" smtClean="0">
                <a:latin typeface="Arial"/>
                <a:cs typeface="Arial"/>
              </a:rPr>
              <a:t>From </a:t>
            </a:r>
            <a:r>
              <a:rPr lang="en-US" dirty="0" smtClean="0">
                <a:solidFill>
                  <a:srgbClr val="000000"/>
                </a:solidFill>
                <a:effectLst>
                  <a:outerShdw blurRad="50800" dist="38100" dir="2700000" algn="tl" rotWithShape="0">
                    <a:prstClr val="black">
                      <a:alpha val="40000"/>
                    </a:prstClr>
                  </a:outerShdw>
                </a:effectLst>
                <a:latin typeface="Arial"/>
                <a:cs typeface="Arial"/>
              </a:rPr>
              <a:t>2013</a:t>
            </a:r>
            <a:r>
              <a:rPr lang="en-US" dirty="0">
                <a:latin typeface="Arial"/>
                <a:cs typeface="Arial"/>
              </a:rPr>
              <a:t> </a:t>
            </a:r>
            <a:r>
              <a:rPr lang="en-US" dirty="0" smtClean="0">
                <a:latin typeface="Arial"/>
                <a:cs typeface="Arial"/>
              </a:rPr>
              <a:t>: </a:t>
            </a:r>
            <a:br>
              <a:rPr lang="en-US" dirty="0" smtClean="0">
                <a:latin typeface="Arial"/>
                <a:cs typeface="Arial"/>
              </a:rPr>
            </a:br>
            <a:r>
              <a:rPr lang="en-US" dirty="0" smtClean="0">
                <a:latin typeface="Arial"/>
                <a:cs typeface="Arial"/>
              </a:rPr>
              <a:t>mVacciNation</a:t>
            </a:r>
            <a:endParaRPr lang="en-US" sz="1600" dirty="0">
              <a:latin typeface="Arial"/>
              <a:cs typeface="Arial"/>
            </a:endParaRPr>
          </a:p>
        </p:txBody>
      </p:sp>
      <p:pic>
        <p:nvPicPr>
          <p:cNvPr id="49" name="Picture 48" descr="gs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363" y="6301901"/>
            <a:ext cx="425170" cy="375360"/>
          </a:xfrm>
          <a:prstGeom prst="rect">
            <a:avLst/>
          </a:prstGeom>
        </p:spPr>
      </p:pic>
      <p:pic>
        <p:nvPicPr>
          <p:cNvPr id="50" name="Picture 49" descr="mz_governmen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02" y="6254752"/>
            <a:ext cx="402302" cy="422509"/>
          </a:xfrm>
          <a:prstGeom prst="rect">
            <a:avLst/>
          </a:prstGeom>
        </p:spPr>
      </p:pic>
      <p:grpSp>
        <p:nvGrpSpPr>
          <p:cNvPr id="51" name="Group 50"/>
          <p:cNvGrpSpPr/>
          <p:nvPr/>
        </p:nvGrpSpPr>
        <p:grpSpPr>
          <a:xfrm>
            <a:off x="2844750" y="2954144"/>
            <a:ext cx="922338" cy="1368152"/>
            <a:chOff x="3923928" y="2780928"/>
            <a:chExt cx="922338" cy="1368152"/>
          </a:xfrm>
        </p:grpSpPr>
        <p:sp>
          <p:nvSpPr>
            <p:cNvPr id="52" name="Round Same Side Corner Rectangle 51"/>
            <p:cNvSpPr/>
            <p:nvPr/>
          </p:nvSpPr>
          <p:spPr bwMode="auto">
            <a:xfrm>
              <a:off x="3923928" y="2780928"/>
              <a:ext cx="922338" cy="649929"/>
            </a:xfrm>
            <a:prstGeom prst="round2SameRect">
              <a:avLst/>
            </a:prstGeom>
            <a:solidFill>
              <a:srgbClr val="0698CC"/>
            </a:solidFill>
            <a:ln w="19050" cap="flat" cmpd="sng" algn="ctr">
              <a:solidFill>
                <a:schemeClr val="tx1"/>
              </a:solidFill>
              <a:prstDash val="solid"/>
              <a:round/>
              <a:headEnd type="none" w="med" len="med"/>
              <a:tailEnd type="none" w="med" len="med"/>
            </a:ln>
            <a:effectLst/>
          </p:spPr>
          <p:txBody>
            <a:bodyPr lIns="90000" tIns="46800" rIns="90000" bIns="46800" anchor="ctr"/>
            <a:lstStyle/>
            <a:p>
              <a:pPr fontAlgn="auto">
                <a:spcBef>
                  <a:spcPts val="0"/>
                </a:spcBef>
                <a:spcAft>
                  <a:spcPts val="0"/>
                </a:spcAft>
                <a:defRPr/>
              </a:pPr>
              <a:endParaRPr lang="en-ZA" sz="700" dirty="0">
                <a:solidFill>
                  <a:prstClr val="black"/>
                </a:solidFill>
                <a:latin typeface="Arial"/>
                <a:cs typeface="Arial"/>
              </a:endParaRPr>
            </a:p>
          </p:txBody>
        </p:sp>
        <p:pic>
          <p:nvPicPr>
            <p:cNvPr id="53" name="Picture 5"/>
            <p:cNvPicPr>
              <a:picLocks noChangeAspect="1" noChangeArrowheads="1"/>
            </p:cNvPicPr>
            <p:nvPr/>
          </p:nvPicPr>
          <p:blipFill>
            <a:blip r:embed="rId5" cstate="print"/>
            <a:srcRect/>
            <a:stretch>
              <a:fillRect/>
            </a:stretch>
          </p:blipFill>
          <p:spPr bwMode="auto">
            <a:xfrm>
              <a:off x="3989751" y="2838077"/>
              <a:ext cx="535630" cy="535630"/>
            </a:xfrm>
            <a:prstGeom prst="rect">
              <a:avLst/>
            </a:prstGeom>
            <a:noFill/>
            <a:ln w="19050" algn="ctr">
              <a:noFill/>
              <a:miter lim="800000"/>
              <a:headEnd/>
              <a:tailEnd/>
            </a:ln>
            <a:effectLst/>
          </p:spPr>
        </p:pic>
        <p:sp>
          <p:nvSpPr>
            <p:cNvPr id="54" name="Rectangle 19"/>
            <p:cNvSpPr>
              <a:spLocks noChangeArrowheads="1"/>
            </p:cNvSpPr>
            <p:nvPr/>
          </p:nvSpPr>
          <p:spPr bwMode="auto">
            <a:xfrm>
              <a:off x="3923928" y="3429000"/>
              <a:ext cx="922337" cy="720080"/>
            </a:xfrm>
            <a:prstGeom prst="rect">
              <a:avLst/>
            </a:prstGeom>
            <a:solidFill>
              <a:srgbClr val="FFFFFF"/>
            </a:solidFill>
            <a:ln w="19050" algn="ctr">
              <a:solidFill>
                <a:schemeClr val="tx1"/>
              </a:solidFill>
              <a:round/>
              <a:headEnd/>
              <a:tailEnd/>
            </a:ln>
          </p:spPr>
          <p:txBody>
            <a:bodyPr lIns="90000" tIns="46800" rIns="90000" bIns="46800" anchor="ctr"/>
            <a:lstStyle/>
            <a:p>
              <a:pPr algn="ctr" fontAlgn="auto">
                <a:spcBef>
                  <a:spcPts val="0"/>
                </a:spcBef>
                <a:spcAft>
                  <a:spcPts val="0"/>
                </a:spcAft>
              </a:pPr>
              <a:r>
                <a:rPr lang="en-ZA" sz="1000" dirty="0" smtClean="0">
                  <a:solidFill>
                    <a:prstClr val="black"/>
                  </a:solidFill>
                  <a:latin typeface="Arial"/>
                  <a:cs typeface="Arial"/>
                </a:rPr>
                <a:t>Health Worker</a:t>
              </a:r>
              <a:endParaRPr lang="en-ZA" sz="1000" dirty="0">
                <a:solidFill>
                  <a:prstClr val="black"/>
                </a:solidFill>
                <a:latin typeface="Arial"/>
                <a:cs typeface="Arial"/>
              </a:endParaRPr>
            </a:p>
          </p:txBody>
        </p:sp>
        <p:pic>
          <p:nvPicPr>
            <p:cNvPr id="55" name="Picture 54" descr="Phon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4100" y="2891139"/>
              <a:ext cx="424139" cy="429508"/>
            </a:xfrm>
            <a:prstGeom prst="rect">
              <a:avLst/>
            </a:prstGeom>
          </p:spPr>
        </p:pic>
      </p:grpSp>
      <p:grpSp>
        <p:nvGrpSpPr>
          <p:cNvPr id="56" name="Group 55"/>
          <p:cNvGrpSpPr/>
          <p:nvPr/>
        </p:nvGrpSpPr>
        <p:grpSpPr>
          <a:xfrm>
            <a:off x="7453262" y="2594104"/>
            <a:ext cx="922338" cy="1584176"/>
            <a:chOff x="5796136" y="1484784"/>
            <a:chExt cx="922338" cy="1584176"/>
          </a:xfrm>
        </p:grpSpPr>
        <p:sp>
          <p:nvSpPr>
            <p:cNvPr id="57" name="Round Same Side Corner Rectangle 56"/>
            <p:cNvSpPr/>
            <p:nvPr/>
          </p:nvSpPr>
          <p:spPr bwMode="auto">
            <a:xfrm>
              <a:off x="5796137" y="1484784"/>
              <a:ext cx="922337" cy="876782"/>
            </a:xfrm>
            <a:prstGeom prst="round2SameRect">
              <a:avLst/>
            </a:prstGeom>
            <a:solidFill>
              <a:schemeClr val="bg2"/>
            </a:solidFill>
            <a:ln w="19050" cap="flat" cmpd="sng" algn="ctr">
              <a:solidFill>
                <a:schemeClr val="tx1"/>
              </a:solidFill>
              <a:prstDash val="solid"/>
              <a:round/>
              <a:headEnd type="none" w="med" len="med"/>
              <a:tailEnd type="none" w="med" len="med"/>
            </a:ln>
            <a:effectLst/>
          </p:spPr>
          <p:txBody>
            <a:bodyPr lIns="90000" tIns="46800" rIns="90000" bIns="46800" anchor="ctr"/>
            <a:lstStyle/>
            <a:p>
              <a:pPr fontAlgn="auto">
                <a:spcBef>
                  <a:spcPts val="0"/>
                </a:spcBef>
                <a:spcAft>
                  <a:spcPts val="0"/>
                </a:spcAft>
                <a:defRPr/>
              </a:pPr>
              <a:endParaRPr lang="en-ZA" sz="700" dirty="0">
                <a:solidFill>
                  <a:prstClr val="black"/>
                </a:solidFill>
                <a:latin typeface="Arial"/>
                <a:cs typeface="Arial"/>
              </a:endParaRPr>
            </a:p>
          </p:txBody>
        </p:sp>
        <p:sp>
          <p:nvSpPr>
            <p:cNvPr id="58" name="Rectangle 22"/>
            <p:cNvSpPr>
              <a:spLocks noChangeArrowheads="1"/>
            </p:cNvSpPr>
            <p:nvPr/>
          </p:nvSpPr>
          <p:spPr bwMode="auto">
            <a:xfrm>
              <a:off x="5796136" y="2348795"/>
              <a:ext cx="922337" cy="720165"/>
            </a:xfrm>
            <a:prstGeom prst="rect">
              <a:avLst/>
            </a:prstGeom>
            <a:solidFill>
              <a:srgbClr val="FFFFFF"/>
            </a:solidFill>
            <a:ln w="19050" algn="ctr">
              <a:solidFill>
                <a:schemeClr val="tx1"/>
              </a:solidFill>
              <a:round/>
              <a:headEnd/>
              <a:tailEnd/>
            </a:ln>
          </p:spPr>
          <p:txBody>
            <a:bodyPr lIns="90000" tIns="46800" rIns="90000" bIns="46800" anchor="ctr"/>
            <a:lstStyle/>
            <a:p>
              <a:pPr algn="ctr" fontAlgn="auto">
                <a:spcBef>
                  <a:spcPts val="0"/>
                </a:spcBef>
                <a:spcAft>
                  <a:spcPts val="0"/>
                </a:spcAft>
              </a:pPr>
              <a:r>
                <a:rPr lang="en-ZA" sz="1000" dirty="0" smtClean="0">
                  <a:solidFill>
                    <a:prstClr val="black"/>
                  </a:solidFill>
                  <a:latin typeface="Arial"/>
                  <a:cs typeface="Arial"/>
                </a:rPr>
                <a:t>MoH Vaccination  Backend Platform</a:t>
              </a:r>
            </a:p>
          </p:txBody>
        </p:sp>
        <p:pic>
          <p:nvPicPr>
            <p:cNvPr id="59" name="Picture 11"/>
            <p:cNvPicPr>
              <a:picLocks noChangeAspect="1" noChangeArrowheads="1"/>
            </p:cNvPicPr>
            <p:nvPr/>
          </p:nvPicPr>
          <p:blipFill>
            <a:blip r:embed="rId7" cstate="print"/>
            <a:srcRect/>
            <a:stretch>
              <a:fillRect/>
            </a:stretch>
          </p:blipFill>
          <p:spPr bwMode="auto">
            <a:xfrm>
              <a:off x="5964835" y="1622188"/>
              <a:ext cx="633413" cy="617538"/>
            </a:xfrm>
            <a:prstGeom prst="rect">
              <a:avLst/>
            </a:prstGeom>
            <a:noFill/>
            <a:ln w="19050" algn="ctr">
              <a:noFill/>
              <a:miter lim="800000"/>
              <a:headEnd/>
              <a:tailEnd/>
            </a:ln>
            <a:effectLst/>
          </p:spPr>
        </p:pic>
      </p:grpSp>
      <p:grpSp>
        <p:nvGrpSpPr>
          <p:cNvPr id="60" name="Group 59"/>
          <p:cNvGrpSpPr/>
          <p:nvPr/>
        </p:nvGrpSpPr>
        <p:grpSpPr>
          <a:xfrm>
            <a:off x="5725070" y="2594104"/>
            <a:ext cx="922337" cy="1584096"/>
            <a:chOff x="5220072" y="1700808"/>
            <a:chExt cx="922337" cy="1584096"/>
          </a:xfrm>
        </p:grpSpPr>
        <p:sp>
          <p:nvSpPr>
            <p:cNvPr id="61" name="Round Same Side Corner Rectangle 60"/>
            <p:cNvSpPr/>
            <p:nvPr/>
          </p:nvSpPr>
          <p:spPr bwMode="auto">
            <a:xfrm>
              <a:off x="5220072" y="1700808"/>
              <a:ext cx="922337" cy="864096"/>
            </a:xfrm>
            <a:prstGeom prst="round2SameRect">
              <a:avLst/>
            </a:prstGeom>
            <a:solidFill>
              <a:schemeClr val="tx2"/>
            </a:solidFill>
            <a:ln w="19050" cap="flat" cmpd="sng" algn="ctr">
              <a:solidFill>
                <a:schemeClr val="tx1"/>
              </a:solidFill>
              <a:prstDash val="solid"/>
              <a:round/>
              <a:headEnd type="none" w="med" len="med"/>
              <a:tailEnd type="none" w="med" len="med"/>
            </a:ln>
            <a:effectLst/>
          </p:spPr>
          <p:txBody>
            <a:bodyPr lIns="90000" tIns="46800" rIns="90000" bIns="46800" anchor="ctr"/>
            <a:lstStyle/>
            <a:p>
              <a:pPr fontAlgn="auto">
                <a:spcBef>
                  <a:spcPts val="0"/>
                </a:spcBef>
                <a:spcAft>
                  <a:spcPts val="0"/>
                </a:spcAft>
                <a:defRPr/>
              </a:pPr>
              <a:endParaRPr lang="en-ZA" sz="700" dirty="0">
                <a:solidFill>
                  <a:prstClr val="black"/>
                </a:solidFill>
                <a:latin typeface="Arial"/>
                <a:cs typeface="Arial"/>
              </a:endParaRPr>
            </a:p>
          </p:txBody>
        </p:sp>
        <p:sp>
          <p:nvSpPr>
            <p:cNvPr id="62" name="Rectangle 19"/>
            <p:cNvSpPr>
              <a:spLocks noChangeArrowheads="1"/>
            </p:cNvSpPr>
            <p:nvPr/>
          </p:nvSpPr>
          <p:spPr bwMode="auto">
            <a:xfrm>
              <a:off x="5220072" y="2564904"/>
              <a:ext cx="922337" cy="720000"/>
            </a:xfrm>
            <a:prstGeom prst="rect">
              <a:avLst/>
            </a:prstGeom>
            <a:solidFill>
              <a:srgbClr val="FFFFFF"/>
            </a:solidFill>
            <a:ln w="19050" algn="ctr">
              <a:solidFill>
                <a:schemeClr val="tx1"/>
              </a:solidFill>
              <a:round/>
              <a:headEnd/>
              <a:tailEnd/>
            </a:ln>
          </p:spPr>
          <p:txBody>
            <a:bodyPr lIns="90000" tIns="46800" rIns="90000" bIns="46800" anchor="ctr"/>
            <a:lstStyle/>
            <a:p>
              <a:pPr algn="ctr" fontAlgn="auto">
                <a:spcBef>
                  <a:spcPts val="0"/>
                </a:spcBef>
                <a:spcAft>
                  <a:spcPts val="0"/>
                </a:spcAft>
              </a:pPr>
              <a:r>
                <a:rPr lang="en-ZA" sz="1000" dirty="0">
                  <a:solidFill>
                    <a:prstClr val="black"/>
                  </a:solidFill>
                  <a:latin typeface="Arial"/>
                  <a:cs typeface="Arial"/>
                </a:rPr>
                <a:t>Mobile Network</a:t>
              </a:r>
            </a:p>
          </p:txBody>
        </p:sp>
        <p:pic>
          <p:nvPicPr>
            <p:cNvPr id="63" name="Picture 10"/>
            <p:cNvPicPr>
              <a:picLocks noChangeAspect="1" noChangeArrowheads="1"/>
            </p:cNvPicPr>
            <p:nvPr/>
          </p:nvPicPr>
          <p:blipFill>
            <a:blip r:embed="rId8" cstate="print"/>
            <a:srcRect/>
            <a:stretch>
              <a:fillRect/>
            </a:stretch>
          </p:blipFill>
          <p:spPr bwMode="auto">
            <a:xfrm>
              <a:off x="5447084" y="1814931"/>
              <a:ext cx="468313" cy="638175"/>
            </a:xfrm>
            <a:prstGeom prst="rect">
              <a:avLst/>
            </a:prstGeom>
            <a:noFill/>
            <a:ln w="19050" algn="ctr">
              <a:noFill/>
              <a:miter lim="800000"/>
              <a:headEnd/>
              <a:tailEnd/>
            </a:ln>
            <a:effectLst/>
          </p:spPr>
        </p:pic>
      </p:grpSp>
      <p:grpSp>
        <p:nvGrpSpPr>
          <p:cNvPr id="64" name="Group 63"/>
          <p:cNvGrpSpPr/>
          <p:nvPr/>
        </p:nvGrpSpPr>
        <p:grpSpPr>
          <a:xfrm>
            <a:off x="4068886" y="4212435"/>
            <a:ext cx="937439" cy="1446890"/>
            <a:chOff x="3923928" y="4653136"/>
            <a:chExt cx="937439" cy="1446890"/>
          </a:xfrm>
        </p:grpSpPr>
        <p:sp>
          <p:nvSpPr>
            <p:cNvPr id="65" name="Round Same Side Corner Rectangle 64"/>
            <p:cNvSpPr/>
            <p:nvPr/>
          </p:nvSpPr>
          <p:spPr bwMode="auto">
            <a:xfrm>
              <a:off x="3923928" y="4653136"/>
              <a:ext cx="937439" cy="742990"/>
            </a:xfrm>
            <a:prstGeom prst="round2SameRect">
              <a:avLst/>
            </a:prstGeom>
            <a:solidFill>
              <a:srgbClr val="00B050"/>
            </a:solidFill>
            <a:ln w="19050" cap="flat" cmpd="sng" algn="ctr">
              <a:solidFill>
                <a:schemeClr val="tx1"/>
              </a:solidFill>
              <a:prstDash val="solid"/>
              <a:round/>
              <a:headEnd type="none" w="med" len="med"/>
              <a:tailEnd type="none" w="med" len="med"/>
            </a:ln>
            <a:effectLst/>
          </p:spPr>
          <p:txBody>
            <a:bodyPr lIns="90000" tIns="46800" rIns="90000" bIns="46800" anchor="ctr"/>
            <a:lstStyle/>
            <a:p>
              <a:pPr fontAlgn="auto">
                <a:spcBef>
                  <a:spcPts val="0"/>
                </a:spcBef>
                <a:spcAft>
                  <a:spcPts val="0"/>
                </a:spcAft>
                <a:defRPr/>
              </a:pPr>
              <a:endParaRPr lang="en-ZA" sz="700" dirty="0">
                <a:solidFill>
                  <a:prstClr val="black"/>
                </a:solidFill>
                <a:latin typeface="Arial"/>
                <a:cs typeface="Arial"/>
              </a:endParaRPr>
            </a:p>
          </p:txBody>
        </p:sp>
        <p:sp>
          <p:nvSpPr>
            <p:cNvPr id="66" name="Rectangle 25"/>
            <p:cNvSpPr>
              <a:spLocks noChangeArrowheads="1"/>
            </p:cNvSpPr>
            <p:nvPr/>
          </p:nvSpPr>
          <p:spPr bwMode="auto">
            <a:xfrm>
              <a:off x="3923928" y="5408785"/>
              <a:ext cx="937439" cy="691241"/>
            </a:xfrm>
            <a:prstGeom prst="rect">
              <a:avLst/>
            </a:prstGeom>
            <a:solidFill>
              <a:srgbClr val="FFFFFF"/>
            </a:solidFill>
            <a:ln w="19050" algn="ctr">
              <a:solidFill>
                <a:schemeClr val="tx1"/>
              </a:solidFill>
              <a:round/>
              <a:headEnd/>
              <a:tailEnd/>
            </a:ln>
          </p:spPr>
          <p:txBody>
            <a:bodyPr lIns="90000" tIns="46800" rIns="90000" bIns="46800" anchor="ctr"/>
            <a:lstStyle/>
            <a:p>
              <a:pPr algn="ctr" fontAlgn="auto">
                <a:spcBef>
                  <a:spcPts val="0"/>
                </a:spcBef>
                <a:spcAft>
                  <a:spcPts val="0"/>
                </a:spcAft>
              </a:pPr>
              <a:r>
                <a:rPr lang="en-ZA" sz="1000" dirty="0" smtClean="0">
                  <a:solidFill>
                    <a:prstClr val="black"/>
                  </a:solidFill>
                  <a:latin typeface="Arial"/>
                  <a:cs typeface="Arial"/>
                </a:rPr>
                <a:t>Service Delivery (Facility) </a:t>
              </a:r>
              <a:endParaRPr lang="en-ZA" sz="1000" dirty="0">
                <a:solidFill>
                  <a:prstClr val="black"/>
                </a:solidFill>
                <a:latin typeface="Arial"/>
                <a:cs typeface="Arial"/>
              </a:endParaRPr>
            </a:p>
          </p:txBody>
        </p:sp>
        <p:pic>
          <p:nvPicPr>
            <p:cNvPr id="67" name="Picture 13"/>
            <p:cNvPicPr>
              <a:picLocks noChangeAspect="1" noChangeArrowheads="1"/>
            </p:cNvPicPr>
            <p:nvPr/>
          </p:nvPicPr>
          <p:blipFill>
            <a:blip r:embed="rId9" cstate="print"/>
            <a:srcRect/>
            <a:stretch>
              <a:fillRect/>
            </a:stretch>
          </p:blipFill>
          <p:spPr bwMode="auto">
            <a:xfrm>
              <a:off x="4008834" y="4731875"/>
              <a:ext cx="414283" cy="414284"/>
            </a:xfrm>
            <a:prstGeom prst="rect">
              <a:avLst/>
            </a:prstGeom>
            <a:noFill/>
            <a:ln w="19050" algn="ctr">
              <a:noFill/>
              <a:miter lim="800000"/>
              <a:headEnd/>
              <a:tailEnd/>
            </a:ln>
            <a:effectLst/>
          </p:spPr>
        </p:pic>
        <p:pic>
          <p:nvPicPr>
            <p:cNvPr id="68" name="Picture 67" descr="Phon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1109" y="4731875"/>
              <a:ext cx="424139" cy="429508"/>
            </a:xfrm>
            <a:prstGeom prst="rect">
              <a:avLst/>
            </a:prstGeom>
          </p:spPr>
        </p:pic>
        <p:pic>
          <p:nvPicPr>
            <p:cNvPr id="69" name="Picture 6" descr="http://image.vector-art-graphics.com/rz_1205x1205/0/398/Thermometer-Measuring-Hot-And-Cold-Temperature-Vector-Illustration-Isolated-On-White-Background-39876c.jpg"/>
            <p:cNvPicPr>
              <a:picLocks noChangeAspect="1" noChangeArrowheads="1"/>
            </p:cNvPicPr>
            <p:nvPr/>
          </p:nvPicPr>
          <p:blipFill>
            <a:blip r:embed="rId10" cstate="print"/>
            <a:srcRect l="13277" t="4240" r="13511" b="8823"/>
            <a:stretch>
              <a:fillRect/>
            </a:stretch>
          </p:blipFill>
          <p:spPr bwMode="auto">
            <a:xfrm>
              <a:off x="4327194" y="5072256"/>
              <a:ext cx="188257" cy="302917"/>
            </a:xfrm>
            <a:prstGeom prst="rect">
              <a:avLst/>
            </a:prstGeom>
            <a:noFill/>
          </p:spPr>
        </p:pic>
      </p:grpSp>
      <p:sp>
        <p:nvSpPr>
          <p:cNvPr id="70" name="TextBox 69"/>
          <p:cNvSpPr txBox="1"/>
          <p:nvPr/>
        </p:nvSpPr>
        <p:spPr>
          <a:xfrm>
            <a:off x="1558154" y="2976268"/>
            <a:ext cx="1272486" cy="1169551"/>
          </a:xfrm>
          <a:prstGeom prst="rect">
            <a:avLst/>
          </a:prstGeom>
          <a:noFill/>
        </p:spPr>
        <p:txBody>
          <a:bodyPr wrap="square" rtlCol="0">
            <a:spAutoFit/>
          </a:bodyPr>
          <a:lstStyle/>
          <a:p>
            <a:r>
              <a:rPr lang="en-US" sz="1000" dirty="0" smtClean="0">
                <a:latin typeface="Arial"/>
                <a:cs typeface="Arial"/>
              </a:rPr>
              <a:t>Health Workers use smartphones at facilities and during outreach visits to register caregivers and vaccination events.</a:t>
            </a:r>
            <a:endParaRPr lang="en-US" sz="1000" dirty="0">
              <a:latin typeface="Arial"/>
              <a:cs typeface="Arial"/>
            </a:endParaRPr>
          </a:p>
        </p:txBody>
      </p:sp>
      <p:sp>
        <p:nvSpPr>
          <p:cNvPr id="71" name="TextBox 70"/>
          <p:cNvSpPr txBox="1"/>
          <p:nvPr/>
        </p:nvSpPr>
        <p:spPr>
          <a:xfrm>
            <a:off x="2816167" y="4689717"/>
            <a:ext cx="1296144" cy="861774"/>
          </a:xfrm>
          <a:prstGeom prst="rect">
            <a:avLst/>
          </a:prstGeom>
          <a:noFill/>
        </p:spPr>
        <p:txBody>
          <a:bodyPr wrap="square" rtlCol="0">
            <a:spAutoFit/>
          </a:bodyPr>
          <a:lstStyle/>
          <a:p>
            <a:r>
              <a:rPr lang="en-US" sz="1000" dirty="0" smtClean="0">
                <a:latin typeface="Arial"/>
                <a:cs typeface="Arial"/>
              </a:rPr>
              <a:t>Facilities report stock levels of vaccination stock on a regular basis in real-time.</a:t>
            </a:r>
            <a:endParaRPr lang="en-US" sz="1000" dirty="0">
              <a:latin typeface="Arial"/>
              <a:cs typeface="Arial"/>
            </a:endParaRPr>
          </a:p>
        </p:txBody>
      </p:sp>
      <p:sp>
        <p:nvSpPr>
          <p:cNvPr id="72" name="TextBox 71"/>
          <p:cNvSpPr txBox="1"/>
          <p:nvPr/>
        </p:nvSpPr>
        <p:spPr>
          <a:xfrm>
            <a:off x="6800212" y="4734635"/>
            <a:ext cx="1296144" cy="861774"/>
          </a:xfrm>
          <a:prstGeom prst="rect">
            <a:avLst/>
          </a:prstGeom>
          <a:noFill/>
        </p:spPr>
        <p:txBody>
          <a:bodyPr wrap="square" rtlCol="0">
            <a:spAutoFit/>
          </a:bodyPr>
          <a:lstStyle/>
          <a:p>
            <a:r>
              <a:rPr lang="en-US" sz="1000" dirty="0" smtClean="0">
                <a:latin typeface="Arial"/>
                <a:cs typeface="Arial"/>
              </a:rPr>
              <a:t>Supply and demand are matched through graphic, real-time maps. </a:t>
            </a:r>
            <a:endParaRPr lang="en-US" sz="1000" dirty="0">
              <a:latin typeface="Arial"/>
              <a:cs typeface="Arial"/>
            </a:endParaRPr>
          </a:p>
        </p:txBody>
      </p:sp>
      <p:cxnSp>
        <p:nvCxnSpPr>
          <p:cNvPr id="73" name="Elbow Connector 72"/>
          <p:cNvCxnSpPr>
            <a:stCxn id="61" idx="3"/>
            <a:endCxn id="89" idx="0"/>
          </p:cNvCxnSpPr>
          <p:nvPr/>
        </p:nvCxnSpPr>
        <p:spPr>
          <a:xfrm rot="16200000" flipV="1">
            <a:off x="5131487" y="1539351"/>
            <a:ext cx="928257" cy="1181249"/>
          </a:xfrm>
          <a:prstGeom prst="bentConnector2">
            <a:avLst/>
          </a:prstGeom>
          <a:ln>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61" idx="2"/>
            <a:endCxn id="52" idx="0"/>
          </p:cNvCxnSpPr>
          <p:nvPr/>
        </p:nvCxnSpPr>
        <p:spPr>
          <a:xfrm rot="10800000" flipV="1">
            <a:off x="3767088" y="3026151"/>
            <a:ext cx="1957982" cy="252957"/>
          </a:xfrm>
          <a:prstGeom prst="bentConnector3">
            <a:avLst>
              <a:gd name="adj1" fmla="val 50000"/>
            </a:avLst>
          </a:prstGeom>
          <a:ln>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62" idx="1"/>
            <a:endCxn id="65" idx="0"/>
          </p:cNvCxnSpPr>
          <p:nvPr/>
        </p:nvCxnSpPr>
        <p:spPr>
          <a:xfrm rot="10800000" flipV="1">
            <a:off x="5006326" y="3818200"/>
            <a:ext cx="718745" cy="765730"/>
          </a:xfrm>
          <a:prstGeom prst="bentConnector3">
            <a:avLst>
              <a:gd name="adj1" fmla="val 50000"/>
            </a:avLst>
          </a:prstGeom>
          <a:ln>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6" name="Elbow Connector 75"/>
          <p:cNvCxnSpPr>
            <a:stCxn id="62" idx="2"/>
          </p:cNvCxnSpPr>
          <p:nvPr/>
        </p:nvCxnSpPr>
        <p:spPr>
          <a:xfrm rot="16200000" flipH="1">
            <a:off x="6001422" y="4363017"/>
            <a:ext cx="542324" cy="172690"/>
          </a:xfrm>
          <a:prstGeom prst="bentConnector3">
            <a:avLst>
              <a:gd name="adj1" fmla="val 50000"/>
            </a:avLst>
          </a:prstGeom>
          <a:ln>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7" name="Elbow Connector 57"/>
          <p:cNvCxnSpPr>
            <a:stCxn id="57" idx="2"/>
            <a:endCxn id="61" idx="0"/>
          </p:cNvCxnSpPr>
          <p:nvPr/>
        </p:nvCxnSpPr>
        <p:spPr>
          <a:xfrm flipH="1" flipV="1">
            <a:off x="6647407" y="3026152"/>
            <a:ext cx="805856" cy="6343"/>
          </a:xfrm>
          <a:prstGeom prst="straightConnector1">
            <a:avLst/>
          </a:prstGeom>
          <a:ln>
            <a:solidFill>
              <a:srgbClr val="FF0000"/>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1198113" y="2882136"/>
            <a:ext cx="360040" cy="3600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latin typeface="Arial"/>
                <a:cs typeface="Arial"/>
              </a:rPr>
              <a:t>2</a:t>
            </a:r>
            <a:endParaRPr lang="en-US" sz="1400" dirty="0">
              <a:latin typeface="Arial"/>
              <a:cs typeface="Arial"/>
            </a:endParaRPr>
          </a:p>
        </p:txBody>
      </p:sp>
      <p:sp>
        <p:nvSpPr>
          <p:cNvPr id="79" name="Oval 78"/>
          <p:cNvSpPr/>
          <p:nvPr/>
        </p:nvSpPr>
        <p:spPr>
          <a:xfrm>
            <a:off x="2486943" y="4603598"/>
            <a:ext cx="360040" cy="3600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latin typeface="Arial"/>
                <a:cs typeface="Arial"/>
              </a:rPr>
              <a:t>3</a:t>
            </a:r>
            <a:endParaRPr lang="en-US" sz="1400" dirty="0">
              <a:latin typeface="Arial"/>
              <a:cs typeface="Arial"/>
            </a:endParaRPr>
          </a:p>
        </p:txBody>
      </p:sp>
      <p:sp>
        <p:nvSpPr>
          <p:cNvPr id="80" name="Oval 79"/>
          <p:cNvSpPr/>
          <p:nvPr/>
        </p:nvSpPr>
        <p:spPr>
          <a:xfrm>
            <a:off x="7441941" y="5479305"/>
            <a:ext cx="360040" cy="3600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latin typeface="Arial"/>
                <a:cs typeface="Arial"/>
              </a:rPr>
              <a:t>4</a:t>
            </a:r>
          </a:p>
        </p:txBody>
      </p:sp>
      <p:grpSp>
        <p:nvGrpSpPr>
          <p:cNvPr id="81" name="Group 80"/>
          <p:cNvGrpSpPr/>
          <p:nvPr/>
        </p:nvGrpSpPr>
        <p:grpSpPr>
          <a:xfrm>
            <a:off x="5890877" y="4720524"/>
            <a:ext cx="936104" cy="1470382"/>
            <a:chOff x="5580112" y="4365104"/>
            <a:chExt cx="936104" cy="1470382"/>
          </a:xfrm>
        </p:grpSpPr>
        <p:sp>
          <p:nvSpPr>
            <p:cNvPr id="82" name="Round Same Side Corner Rectangle 81"/>
            <p:cNvSpPr/>
            <p:nvPr/>
          </p:nvSpPr>
          <p:spPr bwMode="auto">
            <a:xfrm>
              <a:off x="5580112" y="4365104"/>
              <a:ext cx="936103" cy="735773"/>
            </a:xfrm>
            <a:prstGeom prst="round2SameRect">
              <a:avLst/>
            </a:prstGeom>
            <a:solidFill>
              <a:srgbClr val="0698CC"/>
            </a:solidFill>
            <a:ln w="19050" cap="flat" cmpd="sng" algn="ctr">
              <a:solidFill>
                <a:schemeClr val="tx1"/>
              </a:solidFill>
              <a:prstDash val="solid"/>
              <a:round/>
              <a:headEnd type="none" w="med" len="med"/>
              <a:tailEnd type="none" w="med" len="med"/>
            </a:ln>
            <a:effectLst/>
          </p:spPr>
          <p:txBody>
            <a:bodyPr lIns="90000" tIns="46800" rIns="90000" bIns="46800" anchor="ctr"/>
            <a:lstStyle/>
            <a:p>
              <a:pPr fontAlgn="auto">
                <a:spcBef>
                  <a:spcPts val="0"/>
                </a:spcBef>
                <a:spcAft>
                  <a:spcPts val="0"/>
                </a:spcAft>
                <a:defRPr/>
              </a:pPr>
              <a:endParaRPr lang="en-ZA" sz="700" dirty="0">
                <a:solidFill>
                  <a:prstClr val="black"/>
                </a:solidFill>
                <a:latin typeface="Arial"/>
                <a:cs typeface="Arial"/>
              </a:endParaRPr>
            </a:p>
          </p:txBody>
        </p:sp>
        <p:pic>
          <p:nvPicPr>
            <p:cNvPr id="83" name="Picture 3"/>
            <p:cNvPicPr>
              <a:picLocks noChangeAspect="1" noChangeArrowheads="1"/>
            </p:cNvPicPr>
            <p:nvPr/>
          </p:nvPicPr>
          <p:blipFill>
            <a:blip r:embed="rId11" cstate="print"/>
            <a:srcRect/>
            <a:stretch>
              <a:fillRect/>
            </a:stretch>
          </p:blipFill>
          <p:spPr bwMode="auto">
            <a:xfrm>
              <a:off x="5789866" y="4478516"/>
              <a:ext cx="517461" cy="523621"/>
            </a:xfrm>
            <a:prstGeom prst="rect">
              <a:avLst/>
            </a:prstGeom>
            <a:noFill/>
            <a:ln w="9525">
              <a:noFill/>
              <a:miter lim="800000"/>
              <a:headEnd/>
              <a:tailEnd/>
            </a:ln>
          </p:spPr>
        </p:pic>
        <p:sp>
          <p:nvSpPr>
            <p:cNvPr id="84" name="Rectangle 19"/>
            <p:cNvSpPr>
              <a:spLocks noChangeArrowheads="1"/>
            </p:cNvSpPr>
            <p:nvPr/>
          </p:nvSpPr>
          <p:spPr bwMode="auto">
            <a:xfrm>
              <a:off x="5580113" y="5100877"/>
              <a:ext cx="936103" cy="734609"/>
            </a:xfrm>
            <a:prstGeom prst="rect">
              <a:avLst/>
            </a:prstGeom>
            <a:solidFill>
              <a:srgbClr val="FFFFFF"/>
            </a:solidFill>
            <a:ln w="19050" algn="ctr">
              <a:solidFill>
                <a:schemeClr val="tx1"/>
              </a:solidFill>
              <a:round/>
              <a:headEnd/>
              <a:tailEnd/>
            </a:ln>
          </p:spPr>
          <p:txBody>
            <a:bodyPr lIns="90000" tIns="46800" rIns="90000" bIns="46800" anchor="ctr"/>
            <a:lstStyle/>
            <a:p>
              <a:pPr algn="ctr" fontAlgn="auto">
                <a:spcBef>
                  <a:spcPts val="0"/>
                </a:spcBef>
                <a:spcAft>
                  <a:spcPts val="0"/>
                </a:spcAft>
              </a:pPr>
              <a:r>
                <a:rPr lang="en-ZA" sz="1000" dirty="0" smtClean="0">
                  <a:solidFill>
                    <a:prstClr val="black"/>
                  </a:solidFill>
                  <a:latin typeface="Arial"/>
                  <a:cs typeface="Arial"/>
                </a:rPr>
                <a:t>Supply Chain Service Provider</a:t>
              </a:r>
              <a:endParaRPr lang="en-ZA" sz="1000" dirty="0">
                <a:solidFill>
                  <a:prstClr val="black"/>
                </a:solidFill>
                <a:latin typeface="Arial"/>
                <a:cs typeface="Arial"/>
              </a:endParaRPr>
            </a:p>
          </p:txBody>
        </p:sp>
      </p:grpSp>
      <p:sp>
        <p:nvSpPr>
          <p:cNvPr id="85" name="Rectangle 84"/>
          <p:cNvSpPr/>
          <p:nvPr/>
        </p:nvSpPr>
        <p:spPr>
          <a:xfrm>
            <a:off x="2397844" y="1225953"/>
            <a:ext cx="2712530" cy="36004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86" name="TextBox 85"/>
          <p:cNvSpPr txBox="1"/>
          <p:nvPr/>
        </p:nvSpPr>
        <p:spPr>
          <a:xfrm>
            <a:off x="2830639" y="1312071"/>
            <a:ext cx="1296144" cy="1169551"/>
          </a:xfrm>
          <a:prstGeom prst="rect">
            <a:avLst/>
          </a:prstGeom>
          <a:noFill/>
        </p:spPr>
        <p:txBody>
          <a:bodyPr wrap="square" rtlCol="0">
            <a:spAutoFit/>
          </a:bodyPr>
          <a:lstStyle/>
          <a:p>
            <a:r>
              <a:rPr lang="en-US" sz="1000" dirty="0" smtClean="0">
                <a:latin typeface="Arial"/>
                <a:cs typeface="Arial"/>
              </a:rPr>
              <a:t>Caregivers are registered in the system and receive relevant health notifications and vaccination records via SMS.</a:t>
            </a:r>
            <a:endParaRPr lang="en-US" sz="1000" dirty="0">
              <a:latin typeface="Arial"/>
              <a:cs typeface="Arial"/>
            </a:endParaRPr>
          </a:p>
        </p:txBody>
      </p:sp>
      <p:sp>
        <p:nvSpPr>
          <p:cNvPr id="87" name="Oval 86"/>
          <p:cNvSpPr/>
          <p:nvPr/>
        </p:nvSpPr>
        <p:spPr>
          <a:xfrm>
            <a:off x="2484710" y="1225952"/>
            <a:ext cx="360040" cy="3600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latin typeface="Arial"/>
                <a:cs typeface="Arial"/>
              </a:rPr>
              <a:t>1</a:t>
            </a:r>
            <a:endParaRPr lang="en-US" sz="1400" dirty="0">
              <a:latin typeface="Arial"/>
              <a:cs typeface="Arial"/>
            </a:endParaRPr>
          </a:p>
        </p:txBody>
      </p:sp>
      <p:grpSp>
        <p:nvGrpSpPr>
          <p:cNvPr id="88" name="Group 87"/>
          <p:cNvGrpSpPr/>
          <p:nvPr/>
        </p:nvGrpSpPr>
        <p:grpSpPr>
          <a:xfrm>
            <a:off x="4068886" y="1297960"/>
            <a:ext cx="936104" cy="1440160"/>
            <a:chOff x="1907704" y="1282611"/>
            <a:chExt cx="936104" cy="1440160"/>
          </a:xfrm>
        </p:grpSpPr>
        <p:sp>
          <p:nvSpPr>
            <p:cNvPr id="89" name="Round Same Side Corner Rectangle 88"/>
            <p:cNvSpPr/>
            <p:nvPr/>
          </p:nvSpPr>
          <p:spPr bwMode="auto">
            <a:xfrm>
              <a:off x="1907704" y="1282611"/>
              <a:ext cx="936104" cy="735773"/>
            </a:xfrm>
            <a:prstGeom prst="round2SameRect">
              <a:avLst/>
            </a:prstGeom>
            <a:solidFill>
              <a:srgbClr val="0698CC"/>
            </a:solidFill>
            <a:ln w="19050" cap="flat" cmpd="sng" algn="ctr">
              <a:solidFill>
                <a:schemeClr val="tx1"/>
              </a:solidFill>
              <a:prstDash val="solid"/>
              <a:round/>
              <a:headEnd type="none" w="med" len="med"/>
              <a:tailEnd type="none" w="med" len="med"/>
            </a:ln>
            <a:effectLst/>
          </p:spPr>
          <p:txBody>
            <a:bodyPr lIns="90000" tIns="46800" rIns="90000" bIns="46800" anchor="ctr"/>
            <a:lstStyle/>
            <a:p>
              <a:pPr fontAlgn="auto">
                <a:spcBef>
                  <a:spcPts val="0"/>
                </a:spcBef>
                <a:spcAft>
                  <a:spcPts val="0"/>
                </a:spcAft>
                <a:defRPr/>
              </a:pPr>
              <a:endParaRPr lang="en-ZA" sz="700" dirty="0">
                <a:solidFill>
                  <a:prstClr val="black"/>
                </a:solidFill>
                <a:latin typeface="Arial"/>
                <a:cs typeface="Arial"/>
              </a:endParaRPr>
            </a:p>
          </p:txBody>
        </p:sp>
        <p:pic>
          <p:nvPicPr>
            <p:cNvPr id="90" name="Picture 89"/>
            <p:cNvPicPr>
              <a:picLocks noChangeAspect="1" noChangeArrowheads="1"/>
            </p:cNvPicPr>
            <p:nvPr/>
          </p:nvPicPr>
          <p:blipFill>
            <a:blip r:embed="rId12" cstate="print"/>
            <a:srcRect/>
            <a:stretch>
              <a:fillRect/>
            </a:stretch>
          </p:blipFill>
          <p:spPr bwMode="auto">
            <a:xfrm>
              <a:off x="2051720" y="1340768"/>
              <a:ext cx="627088" cy="627087"/>
            </a:xfrm>
            <a:prstGeom prst="rect">
              <a:avLst/>
            </a:prstGeom>
            <a:noFill/>
            <a:ln w="19050" algn="ctr">
              <a:noFill/>
              <a:miter lim="800000"/>
              <a:headEnd/>
              <a:tailEnd/>
            </a:ln>
            <a:effectLst/>
          </p:spPr>
        </p:pic>
        <p:sp>
          <p:nvSpPr>
            <p:cNvPr id="91" name="Rectangle 19"/>
            <p:cNvSpPr>
              <a:spLocks noChangeArrowheads="1"/>
            </p:cNvSpPr>
            <p:nvPr/>
          </p:nvSpPr>
          <p:spPr bwMode="auto">
            <a:xfrm>
              <a:off x="1907704" y="2018384"/>
              <a:ext cx="936104" cy="704387"/>
            </a:xfrm>
            <a:prstGeom prst="rect">
              <a:avLst/>
            </a:prstGeom>
            <a:solidFill>
              <a:srgbClr val="FFFFFF"/>
            </a:solidFill>
            <a:ln w="19050" algn="ctr">
              <a:solidFill>
                <a:schemeClr val="tx1"/>
              </a:solidFill>
              <a:round/>
              <a:headEnd/>
              <a:tailEnd/>
            </a:ln>
          </p:spPr>
          <p:txBody>
            <a:bodyPr lIns="90000" tIns="46800" rIns="90000" bIns="46800" anchor="ctr"/>
            <a:lstStyle/>
            <a:p>
              <a:pPr algn="ctr" fontAlgn="auto">
                <a:spcBef>
                  <a:spcPts val="0"/>
                </a:spcBef>
                <a:spcAft>
                  <a:spcPts val="0"/>
                </a:spcAft>
              </a:pPr>
              <a:r>
                <a:rPr lang="en-ZA" sz="1000" dirty="0" smtClean="0">
                  <a:solidFill>
                    <a:prstClr val="black"/>
                  </a:solidFill>
                  <a:latin typeface="Arial"/>
                  <a:cs typeface="Arial"/>
                </a:rPr>
                <a:t>Caregiver/Mother</a:t>
              </a:r>
              <a:endParaRPr lang="en-ZA" sz="1000" dirty="0">
                <a:solidFill>
                  <a:prstClr val="black"/>
                </a:solidFill>
                <a:latin typeface="Arial"/>
                <a:cs typeface="Arial"/>
              </a:endParaRPr>
            </a:p>
          </p:txBody>
        </p:sp>
      </p:grpSp>
    </p:spTree>
    <p:extLst>
      <p:ext uri="{BB962C8B-B14F-4D97-AF65-F5344CB8AC3E}">
        <p14:creationId xmlns:p14="http://schemas.microsoft.com/office/powerpoint/2010/main" val="1881962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8" grpId="0" animBg="1"/>
      <p:bldP spid="79" grpId="0" animBg="1"/>
      <p:bldP spid="80" grpId="0" animBg="1"/>
      <p:bldP spid="85" grpId="0" animBg="1"/>
      <p:bldP spid="86" grpId="0"/>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265641" y="822743"/>
            <a:ext cx="8637059" cy="1175391"/>
          </a:xfrm>
        </p:spPr>
        <p:txBody>
          <a:bodyPr>
            <a:normAutofit/>
          </a:bodyPr>
          <a:lstStyle/>
          <a:p>
            <a:r>
              <a:rPr lang="en-US" dirty="0" smtClean="0">
                <a:latin typeface="Arial"/>
                <a:cs typeface="Arial"/>
              </a:rPr>
              <a:t>Register children, vaccination visit and antigens received</a:t>
            </a:r>
            <a:endParaRPr lang="en-US" sz="1600" dirty="0">
              <a:latin typeface="Arial"/>
              <a:cs typeface="Arial"/>
            </a:endParaRPr>
          </a:p>
        </p:txBody>
      </p:sp>
      <p:pic>
        <p:nvPicPr>
          <p:cNvPr id="11" name="Picture 10" descr="gsk.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363" y="6301901"/>
            <a:ext cx="425170" cy="375360"/>
          </a:xfrm>
          <a:prstGeom prst="rect">
            <a:avLst/>
          </a:prstGeom>
        </p:spPr>
      </p:pic>
      <p:pic>
        <p:nvPicPr>
          <p:cNvPr id="12" name="Picture 11" descr="mz_governmen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02" y="6254752"/>
            <a:ext cx="402302" cy="422509"/>
          </a:xfrm>
          <a:prstGeom prst="rect">
            <a:avLst/>
          </a:prstGeom>
        </p:spPr>
      </p:pic>
      <p:pic>
        <p:nvPicPr>
          <p:cNvPr id="13" name="Picture 12" descr="Screenshot_2014-03-19-06-45-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0" y="1998134"/>
            <a:ext cx="2438400" cy="3251200"/>
          </a:xfrm>
          <a:prstGeom prst="rect">
            <a:avLst/>
          </a:prstGeom>
          <a:ln>
            <a:solidFill>
              <a:srgbClr val="000000"/>
            </a:solidFill>
          </a:ln>
        </p:spPr>
      </p:pic>
      <p:pic>
        <p:nvPicPr>
          <p:cNvPr id="14" name="Picture 13" descr="Screenshot_2014-03-19-06-45-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950" y="1998134"/>
            <a:ext cx="2457426" cy="3276568"/>
          </a:xfrm>
          <a:prstGeom prst="rect">
            <a:avLst/>
          </a:prstGeom>
          <a:ln>
            <a:solidFill>
              <a:srgbClr val="000000"/>
            </a:solidFill>
          </a:ln>
        </p:spPr>
      </p:pic>
      <p:pic>
        <p:nvPicPr>
          <p:cNvPr id="15" name="Picture 14" descr="Screenshot_2014-03-19-06-47-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9523" y="1998134"/>
            <a:ext cx="2457426" cy="3276568"/>
          </a:xfrm>
          <a:prstGeom prst="rect">
            <a:avLst/>
          </a:prstGeom>
          <a:ln>
            <a:solidFill>
              <a:srgbClr val="000000"/>
            </a:solidFill>
          </a:ln>
        </p:spPr>
      </p:pic>
      <p:sp>
        <p:nvSpPr>
          <p:cNvPr id="16" name="TextBox 15"/>
          <p:cNvSpPr txBox="1"/>
          <p:nvPr/>
        </p:nvSpPr>
        <p:spPr>
          <a:xfrm>
            <a:off x="4475098" y="5492709"/>
            <a:ext cx="2933315" cy="338554"/>
          </a:xfrm>
          <a:prstGeom prst="rect">
            <a:avLst/>
          </a:prstGeom>
          <a:noFill/>
        </p:spPr>
        <p:txBody>
          <a:bodyPr wrap="none" rtlCol="0">
            <a:spAutoFit/>
          </a:bodyPr>
          <a:lstStyle/>
          <a:p>
            <a:pPr algn="ctr"/>
            <a:r>
              <a:rPr lang="en-US" sz="1600" dirty="0" smtClean="0">
                <a:solidFill>
                  <a:srgbClr val="000000"/>
                </a:solidFill>
                <a:latin typeface="Arial"/>
                <a:cs typeface="Arial"/>
              </a:rPr>
              <a:t>The </a:t>
            </a:r>
            <a:r>
              <a:rPr lang="en-US" sz="1600" dirty="0" smtClean="0">
                <a:solidFill>
                  <a:srgbClr val="FF0000"/>
                </a:solidFill>
                <a:latin typeface="Arial"/>
                <a:cs typeface="Arial"/>
              </a:rPr>
              <a:t>human cost </a:t>
            </a:r>
            <a:r>
              <a:rPr lang="en-US" sz="1600" dirty="0" smtClean="0">
                <a:solidFill>
                  <a:srgbClr val="000000"/>
                </a:solidFill>
                <a:latin typeface="Arial"/>
                <a:cs typeface="Arial"/>
              </a:rPr>
              <a:t>of a stock out</a:t>
            </a:r>
          </a:p>
        </p:txBody>
      </p:sp>
      <p:cxnSp>
        <p:nvCxnSpPr>
          <p:cNvPr id="17" name="Straight Arrow Connector 2"/>
          <p:cNvCxnSpPr>
            <a:stCxn id="14" idx="2"/>
            <a:endCxn id="15" idx="2"/>
          </p:cNvCxnSpPr>
          <p:nvPr/>
        </p:nvCxnSpPr>
        <p:spPr>
          <a:xfrm rot="16200000" flipH="1">
            <a:off x="5915949" y="3992415"/>
            <a:ext cx="12700" cy="2564573"/>
          </a:xfrm>
          <a:prstGeom prst="bentConnector3">
            <a:avLst>
              <a:gd name="adj1" fmla="val 1800000"/>
            </a:avLst>
          </a:prstGeom>
          <a:ln>
            <a:solidFill>
              <a:srgbClr val="FF0000"/>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6768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265641" y="822743"/>
            <a:ext cx="8637059" cy="1175391"/>
          </a:xfrm>
        </p:spPr>
        <p:txBody>
          <a:bodyPr>
            <a:normAutofit/>
          </a:bodyPr>
          <a:lstStyle/>
          <a:p>
            <a:r>
              <a:rPr lang="en-US" dirty="0" smtClean="0">
                <a:latin typeface="Arial"/>
                <a:cs typeface="Arial"/>
              </a:rPr>
              <a:t>Register fridge temperature and stock level, expiry, wastage</a:t>
            </a:r>
            <a:endParaRPr lang="en-US" sz="1600" dirty="0">
              <a:latin typeface="Arial"/>
              <a:cs typeface="Arial"/>
            </a:endParaRPr>
          </a:p>
        </p:txBody>
      </p:sp>
      <p:pic>
        <p:nvPicPr>
          <p:cNvPr id="10" name="Picture 9" descr="gsk.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363" y="6301901"/>
            <a:ext cx="425170" cy="375360"/>
          </a:xfrm>
          <a:prstGeom prst="rect">
            <a:avLst/>
          </a:prstGeom>
        </p:spPr>
      </p:pic>
      <p:pic>
        <p:nvPicPr>
          <p:cNvPr id="16" name="Picture 15" descr="mz_governmen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02" y="6254752"/>
            <a:ext cx="402302" cy="422509"/>
          </a:xfrm>
          <a:prstGeom prst="rect">
            <a:avLst/>
          </a:prstGeom>
        </p:spPr>
      </p:pic>
      <p:pic>
        <p:nvPicPr>
          <p:cNvPr id="17" name="Picture 16" descr="Screenshot_2014-03-19-06-48-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90" y="1998134"/>
            <a:ext cx="2457426" cy="3276568"/>
          </a:xfrm>
          <a:prstGeom prst="rect">
            <a:avLst/>
          </a:prstGeom>
          <a:ln>
            <a:solidFill>
              <a:srgbClr val="000000"/>
            </a:solidFill>
          </a:ln>
        </p:spPr>
      </p:pic>
      <p:pic>
        <p:nvPicPr>
          <p:cNvPr id="18" name="Picture 17" descr="Screenshot_2014-03-26-23-26-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2370" y="1995444"/>
            <a:ext cx="2457426" cy="3276568"/>
          </a:xfrm>
          <a:prstGeom prst="rect">
            <a:avLst/>
          </a:prstGeom>
          <a:ln>
            <a:solidFill>
              <a:srgbClr val="000000"/>
            </a:solidFill>
          </a:ln>
        </p:spPr>
      </p:pic>
      <p:grpSp>
        <p:nvGrpSpPr>
          <p:cNvPr id="19" name="Group 18"/>
          <p:cNvGrpSpPr/>
          <p:nvPr/>
        </p:nvGrpSpPr>
        <p:grpSpPr>
          <a:xfrm>
            <a:off x="6013296" y="1995444"/>
            <a:ext cx="2210233" cy="3276568"/>
            <a:chOff x="9173335" y="1591849"/>
            <a:chExt cx="2286000" cy="3048000"/>
          </a:xfrm>
        </p:grpSpPr>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73335" y="1591849"/>
              <a:ext cx="2286000" cy="3048000"/>
            </a:xfrm>
            <a:prstGeom prst="rect">
              <a:avLst/>
            </a:prstGeom>
            <a:ln>
              <a:solidFill>
                <a:schemeClr val="tx1"/>
              </a:solidFill>
            </a:ln>
          </p:spPr>
        </p:pic>
        <p:sp>
          <p:nvSpPr>
            <p:cNvPr id="21" name="Rectangle 20"/>
            <p:cNvSpPr/>
            <p:nvPr/>
          </p:nvSpPr>
          <p:spPr>
            <a:xfrm>
              <a:off x="9296873" y="3098798"/>
              <a:ext cx="2023060" cy="250075"/>
            </a:xfrm>
            <a:prstGeom prst="rect">
              <a:avLst/>
            </a:prstGeom>
            <a:solidFill>
              <a:srgbClr val="EEEC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6705521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34905</TotalTime>
  <Words>1565</Words>
  <Application>Microsoft Macintosh PowerPoint</Application>
  <PresentationFormat>On-screen Show (4:3)</PresentationFormat>
  <Paragraphs>332</Paragraphs>
  <Slides>27</Slides>
  <Notes>19</Notes>
  <HiddenSlides>9</HiddenSlides>
  <MMClips>1</MMClips>
  <ScaleCrop>false</ScaleCrop>
  <HeadingPairs>
    <vt:vector size="4" baseType="variant">
      <vt:variant>
        <vt:lpstr>Theme</vt:lpstr>
      </vt:variant>
      <vt:variant>
        <vt:i4>6</vt:i4>
      </vt:variant>
      <vt:variant>
        <vt:lpstr>Slide Titles</vt:lpstr>
      </vt:variant>
      <vt:variant>
        <vt:i4>27</vt:i4>
      </vt:variant>
    </vt:vector>
  </HeadingPairs>
  <TitlesOfParts>
    <vt:vector size="33" baseType="lpstr">
      <vt:lpstr>Custom Design</vt:lpstr>
      <vt:lpstr>Office Theme</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From 2008 : Stock Visibility A large scale, national deployment</vt:lpstr>
      <vt:lpstr>From 2013 :  mVacciNation</vt:lpstr>
      <vt:lpstr>Register children, vaccination visit and antigens received</vt:lpstr>
      <vt:lpstr>Register fridge temperature and stock level, expiry, wastage</vt:lpstr>
      <vt:lpstr>Cross-referencing data indicators for optimal accuracy</vt:lpstr>
      <vt:lpstr>System stakeholders access</vt:lpstr>
      <vt:lpstr>Reporting via a web dashboard</vt:lpstr>
      <vt:lpstr>Reporting via XLS, PDF and SMS</vt:lpstr>
      <vt:lpstr>Real-time reporting to all stakeholders as appropriate</vt:lpstr>
      <vt:lpstr>Examples of cross-referenced reporting</vt:lpstr>
      <vt:lpstr>Provincial roll-out will follow according to an RCT evaluation</vt:lpstr>
      <vt:lpstr>PowerPoint Presentation</vt:lpstr>
      <vt:lpstr>PowerPoint Presentation</vt:lpstr>
      <vt:lpstr>PowerPoint Presentation</vt:lpstr>
      <vt:lpstr>PowerPoint Presentation</vt:lpstr>
      <vt:lpstr>PowerPoint Presentation</vt:lpstr>
      <vt:lpstr>mHealth is a major growth platform  At the intersection of mobile innovation and health transformation </vt:lpstr>
      <vt:lpstr>PowerPoint Presentation</vt:lpstr>
      <vt:lpstr>Making mHealth matter in Africa  Direct benefits of visibility into daily primary healthcare management</vt:lpstr>
      <vt:lpstr>From 2008 : CHW management in Kenya and South Africa</vt:lpstr>
      <vt:lpstr>Managing mother-and-child health through CHW workflows</vt:lpstr>
      <vt:lpstr>Scaling mHealth in Africa  Securing the right tool-kit with which to make mobility matter in healthcare</vt:lpstr>
    </vt:vector>
  </TitlesOfParts>
  <Company>Mezzanine Ware (Pty) Ltd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Vodacom Mezzanine Sales Training</dc:title>
  <dc:creator>Jacques de Vos</dc:creator>
  <cp:lastModifiedBy>John Vorster</cp:lastModifiedBy>
  <cp:revision>785</cp:revision>
  <cp:lastPrinted>2013-05-12T15:33:44Z</cp:lastPrinted>
  <dcterms:created xsi:type="dcterms:W3CDTF">2012-06-29T08:56:16Z</dcterms:created>
  <dcterms:modified xsi:type="dcterms:W3CDTF">2014-11-11T13:41:23Z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